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81" r:id="rId13"/>
    <p:sldId id="282" r:id="rId14"/>
    <p:sldId id="261" r:id="rId15"/>
    <p:sldId id="274" r:id="rId16"/>
    <p:sldId id="277" r:id="rId17"/>
    <p:sldId id="278" r:id="rId18"/>
    <p:sldId id="279" r:id="rId19"/>
    <p:sldId id="283" r:id="rId20"/>
    <p:sldId id="268" r:id="rId21"/>
    <p:sldId id="267" r:id="rId22"/>
    <p:sldId id="269" r:id="rId23"/>
    <p:sldId id="270" r:id="rId24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16" y="60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547" y="476673"/>
            <a:ext cx="7957265" cy="1470025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Arial" pitchFamily="34" charset="0"/>
                <a:cs typeface="Arial" pitchFamily="34" charset="0"/>
              </a:rPr>
              <a:t>Лекция 2</a:t>
            </a:r>
            <a:endParaRPr lang="ru-RU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1223" y="2204864"/>
            <a:ext cx="8772763" cy="1752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8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Введение в </a:t>
            </a:r>
            <a:r>
              <a:rPr lang="en-US" sz="8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8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sz="8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524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При написании значений атрибутов 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спользуйте </a:t>
            </a:r>
            <a:r>
              <a:rPr lang="ru-RU" dirty="0">
                <a:latin typeface="Arial" pitchFamily="34" charset="0"/>
                <a:cs typeface="Arial" pitchFamily="34" charset="0"/>
              </a:rPr>
              <a:t>только двойные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кавычки</a:t>
            </a:r>
          </a:p>
          <a:p>
            <a:pPr marL="0" indent="0" algn="just">
              <a:buNone/>
            </a:pP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Можно использовать несколько атрибутов, разделенных пробелами</a:t>
            </a:r>
          </a:p>
          <a:p>
            <a:pPr marL="0" indent="0" algn="ctr">
              <a:buNone/>
            </a:pPr>
            <a:r>
              <a:rPr lang="ru-RU" alt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&lt;p </a:t>
            </a:r>
            <a:r>
              <a:rPr lang="ru-RU" altLang="ru-RU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u-RU" alt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ru-RU" altLang="ru-RU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ru-RU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ru-RU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ru-RU" altLang="ru-RU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lang="ru-RU" alt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ru-RU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&gt;….&lt;/</a:t>
            </a:r>
            <a:r>
              <a:rPr lang="ru-RU" alt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altLang="ru-RU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ru-RU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altLang="ru-RU" dirty="0">
                <a:latin typeface="Arial" pitchFamily="34" charset="0"/>
                <a:cs typeface="Arial" pitchFamily="34" charset="0"/>
              </a:rPr>
              <a:t>6</a:t>
            </a: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И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спользовать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одинарные кавычки, если в значении есть часть, которая отдельно должна быть заключена в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кавычки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7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7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abbr</a:t>
            </a:r>
            <a:r>
              <a:rPr lang="en-US" sz="27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title='Hypertext "Markup" Language</a:t>
            </a:r>
            <a:r>
              <a:rPr lang="en-US" sz="27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'&gt;</a:t>
            </a:r>
            <a:r>
              <a:rPr lang="ru-RU" sz="27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27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27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abbr</a:t>
            </a:r>
            <a:r>
              <a:rPr lang="en-US" sz="27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ru-RU" altLang="ru-RU" sz="27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altLang="ru-RU" sz="27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016" y="847253"/>
            <a:ext cx="950528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ru-RU" dirty="0">
                <a:latin typeface="Arial" pitchFamily="34" charset="0"/>
                <a:cs typeface="Arial" pitchFamily="34" charset="0"/>
              </a:rPr>
              <a:t>7</a:t>
            </a: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Можно л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инейное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использование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&lt;Тег1&gt;текст&lt;/Тег1&gt; </a:t>
            </a:r>
            <a:endParaRPr lang="ru-RU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Тег2&gt;текст2&lt;/Тег2&gt; </a:t>
            </a:r>
          </a:p>
          <a:p>
            <a:pPr marL="0" indent="0" algn="just">
              <a:buNone/>
            </a:pPr>
            <a:r>
              <a:rPr lang="en-US" altLang="ru-RU" dirty="0">
                <a:latin typeface="Arial" pitchFamily="34" charset="0"/>
                <a:cs typeface="Arial" pitchFamily="34" charset="0"/>
              </a:rPr>
              <a:t>8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Последовательное использование</a:t>
            </a:r>
          </a:p>
          <a:p>
            <a:pPr marL="0" indent="0" algn="ctr">
              <a:buNone/>
            </a:pPr>
            <a:r>
              <a:rPr lang="ru-RU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&lt;Тег1&gt;&lt;Тег2&gt;текст&lt;/Тег2&gt;&lt;/Тег1&gt; </a:t>
            </a:r>
          </a:p>
          <a:p>
            <a:pPr marL="0" indent="0" algn="just">
              <a:buNone/>
            </a:pPr>
            <a:r>
              <a:rPr lang="en-US" altLang="ru-RU" dirty="0">
                <a:latin typeface="Arial" pitchFamily="34" charset="0"/>
                <a:cs typeface="Arial" pitchFamily="34" charset="0"/>
              </a:rPr>
              <a:t>9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Иерархическое использование </a:t>
            </a:r>
            <a:r>
              <a:rPr lang="ru-RU" alt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ЗАПРЕЩЕНО</a:t>
            </a:r>
          </a:p>
          <a:p>
            <a:pPr marL="0" indent="0" algn="ctr">
              <a:buNone/>
            </a:pPr>
            <a:r>
              <a:rPr lang="ru-RU" alt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Тег1 &lt;Тег2&gt; &gt;текст&lt;/Тег2 &lt;/Тег1&gt;&gt;</a:t>
            </a:r>
          </a:p>
          <a:p>
            <a:pPr marL="0" indent="0" algn="just">
              <a:buNone/>
            </a:pPr>
            <a:endParaRPr lang="en-US" alt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4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Способы задания цвета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24744"/>
            <a:ext cx="9505280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По </a:t>
            </a:r>
            <a:r>
              <a:rPr lang="ru-RU" dirty="0">
                <a:latin typeface="Arial" pitchFamily="34" charset="0"/>
                <a:cs typeface="Arial" pitchFamily="34" charset="0"/>
              </a:rPr>
              <a:t>его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названию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style="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color:red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2. В шестнадцатеричной системе счисления.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="color:#FF0000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3. С </a:t>
            </a:r>
            <a:r>
              <a:rPr lang="ru-RU" dirty="0">
                <a:latin typeface="Arial" pitchFamily="34" charset="0"/>
                <a:cs typeface="Arial" pitchFamily="34" charset="0"/>
              </a:rPr>
              <a:t>помощью </a:t>
            </a:r>
            <a:r>
              <a:rPr lang="en-US" dirty="0">
                <a:latin typeface="Arial" pitchFamily="34" charset="0"/>
                <a:cs typeface="Arial" pitchFamily="34" charset="0"/>
              </a:rPr>
              <a:t>RGB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style=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color:rgb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(255, 0, 0)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"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или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style="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color:rgb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100%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0%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0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"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Адресация в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24744"/>
            <a:ext cx="9073008" cy="4525963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Абсолютная адресация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ru-RU" dirty="0">
                <a:latin typeface="Arial" pitchFamily="34" charset="0"/>
                <a:cs typeface="Arial" pitchFamily="34" charset="0"/>
              </a:rPr>
              <a:t>абсолютной адресации путь к файлу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должен </a:t>
            </a:r>
            <a:r>
              <a:rPr lang="ru-RU" dirty="0">
                <a:latin typeface="Arial" pitchFamily="34" charset="0"/>
                <a:cs typeface="Arial" pitchFamily="34" charset="0"/>
              </a:rPr>
              <a:t>быть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прописан полностью</a:t>
            </a:r>
          </a:p>
          <a:p>
            <a:pPr marL="0" indent="45720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D:\site\image\ris.gif</a:t>
            </a:r>
            <a:endParaRPr lang="ru-RU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Относительная адресация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При данном методе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адресации </a:t>
            </a:r>
            <a:r>
              <a:rPr lang="ru-RU" dirty="0">
                <a:latin typeface="Arial" pitchFamily="34" charset="0"/>
                <a:cs typeface="Arial" pitchFamily="34" charset="0"/>
              </a:rPr>
              <a:t>весь материал необходимый для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вашего </a:t>
            </a:r>
            <a:r>
              <a:rPr lang="ru-RU" dirty="0">
                <a:latin typeface="Arial" pitchFamily="34" charset="0"/>
                <a:cs typeface="Arial" pitchFamily="34" charset="0"/>
              </a:rPr>
              <a:t>ресурса должен находиться в одной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папке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340768"/>
            <a:ext cx="8749173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ru-RU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Кодировка </a:t>
            </a:r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символов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международное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представление букв, цифр и символов в веб-странице или любом другом файле, который хранится на компьютере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dirty="0">
                <a:latin typeface="Arial" pitchFamily="34" charset="0"/>
                <a:cs typeface="Arial" pitchFamily="34" charset="0"/>
              </a:rPr>
              <a:t>может быть передан через Интернет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6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340768"/>
            <a:ext cx="8749173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ASCII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American Standard Code for Information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Interchange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американская стандартная кодировочная таблица для печатных символов и некоторых специальных кодов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)—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одна из самых старых компьютерных кодировок, в которой каждому символу соответствует строго определенное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число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Э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7-битная кодировка, содержащая 128 символов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8296" y="5241974"/>
            <a:ext cx="3497881" cy="52322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p&gt;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Текст</a:t>
            </a:r>
            <a:r>
              <a:rPr lang="ru-RU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&amp;#33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;&lt;/</a:t>
            </a:r>
            <a:r>
              <a:rPr lang="en-US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p&gt;</a:t>
            </a:r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4146177" y="5503584"/>
            <a:ext cx="1614687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5400824" y="5025950"/>
            <a:ext cx="3312368" cy="92333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Текст!</a:t>
            </a:r>
          </a:p>
        </p:txBody>
      </p:sp>
    </p:spTree>
    <p:extLst>
      <p:ext uri="{BB962C8B-B14F-4D97-AF65-F5344CB8AC3E}">
        <p14:creationId xmlns:p14="http://schemas.microsoft.com/office/powerpoint/2010/main" val="16262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340768"/>
            <a:ext cx="8749173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Windows-1251</a:t>
            </a:r>
            <a:r>
              <a:rPr lang="ru-RU" sz="2800" dirty="0"/>
              <a:t> — набор символов и кодировка, являющаяся стандартной 8-битной кодировкой для всех русских версий </a:t>
            </a:r>
            <a:r>
              <a:rPr lang="ru-RU" sz="2800" dirty="0" err="1"/>
              <a:t>Microsoft</a:t>
            </a:r>
            <a:r>
              <a:rPr lang="ru-RU" sz="2800" dirty="0"/>
              <a:t> </a:t>
            </a:r>
            <a:r>
              <a:rPr lang="ru-RU" sz="2800" dirty="0" err="1"/>
              <a:t>Windows</a:t>
            </a:r>
            <a:r>
              <a:rPr lang="ru-RU" sz="2800" dirty="0"/>
              <a:t>. Данная кодировка пользуется довольно большой популярностью в восточно-европейских странах. Windows-1251 </a:t>
            </a:r>
            <a:r>
              <a:rPr lang="ru-RU" sz="2800" dirty="0" smtClean="0"/>
              <a:t>отличается </a:t>
            </a:r>
            <a:r>
              <a:rPr lang="ru-RU" sz="2800" dirty="0"/>
              <a:t>от других 8-битных кириллических кодировок </a:t>
            </a:r>
            <a:r>
              <a:rPr lang="ru-RU" sz="2800" dirty="0" smtClean="0"/>
              <a:t>наличием </a:t>
            </a:r>
            <a:r>
              <a:rPr lang="ru-RU" sz="2800" dirty="0"/>
              <a:t>практически всех символов, использующихся в традиционной русской </a:t>
            </a:r>
            <a:r>
              <a:rPr lang="ru-RU" sz="2800" dirty="0" err="1"/>
              <a:t>типографике</a:t>
            </a:r>
            <a:r>
              <a:rPr lang="ru-RU" sz="2800" dirty="0"/>
              <a:t> для обычного текста (отсутствует только знак ударения)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340768"/>
            <a:ext cx="8749173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ISO-8859-1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 кодировка по умолчанию в большинстве современных браузеров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Первые 128 символов ISO-8859-1 закодированы так же, как и в ASCII (прописные и строчные латинские буквы, цифры от 1 до 9 и некоторые другие символы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Коды от 160 до 255 содержат символы, используемые в западно-европейских странах и часто используемые спецсимволы.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88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Кодировка символов 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783" y="836712"/>
            <a:ext cx="9005465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UTF-8 –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кодировка символов юникод в двоичном виде. </a:t>
            </a:r>
            <a:r>
              <a:rPr lang="ru-RU" sz="2800" dirty="0"/>
              <a:t>Область UTF-8 с кодами от U+0000 до U+0500 — это базовая область символов </a:t>
            </a:r>
            <a:r>
              <a:rPr lang="ru-RU" sz="2800" dirty="0" err="1" smtClean="0"/>
              <a:t>кирилицы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Если </a:t>
            </a:r>
            <a:r>
              <a:rPr lang="ru-RU" sz="2800" dirty="0"/>
              <a:t>Вы хотите какой-либо из этих знаков отобразить в HTML-документе, Вы можете использовать ш</a:t>
            </a:r>
            <a:r>
              <a:rPr lang="ru-RU" sz="2800" dirty="0" smtClean="0"/>
              <a:t>естнадцатеричное </a:t>
            </a:r>
            <a:r>
              <a:rPr lang="ru-RU" sz="2800" b="1" dirty="0"/>
              <a:t>(</a:t>
            </a:r>
            <a:r>
              <a:rPr lang="ru-RU" sz="2800" b="1" dirty="0" err="1"/>
              <a:t>Hex</a:t>
            </a:r>
            <a:r>
              <a:rPr lang="ru-RU" sz="2800" b="1" dirty="0"/>
              <a:t>)</a:t>
            </a:r>
            <a:r>
              <a:rPr lang="ru-RU" sz="2800" dirty="0"/>
              <a:t> значение ( &amp;#x + код + ;) или десятичное </a:t>
            </a:r>
            <a:r>
              <a:rPr lang="ru-RU" sz="2800" b="1" dirty="0"/>
              <a:t>(</a:t>
            </a:r>
            <a:r>
              <a:rPr lang="ru-RU" sz="2800" b="1" dirty="0" err="1"/>
              <a:t>Dec</a:t>
            </a:r>
            <a:r>
              <a:rPr lang="ru-RU" sz="2800" b="1" dirty="0"/>
              <a:t>)</a:t>
            </a:r>
            <a:r>
              <a:rPr lang="ru-RU" sz="2800" dirty="0"/>
              <a:t> значение ( &amp;# + код + ;) из таблицы кодов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0304" y="3933056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&lt;p&gt;Десятичный код: &amp;#1050;&lt;/p&gt;</a:t>
            </a:r>
          </a:p>
          <a:p>
            <a:pPr algn="ctr"/>
            <a:r>
              <a:rPr lang="ru-RU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&lt;p&gt;</a:t>
            </a:r>
            <a:r>
              <a:rPr lang="ru-RU" sz="28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Шестнадцатиричный</a:t>
            </a:r>
            <a:r>
              <a:rPr lang="ru-RU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 код: &amp;#x041A;&lt;/p&gt;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60464" y="5445224"/>
            <a:ext cx="4679950" cy="954107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algn="ctr"/>
            <a:r>
              <a:rPr lang="ru-RU" sz="2800" dirty="0"/>
              <a:t>Десятичный код: К</a:t>
            </a:r>
          </a:p>
          <a:p>
            <a:pPr algn="ctr"/>
            <a:r>
              <a:rPr lang="ru-RU" sz="2800" dirty="0" err="1"/>
              <a:t>Шестнадцатиричный</a:t>
            </a:r>
            <a:r>
              <a:rPr lang="ru-RU" sz="2800" dirty="0"/>
              <a:t> код: 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8162" y="4931152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Результат выполнения кода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304" y="1196752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Справочники представления элементов в Н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TML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 различных кодировках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178" y="2996952"/>
            <a:ext cx="9005465" cy="7200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https://wm-school.ru/html/html_charset.html</a:t>
            </a:r>
          </a:p>
        </p:txBody>
      </p:sp>
    </p:spTree>
    <p:extLst>
      <p:ext uri="{BB962C8B-B14F-4D97-AF65-F5344CB8AC3E}">
        <p14:creationId xmlns:p14="http://schemas.microsoft.com/office/powerpoint/2010/main" val="33202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14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Структура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4240" y="980728"/>
            <a:ext cx="9073008" cy="5904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Предок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HTML-элемент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который заключает в себе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другие элементы</a:t>
            </a:r>
          </a:p>
          <a:p>
            <a:pPr algn="just"/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Потомок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расположенный внутри одного или более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типов</a:t>
            </a:r>
          </a:p>
          <a:p>
            <a:pPr algn="just"/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Родительский элемент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связан с другими элементами более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низкого уровня и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находится выше в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дереве</a:t>
            </a:r>
          </a:p>
          <a:p>
            <a:pPr algn="just"/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Дочерний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элемент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непосредственно подчиненный другому элементу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более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высокого уровня, является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дочерним</a:t>
            </a:r>
          </a:p>
          <a:p>
            <a:pPr algn="just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Элементы, являющиеся дочерними для одного и того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же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родительского элемента, называются </a:t>
            </a: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родственными</a:t>
            </a:r>
            <a:endParaRPr lang="ru-RU" sz="3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Структура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" y="713525"/>
            <a:ext cx="9361040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9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234280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Структура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92" y="901164"/>
            <a:ext cx="93614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&lt;!DOCTYPE HTML 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HTML&gt;</a:t>
            </a:r>
            <a:endParaRPr lang="en-US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&lt;head&gt;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&lt;title&gt;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Заголовок страницы размещается здесь</a:t>
            </a:r>
            <a:r>
              <a:rPr 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title&gt;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&lt;meta charset="utf-8"&gt;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&lt;/head&gt;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&lt;body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&lt;h1&gt;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Заголовок первого уровня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&lt;/h1&gt;</a:t>
            </a:r>
            <a:endParaRPr lang="en-US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&lt;p&gt;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текст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страницы и прочие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HTML 5-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теги размещаются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здесь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&lt;/p&gt;</a:t>
            </a:r>
            <a:endParaRPr lang="ru-RU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body&gt;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&lt;/HTML &gt;</a:t>
            </a:r>
            <a:endParaRPr lang="ru-RU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877" y="130622"/>
            <a:ext cx="8425339" cy="85010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Объявление документа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819" y="1063277"/>
            <a:ext cx="8893413" cy="4958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&lt;!DOCTYPE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HTML&gt;</a:t>
            </a:r>
            <a:endParaRPr lang="ru-RU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ИСПОЛЬЗОВАТЬ В КОДЕ ОБЯЗАТЕЛЬНО!!!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Это объявление типа документа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указывается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первой строке HTML-файла и определяет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версию HTML5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Если указать объявление типа документа с ошибкой или опустить его, то браузер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переключится в состояние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называемое </a:t>
            </a:r>
            <a:r>
              <a:rPr lang="ru-RU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режимом </a:t>
            </a:r>
            <a:r>
              <a:rPr lang="ru-RU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совместимости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  <a:endParaRPr lang="ru-RU" i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i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9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4" y="1600201"/>
            <a:ext cx="8414749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Основные версии языка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ru-RU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Кодировка символов в </a:t>
            </a:r>
            <a:r>
              <a:rPr lang="en-US" dirty="0"/>
              <a:t>HTML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Структура </a:t>
            </a:r>
            <a:r>
              <a:rPr lang="en-US" dirty="0"/>
              <a:t>HTML</a:t>
            </a:r>
            <a:endParaRPr lang="ru-RU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502" y="1600201"/>
            <a:ext cx="8920204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HyperText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Markup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Language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язык гипертекстовой разметки, который предназначен для создания веб-страниц и представляет собой набор правил</a:t>
            </a:r>
            <a:endParaRPr lang="en-US" dirty="0" smtClean="0"/>
          </a:p>
          <a:p>
            <a:pPr marL="0" indent="0" algn="just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Гипертекст</a:t>
            </a:r>
            <a:r>
              <a:rPr lang="ru-RU" dirty="0"/>
              <a:t> – информационная структура, позволяющая устанавливать смысловые связи между элементами текста на экране компьютера таким образом, чтобы можно было легко осуществлять переходы от одного элемента к другому</a:t>
            </a: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2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Основные версии языка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502" y="1600201"/>
            <a:ext cx="8920204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22 сентября 1995 г. версия </a:t>
            </a:r>
            <a:r>
              <a:rPr lang="en-US" dirty="0" smtClean="0"/>
              <a:t>HTML 2.0</a:t>
            </a:r>
          </a:p>
          <a:p>
            <a:pPr marL="0" indent="0" algn="just">
              <a:buNone/>
            </a:pPr>
            <a:r>
              <a:rPr lang="en-US" dirty="0" smtClean="0"/>
              <a:t>14 </a:t>
            </a:r>
            <a:r>
              <a:rPr lang="ru-RU" dirty="0" smtClean="0"/>
              <a:t>января 1997 г. версия </a:t>
            </a:r>
            <a:r>
              <a:rPr lang="en-US" dirty="0" smtClean="0"/>
              <a:t>HTML 3.2</a:t>
            </a:r>
          </a:p>
          <a:p>
            <a:pPr marL="0" indent="0" algn="just">
              <a:buNone/>
            </a:pPr>
            <a:r>
              <a:rPr lang="en-US" dirty="0" smtClean="0"/>
              <a:t>18 </a:t>
            </a:r>
            <a:r>
              <a:rPr lang="ru-RU" dirty="0" smtClean="0"/>
              <a:t>декабря 1997 г. версия </a:t>
            </a:r>
            <a:r>
              <a:rPr lang="en-US" dirty="0" smtClean="0"/>
              <a:t>HTML 4.0</a:t>
            </a:r>
          </a:p>
          <a:p>
            <a:pPr marL="0" indent="0" algn="just">
              <a:buNone/>
            </a:pPr>
            <a:r>
              <a:rPr lang="en-US" dirty="0" smtClean="0"/>
              <a:t>24 </a:t>
            </a:r>
            <a:r>
              <a:rPr lang="ru-RU" dirty="0" smtClean="0"/>
              <a:t>декабря 1999 г. версия </a:t>
            </a:r>
            <a:r>
              <a:rPr lang="en-US" dirty="0" smtClean="0"/>
              <a:t>HTML 4.01</a:t>
            </a:r>
          </a:p>
          <a:p>
            <a:pPr marL="0" indent="0" algn="just">
              <a:buNone/>
            </a:pPr>
            <a:r>
              <a:rPr lang="en-US" dirty="0" smtClean="0"/>
              <a:t>15 </a:t>
            </a:r>
            <a:r>
              <a:rPr lang="ru-RU" dirty="0" smtClean="0"/>
              <a:t>мая 2000 г. версия </a:t>
            </a:r>
            <a:r>
              <a:rPr lang="en-US" dirty="0" smtClean="0"/>
              <a:t>ISO HTML</a:t>
            </a:r>
          </a:p>
          <a:p>
            <a:pPr marL="0" indent="0" algn="just">
              <a:buNone/>
            </a:pPr>
            <a:r>
              <a:rPr lang="en-US" dirty="0" smtClean="0"/>
              <a:t>28 </a:t>
            </a:r>
            <a:r>
              <a:rPr lang="ru-RU" dirty="0" smtClean="0"/>
              <a:t>октября 2014 г. версия </a:t>
            </a:r>
            <a:r>
              <a:rPr lang="en-US" dirty="0" smtClean="0"/>
              <a:t>HTML5</a:t>
            </a:r>
          </a:p>
          <a:p>
            <a:pPr marL="0" indent="0" algn="just">
              <a:buNone/>
            </a:pPr>
            <a:r>
              <a:rPr lang="en-US" dirty="0" smtClean="0"/>
              <a:t>1 </a:t>
            </a:r>
            <a:r>
              <a:rPr lang="ru-RU" dirty="0" smtClean="0"/>
              <a:t>ноября 2016 г. версия </a:t>
            </a:r>
            <a:r>
              <a:rPr lang="en-US" dirty="0" smtClean="0"/>
              <a:t>HTML 5.1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Синтаксис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293" y="991270"/>
            <a:ext cx="8893414" cy="17896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4000" b="1" dirty="0" smtClean="0">
                <a:solidFill>
                  <a:srgbClr val="FF0000"/>
                </a:solidFill>
              </a:rPr>
              <a:t>Тег (тэг</a:t>
            </a:r>
            <a:r>
              <a:rPr lang="en-US" sz="4000" b="1" dirty="0" smtClean="0">
                <a:solidFill>
                  <a:srgbClr val="FF0000"/>
                </a:solidFill>
              </a:rPr>
              <a:t>, tag)</a:t>
            </a:r>
            <a:r>
              <a:rPr lang="ru-RU" sz="4000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слова или символы, с помощью которых браузер распознает структуру и значение вашего текста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6340" y="5632648"/>
            <a:ext cx="9583690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атрибута=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”</a:t>
            </a:r>
            <a:r>
              <a:rPr lang="ru-RU" sz="3600" b="1" dirty="0" smtClean="0">
                <a:solidFill>
                  <a:srgbClr val="00B050"/>
                </a:solidFill>
              </a:rPr>
              <a:t>значение</a:t>
            </a:r>
            <a:r>
              <a:rPr lang="en-US" sz="3600" b="1" dirty="0" smtClean="0">
                <a:solidFill>
                  <a:srgbClr val="00B050"/>
                </a:solidFill>
              </a:rPr>
              <a:t>” </a:t>
            </a: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ru-RU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3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3781" y="3356992"/>
            <a:ext cx="8893414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ru-RU" sz="4000" b="1" dirty="0" smtClean="0">
                <a:solidFill>
                  <a:srgbClr val="FF0000"/>
                </a:solidFill>
              </a:rPr>
              <a:t>Атрибуты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дополнительные значения, которые регулируют поведение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элемента различным способом, чтобы соответствовать критериям пользователей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6340" y="2708920"/>
            <a:ext cx="9215087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ru-RU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Синтаксис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782" y="2896344"/>
            <a:ext cx="9215087" cy="8206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 документа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Левая фигурная скобка 3"/>
          <p:cNvSpPr/>
          <p:nvPr/>
        </p:nvSpPr>
        <p:spPr>
          <a:xfrm rot="5400000">
            <a:off x="4141540" y="-1781495"/>
            <a:ext cx="1152128" cy="906764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174241" y="1456185"/>
            <a:ext cx="5234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HTML-</a:t>
            </a:r>
            <a:r>
              <a:rPr lang="ru-RU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элемент</a:t>
            </a:r>
            <a:endParaRPr lang="en-US" sz="4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1824" y="4077072"/>
            <a:ext cx="9215087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162272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280819" y="961735"/>
            <a:ext cx="2579456" cy="792089"/>
          </a:xfr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2700000">
            <a:off x="3280819" y="1559994"/>
            <a:ext cx="0" cy="1253252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8900000">
            <a:off x="6082205" y="1573052"/>
            <a:ext cx="0" cy="1224136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5"/>
          <p:cNvSpPr txBox="1">
            <a:spLocks/>
          </p:cNvSpPr>
          <p:nvPr/>
        </p:nvSpPr>
        <p:spPr>
          <a:xfrm>
            <a:off x="699827" y="2617919"/>
            <a:ext cx="2579456" cy="792089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Парные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Объект 5"/>
          <p:cNvSpPr txBox="1">
            <a:spLocks/>
          </p:cNvSpPr>
          <p:nvPr/>
        </p:nvSpPr>
        <p:spPr>
          <a:xfrm>
            <a:off x="3943537" y="2636912"/>
            <a:ext cx="5160449" cy="1080120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Одиночные (непарные)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dirty="0" smtClean="0"/>
              <a:t> </a:t>
            </a:r>
            <a:r>
              <a:rPr lang="ru-RU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cs typeface="Arial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&gt;, &lt;</a:t>
            </a:r>
            <a:r>
              <a:rPr lang="en-US" b="1" dirty="0" err="1" smtClean="0">
                <a:solidFill>
                  <a:srgbClr val="FF0000"/>
                </a:solidFill>
                <a:cs typeface="Arial" pitchFamily="34" charset="0"/>
              </a:rPr>
              <a:t>br</a:t>
            </a:r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&gt;, &lt;input&gt;, &lt;</a:t>
            </a:r>
            <a:r>
              <a:rPr lang="en-US" b="1" dirty="0" err="1" smtClean="0">
                <a:solidFill>
                  <a:srgbClr val="FF0000"/>
                </a:solidFill>
                <a:cs typeface="Arial" pitchFamily="34" charset="0"/>
              </a:rPr>
              <a:t>hr</a:t>
            </a:r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&gt;)</a:t>
            </a:r>
            <a:endParaRPr lang="ru-RU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658196" y="3410008"/>
            <a:ext cx="0" cy="117112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911447" y="3410008"/>
            <a:ext cx="1990459" cy="117112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5"/>
          <p:cNvSpPr txBox="1">
            <a:spLocks/>
          </p:cNvSpPr>
          <p:nvPr/>
        </p:nvSpPr>
        <p:spPr>
          <a:xfrm>
            <a:off x="368467" y="4581129"/>
            <a:ext cx="2764142" cy="792089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Открывающий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Объект 5"/>
          <p:cNvSpPr txBox="1">
            <a:spLocks/>
          </p:cNvSpPr>
          <p:nvPr/>
        </p:nvSpPr>
        <p:spPr>
          <a:xfrm>
            <a:off x="4054503" y="4581129"/>
            <a:ext cx="2764142" cy="792089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Закрывающий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5" y="-162272"/>
            <a:ext cx="8425339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91270"/>
            <a:ext cx="922463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Регистр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имен тегов и атрибутов не имеет значения</a:t>
            </a:r>
          </a:p>
          <a:p>
            <a:pPr marL="0" indent="0" algn="ctr">
              <a:buNone/>
            </a:pPr>
            <a:r>
              <a:rPr lang="en-US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&lt;IMG&gt; = &lt;</a:t>
            </a:r>
            <a:r>
              <a:rPr lang="en-US" altLang="ru-RU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= &lt;</a:t>
            </a:r>
            <a:r>
              <a:rPr lang="en-US" altLang="ru-RU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altLang="ru-RU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= &lt;</a:t>
            </a:r>
            <a:r>
              <a:rPr lang="en-US" altLang="ru-RU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alt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Наличие и количество пробелов между тегом и текстом или тегом и тегом не имеет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значения</a:t>
            </a:r>
            <a:endParaRPr lang="en-US" alt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altLang="ru-RU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Необходимо соблюдать порядок вложенности </a:t>
            </a:r>
            <a:r>
              <a:rPr lang="ru-RU" altLang="ru-RU" dirty="0" smtClean="0">
                <a:latin typeface="Arial" pitchFamily="34" charset="0"/>
                <a:cs typeface="Arial" pitchFamily="34" charset="0"/>
              </a:rPr>
              <a:t>тегов</a:t>
            </a:r>
            <a:endParaRPr lang="en-US" alt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ru-RU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&lt;P&gt;&lt;B&gt;</a:t>
            </a:r>
            <a:r>
              <a:rPr lang="ru-RU" altLang="ru-RU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Текст полужирным шрифтом</a:t>
            </a:r>
            <a:r>
              <a:rPr lang="en-US" altLang="ru-RU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&lt;/B&gt;&lt;/P&gt;</a:t>
            </a:r>
          </a:p>
          <a:p>
            <a:pPr marL="0" indent="0" algn="ctr">
              <a:buNone/>
            </a:pPr>
            <a:r>
              <a:rPr lang="en-US" altLang="ru-RU" sz="3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&lt;P&gt;&lt;B&gt;</a:t>
            </a:r>
            <a:r>
              <a:rPr lang="ru-RU" altLang="ru-RU" sz="3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Текст полужирным шрифтом</a:t>
            </a:r>
            <a:r>
              <a:rPr lang="en-US" altLang="ru-RU" sz="3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&lt;/P&gt;&lt;/B&gt;</a:t>
            </a:r>
            <a:endParaRPr lang="en-US" altLang="ru-RU" sz="3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alt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alt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altLang="ru-RU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altLang="ru-RU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6165304"/>
            <a:ext cx="9103986" cy="0"/>
          </a:xfrm>
          <a:prstGeom prst="line">
            <a:avLst/>
          </a:prstGeom>
          <a:ln w="889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954</Words>
  <Application>Microsoft Office PowerPoint</Application>
  <PresentationFormat>Произвольный</PresentationFormat>
  <Paragraphs>122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Calibri</vt:lpstr>
      <vt:lpstr>Тема Office</vt:lpstr>
      <vt:lpstr>Лекция 2</vt:lpstr>
      <vt:lpstr>Презентация PowerPoint</vt:lpstr>
      <vt:lpstr>План лекции</vt:lpstr>
      <vt:lpstr>Определение</vt:lpstr>
      <vt:lpstr>Основные версии языка</vt:lpstr>
      <vt:lpstr>Синтаксис HTML</vt:lpstr>
      <vt:lpstr>Синтаксис HTML</vt:lpstr>
      <vt:lpstr>Синтаксис HTML</vt:lpstr>
      <vt:lpstr>Синтаксис HTML</vt:lpstr>
      <vt:lpstr>Синтаксис HTML</vt:lpstr>
      <vt:lpstr>Синтаксис HTML</vt:lpstr>
      <vt:lpstr>Способы задания цвета</vt:lpstr>
      <vt:lpstr>Адресация в HTML</vt:lpstr>
      <vt:lpstr>Кодировка символов в HTML</vt:lpstr>
      <vt:lpstr>Кодировка символов в HTML</vt:lpstr>
      <vt:lpstr>Кодировка символов в HTML</vt:lpstr>
      <vt:lpstr>Кодировка символов в HTML</vt:lpstr>
      <vt:lpstr>Кодировка символов в HTML</vt:lpstr>
      <vt:lpstr>Справочники представления элементов в НTML в различных кодировках</vt:lpstr>
      <vt:lpstr>Структура HTML</vt:lpstr>
      <vt:lpstr>Структура HTML</vt:lpstr>
      <vt:lpstr>Структура HTML</vt:lpstr>
      <vt:lpstr>Объявление документа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Елена</cp:lastModifiedBy>
  <cp:revision>61</cp:revision>
  <dcterms:created xsi:type="dcterms:W3CDTF">2021-09-05T13:59:44Z</dcterms:created>
  <dcterms:modified xsi:type="dcterms:W3CDTF">2021-09-13T12:18:58Z</dcterms:modified>
</cp:coreProperties>
</file>