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5" r:id="rId2"/>
    <p:sldId id="280" r:id="rId3"/>
    <p:sldId id="284" r:id="rId4"/>
    <p:sldId id="287" r:id="rId5"/>
    <p:sldId id="289" r:id="rId6"/>
    <p:sldId id="288" r:id="rId7"/>
    <p:sldId id="283" r:id="rId8"/>
    <p:sldId id="292" r:id="rId9"/>
    <p:sldId id="285" r:id="rId10"/>
    <p:sldId id="293" r:id="rId11"/>
    <p:sldId id="286" r:id="rId12"/>
    <p:sldId id="294" r:id="rId13"/>
    <p:sldId id="295" r:id="rId14"/>
    <p:sldId id="296" r:id="rId15"/>
    <p:sldId id="297" r:id="rId16"/>
    <p:sldId id="298" r:id="rId17"/>
    <p:sldId id="299" r:id="rId18"/>
    <p:sldId id="301" r:id="rId19"/>
    <p:sldId id="300" r:id="rId20"/>
    <p:sldId id="303" r:id="rId21"/>
    <p:sldId id="302" r:id="rId22"/>
    <p:sldId id="304" r:id="rId23"/>
    <p:sldId id="306" r:id="rId24"/>
    <p:sldId id="307" r:id="rId25"/>
    <p:sldId id="308" r:id="rId26"/>
    <p:sldId id="309" r:id="rId27"/>
    <p:sldId id="311" r:id="rId28"/>
    <p:sldId id="312" r:id="rId29"/>
    <p:sldId id="313" r:id="rId30"/>
    <p:sldId id="316" r:id="rId31"/>
    <p:sldId id="317" r:id="rId32"/>
    <p:sldId id="342" r:id="rId33"/>
    <p:sldId id="343" r:id="rId34"/>
    <p:sldId id="347" r:id="rId35"/>
    <p:sldId id="341" r:id="rId36"/>
    <p:sldId id="345" r:id="rId37"/>
    <p:sldId id="348" r:id="rId38"/>
    <p:sldId id="318" r:id="rId39"/>
    <p:sldId id="319" r:id="rId40"/>
    <p:sldId id="321" r:id="rId41"/>
    <p:sldId id="320" r:id="rId42"/>
    <p:sldId id="322" r:id="rId43"/>
    <p:sldId id="323" r:id="rId44"/>
    <p:sldId id="324" r:id="rId45"/>
    <p:sldId id="325" r:id="rId46"/>
    <p:sldId id="326" r:id="rId47"/>
    <p:sldId id="329" r:id="rId48"/>
    <p:sldId id="332" r:id="rId49"/>
    <p:sldId id="333" r:id="rId50"/>
    <p:sldId id="334" r:id="rId51"/>
    <p:sldId id="335" r:id="rId52"/>
    <p:sldId id="336" r:id="rId53"/>
    <p:sldId id="339" r:id="rId54"/>
    <p:sldId id="327" r:id="rId55"/>
    <p:sldId id="328" r:id="rId56"/>
    <p:sldId id="330" r:id="rId57"/>
    <p:sldId id="331" r:id="rId58"/>
    <p:sldId id="337" r:id="rId59"/>
    <p:sldId id="344" r:id="rId60"/>
    <p:sldId id="338" r:id="rId61"/>
    <p:sldId id="310" r:id="rId62"/>
  </p:sldIdLst>
  <p:sldSz cx="9361488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30" y="-192"/>
      </p:cViewPr>
      <p:guideLst>
        <p:guide orient="horz" pos="2160"/>
        <p:guide pos="2880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02112" y="2130426"/>
            <a:ext cx="7957265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4223" y="3886200"/>
            <a:ext cx="655304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09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7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7079" y="274639"/>
            <a:ext cx="2106335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8074" y="274639"/>
            <a:ext cx="616298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87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10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9493" y="4406901"/>
            <a:ext cx="795726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9493" y="2906713"/>
            <a:ext cx="795726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08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8075" y="1600201"/>
            <a:ext cx="413465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8757" y="1600201"/>
            <a:ext cx="413465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75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074" y="1535113"/>
            <a:ext cx="413628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8074" y="2174875"/>
            <a:ext cx="413628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55506" y="1535113"/>
            <a:ext cx="41379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55506" y="2174875"/>
            <a:ext cx="41379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15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14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84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273050"/>
            <a:ext cx="307986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60082" y="273051"/>
            <a:ext cx="523333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8075" y="1435101"/>
            <a:ext cx="307986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40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4917" y="4800600"/>
            <a:ext cx="56168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34917" y="612775"/>
            <a:ext cx="561689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34917" y="5367338"/>
            <a:ext cx="561689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68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274638"/>
            <a:ext cx="84253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075" y="1600201"/>
            <a:ext cx="842533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68075" y="6356351"/>
            <a:ext cx="21843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BB18F-693D-4F94-BB80-93DA31D3E25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98509" y="6356351"/>
            <a:ext cx="2964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709067" y="6356351"/>
            <a:ext cx="21843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52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4" y="1124744"/>
            <a:ext cx="8425339" cy="1143000"/>
          </a:xfrm>
        </p:spPr>
        <p:txBody>
          <a:bodyPr>
            <a:normAutofit/>
          </a:bodyPr>
          <a:lstStyle/>
          <a:p>
            <a:r>
              <a:rPr lang="ru-RU" sz="6000" dirty="0" smtClean="0"/>
              <a:t>Лекция 3</a:t>
            </a:r>
            <a:endParaRPr lang="ru-RU" sz="60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2708920"/>
            <a:ext cx="9361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ОСНОВНЫЕ ТЕГИ </a:t>
            </a:r>
            <a:endParaRPr lang="en-US" sz="66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6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HTML</a:t>
            </a:r>
            <a:endParaRPr lang="ru-RU" sz="6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07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тега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8257" y="908720"/>
            <a:ext cx="8712968" cy="4525963"/>
          </a:xfrm>
        </p:spPr>
        <p:txBody>
          <a:bodyPr>
            <a:normAutofit lnSpcReduction="1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ru-RU" sz="28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 </a:t>
            </a:r>
            <a:r>
              <a:rPr lang="en-US" sz="2800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endParaRPr lang="en-US" sz="2800" b="1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от англ. "</a:t>
            </a:r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hypertext reference" ‒ «</a:t>
            </a:r>
            <a:r>
              <a:rPr lang="ru-RU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гипертекстовая ссылка»</a:t>
            </a:r>
            <a:endParaRPr lang="en-US" sz="2400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600"/>
              </a:spcBef>
              <a:buNone/>
            </a:pP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Указывает местоположение внешнего ресурса или файла. 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ru-RU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Атрибут </a:t>
            </a:r>
            <a:r>
              <a:rPr lang="en-US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rel</a:t>
            </a:r>
            <a:endParaRPr lang="ru-RU" b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ru-RU" sz="28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от англ. </a:t>
            </a:r>
            <a:r>
              <a:rPr lang="ru-RU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relation" ‒ «</a:t>
            </a:r>
            <a:r>
              <a:rPr lang="ru-RU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отношение»</a:t>
            </a:r>
            <a:endParaRPr lang="en-US" sz="28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600"/>
              </a:spcBef>
              <a:buNone/>
            </a:pP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Определяет, чем для нашего документа является подключаемый файл</a:t>
            </a:r>
          </a:p>
          <a:p>
            <a:pPr marL="0" indent="457200" algn="just">
              <a:spcBef>
                <a:spcPts val="600"/>
              </a:spcBef>
              <a:buNone/>
            </a:pPr>
            <a:endParaRPr lang="ru-RU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ctr">
              <a:spcBef>
                <a:spcPts val="600"/>
              </a:spcBef>
              <a:buNone/>
            </a:pP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&lt;link </a:t>
            </a:r>
            <a:r>
              <a:rPr lang="en-US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="style.css" </a:t>
            </a:r>
            <a:r>
              <a:rPr lang="en-US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</a:t>
            </a:r>
            <a:r>
              <a:rPr lang="en-US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“&gt;</a:t>
            </a:r>
            <a:endParaRPr lang="ru-RU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35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Служебные теги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908720"/>
            <a:ext cx="8425339" cy="4525963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Тег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endParaRPr lang="ru-RU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Содержит дополнительные данные о документе (метаданные)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данные 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используют браузеры для обработки страницы, а поисковые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системы 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 для ее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индексации.</a:t>
            </a:r>
          </a:p>
          <a:p>
            <a:pPr marL="0" indent="457200" algn="just">
              <a:spcBef>
                <a:spcPts val="0"/>
              </a:spcBef>
              <a:buNone/>
            </a:pP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10000"/>
              </a:lnSpc>
              <a:buNone/>
            </a:pPr>
            <a:endParaRPr lang="ru-RU" sz="3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20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тега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8257" y="908720"/>
            <a:ext cx="8712968" cy="4525963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 </a:t>
            </a:r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charset</a:t>
            </a:r>
          </a:p>
          <a:p>
            <a:pPr marL="0" indent="457200" algn="just">
              <a:spcBef>
                <a:spcPts val="600"/>
              </a:spcBef>
              <a:buNone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Определяет кодировку документа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&lt;meta charset="utf-8"&gt;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ru-RU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</a:t>
            </a:r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http-</a:t>
            </a:r>
            <a:r>
              <a:rPr lang="en-US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</a:t>
            </a:r>
            <a:endParaRPr lang="en-US" b="1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600"/>
              </a:spcBef>
              <a:buNone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Управляет 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действиями браузеров и используются для формирования информации, выдаваемой обычными </a:t>
            </a:r>
            <a:r>
              <a:rPr lang="ru-RU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-заголовками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60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тега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8257" y="908721"/>
            <a:ext cx="8712968" cy="4176464"/>
          </a:xfrm>
        </p:spPr>
        <p:txBody>
          <a:bodyPr>
            <a:no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ru-RU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Значения атрибута</a:t>
            </a:r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http-</a:t>
            </a:r>
            <a:r>
              <a:rPr lang="en-US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</a:t>
            </a:r>
            <a:endParaRPr lang="ru-RU" b="1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600"/>
              </a:spcBef>
              <a:buNone/>
            </a:pPr>
            <a:r>
              <a:rPr lang="ru-RU" sz="30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Content-Type</a:t>
            </a:r>
            <a:r>
              <a:rPr lang="ru-RU" sz="3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 </a:t>
            </a:r>
            <a:r>
              <a:rPr lang="ru-RU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кодировки </a:t>
            </a: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документа</a:t>
            </a:r>
            <a:endParaRPr lang="ru-RU" sz="3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600"/>
              </a:spcBef>
              <a:buNone/>
            </a:pPr>
            <a:r>
              <a:rPr lang="ru-RU" sz="30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expires</a:t>
            </a:r>
            <a:r>
              <a:rPr lang="ru-RU" sz="3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устанавливает </a:t>
            </a:r>
            <a:r>
              <a:rPr lang="ru-RU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дату и время, после которой информация в документе будет считаться </a:t>
            </a: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устаревшей</a:t>
            </a:r>
            <a:endParaRPr lang="ru-RU" sz="3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600"/>
              </a:spcBef>
              <a:buNone/>
            </a:pPr>
            <a:r>
              <a:rPr lang="en-US" sz="3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sz="30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ragma</a:t>
            </a:r>
            <a:r>
              <a:rPr lang="ru-RU" sz="3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способ </a:t>
            </a:r>
            <a:r>
              <a:rPr lang="ru-RU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кэширования </a:t>
            </a: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документа</a:t>
            </a:r>
            <a:endParaRPr lang="ru-RU" sz="3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600"/>
              </a:spcBef>
              <a:buNone/>
            </a:pPr>
            <a:r>
              <a:rPr lang="ru-RU" sz="30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refresh</a:t>
            </a:r>
            <a:r>
              <a:rPr lang="ru-RU" sz="3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указывает время в секундах до перезагрузки страницы или время до перенаправления на другую 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страницу</a:t>
            </a:r>
          </a:p>
          <a:p>
            <a:pPr marL="0" indent="457200" algn="just">
              <a:spcBef>
                <a:spcPts val="600"/>
              </a:spcBef>
              <a:buNone/>
            </a:pPr>
            <a:endParaRPr lang="en-US" sz="30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63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тега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287808" y="908721"/>
            <a:ext cx="9505056" cy="4176464"/>
          </a:xfrm>
        </p:spPr>
        <p:txBody>
          <a:bodyPr>
            <a:no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ru-RU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Значения атрибута</a:t>
            </a:r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http-</a:t>
            </a:r>
            <a:r>
              <a:rPr lang="en-US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</a:t>
            </a:r>
            <a:endParaRPr lang="ru-RU" b="1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ctr">
              <a:spcBef>
                <a:spcPts val="600"/>
              </a:spcBef>
              <a:buNone/>
            </a:pPr>
            <a:r>
              <a:rPr lang="en-US" sz="2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&lt;meta http-</a:t>
            </a:r>
            <a:r>
              <a:rPr lang="en-US" sz="28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equiv</a:t>
            </a:r>
            <a:r>
              <a:rPr lang="en-US" sz="2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="Content-Type" content="text/html; charset=utf-8"&gt;</a:t>
            </a:r>
            <a:endParaRPr lang="ru-RU" sz="28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ctr">
              <a:spcBef>
                <a:spcPts val="600"/>
              </a:spcBef>
              <a:buNone/>
            </a:pPr>
            <a:endParaRPr lang="ru-RU" sz="28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ctr">
              <a:spcBef>
                <a:spcPts val="600"/>
              </a:spcBef>
              <a:buNone/>
            </a:pPr>
            <a:r>
              <a:rPr lang="en-US" sz="2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&lt;meta http-</a:t>
            </a:r>
            <a:r>
              <a:rPr lang="en-US" sz="28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equiv</a:t>
            </a:r>
            <a:r>
              <a:rPr lang="en-US" sz="2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="expires" content="Sun, 01 Jan 2013 07:01:00 GMT</a:t>
            </a:r>
            <a:r>
              <a:rPr lang="en-US" sz="2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"&gt;</a:t>
            </a:r>
            <a:endParaRPr lang="ru-RU" sz="28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ctr">
              <a:spcBef>
                <a:spcPts val="600"/>
              </a:spcBef>
              <a:buNone/>
            </a:pPr>
            <a:endParaRPr lang="en-US" sz="28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ctr">
              <a:spcBef>
                <a:spcPts val="600"/>
              </a:spcBef>
              <a:buNone/>
            </a:pP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Обновление страницы через 10 секунд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ctr">
              <a:spcBef>
                <a:spcPts val="600"/>
              </a:spcBef>
              <a:buNone/>
            </a:pPr>
            <a:r>
              <a:rPr lang="en-US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meta http-</a:t>
            </a:r>
            <a:r>
              <a:rPr lang="en-US" b="1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equiv</a:t>
            </a:r>
            <a:r>
              <a:rPr lang="en-US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="refresh" content="10"&gt;</a:t>
            </a:r>
          </a:p>
          <a:p>
            <a:pPr marL="0" indent="457200" algn="ctr">
              <a:spcBef>
                <a:spcPts val="600"/>
              </a:spcBef>
              <a:buNone/>
            </a:pPr>
            <a:endParaRPr lang="ru-RU" sz="28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600"/>
              </a:spcBef>
              <a:buNone/>
            </a:pPr>
            <a:endParaRPr lang="en-US" sz="30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71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тега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8257" y="908721"/>
            <a:ext cx="8712968" cy="4176464"/>
          </a:xfrm>
        </p:spPr>
        <p:txBody>
          <a:bodyPr>
            <a:no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ru-RU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 </a:t>
            </a:r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ru-RU" b="1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600"/>
              </a:spcBef>
              <a:buNone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Определяет название метаданных. Данный атрибут используется совместно с атрибутом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content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600"/>
              </a:spcBef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Не может быть использован одновременно с атрибутом </a:t>
            </a:r>
            <a:r>
              <a:rPr lang="en-US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http-</a:t>
            </a:r>
            <a:r>
              <a:rPr lang="en-US" sz="28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equiv</a:t>
            </a:r>
            <a:endParaRPr lang="en-US" sz="3000" b="1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01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тега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264" y="908720"/>
            <a:ext cx="8496944" cy="5256583"/>
          </a:xfrm>
        </p:spPr>
        <p:txBody>
          <a:bodyPr>
            <a:no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ru-RU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Значения атрибута</a:t>
            </a:r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name</a:t>
            </a:r>
            <a:endParaRPr lang="ru-RU" b="1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600"/>
              </a:spcBef>
              <a:buNone/>
            </a:pPr>
            <a:r>
              <a:rPr lang="ru-RU" sz="2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application-name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указывает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название веб-приложения, используемого на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странице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/>
            </a:r>
            <a:br>
              <a:rPr lang="ru-RU" sz="2800" dirty="0">
                <a:latin typeface="Arial" pitchFamily="34" charset="0"/>
                <a:cs typeface="Arial" pitchFamily="34" charset="0"/>
              </a:rPr>
            </a:br>
            <a:r>
              <a:rPr lang="ru-RU" sz="2800" dirty="0" err="1">
                <a:latin typeface="Arial" pitchFamily="34" charset="0"/>
                <a:cs typeface="Arial" pitchFamily="34" charset="0"/>
              </a:rPr>
              <a:t>author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используется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для указания имени автора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веб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-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страницы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600"/>
              </a:spcBef>
              <a:buNone/>
            </a:pPr>
            <a:r>
              <a:rPr lang="ru-RU" sz="2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description</a:t>
            </a:r>
            <a:r>
              <a:rPr lang="ru-RU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 информация, которую вы </a:t>
            </a:r>
            <a:r>
              <a:rPr lang="ru-RU" sz="2800" dirty="0" err="1">
                <a:latin typeface="Arial" pitchFamily="34" charset="0"/>
                <a:cs typeface="Arial" pitchFamily="34" charset="0"/>
              </a:rPr>
              <a:t>види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-те на странице поисковика, когда ваша страница 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попадает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 в результаты 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запроса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600"/>
              </a:spcBef>
              <a:buNone/>
            </a:pPr>
            <a:r>
              <a:rPr lang="ru-RU" sz="2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generator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указывает один из пакетов программного обеспечения, используемого для создания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документа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50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тега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8257" y="908721"/>
            <a:ext cx="8712968" cy="4176464"/>
          </a:xfrm>
        </p:spPr>
        <p:txBody>
          <a:bodyPr>
            <a:no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ru-RU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Значения атрибута</a:t>
            </a:r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name</a:t>
            </a:r>
            <a:endParaRPr lang="ru-RU" b="1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600"/>
              </a:spcBef>
              <a:buNone/>
            </a:pPr>
            <a:r>
              <a:rPr lang="ru-RU" sz="2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keywords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содержит список ключевых слов, разделенных запятыми, соответствующих содержимому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страницы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600"/>
              </a:spcBef>
              <a:buNone/>
            </a:pPr>
            <a:r>
              <a:rPr lang="ru-RU" sz="30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robots</a:t>
            </a: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показывает, должны ли поисковые системы включать данную страницу в результаты </a:t>
            </a: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поиска</a:t>
            </a:r>
            <a:endParaRPr lang="ru-RU" sz="3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600"/>
              </a:spcBef>
              <a:buNone/>
            </a:pPr>
            <a:r>
              <a:rPr lang="ru-RU" sz="30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viewport</a:t>
            </a: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позволяет разработчикам управлять размером исходной области просмотра на различных </a:t>
            </a: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устройствах</a:t>
            </a:r>
            <a:endParaRPr lang="en-US" sz="3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56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34280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Служебные теги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548680"/>
            <a:ext cx="8425339" cy="4525963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Тег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endParaRPr lang="ru-RU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Тег &lt;</a:t>
            </a:r>
            <a:r>
              <a:rPr lang="ru-RU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 </a:t>
            </a: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используется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если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требуется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выполнить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локальное тестирование. Браузер ищет элемент &lt;</a:t>
            </a:r>
            <a:r>
              <a:rPr lang="ru-RU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определяет полный адрес документа и корректно загружает его. </a:t>
            </a:r>
            <a:endParaRPr lang="ru-RU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Например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если адрес документа указан как &lt;</a:t>
            </a:r>
            <a:r>
              <a:rPr lang="ru-RU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="http://www.megasite.ru/hzchd/"&gt;, то при добавлении рисунков достаточно использовать относительный адрес &lt;</a:t>
            </a:r>
            <a:r>
              <a:rPr lang="ru-RU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ru-RU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/labuda.gif"&gt;. При этом полный путь к изображению будет http://www.megasite.ru/hzchd/images/labuda.gif, что позволяет браузеру всегда находить графический файл, независимо от того, где находится текущая веб-страница</a:t>
            </a: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7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Теги списков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6288" y="1063277"/>
            <a:ext cx="8425339" cy="4525963"/>
          </a:xfrm>
        </p:spPr>
        <p:txBody>
          <a:bodyPr>
            <a:normAutofit lnSpcReduction="10000"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4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маркированный список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нумерованный список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&lt;li&gt;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пункт списка маркированного или нумерованного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&lt;dl&gt;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список определений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добавления термина определения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для вставки определения</a:t>
            </a:r>
            <a:endParaRPr lang="en-US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10000"/>
              </a:lnSpc>
              <a:buNone/>
            </a:pPr>
            <a:endParaRPr lang="ru-RU" sz="3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11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Служебные теги</a:t>
            </a:r>
          </a:p>
          <a:p>
            <a:pPr marL="514350" indent="-514350">
              <a:buAutoNum type="arabicPeriod"/>
            </a:pPr>
            <a:r>
              <a:rPr lang="ru-RU" dirty="0" smtClean="0"/>
              <a:t>Теги списков, таблиц и изображений</a:t>
            </a:r>
          </a:p>
          <a:p>
            <a:pPr marL="514350" indent="-514350">
              <a:buAutoNum type="arabicPeriod"/>
            </a:pPr>
            <a:r>
              <a:rPr lang="ru-RU" dirty="0" smtClean="0"/>
              <a:t>Теги для отображения и форматирования текста</a:t>
            </a:r>
          </a:p>
          <a:p>
            <a:pPr marL="514350" indent="-514350">
              <a:buAutoNum type="arabicPeriod"/>
            </a:pPr>
            <a:r>
              <a:rPr lang="ru-RU" dirty="0" smtClean="0"/>
              <a:t>Теги формы</a:t>
            </a:r>
          </a:p>
          <a:p>
            <a:pPr marL="514350" indent="-514350">
              <a:buAutoNum type="arabicPeriod"/>
            </a:pPr>
            <a:r>
              <a:rPr lang="ru-RU" dirty="0" smtClean="0"/>
              <a:t>Теги для встраиваемого контента</a:t>
            </a:r>
          </a:p>
          <a:p>
            <a:pPr marL="514350" indent="-514350">
              <a:buAutoNum type="arabicPeriod"/>
            </a:pPr>
            <a:r>
              <a:rPr lang="ru-RU" dirty="0" smtClean="0"/>
              <a:t>Семантические теги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3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Теги списков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6288" y="1063277"/>
            <a:ext cx="8425339" cy="4525963"/>
          </a:xfrm>
        </p:spPr>
        <p:txBody>
          <a:bodyPr>
            <a:normAutofit lnSpcReduction="10000"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4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маркированный список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нумерованный список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&lt;li&gt;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пункт списка маркированного или нумерованного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&lt;dl&gt;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список определений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добавления термина определения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для вставки определения</a:t>
            </a:r>
            <a:endParaRPr lang="en-US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10000"/>
              </a:lnSpc>
              <a:buNone/>
            </a:pPr>
            <a:endParaRPr lang="ru-RU" sz="3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62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62272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1869" y="1063277"/>
            <a:ext cx="8425339" cy="4525963"/>
          </a:xfrm>
        </p:spPr>
        <p:txBody>
          <a:bodyPr>
            <a:normAutofit/>
          </a:bodyPr>
          <a:lstStyle/>
          <a:p>
            <a:pPr marL="0" indent="457200" algn="ctr">
              <a:lnSpc>
                <a:spcPct val="110000"/>
              </a:lnSpc>
              <a:buNone/>
            </a:pPr>
            <a:r>
              <a:rPr lang="ru-RU" sz="3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 </a:t>
            </a:r>
            <a:r>
              <a:rPr lang="en-US" sz="3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ru-RU" sz="3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Позволяет задать номер списка, с которого будет начинаться нумерация</a:t>
            </a:r>
            <a:endParaRPr lang="en-US" sz="30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ctr">
              <a:lnSpc>
                <a:spcPct val="110000"/>
              </a:lnSpc>
              <a:buNone/>
            </a:pPr>
            <a:r>
              <a:rPr lang="ru-RU" sz="3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 </a:t>
            </a:r>
            <a:r>
              <a:rPr lang="en-US" sz="3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reversed</a:t>
            </a:r>
            <a:endParaRPr lang="ru-RU" sz="3000" b="1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Нумерация в списке становиться по убыванию</a:t>
            </a:r>
            <a:endParaRPr lang="en-US" sz="30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ctr">
              <a:lnSpc>
                <a:spcPct val="110000"/>
              </a:lnSpc>
              <a:buNone/>
            </a:pPr>
            <a:r>
              <a:rPr lang="ru-RU" sz="3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 </a:t>
            </a:r>
            <a:r>
              <a:rPr lang="en-US" sz="3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endParaRPr lang="ru-RU" sz="3000" b="1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10000"/>
              </a:lnSpc>
              <a:buNone/>
            </a:pPr>
            <a:r>
              <a:rPr lang="ru-RU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Устанавливает вид маркера списка</a:t>
            </a:r>
          </a:p>
        </p:txBody>
      </p:sp>
    </p:spTree>
    <p:extLst>
      <p:ext uri="{BB962C8B-B14F-4D97-AF65-F5344CB8AC3E}">
        <p14:creationId xmlns:p14="http://schemas.microsoft.com/office/powerpoint/2010/main" val="49747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34280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5" t="11207" r="52138" b="28664"/>
          <a:stretch/>
        </p:blipFill>
        <p:spPr bwMode="auto">
          <a:xfrm>
            <a:off x="432272" y="734681"/>
            <a:ext cx="3982928" cy="600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981" b="58082"/>
          <a:stretch/>
        </p:blipFill>
        <p:spPr bwMode="auto">
          <a:xfrm>
            <a:off x="5112792" y="734681"/>
            <a:ext cx="3672408" cy="5972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951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34280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2272" y="559221"/>
            <a:ext cx="8425339" cy="1213595"/>
          </a:xfrm>
        </p:spPr>
        <p:txBody>
          <a:bodyPr>
            <a:normAutofit/>
          </a:bodyPr>
          <a:lstStyle/>
          <a:p>
            <a:pPr marL="0" indent="457200" algn="ctr">
              <a:lnSpc>
                <a:spcPct val="110000"/>
              </a:lnSpc>
              <a:buNone/>
            </a:pPr>
            <a:r>
              <a:rPr lang="ru-RU" sz="3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 </a:t>
            </a:r>
            <a:r>
              <a:rPr lang="en-US" sz="3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endParaRPr lang="ru-RU" sz="3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Определяет вид маркера списка</a:t>
            </a:r>
            <a:endParaRPr lang="en-US" sz="30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30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87327" b="65120"/>
          <a:stretch/>
        </p:blipFill>
        <p:spPr>
          <a:xfrm>
            <a:off x="5487890" y="1605700"/>
            <a:ext cx="3356246" cy="519607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9761" t="9681" r="58032" b="37400"/>
          <a:stretch/>
        </p:blipFill>
        <p:spPr>
          <a:xfrm>
            <a:off x="936328" y="1605700"/>
            <a:ext cx="3888432" cy="52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34280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&lt;li&gt;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0233" t="9680" r="57560" b="38240"/>
          <a:stretch/>
        </p:blipFill>
        <p:spPr>
          <a:xfrm>
            <a:off x="216248" y="692696"/>
            <a:ext cx="4421523" cy="58326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r="84492" b="63440"/>
          <a:stretch/>
        </p:blipFill>
        <p:spPr>
          <a:xfrm>
            <a:off x="4968776" y="692696"/>
            <a:ext cx="4212005" cy="57795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01512" y="707839"/>
            <a:ext cx="540060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 </a:t>
            </a:r>
            <a:r>
              <a:rPr lang="en-US" sz="44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ru-RU" sz="4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63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34280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Вложенный список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9761" t="8840" r="58032" b="36561"/>
          <a:stretch/>
        </p:blipFill>
        <p:spPr>
          <a:xfrm>
            <a:off x="316927" y="620688"/>
            <a:ext cx="4392488" cy="607471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r="85909" b="71840"/>
          <a:stretch/>
        </p:blipFill>
        <p:spPr>
          <a:xfrm>
            <a:off x="4885710" y="705718"/>
            <a:ext cx="4328578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9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60264" y="-243408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Теги списков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l="20233" t="8840" r="23068" b="44961"/>
          <a:stretch/>
        </p:blipFill>
        <p:spPr>
          <a:xfrm>
            <a:off x="360264" y="613480"/>
            <a:ext cx="8798068" cy="583985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r="51418" b="77720"/>
          <a:stretch/>
        </p:blipFill>
        <p:spPr>
          <a:xfrm>
            <a:off x="294802" y="4278192"/>
            <a:ext cx="8928992" cy="248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6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60264" y="-243408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Теги таблицы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91" y="548679"/>
            <a:ext cx="8298111" cy="3616359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503877" y="4869160"/>
            <a:ext cx="84253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just">
              <a:buAutoNum type="arabicPeriod"/>
            </a:pP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Нумерационный заголовок</a:t>
            </a:r>
          </a:p>
          <a:p>
            <a:pPr marL="742950" indent="-742950" algn="just">
              <a:buAutoNum type="arabicPeriod"/>
            </a:pP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Тематический заголовок</a:t>
            </a:r>
          </a:p>
          <a:p>
            <a:pPr marL="742950" indent="-742950" algn="just">
              <a:buAutoNum type="arabicPeriod"/>
            </a:pP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Головка (шапка)</a:t>
            </a:r>
          </a:p>
          <a:p>
            <a:pPr marL="742950" indent="-742950" algn="just">
              <a:buAutoNum type="arabicPeriod"/>
            </a:pP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Хвост</a:t>
            </a:r>
          </a:p>
          <a:p>
            <a:pPr marL="742950" indent="-742950" algn="just">
              <a:buAutoNum type="arabicPeriod"/>
            </a:pP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Боковик</a:t>
            </a:r>
          </a:p>
          <a:p>
            <a:pPr marL="742950" indent="-742950" algn="just">
              <a:buAutoNum type="arabicPeriod"/>
            </a:pP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Графа</a:t>
            </a:r>
          </a:p>
          <a:p>
            <a:pPr marL="742950" indent="-742950" algn="just">
              <a:buAutoNum type="arabicPeriod"/>
            </a:pPr>
            <a:r>
              <a:rPr lang="ru-RU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Прографка</a:t>
            </a:r>
            <a:endParaRPr lang="ru-RU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52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60264" y="-243408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Теги таблицы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576288" y="1063277"/>
            <a:ext cx="8425339" cy="4525963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&lt;table&gt;</a:t>
            </a:r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выделяет элементы таблицы из содержимого документа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определяет строку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определяет заголовок строки или столбца (необязательный)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&lt;td&gt;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создания ячейки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&lt;caption&gt;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добавления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названия таблицы перед ней</a:t>
            </a:r>
          </a:p>
        </p:txBody>
      </p:sp>
    </p:spTree>
    <p:extLst>
      <p:ext uri="{BB962C8B-B14F-4D97-AF65-F5344CB8AC3E}">
        <p14:creationId xmlns:p14="http://schemas.microsoft.com/office/powerpoint/2010/main" val="164820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60264" y="-243408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Теги таблицы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576288" y="620688"/>
            <a:ext cx="8425339" cy="4525963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thead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для определения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группы заголовочных строк</a:t>
            </a:r>
            <a:endParaRPr lang="en-US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10000"/>
              </a:lnSpc>
              <a:buNone/>
            </a:pPr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3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tfoot</a:t>
            </a:r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вставки нижнего колонтитула таблицы</a:t>
            </a:r>
          </a:p>
          <a:p>
            <a:pPr marL="0" indent="457200" algn="just">
              <a:lnSpc>
                <a:spcPct val="110000"/>
              </a:lnSpc>
              <a:buNone/>
            </a:pPr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36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tbody&gt;</a:t>
            </a:r>
            <a:r>
              <a:rPr lang="ru-RU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разбиения таблицы на разделы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10000"/>
              </a:lnSpc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3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colgroup</a:t>
            </a:r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определяет группу столбцов в таблице</a:t>
            </a:r>
          </a:p>
          <a:p>
            <a:pPr marL="0" indent="457200" algn="just">
              <a:lnSpc>
                <a:spcPct val="110000"/>
              </a:lnSpc>
              <a:buNone/>
            </a:pPr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col&gt;</a:t>
            </a:r>
            <a:r>
              <a:rPr lang="ru-RU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определяет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столбец в группе </a:t>
            </a:r>
            <a:r>
              <a:rPr lang="ru-RU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стобцов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10000"/>
              </a:lnSpc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10000"/>
              </a:lnSpc>
              <a:buNone/>
            </a:pP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10000"/>
              </a:lnSpc>
              <a:buNone/>
            </a:pP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10000"/>
              </a:lnSpc>
              <a:buNone/>
            </a:pPr>
            <a:endParaRPr lang="ru-RU" sz="3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49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99392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Служебные теги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4280" y="919261"/>
            <a:ext cx="8425339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Тег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pPr marL="0" indent="457200" algn="just">
              <a:buNone/>
            </a:pP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Требуется </a:t>
            </a:r>
            <a:r>
              <a:rPr lang="ru-RU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начале веб-страницы и </a:t>
            </a: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добавленным </a:t>
            </a: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слешем </a:t>
            </a:r>
            <a:r>
              <a:rPr lang="ru-RU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конце: </a:t>
            </a: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ru-RU" sz="3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ru-RU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&gt;. Элемент </a:t>
            </a:r>
            <a:r>
              <a:rPr lang="ru-RU" sz="3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сообщает </a:t>
            </a:r>
            <a:r>
              <a:rPr lang="ru-RU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браузеру, что документ является программным </a:t>
            </a: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кодом </a:t>
            </a:r>
            <a:r>
              <a:rPr lang="ru-RU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языке HTML. Все содержимое страницы, включая остальные </a:t>
            </a: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элементы</a:t>
            </a:r>
            <a:r>
              <a:rPr lang="ru-RU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находится между открывающим и закрывающим тегами элемента </a:t>
            </a:r>
            <a:r>
              <a:rPr lang="ru-RU" sz="3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en-US" sz="3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3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81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60264" y="-243408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тега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44240" y="836712"/>
            <a:ext cx="8712968" cy="4525963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sz="3600" dirty="0">
                <a:latin typeface="Arial" pitchFamily="34" charset="0"/>
                <a:cs typeface="Arial" pitchFamily="34" charset="0"/>
              </a:rPr>
              <a:t>Атрибут </a:t>
            </a:r>
            <a:r>
              <a:rPr lang="ru-RU" sz="3600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summary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 предназначен для краткого описания таблицы или указания ее предназначения. В отличие от тега </a:t>
            </a:r>
            <a:r>
              <a:rPr lang="ru-RU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ru-RU" sz="3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caption</a:t>
            </a:r>
            <a:r>
              <a:rPr lang="ru-RU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содержимое </a:t>
            </a:r>
            <a:r>
              <a:rPr lang="ru-RU" sz="3600" dirty="0" err="1">
                <a:latin typeface="Arial" pitchFamily="34" charset="0"/>
                <a:cs typeface="Arial" pitchFamily="34" charset="0"/>
              </a:rPr>
              <a:t>summary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 никак не отображается и в браузере не выводится, однако может использоваться поисковыми системами или речевыми браузерами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10000"/>
              </a:lnSpc>
              <a:buNone/>
            </a:pPr>
            <a:endParaRPr lang="ru-RU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10000"/>
              </a:lnSpc>
              <a:buNone/>
            </a:pPr>
            <a:endParaRPr lang="en-US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10000"/>
              </a:lnSpc>
              <a:buNone/>
            </a:pPr>
            <a:endParaRPr lang="ru-RU" sz="3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25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60264" y="-243408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тега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44240" y="836712"/>
            <a:ext cx="8712968" cy="4525963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sz="36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colspan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объединяет несколько ячеек в строке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36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rowspan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объединяет несколько ячеек в столбце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позволяет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связать ячейки таблицы с заголовками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10000"/>
              </a:lnSpc>
              <a:buNone/>
            </a:pPr>
            <a:endParaRPr lang="ru-RU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10000"/>
              </a:lnSpc>
              <a:buNone/>
            </a:pPr>
            <a:endParaRPr lang="en-US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10000"/>
              </a:lnSpc>
              <a:buNone/>
            </a:pPr>
            <a:endParaRPr lang="ru-RU" sz="3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69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60264" y="-243408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тега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1" t="53448" r="46201" b="19396"/>
          <a:stretch/>
        </p:blipFill>
        <p:spPr bwMode="auto">
          <a:xfrm>
            <a:off x="478393" y="908720"/>
            <a:ext cx="4994439" cy="274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981" b="74030"/>
          <a:stretch/>
        </p:blipFill>
        <p:spPr bwMode="auto">
          <a:xfrm>
            <a:off x="5760864" y="2996952"/>
            <a:ext cx="3330695" cy="3468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73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60264" y="-243408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тега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0" t="40194" r="48745" b="19612"/>
          <a:stretch/>
        </p:blipFill>
        <p:spPr bwMode="auto">
          <a:xfrm>
            <a:off x="144240" y="908720"/>
            <a:ext cx="524595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44" b="63901"/>
          <a:stretch/>
        </p:blipFill>
        <p:spPr bwMode="auto">
          <a:xfrm>
            <a:off x="4008610" y="3284984"/>
            <a:ext cx="5280646" cy="354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291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8" t="48276" r="31297" b="19612"/>
          <a:stretch/>
        </p:blipFill>
        <p:spPr bwMode="auto">
          <a:xfrm>
            <a:off x="360264" y="116632"/>
            <a:ext cx="8469881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893" b="70151"/>
          <a:stretch/>
        </p:blipFill>
        <p:spPr bwMode="auto">
          <a:xfrm>
            <a:off x="1224360" y="3519628"/>
            <a:ext cx="7152672" cy="3356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67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60264" y="-243408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тега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288256" y="548680"/>
            <a:ext cx="8712968" cy="4525963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span</a:t>
            </a:r>
            <a:r>
              <a:rPr lang="ru-RU" sz="3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позволяет указать какое количество столбцов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одновременно можно изменить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10000"/>
              </a:lnSpc>
              <a:buNone/>
            </a:pPr>
            <a:endParaRPr lang="ru-RU" sz="3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" r="75318" b="71444"/>
          <a:stretch/>
        </p:blipFill>
        <p:spPr bwMode="auto">
          <a:xfrm>
            <a:off x="1584400" y="4149081"/>
            <a:ext cx="6458248" cy="270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9" t="53017" r="29964" b="24138"/>
          <a:stretch/>
        </p:blipFill>
        <p:spPr bwMode="auto">
          <a:xfrm>
            <a:off x="411214" y="1700808"/>
            <a:ext cx="844599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06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07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1" t="23815" r="10008" b="19288"/>
          <a:stretch/>
        </p:blipFill>
        <p:spPr bwMode="auto">
          <a:xfrm>
            <a:off x="244843" y="188640"/>
            <a:ext cx="8900397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540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21" b="61853"/>
          <a:stretch/>
        </p:blipFill>
        <p:spPr bwMode="auto">
          <a:xfrm>
            <a:off x="360264" y="584646"/>
            <a:ext cx="8785200" cy="56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207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8256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Теги изображений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264" y="908720"/>
            <a:ext cx="8425339" cy="4525963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sz="4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img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используется для вставки в изображений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map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создаёт карту-изображение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i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Карта изображений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— это зоны обычного изображения, при нажатии на которые происходит активация ссылок связанных с конкретной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зоной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area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определяет активную зону карты-изображения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canvas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определяет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область, в которой можно рисовать при помощи скриптов</a:t>
            </a:r>
          </a:p>
        </p:txBody>
      </p:sp>
    </p:spTree>
    <p:extLst>
      <p:ext uri="{BB962C8B-B14F-4D97-AF65-F5344CB8AC3E}">
        <p14:creationId xmlns:p14="http://schemas.microsoft.com/office/powerpoint/2010/main" val="126540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8256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Атрибуты тега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img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264" y="908720"/>
            <a:ext cx="8425339" cy="4525963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src</a:t>
            </a: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ru-RU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от англ. </a:t>
            </a:r>
            <a:r>
              <a:rPr lang="en-US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Sorce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источник</a:t>
            </a: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указывает местоположение файла изображения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alt</a:t>
            </a:r>
            <a:r>
              <a:rPr lang="ru-RU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атрибут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содержит текст, который браузер выводит вместо изображения, если графика не поддерживается, или показывает в виде подсказки, когда пользователь размещает над изображением мышиный курсор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height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высота изображения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width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ширина изображения</a:t>
            </a:r>
          </a:p>
          <a:p>
            <a:pPr marL="0" indent="457200" algn="just">
              <a:spcBef>
                <a:spcPts val="0"/>
              </a:spcBef>
              <a:buNone/>
            </a:pP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21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99392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тега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4280" y="919261"/>
            <a:ext cx="8425339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 </a:t>
            </a:r>
            <a:r>
              <a:rPr lang="en-US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endParaRPr lang="en-US" b="1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Определяет, в каком направлении браузер должен выводить текст в элементе, к котором применяется этот атрибут. По умолчанию выводит слева направо (значение</a:t>
            </a: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ltr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для арабского и иврита применяется значение </a:t>
            </a:r>
            <a:r>
              <a:rPr lang="en-US" sz="4000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rtl</a:t>
            </a:r>
            <a:endParaRPr lang="en-US" sz="4000" b="1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3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25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8256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Атрибуты тега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img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264" y="908720"/>
            <a:ext cx="8425339" cy="4525963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srcset</a:t>
            </a:r>
            <a:r>
              <a:rPr lang="ru-RU" dirty="0"/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указывает список из одного или нескольких значений, разделённых запятыми, указывающих набор возможных изображений для отображения в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браузере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sizes</a:t>
            </a:r>
            <a:r>
              <a:rPr lang="ru-RU" dirty="0"/>
              <a:t> </a:t>
            </a:r>
            <a:r>
              <a:rPr lang="ru-RU" dirty="0" smtClean="0"/>
              <a:t>задает </a:t>
            </a:r>
            <a:r>
              <a:rPr lang="ru-RU" dirty="0"/>
              <a:t>размеры изображения для разных макетов страницы</a:t>
            </a:r>
            <a:endParaRPr lang="ru-RU" b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usemap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определяет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изображение в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качестве клиентской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карты-изображений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ismap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указывает браузеру, что данное изображение является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серверной картой-изображением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14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8256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Атрибуты тега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img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и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table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264" y="1124744"/>
            <a:ext cx="8425339" cy="1584176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В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HTML5 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была прекращена поддержка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атрибутов</a:t>
            </a:r>
          </a:p>
          <a:p>
            <a:pPr marL="0" indent="457200" algn="ctr">
              <a:spcBef>
                <a:spcPts val="0"/>
              </a:spcBef>
              <a:buNone/>
            </a:pPr>
            <a:r>
              <a:rPr lang="ru-RU" sz="6600" b="1" i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align</a:t>
            </a:r>
            <a:r>
              <a:rPr lang="ru-RU" sz="6600" b="1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6600" b="1" i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border</a:t>
            </a:r>
            <a:r>
              <a:rPr lang="ru-RU" sz="6600" b="1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6600" b="1" i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hspace</a:t>
            </a:r>
            <a:r>
              <a:rPr lang="ru-RU" sz="6600" b="1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6600" b="1" i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vspace</a:t>
            </a:r>
            <a:endParaRPr lang="ru-RU" sz="6600" i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62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8256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Атрибуты тега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map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264" y="908721"/>
            <a:ext cx="8425339" cy="1152128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name</a:t>
            </a:r>
            <a:r>
              <a:rPr lang="ru-RU" dirty="0" smtClean="0"/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присваивает уникальное имя элементу, через которое устанавливается связь с изображением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457200" algn="ctr"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40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img</a:t>
            </a:r>
            <a:r>
              <a:rPr lang="en-US" sz="4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usemap</a:t>
            </a:r>
            <a:r>
              <a:rPr lang="en-US" sz="4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="#student</a:t>
            </a:r>
            <a:r>
              <a:rPr lang="en-US" sz="4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4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457200" algn="ctr"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&lt;map name="student</a:t>
            </a:r>
            <a:r>
              <a:rPr lang="en-US" sz="4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4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ru-RU" sz="40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endParaRPr lang="ru-RU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10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8256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Атрибуты тега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area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264" y="908721"/>
            <a:ext cx="8425339" cy="1152128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ru-RU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lt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   альтернативный текст для области изображения.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coords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координаты </a:t>
            </a:r>
            <a:r>
              <a:rPr lang="ru-RU" dirty="0">
                <a:latin typeface="Arial" pitchFamily="34" charset="0"/>
                <a:cs typeface="Arial" pitchFamily="34" charset="0"/>
              </a:rPr>
              <a:t>активной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области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download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сообщает </a:t>
            </a:r>
            <a:r>
              <a:rPr lang="ru-RU" dirty="0">
                <a:latin typeface="Arial" pitchFamily="34" charset="0"/>
                <a:cs typeface="Arial" pitchFamily="34" charset="0"/>
              </a:rPr>
              <a:t>о том, что эта ссылка должна быть использована для скачивания файла, и, когда пользователь нажимает на ссылку, ему будет предложено сохранить файл как локальный.</a:t>
            </a:r>
          </a:p>
          <a:p>
            <a:pPr marL="0" indent="457200" algn="just">
              <a:spcBef>
                <a:spcPts val="0"/>
              </a:spcBef>
              <a:buNone/>
            </a:pPr>
            <a:endParaRPr lang="ru-RU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65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8256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Атрибуты тега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area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2272" y="1124744"/>
            <a:ext cx="8425339" cy="1152128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href</a:t>
            </a:r>
            <a:r>
              <a:rPr lang="ru-RU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задает адрес документа, на который следует перейти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shape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 форма </a:t>
            </a:r>
            <a:r>
              <a:rPr lang="ru-RU" dirty="0">
                <a:latin typeface="Arial" pitchFamily="34" charset="0"/>
                <a:cs typeface="Arial" pitchFamily="34" charset="0"/>
              </a:rPr>
              <a:t>области.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ru-RU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arget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имя фрейма, куда браузер будет загружать документ</a:t>
            </a:r>
          </a:p>
        </p:txBody>
      </p:sp>
    </p:spTree>
    <p:extLst>
      <p:ext uri="{BB962C8B-B14F-4D97-AF65-F5344CB8AC3E}">
        <p14:creationId xmlns:p14="http://schemas.microsoft.com/office/powerpoint/2010/main" val="111892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280" y="116632"/>
            <a:ext cx="8425339" cy="72008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Карта-изображение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8" t="6358" r="5888" b="39332"/>
          <a:stretch/>
        </p:blipFill>
        <p:spPr bwMode="auto">
          <a:xfrm>
            <a:off x="0" y="764704"/>
            <a:ext cx="5256807" cy="597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376" b="63039"/>
          <a:stretch/>
        </p:blipFill>
        <p:spPr bwMode="auto">
          <a:xfrm>
            <a:off x="5256808" y="764705"/>
            <a:ext cx="4113698" cy="597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357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332656"/>
            <a:ext cx="8425339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Теги для отображения и форматирования текста</a:t>
            </a:r>
            <a:b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240" y="1196752"/>
            <a:ext cx="9145239" cy="4525963"/>
          </a:xfrm>
        </p:spPr>
        <p:txBody>
          <a:bodyPr>
            <a:noAutofit/>
          </a:bodyPr>
          <a:lstStyle/>
          <a:p>
            <a:pPr marL="0" indent="457200"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h1, h2, h3, h4, h5, h6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создание заголовков раздела</a:t>
            </a:r>
          </a:p>
          <a:p>
            <a:pPr marL="0" indent="457200"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создание нового абзаца</a:t>
            </a:r>
          </a:p>
          <a:p>
            <a:pPr marL="0" indent="457200">
              <a:buNone/>
            </a:pP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для принудительного разрыва строки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>
              <a:buNone/>
            </a:pPr>
            <a:r>
              <a:rPr lang="en-US" sz="39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определяет тематический разрыв контента на HTML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странице, отображается как горизонт. линия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29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332656"/>
            <a:ext cx="8425339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Теги для отображения и форматирования текста</a:t>
            </a:r>
            <a:b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2272" y="1196752"/>
            <a:ext cx="8640960" cy="5400600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wbr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вызывает переход на новую строку, если текущая строка вышла за пределы окна браузера</a:t>
            </a:r>
          </a:p>
          <a:p>
            <a:pPr marL="0" indent="457200" algn="just"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code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для выделения части текста </a:t>
            </a:r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моноширинным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шрифтом</a:t>
            </a:r>
          </a:p>
          <a:p>
            <a:pPr marL="0" indent="457200" algn="just">
              <a:buNone/>
            </a:pP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em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для выделения текста курсивом, на который необходимо обратить внимание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buNone/>
            </a:pP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kbd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используется для обозначения текста, который набирается на клавиатуре или для названия клавиш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59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332656"/>
            <a:ext cx="8425339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Теги для отображения и форматирования текста</a:t>
            </a:r>
            <a:b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240" y="1196752"/>
            <a:ext cx="9145239" cy="5400600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samp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определяет текст, который является результатом вывода компьютерной программы или скрипта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457200" algn="just"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strong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предназначен для выделения семантически важного фрагмента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текста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полужирным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на который нужно обратить внимание пользователя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используется для выделения переменных компьютерных программ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21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332656"/>
            <a:ext cx="8425339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Теги для отображения и форматирования текста</a:t>
            </a:r>
            <a:b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240" y="1196752"/>
            <a:ext cx="9145239" cy="5400600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pre </a:t>
            </a:r>
            <a:r>
              <a:rPr lang="ru-RU" dirty="0">
                <a:latin typeface="Arial" pitchFamily="34" charset="0"/>
                <a:cs typeface="Arial" pitchFamily="34" charset="0"/>
              </a:rPr>
              <a:t> определяет блок в который помещают предварительно отформатированный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текст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457200" algn="just">
              <a:buNone/>
            </a:pP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dfn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выделяет специальный термин впервые появившийся в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тексте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cite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представляет название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произведения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buNone/>
            </a:pP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abbr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указывает, что заключенный в нем текст является сокращенной формой длинного слова или фразы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01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7384"/>
            <a:ext cx="9361488" cy="648072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Атрибут </a:t>
            </a:r>
            <a:r>
              <a:rPr lang="en-US" sz="40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dir</a:t>
            </a:r>
            <a:endParaRPr lang="ru-RU" sz="40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4" t="10822" r="51412" b="63475"/>
          <a:stretch/>
        </p:blipFill>
        <p:spPr bwMode="auto">
          <a:xfrm>
            <a:off x="1296368" y="618165"/>
            <a:ext cx="6984776" cy="3614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4" t="37111" r="37379" b="41044"/>
          <a:stretch/>
        </p:blipFill>
        <p:spPr bwMode="auto">
          <a:xfrm>
            <a:off x="489944" y="4249901"/>
            <a:ext cx="8511280" cy="249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52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332656"/>
            <a:ext cx="8425339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Теги для отображения и форматирования текста</a:t>
            </a:r>
            <a:b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240" y="1196752"/>
            <a:ext cx="9145239" cy="5400600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del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 используется для выделения текста, который был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удал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н</a:t>
            </a:r>
          </a:p>
          <a:p>
            <a:pPr marL="0" indent="457200" algn="just">
              <a:buNone/>
            </a:pPr>
            <a:r>
              <a:rPr lang="en-US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определяет текст, который больше не является правильным или актуальным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отображает вложенный в него текст полужирным шрифтом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buNone/>
            </a:pPr>
            <a:r>
              <a:rPr lang="en-US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используется для выделения текста курсивом. Является элементом физического форматирования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208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332656"/>
            <a:ext cx="8425339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Теги для отображения и форматирования текста</a:t>
            </a:r>
            <a:b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240" y="1196752"/>
            <a:ext cx="9145239" cy="5400600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sup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используется для выделения текста, который был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удал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н</a:t>
            </a:r>
          </a:p>
          <a:p>
            <a:pPr marL="0" indent="457200" algn="just"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sub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определяет текст, который больше не является правильным или актуальным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buNone/>
            </a:pPr>
            <a:r>
              <a:rPr lang="en-US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создает подчеркивание текста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small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уменьшает размер вложенного в него шрифта на одну единицу, кроме случаев когда исходный текст уже имеет наименьший допустимый размер</a:t>
            </a:r>
          </a:p>
        </p:txBody>
      </p:sp>
    </p:spTree>
    <p:extLst>
      <p:ext uri="{BB962C8B-B14F-4D97-AF65-F5344CB8AC3E}">
        <p14:creationId xmlns:p14="http://schemas.microsoft.com/office/powerpoint/2010/main" val="186947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332656"/>
            <a:ext cx="8425339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Теги для отображения и форматирования текста</a:t>
            </a:r>
            <a:b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008" y="1196752"/>
            <a:ext cx="9217248" cy="5400600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bdi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гарантирует, что в обратном направлении будет написан только тот текст, который заключен в элементе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bd</a:t>
            </a:r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используется для переопределения текущего направления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текста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определяет текст, который был добавлен в новой версии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документа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&lt;ins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cite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= "http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://redactor.com/info.html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 </a:t>
            </a:r>
            <a:r>
              <a:rPr lang="en-US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datetime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= "2018-05-30T10:00:00+03:00"&gt;</a:t>
            </a:r>
            <a:endParaRPr lang="en-US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1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332656"/>
            <a:ext cx="8425339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Теги для отображения и форматирования текста</a:t>
            </a:r>
            <a:b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008" y="1196752"/>
            <a:ext cx="9217248" cy="5400600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ruby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предназначен для добавления небольшой аннотации сверху или снизу от заданного текста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457200" algn="just">
              <a:buNone/>
            </a:pP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выводит аннотацию сверху или снизу от текста, заключенного в элемент &lt;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ruby</a:t>
            </a:r>
            <a:r>
              <a:rPr lang="ru-RU" dirty="0">
                <a:latin typeface="Arial" pitchFamily="34" charset="0"/>
                <a:cs typeface="Arial" pitchFamily="34" charset="0"/>
              </a:rPr>
              <a:t>&gt;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buNone/>
            </a:pP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rp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выводит альтернативный текст для браузеров, не поддерживающих элемент &lt;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ruby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В остальных браузерах текст в теге &lt;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rp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&gt; не отображается</a:t>
            </a:r>
          </a:p>
        </p:txBody>
      </p:sp>
    </p:spTree>
    <p:extLst>
      <p:ext uri="{BB962C8B-B14F-4D97-AF65-F5344CB8AC3E}">
        <p14:creationId xmlns:p14="http://schemas.microsoft.com/office/powerpoint/2010/main" val="39672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62272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Теги заголовков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85" b="55065"/>
          <a:stretch/>
        </p:blipFill>
        <p:spPr bwMode="auto">
          <a:xfrm>
            <a:off x="5065187" y="848847"/>
            <a:ext cx="4224069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7" t="33406" r="54198" b="51293"/>
          <a:stretch/>
        </p:blipFill>
        <p:spPr bwMode="auto">
          <a:xfrm>
            <a:off x="25223" y="836712"/>
            <a:ext cx="4944209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465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62272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Теги абзаца и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hr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3" t="11422" r="52138" b="60129"/>
          <a:stretch/>
        </p:blipFill>
        <p:spPr bwMode="auto">
          <a:xfrm>
            <a:off x="324568" y="764703"/>
            <a:ext cx="4716216" cy="3262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78" b="73168"/>
          <a:stretch/>
        </p:blipFill>
        <p:spPr bwMode="auto">
          <a:xfrm>
            <a:off x="4248696" y="3392699"/>
            <a:ext cx="479478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25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62272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Тег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wbr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49" t="27586" r="39052" b="65086"/>
          <a:stretch/>
        </p:blipFill>
        <p:spPr bwMode="auto">
          <a:xfrm>
            <a:off x="1656408" y="980728"/>
            <a:ext cx="618287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42" r="54477" b="68703"/>
          <a:stretch/>
        </p:blipFill>
        <p:spPr bwMode="auto">
          <a:xfrm>
            <a:off x="576288" y="3789040"/>
            <a:ext cx="8293072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388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2" t="26293" r="37234" b="57974"/>
          <a:stretch/>
        </p:blipFill>
        <p:spPr bwMode="auto">
          <a:xfrm>
            <a:off x="432272" y="548680"/>
            <a:ext cx="8445417" cy="222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947" b="73276"/>
          <a:stretch/>
        </p:blipFill>
        <p:spPr bwMode="auto">
          <a:xfrm>
            <a:off x="1728416" y="2852936"/>
            <a:ext cx="5734950" cy="390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415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9" t="63147" r="36629" b="20905"/>
          <a:stretch/>
        </p:blipFill>
        <p:spPr bwMode="auto">
          <a:xfrm>
            <a:off x="432272" y="260648"/>
            <a:ext cx="8594257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98" r="77620" b="56891"/>
          <a:stretch/>
        </p:blipFill>
        <p:spPr bwMode="auto">
          <a:xfrm>
            <a:off x="1224360" y="3212976"/>
            <a:ext cx="7284608" cy="333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545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9" t="31034" r="51653" b="41164"/>
          <a:stretch/>
        </p:blipFill>
        <p:spPr bwMode="auto">
          <a:xfrm>
            <a:off x="360264" y="265264"/>
            <a:ext cx="4239074" cy="3235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741" b="65194"/>
          <a:stretch/>
        </p:blipFill>
        <p:spPr bwMode="auto">
          <a:xfrm>
            <a:off x="5084922" y="265264"/>
            <a:ext cx="3840486" cy="337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3" t="33729" r="50000" b="40840"/>
          <a:stretch/>
        </p:blipFill>
        <p:spPr bwMode="auto">
          <a:xfrm>
            <a:off x="1706225" y="3641667"/>
            <a:ext cx="6070863" cy="3062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84" b="76401"/>
          <a:stretch/>
        </p:blipFill>
        <p:spPr bwMode="auto">
          <a:xfrm>
            <a:off x="401025" y="4725144"/>
            <a:ext cx="8524383" cy="1726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636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1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тега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4280" y="836712"/>
            <a:ext cx="8425339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 </a:t>
            </a:r>
            <a:r>
              <a:rPr lang="en-US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</a:t>
            </a:r>
            <a:endParaRPr lang="en-US" b="1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Определяет язык, который употребляется главным образом в документе. Использованный с другим тегом, атрибут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назначает язык содержимого тега. Применяется, чтобы лучше отображать текст.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Принимает значения: </a:t>
            </a:r>
            <a:r>
              <a:rPr lang="en-US" sz="4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en, en-US, </a:t>
            </a:r>
            <a:r>
              <a:rPr lang="en-US" sz="4000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</a:t>
            </a:r>
            <a:r>
              <a:rPr lang="en-US" sz="4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de, it, </a:t>
            </a:r>
            <a:r>
              <a:rPr lang="en-US" sz="4000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sz="4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4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голландский)</a:t>
            </a:r>
            <a:r>
              <a:rPr lang="en-US" sz="4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el, </a:t>
            </a:r>
            <a:r>
              <a:rPr lang="en-US" sz="4000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US" sz="4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4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n-US" sz="4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he, </a:t>
            </a:r>
            <a:r>
              <a:rPr lang="en-US" sz="4000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</a:t>
            </a:r>
            <a:r>
              <a:rPr lang="en-US" sz="4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</a:t>
            </a:r>
            <a:r>
              <a:rPr lang="en-US" sz="4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hi </a:t>
            </a:r>
            <a:r>
              <a:rPr lang="ru-RU" sz="4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т.д. согласно </a:t>
            </a:r>
            <a:r>
              <a:rPr lang="en-US" sz="4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ISO-639</a:t>
            </a:r>
          </a:p>
          <a:p>
            <a:pPr marL="0" indent="0" algn="just">
              <a:buNone/>
            </a:pPr>
            <a:endParaRPr lang="en-US" sz="3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19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4" t="28017" r="59166" b="50000"/>
          <a:stretch/>
        </p:blipFill>
        <p:spPr bwMode="auto">
          <a:xfrm>
            <a:off x="210381" y="188641"/>
            <a:ext cx="4182331" cy="2770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61" r="80528" b="68858"/>
          <a:stretch/>
        </p:blipFill>
        <p:spPr bwMode="auto">
          <a:xfrm>
            <a:off x="5589747" y="2714236"/>
            <a:ext cx="2533486" cy="1403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Соединительная линия уступом 4"/>
          <p:cNvCxnSpPr/>
          <p:nvPr/>
        </p:nvCxnSpPr>
        <p:spPr>
          <a:xfrm>
            <a:off x="4783041" y="1556794"/>
            <a:ext cx="1741399" cy="1152126"/>
          </a:xfrm>
          <a:prstGeom prst="bentConnector2">
            <a:avLst/>
          </a:prstGeom>
          <a:ln w="38100">
            <a:solidFill>
              <a:srgbClr val="FF0000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31951" r="62111" b="36099"/>
          <a:stretch/>
        </p:blipFill>
        <p:spPr bwMode="auto">
          <a:xfrm>
            <a:off x="605679" y="3149531"/>
            <a:ext cx="3787033" cy="3517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Соединительная линия уступом 10"/>
          <p:cNvCxnSpPr/>
          <p:nvPr/>
        </p:nvCxnSpPr>
        <p:spPr>
          <a:xfrm flipV="1">
            <a:off x="4811553" y="4149080"/>
            <a:ext cx="1741399" cy="1152126"/>
          </a:xfrm>
          <a:prstGeom prst="bentConnector2">
            <a:avLst/>
          </a:prstGeom>
          <a:ln w="38100">
            <a:solidFill>
              <a:srgbClr val="FF0000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75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280" y="2132856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Продолжение в Лекции 3-2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1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Служебные теги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908720"/>
            <a:ext cx="8425339" cy="4525963"/>
          </a:xfrm>
        </p:spPr>
        <p:txBody>
          <a:bodyPr>
            <a:normAutofit fontScale="925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Тег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</a:p>
          <a:p>
            <a:pPr marL="0" indent="457200" algn="just">
              <a:lnSpc>
                <a:spcPct val="110000"/>
              </a:lnSpc>
              <a:buNone/>
            </a:pP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Служебный </a:t>
            </a:r>
            <a:r>
              <a:rPr lang="ru-RU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тег, который содержит в себе всю техническую информацию о веб-странице, а также задает ее заголовок. Эта информация не видна обычному </a:t>
            </a: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пользователю, </a:t>
            </a:r>
            <a:r>
              <a:rPr lang="ru-RU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 помогает браузерам и поисковым системам работать с данными </a:t>
            </a: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страницы</a:t>
            </a:r>
          </a:p>
          <a:p>
            <a:pPr marL="0" indent="457200" algn="just">
              <a:buNone/>
            </a:pPr>
            <a:r>
              <a:rPr lang="ru-RU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нем </a:t>
            </a:r>
            <a:r>
              <a:rPr lang="ru-RU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могут содержаться такие элементы, как </a:t>
            </a:r>
            <a:r>
              <a:rPr lang="ru-RU" sz="39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ru-RU" sz="39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9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ru-RU" sz="39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9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ru-RU" sz="39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9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ru-RU" sz="39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9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endParaRPr lang="ru-RU" sz="39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53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90264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тега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4280" y="836712"/>
            <a:ext cx="8425339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 </a:t>
            </a:r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У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казывает </a:t>
            </a:r>
            <a:r>
              <a:rPr lang="ru-RU" dirty="0">
                <a:latin typeface="Arial" pitchFamily="34" charset="0"/>
                <a:cs typeface="Arial" pitchFamily="34" charset="0"/>
              </a:rPr>
              <a:t>адрес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URL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профиля </a:t>
            </a:r>
            <a:r>
              <a:rPr lang="ru-RU" dirty="0">
                <a:latin typeface="Arial" pitchFamily="34" charset="0"/>
                <a:cs typeface="Arial" pitchFamily="34" charset="0"/>
              </a:rPr>
              <a:t>метаданных. Обычно браузер распознаёт значение этого атрибута и выполняет некоторые соглашения, связанные с указанным профилем. Загрузки самого документа по указанному адресу в реальности не происходит, более того, его может вообще не быть</a:t>
            </a:r>
            <a:endParaRPr lang="en-US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13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Служебные теги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908720"/>
            <a:ext cx="8425339" cy="4525963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Тег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  <a:p>
            <a:pPr marL="0" indent="457200" algn="just">
              <a:lnSpc>
                <a:spcPct val="110000"/>
              </a:lnSpc>
              <a:buNone/>
            </a:pP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Используется для определения заголовка документа и отображается в заголовке окна браузера</a:t>
            </a:r>
            <a:endParaRPr lang="ru-RU" sz="3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ru-RU" sz="3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Тег </a:t>
            </a:r>
            <a:r>
              <a:rPr lang="en-US" sz="3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endParaRPr lang="ru-RU" sz="3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10000"/>
              </a:lnSpc>
              <a:buNone/>
            </a:pP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Используется для подключения к документу стилей, скриптов, изображений или значков из внешних файлов</a:t>
            </a:r>
          </a:p>
          <a:p>
            <a:pPr marL="0" indent="457200" algn="just">
              <a:lnSpc>
                <a:spcPct val="110000"/>
              </a:lnSpc>
              <a:buNone/>
            </a:pPr>
            <a:endParaRPr lang="ru-RU" sz="3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12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2468</TotalTime>
  <Words>1598</Words>
  <Application>Microsoft Office PowerPoint</Application>
  <PresentationFormat>Произвольный</PresentationFormat>
  <Paragraphs>223</Paragraphs>
  <Slides>61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61</vt:i4>
      </vt:variant>
    </vt:vector>
  </HeadingPairs>
  <TitlesOfParts>
    <vt:vector size="62" baseType="lpstr">
      <vt:lpstr>Тема Office</vt:lpstr>
      <vt:lpstr>Лекция 3</vt:lpstr>
      <vt:lpstr>План лекции</vt:lpstr>
      <vt:lpstr>Служебные теги</vt:lpstr>
      <vt:lpstr>Атрибуты тега html</vt:lpstr>
      <vt:lpstr>Атрибут dir</vt:lpstr>
      <vt:lpstr>Атрибуты тега html</vt:lpstr>
      <vt:lpstr>Служебные теги</vt:lpstr>
      <vt:lpstr>Атрибуты тега head</vt:lpstr>
      <vt:lpstr>Служебные теги</vt:lpstr>
      <vt:lpstr>Атрибуты тега link</vt:lpstr>
      <vt:lpstr>Служебные теги</vt:lpstr>
      <vt:lpstr>Атрибуты тега meta</vt:lpstr>
      <vt:lpstr>Атрибуты тега meta</vt:lpstr>
      <vt:lpstr>Атрибуты тега meta</vt:lpstr>
      <vt:lpstr>Атрибуты тега meta</vt:lpstr>
      <vt:lpstr>Атрибуты тега meta</vt:lpstr>
      <vt:lpstr>Атрибуты тега meta</vt:lpstr>
      <vt:lpstr>Служебные теги</vt:lpstr>
      <vt:lpstr>Теги списков</vt:lpstr>
      <vt:lpstr>Теги списков</vt:lpstr>
      <vt:lpstr>Атрибуты &lt;ol&gt;</vt:lpstr>
      <vt:lpstr>Атрибуты &lt;ol&gt;</vt:lpstr>
      <vt:lpstr>Атрибуты &lt;ul&gt;</vt:lpstr>
      <vt:lpstr>Атрибуты &lt;li&gt;</vt:lpstr>
      <vt:lpstr>Вложенный список</vt:lpstr>
      <vt:lpstr>Теги списков</vt:lpstr>
      <vt:lpstr>Теги таблицы</vt:lpstr>
      <vt:lpstr>Теги таблицы</vt:lpstr>
      <vt:lpstr>Теги таблицы</vt:lpstr>
      <vt:lpstr>Атрибуты тега table</vt:lpstr>
      <vt:lpstr>Атрибуты тега td</vt:lpstr>
      <vt:lpstr>Атрибуты тега td</vt:lpstr>
      <vt:lpstr>Атрибуты тега td</vt:lpstr>
      <vt:lpstr>Презентация PowerPoint</vt:lpstr>
      <vt:lpstr>Атрибуты тега col</vt:lpstr>
      <vt:lpstr>Презентация PowerPoint</vt:lpstr>
      <vt:lpstr>Презентация PowerPoint</vt:lpstr>
      <vt:lpstr>Теги изображений</vt:lpstr>
      <vt:lpstr>Атрибуты тега img</vt:lpstr>
      <vt:lpstr>Атрибуты тега img</vt:lpstr>
      <vt:lpstr>Атрибуты тега img и table</vt:lpstr>
      <vt:lpstr>Атрибуты тега map</vt:lpstr>
      <vt:lpstr>Атрибуты тега area</vt:lpstr>
      <vt:lpstr>Атрибуты тега area</vt:lpstr>
      <vt:lpstr>Карта-изображение</vt:lpstr>
      <vt:lpstr>Теги для отображения и форматирования текста </vt:lpstr>
      <vt:lpstr>Теги для отображения и форматирования текста </vt:lpstr>
      <vt:lpstr>Теги для отображения и форматирования текста </vt:lpstr>
      <vt:lpstr>Теги для отображения и форматирования текста </vt:lpstr>
      <vt:lpstr>Теги для отображения и форматирования текста </vt:lpstr>
      <vt:lpstr>Теги для отображения и форматирования текста </vt:lpstr>
      <vt:lpstr>Теги для отображения и форматирования текста </vt:lpstr>
      <vt:lpstr>Теги для отображения и форматирования текста </vt:lpstr>
      <vt:lpstr>Теги заголовков</vt:lpstr>
      <vt:lpstr>Теги абзаца и hr</vt:lpstr>
      <vt:lpstr>Тег wbr</vt:lpstr>
      <vt:lpstr>Презентация PowerPoint</vt:lpstr>
      <vt:lpstr>Презентация PowerPoint</vt:lpstr>
      <vt:lpstr>Презентация PowerPoint</vt:lpstr>
      <vt:lpstr>Презентация PowerPoint</vt:lpstr>
      <vt:lpstr>Продолжение в Лекции 3-2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2</dc:title>
  <dc:creator>user</dc:creator>
  <cp:lastModifiedBy>user</cp:lastModifiedBy>
  <cp:revision>173</cp:revision>
  <dcterms:created xsi:type="dcterms:W3CDTF">2021-09-05T13:59:44Z</dcterms:created>
  <dcterms:modified xsi:type="dcterms:W3CDTF">2021-09-27T07:35:42Z</dcterms:modified>
</cp:coreProperties>
</file>