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0" r:id="rId2"/>
    <p:sldId id="349" r:id="rId3"/>
    <p:sldId id="350" r:id="rId4"/>
    <p:sldId id="351" r:id="rId5"/>
    <p:sldId id="352" r:id="rId6"/>
    <p:sldId id="353" r:id="rId7"/>
    <p:sldId id="354" r:id="rId8"/>
    <p:sldId id="364" r:id="rId9"/>
    <p:sldId id="376" r:id="rId10"/>
    <p:sldId id="377" r:id="rId11"/>
    <p:sldId id="375" r:id="rId12"/>
    <p:sldId id="370" r:id="rId13"/>
    <p:sldId id="371" r:id="rId14"/>
    <p:sldId id="372" r:id="rId15"/>
    <p:sldId id="373" r:id="rId16"/>
    <p:sldId id="374" r:id="rId17"/>
    <p:sldId id="382" r:id="rId18"/>
    <p:sldId id="383" r:id="rId19"/>
    <p:sldId id="355" r:id="rId20"/>
    <p:sldId id="356" r:id="rId21"/>
    <p:sldId id="357" r:id="rId22"/>
    <p:sldId id="385" r:id="rId23"/>
    <p:sldId id="378" r:id="rId24"/>
    <p:sldId id="379" r:id="rId25"/>
    <p:sldId id="384" r:id="rId26"/>
    <p:sldId id="358" r:id="rId27"/>
    <p:sldId id="365" r:id="rId28"/>
    <p:sldId id="359" r:id="rId29"/>
    <p:sldId id="361" r:id="rId30"/>
    <p:sldId id="362" r:id="rId31"/>
    <p:sldId id="360" r:id="rId32"/>
    <p:sldId id="363" r:id="rId33"/>
    <p:sldId id="386" r:id="rId34"/>
    <p:sldId id="381" r:id="rId35"/>
    <p:sldId id="366" r:id="rId36"/>
    <p:sldId id="367" r:id="rId37"/>
    <p:sldId id="368" r:id="rId38"/>
    <p:sldId id="369" r:id="rId39"/>
    <p:sldId id="380" r:id="rId40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0" y="-19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97768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формы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980728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HTML-форму для ввода пользователем данных, которые впоследствии можно принять и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обработать на стороне сервера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создает пользовательские элементы формы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label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устанавливает связь между определенной меткой, в качестве которой обычно выступает текст, и элементом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многострочное текстовое поле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116632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label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устанавливает связь между определённой меткой и элементом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&lt;label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"&gt; ... &lt;/label&gt;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input type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=“radio"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ru-RU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116632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dirty="0" smtClean="0"/>
              <a:t> </a:t>
            </a:r>
            <a:r>
              <a:rPr lang="ru-RU" dirty="0" smtClean="0"/>
              <a:t>определяет вид элемента формы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ccept</a:t>
            </a:r>
            <a:r>
              <a:rPr lang="en-US" dirty="0" smtClean="0"/>
              <a:t> </a:t>
            </a:r>
            <a:r>
              <a:rPr lang="ru-RU" dirty="0" smtClean="0"/>
              <a:t>устанавливает фильтр на типы файлов, которые можно отправить через поле загрузки файлов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dirty="0" smtClean="0"/>
              <a:t> </a:t>
            </a:r>
            <a:r>
              <a:rPr lang="ru-RU" dirty="0" smtClean="0"/>
              <a:t>альтернативный текст для кнопки с изображением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autocomplete</a:t>
            </a:r>
            <a:r>
              <a:rPr lang="en-US" dirty="0" smtClean="0"/>
              <a:t> </a:t>
            </a:r>
            <a:r>
              <a:rPr lang="ru-RU" dirty="0" smtClean="0"/>
              <a:t>устанавливает или отменяет </a:t>
            </a:r>
            <a:r>
              <a:rPr lang="ru-RU" dirty="0" err="1" smtClean="0"/>
              <a:t>автозаполнение</a:t>
            </a:r>
            <a:r>
              <a:rPr lang="ru-RU" dirty="0" smtClean="0"/>
              <a:t> полей формы</a:t>
            </a:r>
            <a:endParaRPr lang="en-US" dirty="0" smtClean="0"/>
          </a:p>
          <a:p>
            <a:pPr marL="0" indent="0" algn="just">
              <a:buNone/>
            </a:pPr>
            <a:r>
              <a:rPr lang="en-US" sz="3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autofocus</a:t>
            </a:r>
            <a:r>
              <a:rPr lang="en-US" dirty="0" smtClean="0"/>
              <a:t> </a:t>
            </a:r>
            <a:r>
              <a:rPr lang="ru-RU" sz="3500" dirty="0" smtClean="0"/>
              <a:t>автоматически переводит фокус на элемент формы сразу после полной загрузки страницы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checked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применяется </a:t>
            </a:r>
            <a:r>
              <a:rPr lang="ru-RU" dirty="0">
                <a:latin typeface="Arial" pitchFamily="34" charset="0"/>
                <a:cs typeface="Arial" pitchFamily="34" charset="0"/>
              </a:rPr>
              <a:t>для изначальной установки поля с флажком или радио-кнопкой в активное состояние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уникальное имя значения направления вывода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текста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disabled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блокирует элемент формы, то есть делает его неактивным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autocomplete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устанавливает или отменяет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автозаполнение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полей формы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одну или несколько форм, к которой принадлежит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6489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formaction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расположение обработчика данных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formenctype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способ кодирования данных формы, отправляемых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formmethod</a:t>
            </a:r>
            <a:r>
              <a:rPr lang="ru-RU" dirty="0">
                <a:latin typeface="Arial" pitchFamily="34" charset="0"/>
                <a:cs typeface="Arial" pitchFamily="34" charset="0"/>
              </a:rPr>
              <a:t> указывает метод отправки данных формы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formnovalidate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отключает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проверку данных формы (перед отправкой на сервер) на корректность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formaction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расположение обработчика данных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formenctype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способ кодирования данных формы, отправляемых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formmethod</a:t>
            </a:r>
            <a:r>
              <a:rPr lang="ru-RU" dirty="0">
                <a:latin typeface="Arial" pitchFamily="34" charset="0"/>
                <a:cs typeface="Arial" pitchFamily="34" charset="0"/>
              </a:rPr>
              <a:t> указывает метод отправки данных формы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formnovalidate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отключает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проверку данных формы (перед отправкой на сервер) на корректность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list </a:t>
            </a:r>
            <a:r>
              <a:rPr lang="ru-RU" dirty="0">
                <a:latin typeface="Arial" pitchFamily="34" charset="0"/>
                <a:cs typeface="Arial" pitchFamily="34" charset="0"/>
              </a:rPr>
              <a:t>с помощью идентификатора присоединяет к элементу формы элемент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&lt;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datalist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&gt;</a:t>
            </a:r>
            <a:r>
              <a:rPr lang="ru-RU" dirty="0">
                <a:latin typeface="Arial" pitchFamily="34" charset="0"/>
                <a:cs typeface="Arial" pitchFamily="34" charset="0"/>
              </a:rPr>
              <a:t> с вариантами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автодополнения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максимальное значение элемента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ru-RU" dirty="0">
                <a:latin typeface="Arial" pitchFamily="34" charset="0"/>
                <a:cs typeface="Arial" pitchFamily="34" charset="0"/>
              </a:rPr>
              <a:t> задаёт шаблон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>
                <a:latin typeface="Arial" pitchFamily="34" charset="0"/>
                <a:cs typeface="Arial" pitchFamily="34" charset="0"/>
              </a:rPr>
              <a:t>значения текстового элемента формы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placeholder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краткую подсказку (слово или короткую фразу), предназначенную для помощи пользователю с вводом данных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поле ввода предназначено только для чтения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что данный элемент формы (или группа элементов) обязателен для заполнения перед отправкой формы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присваивает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элементу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значение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7" t="18749" r="36265" b="7975"/>
          <a:stretch/>
        </p:blipFill>
        <p:spPr bwMode="auto">
          <a:xfrm>
            <a:off x="1728416" y="23773"/>
            <a:ext cx="5904656" cy="675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7" t="51250" r="36265" b="28583"/>
          <a:stretch/>
        </p:blipFill>
        <p:spPr bwMode="auto">
          <a:xfrm>
            <a:off x="1728416" y="3042744"/>
            <a:ext cx="5904656" cy="186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r="57833" b="24138"/>
          <a:stretch/>
        </p:blipFill>
        <p:spPr bwMode="auto">
          <a:xfrm>
            <a:off x="4320704" y="0"/>
            <a:ext cx="5040784" cy="681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7" t="18749" r="36265" b="7975"/>
          <a:stretch/>
        </p:blipFill>
        <p:spPr bwMode="auto">
          <a:xfrm>
            <a:off x="0" y="116632"/>
            <a:ext cx="4176688" cy="669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встраиваемого контента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548680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audio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добавляет, воспроизводит и управляет настройками аудиозаписи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веб-странице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video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вставляет видео файл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HTML-документ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настоящее время поддерживается три видео формата — MP4, WEBM, OGG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указания расположения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медийных</a:t>
            </a:r>
            <a:r>
              <a:rPr lang="ru-RU" dirty="0">
                <a:latin typeface="Arial" pitchFamily="34" charset="0"/>
                <a:cs typeface="Arial" pitchFamily="34" charset="0"/>
              </a:rPr>
              <a:t> ресурсов (файлов) для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медиа-элементов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в качестве дочернего элемента для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&lt;audio&gt;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&lt;video&gt;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определяя текстовые дорожки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97768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формы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980728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datalist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автоматического выбора значения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создания раскрывающегося списка, который появляется при щелчке мышью по элементу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ortgroup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группирует пункты в раскрывающемся списке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</a:t>
            </a:r>
            <a:r>
              <a:rPr lang="ru-RU" dirty="0">
                <a:latin typeface="Arial" pitchFamily="34" charset="0"/>
                <a:cs typeface="Arial" pitchFamily="34" charset="0"/>
              </a:rPr>
              <a:t>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 </a:t>
            </a:r>
            <a:r>
              <a:rPr lang="ru-RU" dirty="0">
                <a:latin typeface="Arial" pitchFamily="34" charset="0"/>
                <a:cs typeface="Arial" pitchFamily="34" charset="0"/>
              </a:rPr>
              <a:t>элемент раскрывающегося списка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встраиваемого контента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embed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загрузки и отображения объектов (видеофайлов,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флеш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-роликов, некоторых звуковых файлов и т. д.), которые исходно браузер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понимает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определения параметров для плагинов, встроенных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object&gt;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вставки в HTML-документ мультимедиа объектов (аудио и видео файлов,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Java</a:t>
            </a:r>
            <a:r>
              <a:rPr lang="ru-RU" dirty="0">
                <a:latin typeface="Arial" pitchFamily="34" charset="0"/>
                <a:cs typeface="Arial" pitchFamily="34" charset="0"/>
              </a:rPr>
              <a:t> апплетов,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ActiveX</a:t>
            </a:r>
            <a:r>
              <a:rPr lang="ru-RU" dirty="0">
                <a:latin typeface="Arial" pitchFamily="34" charset="0"/>
                <a:cs typeface="Arial" pitchFamily="34" charset="0"/>
              </a:rPr>
              <a:t>, PDF 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Flash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приложений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8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встраиваемого контента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iframe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применяется для создания «плавающего» фрейма и вставки его в обычный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HTML-документ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iframe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573" t="23961" r="16926" b="44120"/>
          <a:stretch/>
        </p:blipFill>
        <p:spPr>
          <a:xfrm>
            <a:off x="216248" y="1340768"/>
            <a:ext cx="5472607" cy="43204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78350" b="32360"/>
          <a:stretch/>
        </p:blipFill>
        <p:spPr>
          <a:xfrm>
            <a:off x="6061968" y="683568"/>
            <a:ext cx="3299520" cy="57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audio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40466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autoplay</a:t>
            </a:r>
            <a:r>
              <a:rPr lang="en-US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звук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начинает играть сразу после загрузки страницы.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1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сontrols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добавляет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панель управления к аудиофайлу.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1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loop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повторяет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воспроизведение звука с начала после его завершения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3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audio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548680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muted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отключает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звук при воспроизведении музыки.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preload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указывает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как аудио должно загружаться при загрузке страницы. Атрибут игнорируется, если присутствует атрибут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autoplay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указывает путь к воспроизводимому файлу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video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548680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определяет изображение, которое будет показываться во время загрузки видеофайла или пока пользователь не нажмет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кнопку воспроизведения видео</a:t>
            </a:r>
            <a:r>
              <a:rPr lang="ru-RU" dirty="0" smtClean="0"/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72680" b="55040"/>
          <a:stretch/>
        </p:blipFill>
        <p:spPr>
          <a:xfrm>
            <a:off x="2520504" y="2620857"/>
            <a:ext cx="4464496" cy="4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изучение значений слов и фраз на языке.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= элементы с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смыслом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теги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это теги, которые предназначены для того чтобы компьютерные программы (поисковые системы, сборщики информации, речевые браузеры и т.д.), понимали какой тип информации заложен в данных тегах.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верхний колонтитул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(«шапку») для страницы или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раздела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предназначен для создания блока навигации веб-страницы или всего веб-сайта, при этом не обязательно должен находиться внутри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footer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нижний колонтитул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(«подвал»)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страницы или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раздела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представляет собой общий раздел документа или приложения. Раздел в этом контексте представляет собой тематическую группу контента, обычно с заголовком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article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представляет собой полную или автономную композицию в документе, странице, приложении или сайте и, в принципе, может независимо распространяться или повторно использоваться, например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синдикации</a:t>
            </a:r>
            <a:r>
              <a:rPr lang="ru-RU" dirty="0">
                <a:latin typeface="Arial" pitchFamily="34" charset="0"/>
                <a:cs typeface="Arial" pitchFamily="34" charset="0"/>
              </a:rPr>
              <a:t>. Это может быть сообщение на форуме, статья в журнале или газете, запись в блоге, комментарий пользователя, интерактивный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виджет</a:t>
            </a:r>
            <a:r>
              <a:rPr lang="ru-RU" dirty="0">
                <a:latin typeface="Arial" pitchFamily="34" charset="0"/>
                <a:cs typeface="Arial" pitchFamily="34" charset="0"/>
              </a:rPr>
              <a:t> или гаджет или любой другой независимый элемент контента.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001000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определяет уникальный основной контент для веб-страницы, в нем не должно быть элементов, располагаемых на всех страницах сайта, например, заголовка, нижнего колонтитула и основной навигационной панели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aside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предназначен для оформления боковых колонок, рекламных блоков, группирования навигационных элементов и прочего содержимого, которое лишь косвенно касается основного контента страницы.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2629"/>
          <a:stretch/>
        </p:blipFill>
        <p:spPr bwMode="auto">
          <a:xfrm>
            <a:off x="4608736" y="2348880"/>
            <a:ext cx="4418398" cy="431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7" t="37177" r="37513" b="26401"/>
          <a:stretch/>
        </p:blipFill>
        <p:spPr bwMode="auto">
          <a:xfrm>
            <a:off x="432272" y="188640"/>
            <a:ext cx="593107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4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001000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details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информации, которую можно скрыть или показать по желанию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пользователя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summary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видимый заголовок для элемента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заключает в себе потоковый контент, который может сопровождаться заглавием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figcaption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&gt;.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Предназначен для контента, который можно удалить со страницы не изменяя смысла остальной информации.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представляет фрагмент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текста в документе, помеченный цветом или выделенный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подсветкой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справочных целей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обозначения конкретной даты и времени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контактная информация элемента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&lt;article&gt;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или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&lt;body&gt;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Семантические теги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1100" t="30681" r="14091" b="25640"/>
          <a:stretch/>
        </p:blipFill>
        <p:spPr>
          <a:xfrm>
            <a:off x="288256" y="836712"/>
            <a:ext cx="6264696" cy="2808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1573" t="36560" r="14091" b="30681"/>
          <a:stretch/>
        </p:blipFill>
        <p:spPr>
          <a:xfrm>
            <a:off x="1512392" y="3802162"/>
            <a:ext cx="7705080" cy="2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Атрибуты событий</a:t>
            </a:r>
            <a:endParaRPr lang="ru-RU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6" y="1279301"/>
            <a:ext cx="8928991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Специальные </a:t>
            </a:r>
            <a:r>
              <a:rPr lang="ru-RU" dirty="0">
                <a:latin typeface="Arial" pitchFamily="34" charset="0"/>
                <a:cs typeface="Arial" pitchFamily="34" charset="0"/>
              </a:rPr>
              <a:t>глобальные атрибуты, используемые в тегах для вызова обработчиков событий, написанных на различных языках сценариев таких, как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ru-RU" dirty="0">
                <a:latin typeface="Arial" pitchFamily="34" charset="0"/>
                <a:cs typeface="Arial" pitchFamily="34" charset="0"/>
              </a:rPr>
              <a:t> и вызываемых, когда на странице происходит какое-либо действие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wm-school.ru/tags/ref_eventattributes.html</a:t>
            </a:r>
            <a:endParaRPr lang="ru-RU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P.S.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является универсальным блочным элементом и предназначен для группирования элементов документа с целью изменения вида содержимого через стили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span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является строчным элементом и предназначен для выделения отдельных строк, символов или других строчных элементов для дальнейшего изменения их оформления с помощью стилей, либо для манипулирования ими при помощи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P.S.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Избавьтесь от элемента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font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для управления форматированием текста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 используйте элементы b и i для изменения начертания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шрифта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 пользуйтесь элементом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для компоновки макета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используйте часто элемент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P.S.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Если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 хотите включить цитату в виде отрывка текста с другого сайта, чьего-либо высказывания и др., используйте элемент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blockquote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длинного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контекста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(высказываний) и элемент 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— для вставки краткой цитаты в более длинный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абзац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Если нет HTML-элемента, соответствующего контенту, который вы хотите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выделить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 странице для придания ему определенного внешнего вида, то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пользуйтесь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элементами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span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P.S.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 злоупотребляйте элементом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endParaRPr lang="ru-RU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Никогда не забывайте указывать закрывающие теги HTML-элементов.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Откры-вающий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тег &lt;p&gt; требует соответствующего ему закрывающего тега &lt;/p&gt;, как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любые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другие элементы, за исключением одиночных, например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/&gt;и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Проверяйте синтаксис своих веб-страниц с помощью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W3C-валидатор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https://validator.w3.org/</a:t>
            </a:r>
            <a:endParaRPr lang="en-US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P.S.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47848" y="1916832"/>
            <a:ext cx="10153128" cy="720080"/>
          </a:xfrm>
        </p:spPr>
        <p:txBody>
          <a:bodyPr>
            <a:noAutofit/>
          </a:bodyPr>
          <a:lstStyle/>
          <a:p>
            <a:pPr marL="0" indent="457200" algn="ctr">
              <a:spcBef>
                <a:spcPts val="0"/>
              </a:spcBef>
              <a:buNone/>
            </a:pPr>
            <a:r>
              <a:rPr lang="en-US" sz="3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&lt;!--</a:t>
            </a:r>
            <a:r>
              <a:rPr lang="ru-RU" sz="3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 забываем добавлять </a:t>
            </a:r>
            <a:r>
              <a:rPr lang="ru-RU" sz="3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коментарии</a:t>
            </a:r>
            <a:r>
              <a:rPr lang="en-US" sz="3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 </a:t>
            </a:r>
          </a:p>
        </p:txBody>
      </p:sp>
    </p:spTree>
    <p:extLst>
      <p:ext uri="{BB962C8B-B14F-4D97-AF65-F5344CB8AC3E}">
        <p14:creationId xmlns:p14="http://schemas.microsoft.com/office/powerpoint/2010/main" val="8457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4" b="42888"/>
          <a:stretch/>
        </p:blipFill>
        <p:spPr bwMode="auto">
          <a:xfrm>
            <a:off x="5112792" y="1592097"/>
            <a:ext cx="4130566" cy="41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0" t="30496" r="38967" b="14332"/>
          <a:stretch/>
        </p:blipFill>
        <p:spPr bwMode="auto">
          <a:xfrm>
            <a:off x="158755" y="1340768"/>
            <a:ext cx="475252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4280" y="332656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select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548680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cоздает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документе интерактивные кнопки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fieldset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служит для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группировки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элементов, размещенных внутри формы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keygen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используется для шифрования значения элемента формы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progress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индикатор прогресса выполнения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задачи, </a:t>
            </a:r>
            <a:r>
              <a:rPr lang="ru-RU" dirty="0">
                <a:latin typeface="Arial" pitchFamily="34" charset="0"/>
                <a:cs typeface="Arial" pitchFamily="34" charset="0"/>
              </a:rPr>
              <a:t>отображающего, какой процент задачи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уже выполнен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скалярное измерение в пределах известного диапазона или дробное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9418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836712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область, в которую выводится результат вычислений или действий пользователя (обычно рассчитывается с помощью скриптов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значение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7109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формы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5" b="77155"/>
          <a:stretch/>
        </p:blipFill>
        <p:spPr bwMode="auto">
          <a:xfrm>
            <a:off x="648296" y="3739799"/>
            <a:ext cx="8265800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8" t="27125" r="35332" b="51401"/>
          <a:stretch/>
        </p:blipFill>
        <p:spPr bwMode="auto">
          <a:xfrm>
            <a:off x="288256" y="764704"/>
            <a:ext cx="879040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3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116632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расположение обработчика данных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marL="0" indent="0" algn="just"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accept-charset</a:t>
            </a:r>
            <a:r>
              <a:rPr lang="ru-RU" dirty="0">
                <a:latin typeface="Arial" pitchFamily="34" charset="0"/>
                <a:cs typeface="Arial" pitchFamily="34" charset="0"/>
              </a:rPr>
              <a:t> устанавливает кодировку, в которой сервер может принимать и обрабатывать данные формы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метод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get</a:t>
            </a:r>
            <a:r>
              <a:rPr lang="ru-RU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post</a:t>
            </a:r>
            <a:r>
              <a:rPr lang="ru-RU" dirty="0">
                <a:latin typeface="Arial" pitchFamily="34" charset="0"/>
                <a:cs typeface="Arial" pitchFamily="34" charset="0"/>
              </a:rPr>
              <a:t>) отправки данных формы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target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место (фрейм или окно браузера) в которое должен быть загружен, указанный ресурс</a:t>
            </a:r>
          </a:p>
        </p:txBody>
      </p:sp>
    </p:spTree>
    <p:extLst>
      <p:ext uri="{BB962C8B-B14F-4D97-AF65-F5344CB8AC3E}">
        <p14:creationId xmlns:p14="http://schemas.microsoft.com/office/powerpoint/2010/main" val="33349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64" y="-27384"/>
            <a:ext cx="8425339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Значения атрибута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target</a:t>
            </a:r>
            <a:endParaRPr lang="ru-RU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425339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blank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загружает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страницу в новую вкладку браузера.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загружает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страницу в текущую вкладку.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Загружает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страницу во фрейм-родитель; если фреймов нет, то это значение работает как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отменяет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все фреймы и загружает страницу в полном окне браузера; если фреймов нет, то это значение работает как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self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1386</Words>
  <Application>Microsoft Office PowerPoint</Application>
  <PresentationFormat>Произвольный</PresentationFormat>
  <Paragraphs>137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Теги формы </vt:lpstr>
      <vt:lpstr>Теги формы </vt:lpstr>
      <vt:lpstr>Презентация PowerPoint</vt:lpstr>
      <vt:lpstr>Тег select </vt:lpstr>
      <vt:lpstr>Теги формы</vt:lpstr>
      <vt:lpstr>Теги формы</vt:lpstr>
      <vt:lpstr>Теги формы</vt:lpstr>
      <vt:lpstr>Атрибуты тега form</vt:lpstr>
      <vt:lpstr>Значения атрибута target</vt:lpstr>
      <vt:lpstr>Атрибуты тега label</vt:lpstr>
      <vt:lpstr>Атрибуты тега input</vt:lpstr>
      <vt:lpstr>Атрибуты тега input</vt:lpstr>
      <vt:lpstr>Атрибуты тега input</vt:lpstr>
      <vt:lpstr>Атрибуты тега input</vt:lpstr>
      <vt:lpstr>Атрибуты тега input</vt:lpstr>
      <vt:lpstr>Атрибуты тега input</vt:lpstr>
      <vt:lpstr>Презентация PowerPoint</vt:lpstr>
      <vt:lpstr>Презентация PowerPoint</vt:lpstr>
      <vt:lpstr>Теги встраиваемого контента</vt:lpstr>
      <vt:lpstr>Теги встраиваемого контента</vt:lpstr>
      <vt:lpstr>Теги встраиваемого контента</vt:lpstr>
      <vt:lpstr>Тег iframe</vt:lpstr>
      <vt:lpstr>Атрибуты тега audio</vt:lpstr>
      <vt:lpstr>Атрибуты тега audio</vt:lpstr>
      <vt:lpstr>Атрибуты тега video</vt:lpstr>
      <vt:lpstr>Семантические теги</vt:lpstr>
      <vt:lpstr>Семантические теги</vt:lpstr>
      <vt:lpstr>Семантические теги</vt:lpstr>
      <vt:lpstr>Семантические теги</vt:lpstr>
      <vt:lpstr>Семантические теги</vt:lpstr>
      <vt:lpstr>Семантические теги</vt:lpstr>
      <vt:lpstr>Семантические теги</vt:lpstr>
      <vt:lpstr>Семантические теги</vt:lpstr>
      <vt:lpstr>Атрибуты событий</vt:lpstr>
      <vt:lpstr>P.S.</vt:lpstr>
      <vt:lpstr>P.S.</vt:lpstr>
      <vt:lpstr>P.S.</vt:lpstr>
      <vt:lpstr>P.S.</vt:lpstr>
      <vt:lpstr>P.S.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user</cp:lastModifiedBy>
  <cp:revision>218</cp:revision>
  <dcterms:created xsi:type="dcterms:W3CDTF">2021-09-05T13:59:44Z</dcterms:created>
  <dcterms:modified xsi:type="dcterms:W3CDTF">2021-10-03T11:07:07Z</dcterms:modified>
</cp:coreProperties>
</file>