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12" r:id="rId3"/>
    <p:sldId id="313" r:id="rId4"/>
    <p:sldId id="314" r:id="rId5"/>
    <p:sldId id="315" r:id="rId6"/>
    <p:sldId id="316" r:id="rId7"/>
    <p:sldId id="317" r:id="rId8"/>
    <p:sldId id="257" r:id="rId9"/>
    <p:sldId id="287" r:id="rId10"/>
    <p:sldId id="286" r:id="rId11"/>
    <p:sldId id="288" r:id="rId12"/>
    <p:sldId id="289" r:id="rId13"/>
    <p:sldId id="318" r:id="rId14"/>
    <p:sldId id="319" r:id="rId15"/>
    <p:sldId id="320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60" r:id="rId24"/>
    <p:sldId id="306" r:id="rId25"/>
    <p:sldId id="298" r:id="rId26"/>
    <p:sldId id="300" r:id="rId27"/>
    <p:sldId id="301" r:id="rId28"/>
    <p:sldId id="302" r:id="rId29"/>
    <p:sldId id="266" r:id="rId30"/>
    <p:sldId id="267" r:id="rId31"/>
    <p:sldId id="307" r:id="rId32"/>
    <p:sldId id="308" r:id="rId33"/>
    <p:sldId id="269" r:id="rId34"/>
    <p:sldId id="303" r:id="rId35"/>
    <p:sldId id="304" r:id="rId36"/>
    <p:sldId id="305" r:id="rId37"/>
    <p:sldId id="321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8"/>
    <a:srgbClr val="FFDD7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AA7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21A2-AF01-4973-9F43-E7872560042D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sz="3600" b="1" i="1" dirty="0" smtClean="0"/>
              <a:t>Булева алгебра логических функций</a:t>
            </a:r>
            <a:endParaRPr lang="ru-RU" sz="36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8208912" cy="54006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ru-RU" dirty="0" smtClean="0">
                <a:solidFill>
                  <a:schemeClr val="tx1"/>
                </a:solidFill>
              </a:rPr>
              <a:t>2.5. Способы задания булевых функций</a:t>
            </a:r>
          </a:p>
          <a:p>
            <a:pPr lvl="0" algn="l"/>
            <a:r>
              <a:rPr lang="ru-RU" dirty="0" smtClean="0">
                <a:solidFill>
                  <a:schemeClr val="tx1"/>
                </a:solidFill>
              </a:rPr>
              <a:t>2.6. Контактные схемы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2.7</a:t>
            </a:r>
            <a:r>
              <a:rPr lang="ru-RU" dirty="0">
                <a:solidFill>
                  <a:schemeClr val="tx1"/>
                </a:solidFill>
              </a:rPr>
              <a:t>. Функциональная полнота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2.8. Нормальные формы для формул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2.9. Приведение к </a:t>
            </a:r>
            <a:r>
              <a:rPr lang="ru-RU" dirty="0" smtClean="0">
                <a:solidFill>
                  <a:schemeClr val="tx1"/>
                </a:solidFill>
              </a:rPr>
              <a:t>дизъюнктивной </a:t>
            </a:r>
            <a:r>
              <a:rPr lang="ru-RU" dirty="0">
                <a:solidFill>
                  <a:schemeClr val="tx1"/>
                </a:solidFill>
              </a:rPr>
              <a:t>нормальной форме (ДНФ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 2.10</a:t>
            </a:r>
            <a:r>
              <a:rPr lang="ru-RU" dirty="0">
                <a:solidFill>
                  <a:schemeClr val="tx1"/>
                </a:solidFill>
              </a:rPr>
              <a:t>. Приведение к конъюнктивной нормальной форме(КНФ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2.11. Двойственность булевой функции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2.12. Проблема разрешения и методы ее решения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53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Функциональная полнота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5013176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 smtClean="0"/>
              <a:t>Теорема</a:t>
            </a:r>
            <a:r>
              <a:rPr lang="en-US" i="1" dirty="0" smtClean="0"/>
              <a:t> </a:t>
            </a:r>
            <a:r>
              <a:rPr lang="ru-RU" i="1" dirty="0" smtClean="0"/>
              <a:t>2.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dirty="0" smtClean="0"/>
              <a:t>Если </a:t>
            </a:r>
            <a:r>
              <a:rPr lang="ru-RU" dirty="0"/>
              <a:t>все функции</a:t>
            </a:r>
            <a:r>
              <a:rPr lang="ru-RU" i="1" dirty="0"/>
              <a:t> </a:t>
            </a:r>
            <a:r>
              <a:rPr lang="ru-RU" dirty="0"/>
              <a:t>функционально полной системы</a:t>
            </a:r>
            <a:r>
              <a:rPr lang="ru-RU" i="1" dirty="0"/>
              <a:t> </a:t>
            </a:r>
            <a:r>
              <a:rPr lang="ru-RU" dirty="0">
                <a:sym typeface="Symbol"/>
              </a:rPr>
              <a:t> </a:t>
            </a:r>
            <a:r>
              <a:rPr lang="ru-RU" dirty="0" smtClean="0"/>
              <a:t>представимы </a:t>
            </a:r>
            <a:r>
              <a:rPr lang="ru-RU" dirty="0"/>
              <a:t>формулами </a:t>
            </a:r>
            <a:r>
              <a:rPr lang="ru-RU" dirty="0" smtClean="0"/>
              <a:t>над</a:t>
            </a:r>
            <a:r>
              <a:rPr lang="ru-RU" dirty="0">
                <a:sym typeface="Symbol"/>
              </a:rPr>
              <a:t> </a:t>
            </a:r>
            <a:r>
              <a:rPr lang="ru-RU" dirty="0"/>
              <a:t>*, то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* также функционально </a:t>
            </a:r>
            <a:r>
              <a:rPr lang="ru-RU" dirty="0" smtClean="0"/>
              <a:t>полна.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556274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/>
              <a:t>Пример 1.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dirty="0" smtClean="0"/>
              <a:t>В </a:t>
            </a:r>
            <a:r>
              <a:rPr lang="ru-RU" dirty="0"/>
              <a:t>алгебре </a:t>
            </a:r>
            <a:r>
              <a:rPr lang="ru-RU" dirty="0" smtClean="0"/>
              <a:t>(</a:t>
            </a:r>
            <a:r>
              <a:rPr lang="ru-RU" i="1" dirty="0" smtClean="0"/>
              <a:t>Р</a:t>
            </a:r>
            <a:r>
              <a:rPr lang="ru-RU" i="1" baseline="-25000" dirty="0"/>
              <a:t>2</a:t>
            </a:r>
            <a:r>
              <a:rPr lang="ru-RU" b="1" dirty="0" smtClean="0"/>
              <a:t>; </a:t>
            </a:r>
            <a:r>
              <a:rPr lang="ru-RU" dirty="0"/>
              <a:t>&amp;</a:t>
            </a:r>
            <a:r>
              <a:rPr lang="ru-RU" b="1" dirty="0"/>
              <a:t>, </a:t>
            </a:r>
            <a:r>
              <a:rPr lang="ru-RU" b="1" dirty="0">
                <a:sym typeface="Symbol" panose="05050102010706020507" pitchFamily="18" charset="2"/>
              </a:rPr>
              <a:t></a:t>
            </a:r>
            <a:r>
              <a:rPr lang="ru-RU" b="1" dirty="0"/>
              <a:t>, </a:t>
            </a:r>
            <a:r>
              <a:rPr lang="ru-RU" dirty="0"/>
              <a:t>1), называемой </a:t>
            </a:r>
            <a:r>
              <a:rPr lang="ru-RU" i="1" dirty="0"/>
              <a:t>алгеброй Жегалкина,</a:t>
            </a:r>
            <a:r>
              <a:rPr lang="ru-RU" dirty="0"/>
              <a:t> ее сигнатура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* = {&amp;,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, 1} является функционально полной системой.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dirty="0" smtClean="0"/>
              <a:t>Опираясь </a:t>
            </a:r>
            <a:r>
              <a:rPr lang="ru-RU" dirty="0"/>
              <a:t>на теоремы 1 и 2, </a:t>
            </a:r>
            <a:r>
              <a:rPr lang="ru-RU" dirty="0" smtClean="0"/>
              <a:t>для </a:t>
            </a:r>
            <a:r>
              <a:rPr lang="ru-RU" dirty="0"/>
              <a:t>доказательства функциональной полноты {&amp;,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 smtClean="0"/>
              <a:t>, </a:t>
            </a:r>
            <a:r>
              <a:rPr lang="ru-RU" dirty="0"/>
              <a:t>1} достаточно подтверждения :</a:t>
            </a:r>
          </a:p>
          <a:p>
            <a:pPr marL="0" indent="324000" algn="just">
              <a:buNone/>
            </a:pPr>
            <a:r>
              <a:rPr lang="ru-RU" dirty="0"/>
              <a:t>а)</a:t>
            </a:r>
            <a:r>
              <a:rPr lang="en-US" dirty="0" smtClean="0">
                <a:sym typeface="Symbol" panose="05050102010706020507" pitchFamily="18" charset="2"/>
              </a:rPr>
              <a:t>x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х </a:t>
            </a:r>
            <a:r>
              <a:rPr lang="ru-RU" dirty="0" smtClean="0">
                <a:sym typeface="Symbol" panose="05050102010706020507" pitchFamily="18" charset="2"/>
              </a:rPr>
              <a:t>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,					</a:t>
            </a:r>
            <a:endParaRPr lang="ru-RU" dirty="0"/>
          </a:p>
          <a:p>
            <a:pPr marL="0" indent="324000" algn="just">
              <a:buNone/>
            </a:pPr>
            <a:r>
              <a:rPr lang="ru-RU" dirty="0"/>
              <a:t>б)  </a:t>
            </a:r>
            <a:r>
              <a:rPr lang="ru-RU" b="1" dirty="0"/>
              <a:t>	</a:t>
            </a:r>
            <a:r>
              <a:rPr lang="en-US" dirty="0"/>
              <a:t> x</a:t>
            </a:r>
            <a:r>
              <a:rPr lang="ru-RU" baseline="-25000" dirty="0" smtClean="0"/>
              <a:t>1</a:t>
            </a:r>
            <a:r>
              <a:rPr lang="ru-RU" dirty="0">
                <a:sym typeface="Symbol"/>
              </a:rPr>
              <a:t> </a:t>
            </a:r>
            <a:r>
              <a:rPr lang="ru-RU" dirty="0" smtClean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b="1" dirty="0">
                <a:sym typeface="Symbol" panose="05050102010706020507" pitchFamily="18" charset="2"/>
              </a:rPr>
              <a:t>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i="1" dirty="0" smtClean="0"/>
              <a:t>.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1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1549"/>
            <a:ext cx="8784976" cy="5885415"/>
          </a:xfrm>
        </p:spPr>
        <p:txBody>
          <a:bodyPr/>
          <a:lstStyle/>
          <a:p>
            <a:pPr marL="0" indent="324000" algn="just">
              <a:buNone/>
            </a:pPr>
            <a:r>
              <a:rPr lang="ru-RU" dirty="0"/>
              <a:t>Построенные таблицы истинности левых и правых частей соотношений и подтверждают справедливость последних.</a:t>
            </a:r>
          </a:p>
          <a:p>
            <a:pPr marL="0" indent="324000" algn="just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83874"/>
              </p:ext>
            </p:extLst>
          </p:nvPr>
        </p:nvGraphicFramePr>
        <p:xfrm>
          <a:off x="3203848" y="1988840"/>
          <a:ext cx="2664992" cy="1066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107"/>
                <a:gridCol w="523107"/>
                <a:gridCol w="523107"/>
                <a:gridCol w="1095671"/>
              </a:tblGrid>
              <a:tr h="533400">
                <a:tc>
                  <a:txBody>
                    <a:bodyPr/>
                    <a:lstStyle/>
                    <a:p>
                      <a:pPr indent="90170"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x̅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01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10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05132"/>
              </p:ext>
            </p:extLst>
          </p:nvPr>
        </p:nvGraphicFramePr>
        <p:xfrm>
          <a:off x="395536" y="3501008"/>
          <a:ext cx="8640959" cy="3024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6806"/>
                <a:gridCol w="1336813"/>
                <a:gridCol w="1234423"/>
                <a:gridCol w="2251006"/>
                <a:gridCol w="2831911"/>
              </a:tblGrid>
              <a:tr h="604867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-2500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-2500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1946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255768" cy="76700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2.6. 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sz="2800" dirty="0" smtClean="0"/>
                  <a:t>Если значение булевой функции =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1 (переключатель замкнут), ток проходит через переключатель.</a:t>
                </a:r>
              </a:p>
              <a:p>
                <a:pPr marL="0" lvl="0" indent="0">
                  <a:buNone/>
                </a:pPr>
                <a:r>
                  <a:rPr lang="ru-RU" sz="2800" dirty="0" smtClean="0"/>
                  <a:t>При нулевом значении булевой функции ток через переключатель не проходит (переключатель разомкнут).</a:t>
                </a:r>
              </a:p>
              <a:p>
                <a:pPr lvl="0"/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Булевой функции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соответствует контактная схема </a:t>
                </a:r>
                <a:endParaRPr lang="ru-RU" sz="2800" b="1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                                                   </a:t>
                </a: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  <a:blipFill rotWithShape="1">
                <a:blip r:embed="rId2"/>
                <a:stretch>
                  <a:fillRect l="-1520"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3095836" y="5004400"/>
            <a:ext cx="2952328" cy="830997"/>
            <a:chOff x="2339752" y="4890534"/>
            <a:chExt cx="2520280" cy="477963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2339752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3851920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400651" y="4890534"/>
              <a:ext cx="398483" cy="477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x</a:t>
              </a:r>
              <a:endParaRPr lang="ru-RU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9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 помощью контактной схемы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ru-RU" dirty="0" smtClean="0"/>
                  <a:t>получают отрицание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Конъюнкция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ru-RU" dirty="0" smtClean="0"/>
                  <a:t> реализуется контактной </a:t>
                </a:r>
                <a:r>
                  <a:rPr lang="ru-RU" dirty="0"/>
                  <a:t>схемой </a:t>
                </a:r>
                <a:endParaRPr lang="ru-RU" dirty="0" smtClean="0"/>
              </a:p>
              <a:p>
                <a:endParaRPr lang="ru-RU" sz="2800" b="1" dirty="0" smtClean="0"/>
              </a:p>
              <a:p>
                <a:pPr marL="0" indent="0">
                  <a:buNone/>
                </a:pP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  <a:blipFill rotWithShape="0">
                <a:blip r:embed="rId2"/>
                <a:stretch>
                  <a:fillRect l="-1880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/>
          <p:cNvGrpSpPr/>
          <p:nvPr/>
        </p:nvGrpSpPr>
        <p:grpSpPr>
          <a:xfrm>
            <a:off x="2915816" y="2370902"/>
            <a:ext cx="2952328" cy="646331"/>
            <a:chOff x="2843808" y="2348880"/>
            <a:chExt cx="2952328" cy="646331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2843808" y="2348880"/>
              <a:ext cx="2952328" cy="646331"/>
              <a:chOff x="2339752" y="4978415"/>
              <a:chExt cx="2520280" cy="371749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339752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3851920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08974" y="4978415"/>
                <a:ext cx="375220" cy="37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X</a:t>
                </a:r>
                <a:endParaRPr lang="ru-RU" sz="2400" b="1" dirty="0"/>
              </a:p>
            </p:txBody>
          </p:sp>
        </p:grpSp>
        <p:cxnSp>
          <p:nvCxnSpPr>
            <p:cNvPr id="4" name="Прямая соединительная линия 3"/>
            <p:cNvCxnSpPr/>
            <p:nvPr/>
          </p:nvCxnSpPr>
          <p:spPr>
            <a:xfrm>
              <a:off x="4096325" y="2492896"/>
              <a:ext cx="4395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2253214" y="5236529"/>
            <a:ext cx="4565307" cy="662727"/>
            <a:chOff x="2123728" y="5122058"/>
            <a:chExt cx="4565307" cy="662727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2123728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814113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508104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74570" y="5122058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ru-RU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8561" y="513845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Y</a:t>
              </a:r>
              <a:endParaRPr lang="ru-RU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183760" cy="119905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Дизъюнкции х</a:t>
            </a:r>
            <a:r>
              <a:rPr lang="en-US" sz="4000" b="1" dirty="0" smtClean="0">
                <a:sym typeface="Symbol"/>
              </a:rPr>
              <a:t></a:t>
            </a:r>
            <a:r>
              <a:rPr lang="ru-RU" sz="4000" b="1" dirty="0" smtClean="0"/>
              <a:t>у  соответствует контактная схема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517916" y="2780928"/>
            <a:ext cx="6277336" cy="2016224"/>
            <a:chOff x="1691680" y="2474265"/>
            <a:chExt cx="5785919" cy="1683526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691680" y="3318830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5749407" y="3354834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3419872" y="2742766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5749407" y="2744924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3419872" y="2742766"/>
              <a:ext cx="72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419872" y="3966902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101335" y="39736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101335" y="27449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4445088" y="2474265"/>
              <a:ext cx="4635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/>
                <a:t>X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434568" y="3573016"/>
              <a:ext cx="4507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r>
                <a:rPr lang="ru-RU" b="1" dirty="0" smtClean="0"/>
                <a:t> 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— формулы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 … &amp;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/>
                  <a:t>    </a:t>
                </a:r>
                <a:r>
                  <a:rPr lang="ru-RU" dirty="0"/>
                  <a:t>и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 …&amp;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—</a:t>
                </a:r>
                <a:r>
                  <a:rPr lang="en-US" i="1" dirty="0"/>
                  <a:t> </a:t>
                </a:r>
                <a:r>
                  <a:rPr lang="ru-RU" i="1" dirty="0"/>
                  <a:t>конъюнкция </a:t>
                </a:r>
                <a:r>
                  <a:rPr lang="ru-RU" dirty="0"/>
                  <a:t>формул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— </a:t>
                </a:r>
                <a:r>
                  <a:rPr lang="ru-RU" i="1" dirty="0"/>
                  <a:t>дизъюнкция </a:t>
                </a:r>
                <a:r>
                  <a:rPr lang="ru-RU" dirty="0"/>
                  <a:t>формул</a:t>
                </a: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7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Обобщенные </a:t>
            </a:r>
            <a:r>
              <a:rPr lang="ru-RU" i="1" dirty="0"/>
              <a:t>законы де Моргана</a:t>
            </a:r>
            <a:r>
              <a:rPr lang="ru-RU" dirty="0"/>
              <a:t>:</a:t>
            </a:r>
          </a:p>
          <a:p>
            <a:r>
              <a:rPr lang="en-US" dirty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 </a:t>
            </a:r>
            <a:r>
              <a:rPr lang="en-US" dirty="0"/>
              <a:t>&amp;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ru-RU" dirty="0" smtClean="0"/>
              <a:t> </a:t>
            </a:r>
            <a:r>
              <a:rPr lang="en-US" dirty="0" smtClean="0"/>
              <a:t>… </a:t>
            </a:r>
            <a:r>
              <a:rPr lang="en-US" dirty="0"/>
              <a:t>&amp;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)≡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∨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∨… </a:t>
            </a:r>
            <a:r>
              <a:rPr lang="en-US" dirty="0" smtClean="0"/>
              <a:t>∨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∨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 smtClean="0"/>
              <a:t>∨</a:t>
            </a:r>
            <a:r>
              <a:rPr lang="ru-RU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∨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 ≡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 … &amp;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0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439801"/>
            <a:ext cx="9144000" cy="530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Формула</a:t>
            </a:r>
            <a:r>
              <a:rPr lang="ru-RU" dirty="0"/>
              <a:t>, которая есть </a:t>
            </a:r>
            <a:r>
              <a:rPr lang="ru-RU" dirty="0" smtClean="0"/>
              <a:t>логическая переменная </a:t>
            </a:r>
            <a:r>
              <a:rPr lang="ru-RU" dirty="0"/>
              <a:t>или отрицание переменной, называется </a:t>
            </a:r>
            <a:r>
              <a:rPr lang="ru-RU" i="1" dirty="0"/>
              <a:t>литералом</a:t>
            </a:r>
            <a:r>
              <a:rPr lang="ru-RU" dirty="0"/>
              <a:t>. Некоторая формула называется </a:t>
            </a:r>
            <a:r>
              <a:rPr lang="ru-RU" i="1" dirty="0"/>
              <a:t>элементарной конъюнкцией </a:t>
            </a:r>
            <a:r>
              <a:rPr lang="ru-RU" dirty="0"/>
              <a:t>(или </a:t>
            </a:r>
            <a:r>
              <a:rPr lang="ru-RU" i="1" dirty="0"/>
              <a:t>конъюнктом</a:t>
            </a:r>
            <a:r>
              <a:rPr lang="ru-RU" dirty="0"/>
              <a:t>), если она является конъюнкцией </a:t>
            </a:r>
            <a:r>
              <a:rPr lang="ru-RU" dirty="0" smtClean="0"/>
              <a:t>литералов. 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dirty="0" smtClean="0"/>
              <a:t>		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&amp;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dirty="0" smtClean="0"/>
              <a:t>	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&amp; </a:t>
            </a:r>
            <a:r>
              <a:rPr lang="ru-RU" i="1" dirty="0"/>
              <a:t>X</a:t>
            </a:r>
            <a:r>
              <a:rPr lang="ru-RU" baseline="-25000" dirty="0"/>
              <a:t>2</a:t>
            </a:r>
            <a:r>
              <a:rPr lang="ru-RU" dirty="0"/>
              <a:t> &amp;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 &amp; </a:t>
            </a:r>
            <a:r>
              <a:rPr lang="ru-RU" i="1" dirty="0"/>
              <a:t>X</a:t>
            </a:r>
            <a:r>
              <a:rPr lang="ru-RU" baseline="-25000" dirty="0"/>
              <a:t>3</a:t>
            </a:r>
            <a:r>
              <a:rPr lang="ru-RU" dirty="0"/>
              <a:t> 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&amp;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	- элементарные конъюнкции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 smtClean="0">
                <a:solidFill>
                  <a:schemeClr val="tx2"/>
                </a:solidFill>
              </a:rPr>
              <a:t>- Совершенная элементарная конъюнкция</a:t>
            </a:r>
          </a:p>
        </p:txBody>
      </p:sp>
    </p:spTree>
    <p:extLst>
      <p:ext uri="{BB962C8B-B14F-4D97-AF65-F5344CB8AC3E}">
        <p14:creationId xmlns:p14="http://schemas.microsoft.com/office/powerpoint/2010/main" val="16297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154074"/>
            <a:ext cx="9144000" cy="5703926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/>
              <a:t>Дизъюнктивной нормальной формой (ДНФ)</a:t>
            </a:r>
            <a:r>
              <a:rPr lang="ru-RU" dirty="0"/>
              <a:t> называется произвольная дизъюнкция элементарных </a:t>
            </a:r>
            <a:r>
              <a:rPr lang="ru-RU" dirty="0" smtClean="0"/>
              <a:t>конъюнкций (формула </a:t>
            </a:r>
            <a:r>
              <a:rPr lang="ru-RU" dirty="0"/>
              <a:t>находится в дизъюнктивной нормальной форме</a:t>
            </a:r>
            <a:r>
              <a:rPr lang="ru-RU" dirty="0" smtClean="0"/>
              <a:t>.)</a:t>
            </a:r>
            <a:endParaRPr lang="en-US" dirty="0" smtClean="0"/>
          </a:p>
          <a:p>
            <a:endParaRPr lang="ru-RU" dirty="0" smtClean="0"/>
          </a:p>
          <a:p>
            <a:pPr marL="0" indent="324000" algn="ctr">
              <a:buNone/>
            </a:pPr>
            <a:r>
              <a:rPr lang="ru-RU" dirty="0" smtClean="0"/>
              <a:t>Пример ДНФ</a:t>
            </a:r>
            <a:endParaRPr lang="ru-RU" dirty="0"/>
          </a:p>
          <a:p>
            <a:pPr marL="0" indent="324000" algn="ctr">
              <a:buNone/>
            </a:pPr>
            <a:r>
              <a:rPr lang="ru-RU" dirty="0"/>
              <a:t>(</a:t>
            </a:r>
            <a:r>
              <a:rPr lang="en-US" dirty="0" err="1" smtClean="0"/>
              <a:t>x</a:t>
            </a:r>
            <a:r>
              <a:rPr lang="en-US" dirty="0" err="1">
                <a:latin typeface="Calibri" panose="020F0502020204030204" pitchFamily="34" charset="0"/>
                <a:cs typeface="Calibri"/>
              </a:rPr>
              <a:t>·</a:t>
            </a:r>
            <a:r>
              <a:rPr lang="en-US" dirty="0" err="1" smtClean="0"/>
              <a:t>y</a:t>
            </a:r>
            <a:r>
              <a:rPr lang="ru-RU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ru-RU" dirty="0" smtClean="0"/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·</a:t>
            </a:r>
            <a:r>
              <a:rPr lang="en-US" dirty="0" err="1" smtClean="0"/>
              <a:t>z</a:t>
            </a:r>
            <a:r>
              <a:rPr lang="ru-RU" dirty="0"/>
              <a:t>)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ru-RU" dirty="0" smtClean="0"/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 err="1" smtClean="0"/>
              <a:t>y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 err="1" smtClean="0"/>
              <a:t>z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324000" algn="just">
              <a:buNone/>
            </a:pPr>
            <a:endParaRPr lang="ru-RU" dirty="0"/>
          </a:p>
          <a:p>
            <a:r>
              <a:rPr lang="ru-RU" dirty="0" smtClean="0"/>
              <a:t>ДНФ </a:t>
            </a:r>
            <a:r>
              <a:rPr lang="ru-RU" i="1" dirty="0"/>
              <a:t>A </a:t>
            </a:r>
            <a:r>
              <a:rPr lang="ru-RU" dirty="0"/>
              <a:t>называется </a:t>
            </a:r>
            <a:r>
              <a:rPr lang="ru-RU" i="1" dirty="0"/>
              <a:t>совершенной </a:t>
            </a:r>
            <a:r>
              <a:rPr lang="ru-RU" dirty="0"/>
              <a:t>и обозначается </a:t>
            </a:r>
            <a:r>
              <a:rPr lang="ru-RU" i="1" dirty="0"/>
              <a:t>СДНФ</a:t>
            </a:r>
            <a:r>
              <a:rPr lang="ru-RU" dirty="0"/>
              <a:t>, если ДНФ </a:t>
            </a:r>
            <a:r>
              <a:rPr lang="ru-RU" i="1" dirty="0"/>
              <a:t>A </a:t>
            </a:r>
            <a:r>
              <a:rPr lang="ru-RU" dirty="0"/>
              <a:t>называется </a:t>
            </a:r>
            <a:r>
              <a:rPr lang="ru-RU" i="1" dirty="0"/>
              <a:t>совершенной </a:t>
            </a:r>
            <a:r>
              <a:rPr lang="ru-RU" dirty="0"/>
              <a:t>и обозначается </a:t>
            </a:r>
            <a:r>
              <a:rPr lang="ru-RU" i="1" dirty="0"/>
              <a:t>СДНФ</a:t>
            </a:r>
            <a:r>
              <a:rPr lang="ru-RU" dirty="0"/>
              <a:t>, если она состоит из совершенных конъюнктов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44" y="190889"/>
            <a:ext cx="8255768" cy="429799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2.5. Способы задания булевой функции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38944" y="764704"/>
            <a:ext cx="8507288" cy="5832648"/>
          </a:xfrm>
        </p:spPr>
        <p:txBody>
          <a:bodyPr>
            <a:normAutofit/>
          </a:bodyPr>
          <a:lstStyle/>
          <a:p>
            <a:r>
              <a:rPr lang="ru-RU" dirty="0" smtClean="0"/>
              <a:t>Б. ф. – это логическая формула, состоящая из переменных, принимающих значения 0 и 1.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 </a:t>
            </a:r>
            <a:r>
              <a:rPr lang="ru-RU" dirty="0"/>
              <a:t>т</a:t>
            </a:r>
            <a:r>
              <a:rPr lang="ru-RU" dirty="0" smtClean="0"/>
              <a:t>абличный (таблицей истинности)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аналитический (формулой высказываний)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десятичным вектором (кортежем)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двоичным вектором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полиномом (с </a:t>
            </a:r>
            <a:r>
              <a:rPr lang="ru-RU" dirty="0"/>
              <a:t>помощью операций </a:t>
            </a:r>
            <a:r>
              <a:rPr lang="ru-RU" dirty="0" smtClean="0"/>
              <a:t>⊕ и &amp;</a:t>
            </a:r>
            <a:r>
              <a:rPr lang="ru-RU" i="1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i="1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трокой или матрицей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деревом решений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07434" y="1844824"/>
            <a:ext cx="885698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err="1" smtClean="0"/>
              <a:t>Л.ф</a:t>
            </a:r>
            <a:r>
              <a:rPr lang="ru-RU" dirty="0" smtClean="0"/>
              <a:t>. – </a:t>
            </a:r>
            <a:r>
              <a:rPr lang="ru-RU" dirty="0" err="1" smtClean="0"/>
              <a:t>днф</a:t>
            </a:r>
            <a:r>
              <a:rPr lang="ru-RU" dirty="0" smtClean="0"/>
              <a:t> – </a:t>
            </a:r>
            <a:r>
              <a:rPr lang="ru-RU" dirty="0" err="1" smtClean="0"/>
              <a:t>сднф</a:t>
            </a: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Алгоритм, устанавливающий </a:t>
            </a:r>
            <a:r>
              <a:rPr lang="ru-RU" dirty="0"/>
              <a:t>равносильность или неравносильность двух заданных </a:t>
            </a:r>
            <a:r>
              <a:rPr lang="ru-RU" dirty="0" smtClean="0"/>
              <a:t>формул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 smtClean="0"/>
              <a:t>Сднф</a:t>
            </a:r>
            <a:r>
              <a:rPr lang="ru-RU" dirty="0" smtClean="0"/>
              <a:t> = </a:t>
            </a:r>
            <a:r>
              <a:rPr lang="ru-RU" dirty="0" err="1" smtClean="0"/>
              <a:t>сднф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i="1" dirty="0"/>
                  <a:t>Конъюнктивной нормальной формой (КНФ) </a:t>
                </a:r>
                <a:r>
                  <a:rPr lang="ru-RU" dirty="0"/>
                  <a:t>называется произвольная конъюнкция дизъюнктов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                        </a:t>
                </a:r>
                <a:r>
                  <a:rPr lang="ru-RU" dirty="0" smtClean="0"/>
                  <a:t> (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y</a:t>
                </a:r>
                <a:r>
                  <a:rPr lang="ru-RU" dirty="0"/>
                  <a:t>)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z</a:t>
                </a:r>
                <a:r>
                  <a:rPr lang="ru-RU" dirty="0"/>
                  <a:t>) 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/>
                  </a:rPr>
                  <a:t>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z</a:t>
                </a:r>
                <a:r>
                  <a:rPr lang="ru-RU" dirty="0"/>
                  <a:t>)</a:t>
                </a:r>
                <a:endParaRPr lang="ru-RU" i="1" dirty="0"/>
              </a:p>
              <a:p>
                <a:endParaRPr lang="ru-RU" i="1" dirty="0" smtClean="0"/>
              </a:p>
              <a:p>
                <a:r>
                  <a:rPr lang="ru-RU" dirty="0"/>
                  <a:t>КНФ </a:t>
                </a:r>
                <a:r>
                  <a:rPr lang="ru-RU" dirty="0" smtClean="0"/>
                  <a:t>называется </a:t>
                </a:r>
                <a:r>
                  <a:rPr lang="ru-RU" i="1" dirty="0"/>
                  <a:t>совершенной </a:t>
                </a:r>
                <a:r>
                  <a:rPr lang="ru-RU" dirty="0"/>
                  <a:t>и обозначается </a:t>
                </a:r>
                <a:r>
                  <a:rPr lang="ru-RU" i="1" dirty="0"/>
                  <a:t>СКНФ</a:t>
                </a:r>
                <a:r>
                  <a:rPr lang="ru-RU" dirty="0"/>
                  <a:t>, если каждая переменная формулы </a:t>
                </a:r>
                <a:r>
                  <a:rPr lang="ru-RU" i="1" dirty="0" smtClean="0"/>
                  <a:t>A </a:t>
                </a:r>
                <a:r>
                  <a:rPr lang="ru-RU" dirty="0"/>
                  <a:t>входит с отрицанием или без отрицания в каждый дизъюнкт точно один </a:t>
                </a:r>
                <a:r>
                  <a:rPr lang="ru-RU" dirty="0" smtClean="0"/>
                  <a:t>раз.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  <a:blipFill rotWithShape="1">
                <a:blip r:embed="rId2"/>
                <a:stretch>
                  <a:fillRect l="-1514" t="-2830" b="-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108012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/>
              <a:t>2.9. Приведение к дизъюнктивной нормальной форме (ДНФ</a:t>
            </a:r>
            <a:r>
              <a:rPr lang="ru-RU" sz="3600" b="1" i="1" dirty="0" smtClean="0"/>
              <a:t>)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Способ перехода от табличного задания логической функции к булевой формуле</a:t>
            </a:r>
            <a:r>
              <a:rPr lang="ru-RU" i="1" dirty="0" smtClean="0"/>
              <a:t>:</a:t>
            </a:r>
          </a:p>
          <a:p>
            <a:pPr marL="0" indent="324000" algn="just">
              <a:buNone/>
            </a:pPr>
            <a:r>
              <a:rPr lang="ru-RU" dirty="0" smtClean="0"/>
              <a:t>Для </a:t>
            </a:r>
            <a:r>
              <a:rPr lang="ru-RU" dirty="0"/>
              <a:t>каждого набора значений переменных х</a:t>
            </a:r>
            <a:r>
              <a:rPr lang="ru-RU" baseline="-25000" dirty="0"/>
              <a:t>1,…,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en-US" i="1" baseline="-25000" dirty="0"/>
              <a:t>n</a:t>
            </a:r>
            <a:r>
              <a:rPr lang="ru-RU" dirty="0"/>
              <a:t>, на котором функция 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ru-RU" dirty="0"/>
              <a:t>) равна 1, выписываются конъюнкции всех переменных: над теми переменными, которые на этом наборе равны 0, ставятся отрицания; все такие конъюнкции соединяются знаками дизъюнкции.</a:t>
            </a:r>
          </a:p>
          <a:p>
            <a:pPr marL="0" indent="324000" algn="just">
              <a:buNone/>
            </a:pPr>
            <a:r>
              <a:rPr lang="ru-RU" dirty="0"/>
              <a:t>Полученная таким образом формула </a:t>
            </a:r>
            <a:r>
              <a:rPr lang="ru-RU" dirty="0" smtClean="0"/>
              <a:t>является </a:t>
            </a:r>
            <a:r>
              <a:rPr lang="ru-RU" i="1" dirty="0" smtClean="0"/>
              <a:t>совершенной </a:t>
            </a:r>
            <a:r>
              <a:rPr lang="ru-RU" i="1" dirty="0"/>
              <a:t>дизъюнктивной нормальной формой (СДНФ)</a:t>
            </a:r>
            <a:r>
              <a:rPr lang="ru-RU" dirty="0"/>
              <a:t> логической функции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endParaRPr lang="ru-RU" b="1" i="1" dirty="0" smtClean="0"/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0629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0" y="1700808"/>
            <a:ext cx="91440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/>
              <a:t>Для каждой функции СДНФ </a:t>
            </a:r>
            <a:r>
              <a:rPr lang="ru-RU" sz="2800" i="1" dirty="0" smtClean="0"/>
              <a:t>единственна </a:t>
            </a:r>
            <a:r>
              <a:rPr lang="ru-RU" sz="2800" dirty="0" smtClean="0"/>
              <a:t>(с точностью до перестановок переменных и конъюнкций). </a:t>
            </a:r>
          </a:p>
          <a:p>
            <a:pPr algn="just"/>
            <a:r>
              <a:rPr lang="ru-RU" sz="2800" dirty="0" smtClean="0"/>
              <a:t>Например, для функции, заданной таблицей, СДНФ имеет вид (для удобства её восприятия используем в формуле другой, более </a:t>
            </a:r>
            <a:r>
              <a:rPr lang="ru-RU" sz="2800" dirty="0" err="1" smtClean="0"/>
              <a:t>употребимый</a:t>
            </a:r>
            <a:r>
              <a:rPr lang="ru-RU" sz="2800" dirty="0" smtClean="0"/>
              <a:t> в алгебре логики символ конъюнкции):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               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/>
              </a:rPr>
              <a:t>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ru-RU" sz="2800" baseline="-25000" dirty="0" smtClean="0"/>
              <a:t> </a:t>
            </a:r>
            <a:r>
              <a:rPr lang="en-US" sz="2800" dirty="0" smtClean="0">
                <a:sym typeface="Symbol"/>
              </a:rPr>
              <a:t></a:t>
            </a:r>
            <a:r>
              <a:rPr lang="ru-RU" sz="2800" dirty="0" smtClean="0">
                <a:sym typeface="Symbol"/>
              </a:rPr>
              <a:t> 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3</a:t>
            </a:r>
            <a:endParaRPr lang="ru-RU" sz="2800" dirty="0" smtClean="0"/>
          </a:p>
          <a:p>
            <a:pPr algn="just"/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6299"/>
              </p:ext>
            </p:extLst>
          </p:nvPr>
        </p:nvGraphicFramePr>
        <p:xfrm>
          <a:off x="179513" y="548680"/>
          <a:ext cx="8784975" cy="49612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5845"/>
                <a:gridCol w="1332444"/>
                <a:gridCol w="1230386"/>
                <a:gridCol w="2243648"/>
                <a:gridCol w="2822652"/>
              </a:tblGrid>
              <a:tr h="64575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 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ru-RU" sz="3200" baseline="-25000" dirty="0" smtClean="0">
                          <a:effectLst/>
                        </a:rPr>
                        <a:t>3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 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en-US" sz="3200" dirty="0" smtClean="0">
                          <a:sym typeface="Symbol"/>
                        </a:rPr>
                        <a:t>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endParaRPr lang="ru-RU" sz="3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ru-RU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ru-RU" sz="3200" baseline="-25000" dirty="0" smtClean="0">
                          <a:effectLst/>
                        </a:rPr>
                        <a:t>3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(</a:t>
                      </a: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en-US" sz="3200" dirty="0" smtClean="0">
                          <a:sym typeface="Symbol"/>
                        </a:rPr>
                        <a:t>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r>
                        <a:rPr lang="ru-RU" sz="3200" baseline="0" dirty="0" smtClean="0">
                          <a:effectLst/>
                          <a:sym typeface="Symbol" panose="05050102010706020507" pitchFamily="18" charset="2"/>
                        </a:rPr>
                        <a:t>)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3200" dirty="0" smtClean="0">
                          <a:effectLst/>
                        </a:rPr>
                        <a:t> x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ru-RU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4315492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effectLst/>
                        </a:rPr>
                        <a:t>00</a:t>
                      </a: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effectLst/>
                        </a:rPr>
                        <a:t>0</a:t>
                      </a: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10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11</a:t>
                      </a:r>
                      <a:endParaRPr lang="ru-RU" sz="3200" b="0" dirty="0" smtClean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681863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i="1" dirty="0"/>
              <a:t>Процедура приведения</a:t>
            </a:r>
            <a:r>
              <a:rPr lang="ru-RU" b="1" dirty="0"/>
              <a:t> к </a:t>
            </a:r>
            <a:r>
              <a:rPr lang="ru-RU" b="1" i="1" dirty="0"/>
              <a:t>ДНФ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1) </a:t>
            </a:r>
            <a:r>
              <a:rPr lang="en-US" dirty="0" smtClean="0"/>
              <a:t>A </a:t>
            </a:r>
            <a:r>
              <a:rPr lang="en-US" dirty="0"/>
              <a:t>→B ≡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B,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A </a:t>
            </a:r>
            <a:r>
              <a:rPr lang="en-US" dirty="0"/>
              <a:t>↔ B ≡ (A &amp; B)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 </a:t>
            </a:r>
            <a:r>
              <a:rPr lang="en-US" dirty="0"/>
              <a:t>&amp;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B</a:t>
            </a:r>
            <a:r>
              <a:rPr lang="en-US" dirty="0"/>
              <a:t>) ,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A </a:t>
            </a:r>
            <a:r>
              <a:rPr lang="ru-RU" dirty="0">
                <a:sym typeface="Symbol"/>
              </a:rPr>
              <a:t></a:t>
            </a:r>
            <a:r>
              <a:rPr lang="ru-RU" dirty="0"/>
              <a:t> </a:t>
            </a:r>
            <a:r>
              <a:rPr lang="en-US" dirty="0"/>
              <a:t>B ≡ (A &amp;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B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 </a:t>
            </a:r>
            <a:r>
              <a:rPr lang="en-US" dirty="0"/>
              <a:t>&amp; B) .</a:t>
            </a:r>
            <a:endParaRPr lang="ru-RU" dirty="0"/>
          </a:p>
          <a:p>
            <a:pPr marL="0" lvl="0" indent="0">
              <a:buNone/>
            </a:pPr>
            <a:r>
              <a:rPr lang="ru-RU" b="1" dirty="0" smtClean="0"/>
              <a:t>2) </a:t>
            </a:r>
            <a:r>
              <a:rPr lang="ru-RU" dirty="0" smtClean="0"/>
              <a:t>Все </a:t>
            </a:r>
            <a:r>
              <a:rPr lang="ru-RU" dirty="0"/>
              <a:t>отрицания донести до переменных с помощью </a:t>
            </a:r>
            <a:r>
              <a:rPr lang="ru-RU" i="1" dirty="0"/>
              <a:t>законов де Моргана </a:t>
            </a:r>
            <a:r>
              <a:rPr lang="ru-RU" dirty="0"/>
              <a:t>и отрицания.</a:t>
            </a:r>
          </a:p>
          <a:p>
            <a:pPr marL="0" lvl="0" indent="0">
              <a:buNone/>
            </a:pPr>
            <a:r>
              <a:rPr lang="ru-RU" b="1" dirty="0" smtClean="0"/>
              <a:t>3) </a:t>
            </a:r>
            <a:r>
              <a:rPr lang="ru-RU" dirty="0" smtClean="0"/>
              <a:t>Раскрывая скобки, преобразовать </a:t>
            </a:r>
            <a:r>
              <a:rPr lang="ru-RU" dirty="0"/>
              <a:t>формулу к дизъюнкции элементарных конъюнкций.</a:t>
            </a:r>
          </a:p>
          <a:p>
            <a:pPr marL="0" lvl="0" indent="0">
              <a:buNone/>
            </a:pPr>
            <a:r>
              <a:rPr lang="ru-RU" b="1" dirty="0" smtClean="0"/>
              <a:t>4) </a:t>
            </a:r>
            <a:r>
              <a:rPr lang="en-US" dirty="0">
                <a:sym typeface="Symbol"/>
              </a:rPr>
              <a:t>  </a:t>
            </a:r>
            <a:r>
              <a:rPr lang="ru-RU" dirty="0" smtClean="0"/>
              <a:t>A </a:t>
            </a:r>
            <a:r>
              <a:rPr lang="ru-RU" dirty="0"/>
              <a:t>≡ A.</a:t>
            </a:r>
          </a:p>
          <a:p>
            <a:pPr marL="0" lvl="0" indent="0">
              <a:buNone/>
            </a:pPr>
            <a:r>
              <a:rPr lang="ru-RU" b="1" dirty="0" smtClean="0"/>
              <a:t>5) </a:t>
            </a:r>
            <a:r>
              <a:rPr lang="ru-RU" dirty="0" smtClean="0"/>
              <a:t>Удалить </a:t>
            </a:r>
            <a:r>
              <a:rPr lang="ru-RU" dirty="0"/>
              <a:t>лишние конъюнкции и повторения </a:t>
            </a:r>
            <a:r>
              <a:rPr lang="ru-RU" dirty="0" smtClean="0"/>
              <a:t>              переменных </a:t>
            </a:r>
            <a:r>
              <a:rPr lang="ru-RU" dirty="0"/>
              <a:t>в конъюнкциях с помощью </a:t>
            </a:r>
            <a:r>
              <a:rPr lang="ru-RU" i="1" dirty="0"/>
              <a:t>законов поглощения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b="1" dirty="0" smtClean="0"/>
              <a:t>6) </a:t>
            </a:r>
            <a:r>
              <a:rPr lang="ru-RU" dirty="0" smtClean="0"/>
              <a:t>Удалить 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rgbClr val="FFEAA8"/>
          </a:solidFill>
        </p:spPr>
        <p:txBody>
          <a:bodyPr>
            <a:normAutofit/>
          </a:bodyPr>
          <a:lstStyle/>
          <a:p>
            <a:pPr algn="ctr"/>
            <a:r>
              <a:rPr lang="ru-RU" b="1" i="1" dirty="0" smtClean="0"/>
              <a:t>Приведение ДНФ к СДНФ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1) </a:t>
            </a:r>
            <a:r>
              <a:rPr lang="ru-RU" dirty="0"/>
              <a:t>Удаляют повторения переменных в конъюнкциях, используя закон идемпотентности: </a:t>
            </a:r>
            <a:r>
              <a:rPr lang="ru-RU" i="1" dirty="0"/>
              <a:t>A </a:t>
            </a:r>
            <a:r>
              <a:rPr lang="ru-RU" dirty="0"/>
              <a:t>&amp; </a:t>
            </a:r>
            <a:r>
              <a:rPr lang="ru-RU" i="1" dirty="0"/>
              <a:t>A </a:t>
            </a:r>
            <a:r>
              <a:rPr lang="ru-RU" dirty="0"/>
              <a:t>&amp;… &amp; </a:t>
            </a:r>
            <a:r>
              <a:rPr lang="ru-RU" i="1" dirty="0"/>
              <a:t>A </a:t>
            </a:r>
            <a:r>
              <a:rPr lang="ru-RU" dirty="0"/>
              <a:t>≡ </a:t>
            </a:r>
            <a:r>
              <a:rPr lang="ru-RU" i="1" dirty="0"/>
              <a:t>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2) </a:t>
            </a:r>
            <a:r>
              <a:rPr lang="ru-RU" dirty="0"/>
              <a:t>Убирают члены дизъюнкции, содержащие переменную вместе с ее отрицанием, а из одинаковых членов дизъюнкции удаляют все, кроме одного.</a:t>
            </a:r>
          </a:p>
          <a:p>
            <a:pPr marL="0" indent="0">
              <a:buNone/>
            </a:pPr>
            <a:r>
              <a:rPr lang="ru-RU" b="1" dirty="0"/>
              <a:t>3) </a:t>
            </a:r>
            <a:r>
              <a:rPr lang="ru-RU" dirty="0"/>
              <a:t>Если какая-либо элементарная конъюнкция в ДНФ содержит не все переменные из числа входящих в исходную формулу, то ее умножают на единицы, представляемые в виде </a:t>
            </a:r>
            <a:r>
              <a:rPr lang="ru-RU" dirty="0" smtClean="0"/>
              <a:t>дизъюнкций   </a:t>
            </a:r>
            <a:r>
              <a:rPr lang="ru-RU" i="1" dirty="0" err="1" smtClean="0"/>
              <a:t>Xj</a:t>
            </a:r>
            <a:r>
              <a:rPr lang="ru-RU" i="1" dirty="0" smtClean="0"/>
              <a:t> </a:t>
            </a:r>
            <a:r>
              <a:rPr lang="ru-RU" dirty="0"/>
              <a:t>∨ ¬</a:t>
            </a:r>
            <a:r>
              <a:rPr lang="ru-RU" i="1" dirty="0" err="1"/>
              <a:t>Xj</a:t>
            </a:r>
            <a:r>
              <a:rPr lang="ru-RU" i="1" dirty="0"/>
              <a:t> 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закон исключенного третьего).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4</a:t>
            </a:r>
            <a:r>
              <a:rPr lang="ru-RU" b="1" dirty="0"/>
              <a:t>) </a:t>
            </a:r>
            <a:r>
              <a:rPr lang="ru-RU" dirty="0"/>
              <a:t>Если среди членов полученной дизъюнкции окажутся одинаковые элементарные конъюнкции, то из каждой серии таковых оставляют по </a:t>
            </a:r>
            <a:r>
              <a:rPr lang="ru-RU" dirty="0" smtClean="0"/>
              <a:t>одной.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1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i="1" dirty="0"/>
              <a:t>2.10. Приведение к конъюнктивной нормальной форме(КНФ)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Способ </a:t>
            </a:r>
            <a:r>
              <a:rPr lang="ru-RU" i="1" dirty="0"/>
              <a:t>перехода от табличного задания логической функции к булевой формуле:</a:t>
            </a:r>
          </a:p>
          <a:p>
            <a:pPr marL="0" indent="0">
              <a:buNone/>
            </a:pPr>
            <a:r>
              <a:rPr lang="ru-RU" dirty="0" smtClean="0"/>
              <a:t>     Для </a:t>
            </a:r>
            <a:r>
              <a:rPr lang="ru-RU" dirty="0"/>
              <a:t>каждого набора значений переменных х</a:t>
            </a:r>
            <a:r>
              <a:rPr lang="ru-RU" baseline="-25000" dirty="0"/>
              <a:t>1,…,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en-US" i="1" baseline="-25000" dirty="0"/>
              <a:t>n</a:t>
            </a:r>
            <a:r>
              <a:rPr lang="ru-RU" dirty="0"/>
              <a:t>, на котором функция 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 равна 0, выписываются дизъюнкции всех переменных: над теми переменными, которые на этом наборе равны 1, ставятся отрицания; все такие дизъюнкции соединяются знаками </a:t>
            </a:r>
            <a:r>
              <a:rPr lang="ru-RU" dirty="0" smtClean="0"/>
              <a:t>конъюнкции.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Полученная таким образом формула является </a:t>
            </a:r>
            <a:r>
              <a:rPr lang="ru-RU" i="1" dirty="0"/>
              <a:t>совершенной конъюнктивной нормальной формой (СКНФ)</a:t>
            </a:r>
            <a:r>
              <a:rPr lang="ru-RU" dirty="0"/>
              <a:t> логической функции</a:t>
            </a:r>
            <a:r>
              <a:rPr lang="ru-RU" dirty="0">
                <a:sym typeface="Symbol"/>
              </a:rPr>
              <a:t>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i="1" dirty="0"/>
              <a:t>2.10. Приведение к конъюнктивной нормальной форме(КНФ)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(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2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3</a:t>
            </a:r>
            <a:r>
              <a:rPr lang="ru-RU" sz="2800" dirty="0" smtClean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3</a:t>
            </a:r>
            <a:r>
              <a:rPr lang="ru-RU" sz="2800" dirty="0" smtClean="0"/>
              <a:t>)(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1332"/>
              </p:ext>
            </p:extLst>
          </p:nvPr>
        </p:nvGraphicFramePr>
        <p:xfrm>
          <a:off x="107504" y="2132856"/>
          <a:ext cx="878497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  <a:gridCol w="4392488"/>
              </a:tblGrid>
              <a:tr h="987076"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 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x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sym typeface="Symbol"/>
                        </a:rPr>
                        <a:t>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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 (x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&amp;x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5411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000</a:t>
                      </a:r>
                    </a:p>
                    <a:p>
                      <a:pPr algn="ctr"/>
                      <a:r>
                        <a:rPr lang="ru-RU" sz="2800" b="1" dirty="0" smtClean="0"/>
                        <a:t>001</a:t>
                      </a:r>
                    </a:p>
                    <a:p>
                      <a:pPr algn="ctr"/>
                      <a:r>
                        <a:rPr lang="ru-RU" sz="2800" b="1" dirty="0" smtClean="0"/>
                        <a:t>010</a:t>
                      </a:r>
                    </a:p>
                    <a:p>
                      <a:pPr algn="ctr"/>
                      <a:r>
                        <a:rPr lang="ru-RU" sz="2800" b="1" dirty="0" smtClean="0"/>
                        <a:t>011</a:t>
                      </a:r>
                    </a:p>
                    <a:p>
                      <a:pPr algn="ctr"/>
                      <a:r>
                        <a:rPr lang="ru-RU" sz="2800" b="1" dirty="0" smtClean="0"/>
                        <a:t>100</a:t>
                      </a:r>
                    </a:p>
                    <a:p>
                      <a:pPr algn="ctr"/>
                      <a:r>
                        <a:rPr lang="ru-RU" sz="2800" b="1" dirty="0" smtClean="0"/>
                        <a:t>101</a:t>
                      </a:r>
                    </a:p>
                    <a:p>
                      <a:pPr algn="ctr"/>
                      <a:r>
                        <a:rPr lang="ru-RU" sz="2800" b="1" dirty="0" smtClean="0"/>
                        <a:t>110</a:t>
                      </a:r>
                    </a:p>
                    <a:p>
                      <a:pPr algn="ctr"/>
                      <a:r>
                        <a:rPr lang="ru-RU" sz="2800" b="1" dirty="0" smtClean="0"/>
                        <a:t>111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3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>Приведение </a:t>
            </a:r>
            <a:r>
              <a:rPr lang="ru-RU" sz="3200" b="1" i="1" dirty="0"/>
              <a:t>ДНФ</a:t>
            </a:r>
            <a:r>
              <a:rPr lang="ru-RU" sz="3200" i="1" dirty="0"/>
              <a:t> </a:t>
            </a:r>
            <a:r>
              <a:rPr lang="ru-RU" sz="3200" b="1" i="1" dirty="0" smtClean="0"/>
              <a:t>к КНФ</a:t>
            </a:r>
            <a:endParaRPr lang="ru-RU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-12104" y="1340768"/>
                <a:ext cx="9036496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ru-RU" dirty="0" smtClean="0"/>
                  <a:t>Пусть ДНФ </a:t>
                </a:r>
                <a:r>
                  <a:rPr lang="en-US" dirty="0" smtClean="0"/>
                  <a:t>F</a:t>
                </a:r>
                <a:r>
                  <a:rPr lang="ru-RU" dirty="0" smtClean="0"/>
                  <a:t> имеет вид </a:t>
                </a:r>
                <a:r>
                  <a:rPr lang="en-US" dirty="0" smtClean="0"/>
                  <a:t>F</a:t>
                </a:r>
                <a:r>
                  <a:rPr lang="ru-RU" dirty="0" smtClean="0"/>
                  <a:t> =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1</a:t>
                </a:r>
                <a:r>
                  <a:rPr lang="en-US" dirty="0" smtClean="0">
                    <a:sym typeface="Symbol"/>
                  </a:rPr>
                  <a:t></a:t>
                </a:r>
                <a:r>
                  <a:rPr lang="en-US" dirty="0" smtClean="0"/>
                  <a:t>k</a:t>
                </a:r>
                <a:r>
                  <a:rPr lang="ru-RU" baseline="-25000" dirty="0"/>
                  <a:t>2</a:t>
                </a:r>
                <a:r>
                  <a:rPr lang="en-US" dirty="0" smtClean="0">
                    <a:sym typeface="Symbol"/>
                  </a:rPr>
                  <a:t> … </a:t>
                </a:r>
                <a14:m>
                  <m:oMath xmlns:m="http://schemas.openxmlformats.org/officeDocument/2006/math"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</m:oMath>
                </a14:m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1</a:t>
                </a:r>
                <a:r>
                  <a:rPr lang="ru-RU" dirty="0" smtClean="0">
                    <a:sym typeface="Symbol"/>
                  </a:rPr>
                  <a:t>,</a:t>
                </a:r>
                <a:r>
                  <a:rPr lang="en-US" dirty="0" smtClean="0"/>
                  <a:t>k</a:t>
                </a:r>
                <a:r>
                  <a:rPr lang="ru-RU" baseline="-25000" dirty="0" smtClean="0"/>
                  <a:t>2</a:t>
                </a:r>
                <a:r>
                  <a:rPr lang="ru-RU" dirty="0" smtClean="0"/>
                  <a:t>, …,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ru-RU" dirty="0" smtClean="0"/>
                  <a:t> – элементарные конъюнкции.</a:t>
                </a:r>
              </a:p>
              <a:p>
                <a:pPr marL="0" indent="0" algn="ctr">
                  <a:buNone/>
                </a:pPr>
                <a:r>
                  <a:rPr lang="ru-RU" i="1" dirty="0" smtClean="0"/>
                  <a:t>Процедура приведения ДНФ к КНФ: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1.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Применить к </a:t>
                </a:r>
                <a:r>
                  <a:rPr lang="en-US" dirty="0" smtClean="0"/>
                  <a:t>F</a:t>
                </a:r>
                <a:r>
                  <a:rPr lang="ru-RU" dirty="0" smtClean="0"/>
                  <a:t> правило двойного отрицания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en-US" b="0" i="0" baseline="-25000" dirty="0">
                            <a:latin typeface="Cambria Math"/>
                          </a:rPr>
                          <m:t>1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ru-RU" b="0" i="0" baseline="-25000" dirty="0">
                            <a:latin typeface="Cambria Math"/>
                          </a:rPr>
                          <m:t>2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 …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="0" i="0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ru-RU" dirty="0" smtClean="0"/>
                  <a:t> и привести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en-US" b="0" i="0" baseline="-25000" dirty="0">
                            <a:latin typeface="Cambria Math"/>
                          </a:rPr>
                          <m:t>1</m:t>
                        </m:r>
                        <m:r>
                          <a:rPr lang="en-US" b="0" i="0" baseline="-25000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ru-RU" b="0" i="0" baseline="-25000" dirty="0">
                            <a:latin typeface="Cambria Math"/>
                          </a:rPr>
                          <m:t>2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 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…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="0" i="0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     </a:t>
                </a:r>
                <a:r>
                  <a:rPr lang="ru-RU" dirty="0" smtClean="0"/>
                  <a:t>к ДНФ</a:t>
                </a: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0">
                            <a:latin typeface="Cambria Math"/>
                          </a:rPr>
                          <m:t>′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  <m:r>
                      <a:rPr lang="en-US" b="0" i="0" dirty="0" smtClean="0">
                        <a:latin typeface="Cambria Math"/>
                        <a:sym typeface="Symbol"/>
                      </a:rPr>
                      <m:t> …</m:t>
                    </m:r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sub>
                      <m:sup>
                        <m:r>
                          <a:rPr lang="en-US" b="0" i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dirty="0">
                            <a:latin typeface="Cambria Math"/>
                            <a:sym typeface="Symbol"/>
                          </a:rPr>
                          <m:t>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 </m:t>
                        </m:r>
                      </m:sup>
                    </m:sSubSup>
                    <m:r>
                      <a:rPr lang="en-US" dirty="0">
                        <a:latin typeface="Cambria Math"/>
                        <a:sym typeface="Symbol"/>
                      </a:rPr>
                      <m:t> …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dirty="0" smtClean="0"/>
                  <a:t> - элементарные </a:t>
                </a:r>
                <a:r>
                  <a:rPr lang="ru-RU" dirty="0" err="1" smtClean="0"/>
                  <a:t>конъюкции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ru-RU" dirty="0" smtClean="0"/>
                  <a:t>Тогда </a:t>
                </a:r>
                <a:r>
                  <a:rPr lang="en-US" dirty="0" smtClean="0"/>
                  <a:t>F = </a:t>
                </a:r>
                <a:r>
                  <a:rPr lang="en-US" dirty="0"/>
                  <a:t>k</a:t>
                </a:r>
                <a:r>
                  <a:rPr lang="en-US" baseline="-25000" dirty="0"/>
                  <a:t>1</a:t>
                </a:r>
                <a:r>
                  <a:rPr lang="en-US" dirty="0">
                    <a:sym typeface="Symbol"/>
                  </a:rPr>
                  <a:t></a:t>
                </a:r>
                <a:r>
                  <a:rPr lang="en-US" dirty="0"/>
                  <a:t>k</a:t>
                </a:r>
                <a:r>
                  <a:rPr lang="ru-RU" baseline="-25000" dirty="0"/>
                  <a:t>2</a:t>
                </a:r>
                <a:r>
                  <a:rPr lang="en-US" dirty="0">
                    <a:sym typeface="Symbol"/>
                  </a:rPr>
                  <a:t> …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sym typeface="Symbol"/>
                      </a:rPr>
                      <m:t>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a:rPr lang="en-US" baseline="-25000" dirty="0">
                            <a:latin typeface="Cambria Math"/>
                          </a:rPr>
                          <m:t>1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a:rPr lang="ru-RU" baseline="-25000" dirty="0">
                            <a:latin typeface="Cambria Math"/>
                          </a:rPr>
                          <m:t>2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 …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=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/>
                                <a:sym typeface="Symbol"/>
                              </a:rPr>
                              <m:t>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 </m:t>
                            </m:r>
                          </m:sup>
                        </m:sSubSup>
                        <m:r>
                          <a:rPr lang="en-US" dirty="0">
                            <a:latin typeface="Cambria Math"/>
                            <a:sym typeface="Symbol"/>
                          </a:rPr>
                          <m:t> …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4" y="1340768"/>
                <a:ext cx="9036496" cy="5616624"/>
              </a:xfrm>
              <a:prstGeom prst="rect">
                <a:avLst/>
              </a:prstGeom>
              <a:blipFill rotWithShape="1">
                <a:blip r:embed="rId2"/>
                <a:stretch>
                  <a:fillRect l="-1687" t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7738"/>
            <a:ext cx="8579296" cy="842385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Десятичным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(0,3,5,6),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(2,3,5,7). 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  <a:blipFill rotWithShape="0">
                <a:blip r:embed="rId2"/>
                <a:stretch>
                  <a:fillRect l="-1777" t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260603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399637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75" t="-1250" r="-601149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4595" t="-1250" r="-465405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8092" t="-1250" r="-397688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5956" t="-1250" r="-152941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4444" t="-1250" r="-483" b="-85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77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200" b="1" i="1" dirty="0"/>
              <a:t>Приведение ДНФ</a:t>
            </a:r>
            <a:r>
              <a:rPr lang="ru-RU" sz="3200" i="1" dirty="0"/>
              <a:t> </a:t>
            </a:r>
            <a:r>
              <a:rPr lang="ru-RU" sz="3200" b="1" i="1" dirty="0"/>
              <a:t>к КНФ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-12104" y="2348880"/>
                <a:ext cx="9036496" cy="460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dirty="0" smtClean="0"/>
                  <a:t>2. С помощью правил де Моргана освободиться от второго отрицания и преобразовать отрицания </a:t>
                </a:r>
                <a:r>
                  <a:rPr lang="ru-RU" smtClean="0"/>
                  <a:t>элементарных конъюнкций </a:t>
                </a:r>
                <a:r>
                  <a:rPr lang="ru-RU" dirty="0" smtClean="0"/>
                  <a:t>в элементарные дизъюнкции</a:t>
                </a:r>
                <a:r>
                  <a:rPr lang="en-US" dirty="0" smtClean="0"/>
                  <a:t> 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,D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,…,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</a:t>
                </a:r>
                <a:endParaRPr lang="en-US" baseline="-25000" dirty="0"/>
              </a:p>
              <a:p>
                <a:pPr marL="0" indent="0" algn="ctr">
                  <a:buNone/>
                </a:pPr>
                <a:r>
                  <a:rPr lang="en-US" dirty="0" smtClean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  <a:sym typeface="Symbol"/>
                              </a:rPr>
                              <m:t>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 </m:t>
                            </m:r>
                          </m:sup>
                        </m:sSubSup>
                        <m:r>
                          <a:rPr lang="en-US" dirty="0">
                            <a:latin typeface="Cambria Math" panose="02040503050406030204" pitchFamily="18" charset="0"/>
                            <a:sym typeface="Symbol"/>
                          </a:rPr>
                          <m:t> …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… 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 = D</a:t>
                </a:r>
                <a:r>
                  <a:rPr lang="en-US" baseline="-25000" dirty="0" smtClean="0"/>
                  <a:t>1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 </a:t>
                </a:r>
                <a:r>
                  <a:rPr lang="en-US" dirty="0" smtClean="0"/>
                  <a:t>…</a:t>
                </a:r>
                <a:r>
                  <a:rPr lang="ru-RU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p</a:t>
                </a:r>
                <a:r>
                  <a:rPr lang="en-US" baseline="-25000" dirty="0"/>
                  <a:t>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4" y="2348880"/>
                <a:ext cx="9036496" cy="4608512"/>
              </a:xfrm>
              <a:prstGeom prst="rect">
                <a:avLst/>
              </a:prstGeom>
              <a:blipFill rotWithShape="1">
                <a:blip r:embed="rId2"/>
                <a:stretch>
                  <a:fillRect l="-1552" t="-1720" r="-2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24936" cy="72000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 </a:t>
            </a:r>
            <a:r>
              <a:rPr lang="ru-RU" sz="4000" b="1" dirty="0"/>
              <a:t>Двойственность булевой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sz="4100" dirty="0" smtClean="0"/>
                  <a:t>   </a:t>
                </a:r>
                <a:r>
                  <a:rPr lang="ru-RU" sz="3800" dirty="0" smtClean="0"/>
                  <a:t>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 </a:t>
                </a:r>
                <a:r>
                  <a:rPr lang="ru-RU" sz="3800" dirty="0" smtClean="0"/>
                  <a:t>называется </a:t>
                </a:r>
                <a:r>
                  <a:rPr lang="ru-RU" sz="3800" b="1" i="1" dirty="0" smtClean="0"/>
                  <a:t>двойственной</a:t>
                </a:r>
                <a:r>
                  <a:rPr lang="ru-RU" sz="3800" dirty="0" smtClean="0"/>
                  <a:t> к функции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ru-RU" sz="3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 , </a:t>
                </a:r>
                <a:r>
                  <a:rPr lang="ru-RU" sz="3800" dirty="0" smtClean="0"/>
                  <a:t>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800" dirty="0" smtClean="0"/>
                  <a:t>.</a:t>
                </a:r>
              </a:p>
              <a:p>
                <a:pPr marL="0" indent="0">
                  <a:buNone/>
                </a:pPr>
                <a:endParaRPr lang="ru-RU" sz="3800" dirty="0" smtClean="0"/>
              </a:p>
              <a:p>
                <a:pPr marL="0" indent="0">
                  <a:buNone/>
                </a:pPr>
                <a:r>
                  <a:rPr lang="ru-RU" sz="3800" dirty="0" smtClean="0"/>
                  <a:t>Отношение двойственности между функциями симметрично, т.е.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, то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800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800" b="0" i="1" smtClean="0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sz="38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sz="3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. </a:t>
                </a:r>
                <a:endParaRPr lang="ru-RU" sz="3800" dirty="0" smtClean="0"/>
              </a:p>
              <a:p>
                <a:pPr marL="0" indent="0" algn="ctr">
                  <a:buNone/>
                </a:pPr>
                <a:endParaRPr lang="ru-RU" sz="5100" dirty="0" smtClean="0"/>
              </a:p>
              <a:p>
                <a:endParaRPr lang="ru-RU" sz="4400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  <a:blipFill rotWithShape="1">
                <a:blip r:embed="rId2"/>
                <a:stretch>
                  <a:fillRect l="-1881" t="-1740" r="-2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i="1" dirty="0" err="1"/>
              <a:t>С</a:t>
            </a:r>
            <a:r>
              <a:rPr lang="ru-RU" b="1" i="1" dirty="0" err="1" smtClean="0"/>
              <a:t>амодвойственность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7657"/>
                <a:ext cx="8507288" cy="5439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ru-RU" dirty="0" smtClean="0"/>
                  <a:t>Пример </a:t>
                </a:r>
                <a:r>
                  <a:rPr lang="ru-RU" dirty="0"/>
                  <a:t>двойственной функции: 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Функция</a:t>
                </a:r>
                <a:r>
                  <a:rPr lang="ru-RU" dirty="0"/>
                  <a:t>, двойственная к самой себе, называется </a:t>
                </a:r>
                <a:r>
                  <a:rPr lang="ru-RU" b="1" i="1" dirty="0"/>
                  <a:t>самодвойственной</a:t>
                </a:r>
                <a:r>
                  <a:rPr lang="en-US" b="1" i="1" dirty="0"/>
                  <a:t>.</a:t>
                </a:r>
                <a:endParaRPr lang="ru-RU" b="1" i="1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dirty="0" smtClean="0"/>
                  <a:t>Примеры </a:t>
                </a:r>
                <a:r>
                  <a:rPr lang="ru-RU" dirty="0"/>
                  <a:t>самодвойственной  функций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Множество </a:t>
                </a:r>
                <a:r>
                  <a:rPr lang="ru-RU" dirty="0"/>
                  <a:t>всех булевых функций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/>
              </a:p>
              <a:p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7657"/>
                <a:ext cx="8507288" cy="5439695"/>
              </a:xfrm>
              <a:blipFill rotWithShape="1">
                <a:blip r:embed="rId2"/>
                <a:stretch>
                  <a:fillRect l="-1791" t="-1457" b="-2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1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728"/>
            <a:ext cx="8496944" cy="12858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Принцип двойственности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1571612"/>
            <a:ext cx="9036496" cy="538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Принцип двойственности в булевой алгебре: если в формуле </a:t>
            </a:r>
            <a:r>
              <a:rPr lang="en-US" dirty="0" smtClean="0"/>
              <a:t>F</a:t>
            </a:r>
            <a:r>
              <a:rPr lang="ru-RU" dirty="0" smtClean="0"/>
              <a:t>, представляющей функцию </a:t>
            </a:r>
            <a:r>
              <a:rPr lang="en-US" dirty="0" smtClean="0"/>
              <a:t>f</a:t>
            </a:r>
            <a:r>
              <a:rPr lang="ru-RU" dirty="0" smtClean="0"/>
              <a:t>, все конъюнкции заменить на дизъюнкции, дизъюнкции на конъюнкции, 1 на 0, 0 на 1, то получим формулу </a:t>
            </a:r>
            <a:r>
              <a:rPr lang="en-US" dirty="0" smtClean="0"/>
              <a:t> F*</a:t>
            </a:r>
            <a:r>
              <a:rPr lang="ru-RU" dirty="0" smtClean="0"/>
              <a:t>, представляющую функцию </a:t>
            </a:r>
            <a:r>
              <a:rPr lang="en-US" dirty="0" smtClean="0"/>
              <a:t>f*</a:t>
            </a:r>
            <a:r>
              <a:rPr lang="ru-RU" dirty="0" smtClean="0"/>
              <a:t>, двойственную </a:t>
            </a:r>
            <a:r>
              <a:rPr lang="en-US" dirty="0" smtClean="0"/>
              <a:t>f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Справедливо утверждение: если функции равны, т.е.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= f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то и двойственные им функции равны, т.е.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* = f</a:t>
            </a:r>
            <a:r>
              <a:rPr lang="en-US" baseline="-25000" dirty="0"/>
              <a:t>2</a:t>
            </a:r>
            <a:r>
              <a:rPr lang="en-US" dirty="0" smtClean="0"/>
              <a:t>*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784976" cy="12858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/>
              <a:t>2.12. Проблема разрешения и методы ее решения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92896"/>
            <a:ext cx="9144000" cy="41968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Существует ли </a:t>
            </a:r>
            <a:r>
              <a:rPr lang="ru-RU" dirty="0"/>
              <a:t>алгоритм, позволяющий для произвольной логической формулы в конечное число шагов выяснить, является ли она тождественно </a:t>
            </a:r>
            <a:r>
              <a:rPr lang="ru-RU" dirty="0" smtClean="0"/>
              <a:t>истинной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(или тождественно ложной)?</a:t>
            </a:r>
          </a:p>
        </p:txBody>
      </p:sp>
    </p:spTree>
    <p:extLst>
      <p:ext uri="{BB962C8B-B14F-4D97-AF65-F5344CB8AC3E}">
        <p14:creationId xmlns:p14="http://schemas.microsoft.com/office/powerpoint/2010/main" val="3450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728"/>
            <a:ext cx="8532440" cy="91102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2.12. Теоремы:</a:t>
            </a:r>
            <a:endParaRPr lang="ru-RU" sz="3600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b="1" dirty="0" smtClean="0"/>
              <a:t>Критерий </a:t>
            </a:r>
            <a:r>
              <a:rPr lang="ru-RU" b="1" dirty="0"/>
              <a:t>тождественной истинности </a:t>
            </a:r>
            <a:r>
              <a:rPr lang="ru-RU" b="1" dirty="0" smtClean="0"/>
              <a:t>формулы.</a:t>
            </a:r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ru-RU" dirty="0"/>
              <a:t>Для того чтобы формула алгебры высказываний была тождественно истинной, необходимо и достаточно, чтобы в равносильной ей КНФ были тождественно истинны все элементарные дизъюнкции.</a:t>
            </a:r>
          </a:p>
          <a:p>
            <a:pPr marL="0" indent="0">
              <a:buNone/>
            </a:pPr>
            <a:r>
              <a:rPr lang="ru-RU" b="1" dirty="0"/>
              <a:t>2. </a:t>
            </a:r>
            <a:r>
              <a:rPr lang="ru-RU" b="1" dirty="0" smtClean="0"/>
              <a:t> Критерий </a:t>
            </a:r>
            <a:r>
              <a:rPr lang="ru-RU" b="1" dirty="0"/>
              <a:t>тождественной истинности элементарной дизъюнкции.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ru-RU" dirty="0" smtClean="0"/>
              <a:t>Для </a:t>
            </a:r>
            <a:r>
              <a:rPr lang="ru-RU" dirty="0"/>
              <a:t>того чтобы элементарная дизъюнкция была тождественно истинной,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83901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2.12. Теоремы:</a:t>
            </a:r>
            <a:endParaRPr lang="ru-RU" sz="3600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3</a:t>
            </a:r>
            <a:r>
              <a:rPr lang="ru-RU" b="1" dirty="0"/>
              <a:t>. Критерий тождественной ложности формулы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     </a:t>
            </a:r>
            <a:r>
              <a:rPr lang="ru-RU" dirty="0" smtClean="0"/>
              <a:t>Для </a:t>
            </a:r>
            <a:r>
              <a:rPr lang="ru-RU" dirty="0"/>
              <a:t>того чтобы формула алгебры высказываний была тождественно ложной, необходимо и достаточно, чтобы в равносильной ей ДНФ все элементарные конъюнкции были тождественно ложны.</a:t>
            </a:r>
          </a:p>
          <a:p>
            <a:pPr marL="0" indent="0">
              <a:buNone/>
            </a:pPr>
            <a:r>
              <a:rPr lang="ru-RU" b="1" dirty="0"/>
              <a:t>4. Критерий тождественной ложности элементарной конъюнкции.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     Для </a:t>
            </a:r>
            <a:r>
              <a:rPr lang="ru-RU" dirty="0"/>
              <a:t>того чтобы элементарная конъюнкция была тождественно ложной,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7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Понятие предиката</a:t>
            </a:r>
            <a:endParaRPr lang="ru-RU" sz="3600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9144000" cy="604867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Высказывание </a:t>
                </a:r>
                <a:r>
                  <a:rPr lang="ru-RU" dirty="0"/>
                  <a:t>как повествовательное предложение состоит из подлежащего и сказуемого. Сказуемое в высказывании называется </a:t>
                </a:r>
                <a:r>
                  <a:rPr lang="ru-RU" i="1" dirty="0"/>
                  <a:t>предикатом</a:t>
                </a:r>
                <a:r>
                  <a:rPr lang="ru-RU" dirty="0" smtClean="0"/>
                  <a:t>. </a:t>
                </a:r>
                <a:r>
                  <a:rPr lang="ru-RU" dirty="0"/>
                  <a:t>Например, пусть предикат </a:t>
                </a:r>
                <a:r>
                  <a:rPr lang="en-US" dirty="0"/>
                  <a:t>P</a:t>
                </a:r>
                <a:r>
                  <a:rPr lang="ru-RU" dirty="0"/>
                  <a:t>(</a:t>
                </a:r>
                <a:r>
                  <a:rPr lang="en-US" dirty="0"/>
                  <a:t>x</a:t>
                </a:r>
                <a:r>
                  <a:rPr lang="ru-RU" dirty="0"/>
                  <a:t>) означает, что «</a:t>
                </a:r>
                <a:r>
                  <a:rPr lang="en-US" dirty="0"/>
                  <a:t>x</a:t>
                </a:r>
                <a:r>
                  <a:rPr lang="ru-RU" dirty="0"/>
                  <a:t> есть чётное число». Тогда запись </a:t>
                </a:r>
                <a:r>
                  <a:rPr lang="en-US" dirty="0"/>
                  <a:t>A</a:t>
                </a:r>
                <a:r>
                  <a:rPr lang="ru-RU" dirty="0"/>
                  <a:t>={</a:t>
                </a:r>
                <a:r>
                  <a:rPr lang="en-US" dirty="0"/>
                  <a:t>x</a:t>
                </a:r>
                <a:r>
                  <a:rPr lang="ru-RU" dirty="0"/>
                  <a:t>|</a:t>
                </a:r>
                <a:r>
                  <a:rPr lang="en-US" dirty="0"/>
                  <a:t>P</a:t>
                </a:r>
                <a:r>
                  <a:rPr lang="ru-RU" dirty="0"/>
                  <a:t>(</a:t>
                </a:r>
                <a:r>
                  <a:rPr lang="en-US" dirty="0"/>
                  <a:t>x</a:t>
                </a:r>
                <a:r>
                  <a:rPr lang="ru-RU" dirty="0"/>
                  <a:t>)} читается, что множество А состоит из элементов х таких, что х–четное число; или х есть Р(х). </a:t>
                </a:r>
              </a:p>
              <a:p>
                <a:r>
                  <a:rPr lang="ru-RU" dirty="0"/>
                  <a:t>Можно определить двухместный и многоместный предикаты. С помощью логических связок, определенных для высказываний, можно образовывать сложные предикаты. </a:t>
                </a:r>
              </a:p>
              <a:p>
                <a:r>
                  <a:rPr lang="ru-RU" dirty="0"/>
                  <a:t>Например, предикат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a:rPr lang="ru-RU" b="1"/>
                          <m:t>Р(х)</m:t>
                        </m:r>
                      </m:e>
                    </m:bar>
                  </m:oMath>
                </a14:m>
                <a:r>
                  <a:rPr lang="ru-RU" dirty="0"/>
                  <a:t> будет означать, что х – нечетное число. Кроме логических связок в исчислении предикатов используют кванторы общности и существования. Операция ¬ преобразует кванторы друг в друга. 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a:rPr lang="ru-RU" b="1" i="1"/>
                          <m:t>∀х</m:t>
                        </m:r>
                      </m:e>
                    </m:bar>
                    <m:r>
                      <a:rPr lang="ru-RU" b="1" i="1"/>
                      <m:t>Р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b="1" i="1"/>
                          <m:t>х</m:t>
                        </m:r>
                      </m:e>
                    </m:d>
                    <m:r>
                      <a:rPr lang="ru-RU" b="1" i="1"/>
                      <m:t>=∃х</m:t>
                    </m:r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a:rPr lang="ru-RU" b="1" i="1"/>
                          <m:t>Р(х)</m:t>
                        </m:r>
                      </m:e>
                    </m:ba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a:rPr lang="ru-RU" b="1" i="1"/>
                          <m:t>∃х</m:t>
                        </m:r>
                      </m:e>
                    </m:bar>
                    <m:r>
                      <a:rPr lang="ru-RU" b="1" i="1"/>
                      <m:t>Р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b="1" i="1"/>
                          <m:t>х</m:t>
                        </m:r>
                      </m:e>
                    </m:d>
                    <m:r>
                      <a:rPr lang="ru-RU" b="1" i="1"/>
                      <m:t>=∀х</m:t>
                    </m:r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a:rPr lang="ru-RU" b="1" i="1"/>
                          <m:t>Р(х)</m:t>
                        </m:r>
                      </m:e>
                    </m:bar>
                  </m:oMath>
                </a14:m>
                <a:r>
                  <a:rPr lang="ru-RU" dirty="0"/>
                  <a:t>. 	</a:t>
                </a:r>
              </a:p>
              <a:p>
                <a:r>
                  <a:rPr lang="ru-RU" dirty="0"/>
                  <a:t>Квантор связывает переменную, т.е. преобразует предикат в высказывание. Если переменная не связана квантором, она называется свободной. Число свободных переменных определяют размерность предиката.</a:t>
                </a:r>
                <a:endParaRPr lang="ru-RU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9144000" cy="6048672"/>
              </a:xfrm>
              <a:blipFill rotWithShape="1">
                <a:blip r:embed="rId2"/>
                <a:stretch>
                  <a:fillRect l="-933" t="-1815" r="-1133"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Двоичным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10010110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 = (00110101).</m:t>
                      </m:r>
                    </m:oMath>
                  </m:oMathPara>
                </a14:m>
                <a:endParaRPr lang="ru-RU" b="1" dirty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  <a:blipFill rotWithShape="0">
                <a:blip r:embed="rId2"/>
                <a:stretch>
                  <a:fillRect l="-1809" t="-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593840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410183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27" t="-1429" r="-4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427" t="-1429" r="-3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41753" t="-1429" r="-262887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55000" t="-1429" r="-96154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2177" t="-1429" r="-806" b="-85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9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001419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5556" y="220486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В </a:t>
            </a:r>
            <a:r>
              <a:rPr lang="ru-RU" sz="3200" dirty="0"/>
              <a:t>ЭВМ аналитическую форму можно представить в виде строки, а табличную – в виде матрицы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noFill/>
        </p:spPr>
        <p:txBody>
          <a:bodyPr>
            <a:noAutofit/>
          </a:bodyPr>
          <a:lstStyle/>
          <a:p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9486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69500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Дерево решений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Таблицы </a:t>
                </a:r>
                <a:r>
                  <a:rPr lang="ru-RU" sz="2800" dirty="0"/>
                  <a:t>истинности </a:t>
                </a:r>
                <a:r>
                  <a:rPr lang="ru-RU" sz="2800" dirty="0" smtClean="0"/>
                  <a:t>булевых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функций </a:t>
                </a:r>
                <a:r>
                  <a:rPr lang="ru-RU" sz="2800" dirty="0"/>
                  <a:t>можно представить в виде полного бинарного дерева высоты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Ярусы дерева соответствуют переменным, дуги – значениям переменных; например, левая дуга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800" dirty="0" smtClean="0"/>
                  <a:t>, </a:t>
                </a:r>
                <a:r>
                  <a:rPr lang="ru-RU" sz="2800" dirty="0"/>
                  <a:t>правая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Листья дерева хранят значение функции на кортеже, соответствующем пути из кортежа в этот лист. </a:t>
                </a: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  <a:blipFill rotWithShape="0">
                <a:blip r:embed="rId2"/>
                <a:stretch>
                  <a:fillRect l="-1560" t="-1092" r="-1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     Такое </a:t>
            </a:r>
            <a:r>
              <a:rPr lang="ru-RU" dirty="0"/>
              <a:t>дерево называется </a:t>
            </a:r>
            <a:r>
              <a:rPr lang="ru-RU" b="1" i="1" dirty="0"/>
              <a:t>деревом решений </a:t>
            </a:r>
            <a:r>
              <a:rPr lang="ru-RU" dirty="0"/>
              <a:t>(или семантическим деревом). Дерево решений можно сократить, если заменить корень каждого поддерева, все листья которого имеют одно и то же значение, этим значением. 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 </a:t>
            </a:r>
            <a:r>
              <a:rPr lang="ru-RU" dirty="0"/>
              <a:t>Дерево решений можно сделать еще компактнее, если перейти к бинарной диаграмме </a:t>
            </a:r>
            <a:r>
              <a:rPr lang="ru-RU" dirty="0" smtClean="0"/>
              <a:t>решений.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6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2.7. Функциональная полнота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Определение булевой алгебры </a:t>
            </a:r>
          </a:p>
          <a:p>
            <a:r>
              <a:rPr lang="ru-RU" dirty="0" smtClean="0"/>
              <a:t>Алгебра </a:t>
            </a:r>
            <a:r>
              <a:rPr lang="ru-RU" dirty="0"/>
              <a:t>(Р</a:t>
            </a:r>
            <a:r>
              <a:rPr lang="ru-RU" baseline="-25000" dirty="0"/>
              <a:t>2</a:t>
            </a:r>
            <a:r>
              <a:rPr lang="ru-RU" dirty="0"/>
              <a:t>, &amp;, </a:t>
            </a:r>
            <a:r>
              <a:rPr lang="ru-RU" dirty="0">
                <a:sym typeface="Symbol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/>
              </a:rPr>
              <a:t>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</a:t>
            </a:r>
            <a:r>
              <a:rPr lang="ru-RU" baseline="-25000" dirty="0" smtClean="0"/>
              <a:t>2</a:t>
            </a:r>
            <a:r>
              <a:rPr lang="ru-RU" dirty="0" smtClean="0"/>
              <a:t> - множество </a:t>
            </a:r>
            <a:r>
              <a:rPr lang="ru-RU" dirty="0"/>
              <a:t>всех логических </a:t>
            </a:r>
            <a:r>
              <a:rPr lang="ru-RU" dirty="0" smtClean="0"/>
              <a:t>функций</a:t>
            </a:r>
          </a:p>
          <a:p>
            <a:r>
              <a:rPr lang="ru-RU" dirty="0"/>
              <a:t>&amp;, </a:t>
            </a:r>
            <a:r>
              <a:rPr lang="ru-RU" dirty="0">
                <a:sym typeface="Symbol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/>
              </a:rPr>
              <a:t> </a:t>
            </a:r>
            <a:r>
              <a:rPr lang="ru-RU" dirty="0" smtClean="0">
                <a:sym typeface="Symbol"/>
              </a:rPr>
              <a:t> </a:t>
            </a:r>
            <a:r>
              <a:rPr lang="ru-RU" dirty="0" smtClean="0"/>
              <a:t>- булевы операции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537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Функциональная полнота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b="1" dirty="0" smtClean="0"/>
              <a:t>Теорема </a:t>
            </a:r>
            <a:r>
              <a:rPr lang="ru-RU" b="1" dirty="0"/>
              <a:t>1.</a:t>
            </a:r>
            <a:r>
              <a:rPr lang="ru-RU" i="1" dirty="0"/>
              <a:t>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i="1" dirty="0" smtClean="0"/>
              <a:t>Всякая </a:t>
            </a:r>
            <a:r>
              <a:rPr lang="ru-RU" i="1" dirty="0"/>
              <a:t>логическая функция может быть представлена булевой формулой</a:t>
            </a:r>
            <a:r>
              <a:rPr lang="ru-RU" dirty="0"/>
              <a:t>, т.е. как суперпозиция дизъюнкций, конъюнкций и </a:t>
            </a:r>
            <a:r>
              <a:rPr lang="ru-RU" dirty="0" smtClean="0"/>
              <a:t>отрицания. </a:t>
            </a:r>
          </a:p>
          <a:p>
            <a:pPr marL="0" indent="324000" algn="just">
              <a:buNone/>
            </a:pPr>
            <a:r>
              <a:rPr lang="ru-RU" dirty="0" smtClean="0"/>
              <a:t>Из </a:t>
            </a:r>
            <a:r>
              <a:rPr lang="ru-RU" dirty="0"/>
              <a:t>этого следует, что система булевых функций(операций) </a:t>
            </a:r>
            <a:r>
              <a:rPr lang="ru-RU" dirty="0">
                <a:sym typeface="Symbol" panose="05050102010706020507" pitchFamily="18" charset="2"/>
              </a:rPr>
              <a:t></a:t>
            </a:r>
            <a:r>
              <a:rPr lang="ru-RU" dirty="0"/>
              <a:t>={&amp;, </a:t>
            </a:r>
            <a:r>
              <a:rPr lang="ru-RU" dirty="0">
                <a:sym typeface="Symbol" panose="05050102010706020507" pitchFamily="18" charset="2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 panose="05050102010706020507" pitchFamily="18" charset="2"/>
              </a:rPr>
              <a:t></a:t>
            </a:r>
            <a:r>
              <a:rPr lang="ru-RU" dirty="0"/>
              <a:t>} функционально полна.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2515</Words>
  <Application>Microsoft Office PowerPoint</Application>
  <PresentationFormat>Экран (4:3)</PresentationFormat>
  <Paragraphs>371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Булева алгебра логических функций</vt:lpstr>
      <vt:lpstr>2.5. Способы задания булевой функции</vt:lpstr>
      <vt:lpstr>Десятичным вектором (кортежем)</vt:lpstr>
      <vt:lpstr>Двоичным вектором (кортежем)</vt:lpstr>
      <vt:lpstr>Презентация PowerPoint</vt:lpstr>
      <vt:lpstr>Дерево решений</vt:lpstr>
      <vt:lpstr>Презентация PowerPoint</vt:lpstr>
      <vt:lpstr>2.7. Функциональная полнота</vt:lpstr>
      <vt:lpstr>Функциональная полнота</vt:lpstr>
      <vt:lpstr>Функциональная полнота</vt:lpstr>
      <vt:lpstr>Презентация PowerPoint</vt:lpstr>
      <vt:lpstr>Презентация PowerPoint</vt:lpstr>
      <vt:lpstr>2.6. Контактные схемы</vt:lpstr>
      <vt:lpstr>Контактные схемы</vt:lpstr>
      <vt:lpstr>Дизъюнкции ху  соответствует контактная схема 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2.9. Приведение к дизъюнктивной нормальной форме (ДНФ)</vt:lpstr>
      <vt:lpstr>Презентация PowerPoint</vt:lpstr>
      <vt:lpstr>Презентация PowerPoint</vt:lpstr>
      <vt:lpstr>Процедура приведения к ДНФ</vt:lpstr>
      <vt:lpstr>Приведение ДНФ к СДНФ</vt:lpstr>
      <vt:lpstr>2.10. Приведение к конъюнктивной нормальной форме(КНФ)</vt:lpstr>
      <vt:lpstr>2.10. Приведение к конъюнктивной нормальной форме(КНФ)</vt:lpstr>
      <vt:lpstr>Приведение ДНФ к КНФ</vt:lpstr>
      <vt:lpstr>Приведение ДНФ к КНФ</vt:lpstr>
      <vt:lpstr> Двойственность булевой функции</vt:lpstr>
      <vt:lpstr>Самодвойственность</vt:lpstr>
      <vt:lpstr>Принцип двойственности</vt:lpstr>
      <vt:lpstr>2.12. Проблема разрешения и методы ее решения</vt:lpstr>
      <vt:lpstr>2.12. Теоремы:</vt:lpstr>
      <vt:lpstr>2.12. Теоремы:</vt:lpstr>
      <vt:lpstr>Понятие предиката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Администратор</cp:lastModifiedBy>
  <cp:revision>65</cp:revision>
  <dcterms:created xsi:type="dcterms:W3CDTF">2016-10-21T11:40:10Z</dcterms:created>
  <dcterms:modified xsi:type="dcterms:W3CDTF">2020-10-05T10:54:47Z</dcterms:modified>
</cp:coreProperties>
</file>