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305" r:id="rId4"/>
    <p:sldId id="300" r:id="rId5"/>
    <p:sldId id="299" r:id="rId6"/>
    <p:sldId id="269" r:id="rId7"/>
    <p:sldId id="270" r:id="rId8"/>
    <p:sldId id="272" r:id="rId9"/>
    <p:sldId id="273" r:id="rId10"/>
    <p:sldId id="274" r:id="rId11"/>
    <p:sldId id="275" r:id="rId12"/>
    <p:sldId id="276" r:id="rId13"/>
    <p:sldId id="306" r:id="rId14"/>
    <p:sldId id="307" r:id="rId15"/>
    <p:sldId id="308" r:id="rId16"/>
    <p:sldId id="309" r:id="rId17"/>
    <p:sldId id="325" r:id="rId18"/>
    <p:sldId id="326" r:id="rId19"/>
    <p:sldId id="327" r:id="rId20"/>
    <p:sldId id="310" r:id="rId21"/>
    <p:sldId id="328" r:id="rId22"/>
    <p:sldId id="329" r:id="rId23"/>
    <p:sldId id="311" r:id="rId24"/>
    <p:sldId id="331" r:id="rId25"/>
    <p:sldId id="332" r:id="rId26"/>
    <p:sldId id="330" r:id="rId27"/>
    <p:sldId id="333"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EF5"/>
    <a:srgbClr val="E830D2"/>
    <a:srgbClr val="C404A9"/>
    <a:srgbClr val="10087E"/>
    <a:srgbClr val="160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660"/>
  </p:normalViewPr>
  <p:slideViewPr>
    <p:cSldViewPr snapToGrid="0">
      <p:cViewPr varScale="1">
        <p:scale>
          <a:sx n="49" d="100"/>
          <a:sy n="49" d="100"/>
        </p:scale>
        <p:origin x="48" y="17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пн 19.12.22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1115322911"/>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пн 19.12.22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1924864775"/>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пн 19.12.22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742934770"/>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1DB393E-BF45-4EAA-B14D-61D64EC4881A}" type="datetimeFigureOut">
              <a:rPr lang="ru-RU" smtClean="0"/>
              <a:t>пн 19.12.22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2454629522"/>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DB393E-BF45-4EAA-B14D-61D64EC4881A}" type="datetimeFigureOut">
              <a:rPr lang="ru-RU" smtClean="0"/>
              <a:t>пн 19.12.22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2026144938"/>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1DB393E-BF45-4EAA-B14D-61D64EC4881A}" type="datetimeFigureOut">
              <a:rPr lang="ru-RU" smtClean="0"/>
              <a:t>пн 19.12.22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350404558"/>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1DB393E-BF45-4EAA-B14D-61D64EC4881A}" type="datetimeFigureOut">
              <a:rPr lang="ru-RU" smtClean="0"/>
              <a:t>пн 19.12.22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434089212"/>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1DB393E-BF45-4EAA-B14D-61D64EC4881A}" type="datetimeFigureOut">
              <a:rPr lang="ru-RU" smtClean="0"/>
              <a:t>пн 19.12.22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661236851"/>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1DB393E-BF45-4EAA-B14D-61D64EC4881A}" type="datetimeFigureOut">
              <a:rPr lang="ru-RU" smtClean="0"/>
              <a:t>пн 19.12.22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3052489837"/>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DB393E-BF45-4EAA-B14D-61D64EC4881A}" type="datetimeFigureOut">
              <a:rPr lang="ru-RU" smtClean="0"/>
              <a:t>пн 19.12.22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3944218003"/>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1DB393E-BF45-4EAA-B14D-61D64EC4881A}" type="datetimeFigureOut">
              <a:rPr lang="ru-RU" smtClean="0"/>
              <a:t>пн 19.12.22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E3D141-46FC-4B5E-B3EE-08A86FC2D6DC}" type="slidenum">
              <a:rPr lang="ru-RU" smtClean="0"/>
              <a:t>‹#›</a:t>
            </a:fld>
            <a:endParaRPr lang="ru-RU"/>
          </a:p>
        </p:txBody>
      </p:sp>
    </p:spTree>
    <p:extLst>
      <p:ext uri="{BB962C8B-B14F-4D97-AF65-F5344CB8AC3E}">
        <p14:creationId xmlns:p14="http://schemas.microsoft.com/office/powerpoint/2010/main" val="2191173046"/>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1000">
              <a:schemeClr val="accent6">
                <a:lumMod val="27000"/>
                <a:lumOff val="73000"/>
              </a:schemeClr>
            </a:gs>
            <a:gs pos="40000">
              <a:schemeClr val="accent2">
                <a:lumMod val="20000"/>
                <a:lumOff val="80000"/>
              </a:schemeClr>
            </a:gs>
            <a:gs pos="71000">
              <a:schemeClr val="bg1">
                <a:lumMod val="99000"/>
              </a:schemeClr>
            </a:gs>
            <a:gs pos="0">
              <a:schemeClr val="accent6">
                <a:lumMod val="43000"/>
                <a:lumOff val="57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B393E-BF45-4EAA-B14D-61D64EC4881A}" type="datetimeFigureOut">
              <a:rPr lang="ru-RU" smtClean="0"/>
              <a:t>пн 19.12.22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3D141-46FC-4B5E-B3EE-08A86FC2D6DC}" type="slidenum">
              <a:rPr lang="ru-RU" smtClean="0"/>
              <a:t>‹#›</a:t>
            </a:fld>
            <a:endParaRPr lang="ru-RU"/>
          </a:p>
        </p:txBody>
      </p:sp>
    </p:spTree>
    <p:extLst>
      <p:ext uri="{BB962C8B-B14F-4D97-AF65-F5344CB8AC3E}">
        <p14:creationId xmlns:p14="http://schemas.microsoft.com/office/powerpoint/2010/main" val="311758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00318" y="3830703"/>
            <a:ext cx="9144000" cy="628009"/>
          </a:xfrm>
        </p:spPr>
        <p:txBody>
          <a:bodyPr>
            <a:normAutofit/>
          </a:bodyPr>
          <a:lstStyle/>
          <a:p>
            <a:endParaRPr lang="ru-RU" dirty="0"/>
          </a:p>
        </p:txBody>
      </p:sp>
      <p:sp>
        <p:nvSpPr>
          <p:cNvPr id="5" name="Заголовок 1"/>
          <p:cNvSpPr>
            <a:spLocks noGrp="1"/>
          </p:cNvSpPr>
          <p:nvPr>
            <p:ph type="ctrTitle"/>
          </p:nvPr>
        </p:nvSpPr>
        <p:spPr/>
        <p:txBody>
          <a:bodyPr>
            <a:normAutofit/>
          </a:bodyPr>
          <a:lstStyle/>
          <a:p>
            <a:r>
              <a:rPr lang="ru-RU" sz="8000" b="1" dirty="0" smtClean="0">
                <a:effectLst>
                  <a:outerShdw blurRad="38100" dist="38100" dir="2700000" algn="tl">
                    <a:srgbClr val="000000">
                      <a:alpha val="43137"/>
                    </a:srgbClr>
                  </a:outerShdw>
                </a:effectLst>
              </a:rPr>
              <a:t>Теория автоматов</a:t>
            </a:r>
            <a:endParaRPr lang="ru-RU" sz="8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327741"/>
      </p:ext>
    </p:extLst>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199" y="2385848"/>
            <a:ext cx="11070021" cy="4362910"/>
          </a:xfrm>
        </p:spPr>
        <p:txBody>
          <a:bodyPr/>
          <a:lstStyle/>
          <a:p>
            <a:pPr marL="0" indent="0">
              <a:buNone/>
            </a:pPr>
            <a:r>
              <a:rPr lang="ru-RU" sz="3200" dirty="0" smtClean="0"/>
              <a:t>   	КА </a:t>
            </a:r>
            <a:r>
              <a:rPr lang="ru-RU" sz="3200" dirty="0"/>
              <a:t>используются при построении алгоритма поиска подстрок. </a:t>
            </a:r>
          </a:p>
          <a:p>
            <a:pPr marL="0" indent="0">
              <a:buNone/>
            </a:pPr>
            <a:r>
              <a:rPr lang="ru-RU" sz="3200" dirty="0" smtClean="0"/>
              <a:t>   	Автоматные </a:t>
            </a:r>
            <a:r>
              <a:rPr lang="ru-RU" sz="3200" dirty="0"/>
              <a:t>алгоритмы часто являются более структурированными, а их представление с помощью диаграмм переходов – более наглядным. Эти свойства приобретают особенно большое значение при обучении дискретной </a:t>
            </a:r>
            <a:r>
              <a:rPr lang="ru-RU" sz="3200" dirty="0" smtClean="0"/>
              <a:t>математике.</a:t>
            </a:r>
            <a:endParaRPr lang="ru-RU" sz="3200" dirty="0"/>
          </a:p>
          <a:p>
            <a:endParaRPr lang="ru-RU" dirty="0"/>
          </a:p>
        </p:txBody>
      </p:sp>
      <p:sp>
        <p:nvSpPr>
          <p:cNvPr id="4" name="Заголовок 1"/>
          <p:cNvSpPr>
            <a:spLocks noGrp="1"/>
          </p:cNvSpPr>
          <p:nvPr>
            <p:ph type="title"/>
          </p:nvPr>
        </p:nvSpPr>
        <p:spPr>
          <a:xfrm>
            <a:off x="838200" y="365126"/>
            <a:ext cx="10515600" cy="782540"/>
          </a:xfrm>
          <a:solidFill>
            <a:schemeClr val="accent6">
              <a:lumMod val="60000"/>
              <a:lumOff val="40000"/>
            </a:schemeClr>
          </a:solidFill>
        </p:spPr>
        <p:txBody>
          <a:bodyPr>
            <a:noAutofit/>
          </a:bodyPr>
          <a:lstStyle/>
          <a:p>
            <a:pPr algn="ctr"/>
            <a:r>
              <a:rPr lang="ru-RU" sz="3600" b="1" dirty="0">
                <a:latin typeface="Times New Roman" panose="02020603050405020304" pitchFamily="18" charset="0"/>
                <a:cs typeface="Times New Roman" panose="02020603050405020304" pitchFamily="18" charset="0"/>
              </a:rPr>
              <a:t>Автоматы и алгоритмы дискретной </a:t>
            </a:r>
            <a:r>
              <a:rPr lang="ru-RU" sz="3600" b="1" dirty="0" smtClean="0">
                <a:latin typeface="Times New Roman" panose="02020603050405020304" pitchFamily="18" charset="0"/>
                <a:cs typeface="Times New Roman" panose="02020603050405020304" pitchFamily="18" charset="0"/>
              </a:rPr>
              <a:t>математики</a:t>
            </a:r>
            <a:endParaRPr lang="ru-RU"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850751"/>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343278"/>
            <a:ext cx="11318059" cy="5219363"/>
          </a:xfrm>
        </p:spPr>
        <p:txBody>
          <a:bodyPr>
            <a:normAutofit fontScale="92500" lnSpcReduction="10000"/>
          </a:bodyPr>
          <a:lstStyle/>
          <a:p>
            <a:pPr marL="0" indent="0">
              <a:buNone/>
            </a:pPr>
            <a:r>
              <a:rPr lang="ru-RU" sz="3200" dirty="0" smtClean="0"/>
              <a:t>   Три </a:t>
            </a:r>
            <a:r>
              <a:rPr lang="ru-RU" sz="3200" dirty="0"/>
              <a:t>способа – </a:t>
            </a:r>
            <a:r>
              <a:rPr lang="ru-RU" sz="3200" i="1" dirty="0"/>
              <a:t>нисходящий, восходящий </a:t>
            </a:r>
            <a:r>
              <a:rPr lang="ru-RU" sz="3200" dirty="0"/>
              <a:t>и </a:t>
            </a:r>
            <a:r>
              <a:rPr lang="ru-RU" sz="3200" i="1" dirty="0"/>
              <a:t>смешанный. </a:t>
            </a:r>
          </a:p>
          <a:p>
            <a:r>
              <a:rPr lang="ru-RU" sz="3200" dirty="0" smtClean="0"/>
              <a:t>Классические </a:t>
            </a:r>
            <a:r>
              <a:rPr lang="ru-RU" sz="3200" dirty="0"/>
              <a:t>решения этой задачи – рекурсивное и  методом итераций. </a:t>
            </a:r>
          </a:p>
          <a:p>
            <a:r>
              <a:rPr lang="ru-RU" sz="3200" dirty="0"/>
              <a:t>Рекурсивные обладают низким быстродействием, а итерационные – более сложные. </a:t>
            </a:r>
          </a:p>
          <a:p>
            <a:r>
              <a:rPr lang="ru-RU" sz="3200" dirty="0"/>
              <a:t>В автоматной реализации алгоритма дерево представлено в виде </a:t>
            </a:r>
            <a:r>
              <a:rPr lang="en-US" sz="3200" b="1" dirty="0" err="1"/>
              <a:t>struct</a:t>
            </a:r>
            <a:r>
              <a:rPr lang="ru-RU" sz="3200" dirty="0"/>
              <a:t>, и </a:t>
            </a:r>
            <a:r>
              <a:rPr lang="ru-RU" sz="3200" b="1" dirty="0"/>
              <a:t>класс</a:t>
            </a:r>
            <a:r>
              <a:rPr lang="ru-RU" sz="3200" dirty="0"/>
              <a:t>, включающий </a:t>
            </a:r>
            <a:r>
              <a:rPr lang="ru-RU" sz="3200" b="1" dirty="0"/>
              <a:t>функции</a:t>
            </a:r>
            <a:r>
              <a:rPr lang="ru-RU" sz="3200" dirty="0"/>
              <a:t> размещения вершины в стек, и удаления из стека. </a:t>
            </a:r>
          </a:p>
          <a:p>
            <a:pPr marL="0" indent="0">
              <a:buNone/>
            </a:pPr>
            <a:r>
              <a:rPr lang="ru-RU" sz="3200" dirty="0" smtClean="0"/>
              <a:t>   Идея </a:t>
            </a:r>
            <a:r>
              <a:rPr lang="ru-RU" sz="3200" dirty="0"/>
              <a:t>алгоритма в том, что при обходе двоичного дерева могут быть выделены лишь три направления движения: </a:t>
            </a:r>
            <a:r>
              <a:rPr lang="ru-RU" sz="3200" i="1" dirty="0"/>
              <a:t>влево, вправо и вверх</a:t>
            </a:r>
            <a:r>
              <a:rPr lang="ru-RU" sz="3200" dirty="0"/>
              <a:t>. Поэтому удобно сопоставить каждому направлению движения управляющее состояние автомата.</a:t>
            </a:r>
          </a:p>
          <a:p>
            <a:endParaRPr lang="ru-RU" dirty="0"/>
          </a:p>
        </p:txBody>
      </p:sp>
      <p:sp>
        <p:nvSpPr>
          <p:cNvPr id="4" name="Заголовок 1"/>
          <p:cNvSpPr>
            <a:spLocks noGrp="1"/>
          </p:cNvSpPr>
          <p:nvPr>
            <p:ph type="title"/>
          </p:nvPr>
        </p:nvSpPr>
        <p:spPr>
          <a:xfrm>
            <a:off x="859777" y="196961"/>
            <a:ext cx="10515600" cy="738460"/>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cs typeface="Times New Roman" panose="02020603050405020304" pitchFamily="18" charset="0"/>
              </a:rPr>
              <a:t>Обход </a:t>
            </a:r>
            <a:r>
              <a:rPr lang="ru-RU" sz="4000" b="1" dirty="0">
                <a:latin typeface="Times New Roman" panose="02020603050405020304" pitchFamily="18" charset="0"/>
                <a:cs typeface="Times New Roman" panose="02020603050405020304" pitchFamily="18" charset="0"/>
              </a:rPr>
              <a:t>двоичных деревьев </a:t>
            </a:r>
          </a:p>
        </p:txBody>
      </p:sp>
    </p:spTree>
    <p:extLst>
      <p:ext uri="{BB962C8B-B14F-4D97-AF65-F5344CB8AC3E}">
        <p14:creationId xmlns:p14="http://schemas.microsoft.com/office/powerpoint/2010/main" val="3264922283"/>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07779"/>
            <a:ext cx="10515600" cy="4730586"/>
          </a:xfrm>
        </p:spPr>
        <p:txBody>
          <a:bodyPr/>
          <a:lstStyle/>
          <a:p>
            <a:pPr marL="0" indent="0">
              <a:buNone/>
            </a:pPr>
            <a:r>
              <a:rPr lang="ru-RU" sz="3200" dirty="0" smtClean="0"/>
              <a:t>   	КА </a:t>
            </a:r>
            <a:r>
              <a:rPr lang="ru-RU" sz="3200" dirty="0"/>
              <a:t>применимы для построения визуализаторов алгоритмов ДМ.</a:t>
            </a:r>
          </a:p>
          <a:p>
            <a:pPr marL="0" indent="0">
              <a:buNone/>
            </a:pPr>
            <a:r>
              <a:rPr lang="ru-RU" sz="3200" dirty="0"/>
              <a:t> </a:t>
            </a:r>
            <a:r>
              <a:rPr lang="ru-RU" sz="3200" dirty="0" smtClean="0"/>
              <a:t>  	</a:t>
            </a:r>
            <a:r>
              <a:rPr lang="ru-RU" sz="3200" b="1" i="1" dirty="0" smtClean="0"/>
              <a:t>Визуализатор</a:t>
            </a:r>
            <a:r>
              <a:rPr lang="ru-RU" sz="3200" dirty="0" smtClean="0"/>
              <a:t> </a:t>
            </a:r>
            <a:r>
              <a:rPr lang="ru-RU" sz="3200" dirty="0"/>
              <a:t>– это программа, в процессе работы которой на мониторе динамически демонстрируется применение алгоритма к выбранному набору данных. </a:t>
            </a:r>
          </a:p>
          <a:p>
            <a:pPr marL="0" indent="0">
              <a:buNone/>
            </a:pPr>
            <a:r>
              <a:rPr lang="ru-RU" sz="3200" dirty="0"/>
              <a:t>Визуализаторы позволяют изучать работу алгоритмов как в автоматическом так и в пошаговом режимах. </a:t>
            </a:r>
          </a:p>
          <a:p>
            <a:endParaRPr lang="ru-RU" dirty="0"/>
          </a:p>
        </p:txBody>
      </p:sp>
      <p:sp>
        <p:nvSpPr>
          <p:cNvPr id="4" name="Заголовок 1"/>
          <p:cNvSpPr>
            <a:spLocks noGrp="1"/>
          </p:cNvSpPr>
          <p:nvPr>
            <p:ph type="title"/>
          </p:nvPr>
        </p:nvSpPr>
        <p:spPr>
          <a:xfrm>
            <a:off x="838200" y="365126"/>
            <a:ext cx="10515600" cy="881048"/>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cs typeface="Times New Roman" panose="02020603050405020304" pitchFamily="18" charset="0"/>
              </a:rPr>
              <a:t>Построение </a:t>
            </a:r>
            <a:r>
              <a:rPr lang="ru-RU" sz="4000" b="1" dirty="0">
                <a:latin typeface="Times New Roman" panose="02020603050405020304" pitchFamily="18" charset="0"/>
                <a:cs typeface="Times New Roman" panose="02020603050405020304" pitchFamily="18" charset="0"/>
              </a:rPr>
              <a:t>визуализаторов</a:t>
            </a:r>
          </a:p>
        </p:txBody>
      </p:sp>
    </p:spTree>
    <p:extLst>
      <p:ext uri="{BB962C8B-B14F-4D97-AF65-F5344CB8AC3E}">
        <p14:creationId xmlns:p14="http://schemas.microsoft.com/office/powerpoint/2010/main" val="626516137"/>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05832" y="1760888"/>
            <a:ext cx="10515600" cy="5097111"/>
          </a:xfrm>
        </p:spPr>
        <p:txBody>
          <a:bodyPr>
            <a:normAutofit/>
          </a:bodyPr>
          <a:lstStyle/>
          <a:p>
            <a:pPr marL="0" indent="0">
              <a:buNone/>
            </a:pPr>
            <a:r>
              <a:rPr lang="ru-RU" sz="3200" dirty="0" smtClean="0"/>
              <a:t>  	Реализация </a:t>
            </a:r>
            <a:r>
              <a:rPr lang="ru-RU" sz="3200" dirty="0"/>
              <a:t>конечного автомата начинается с выявления его состояний и переходов между ними.</a:t>
            </a:r>
          </a:p>
          <a:p>
            <a:pPr marL="0" indent="0">
              <a:buNone/>
            </a:pPr>
            <a:r>
              <a:rPr lang="ru-RU" sz="3200" dirty="0" smtClean="0"/>
              <a:t>  	Конечный </a:t>
            </a:r>
            <a:r>
              <a:rPr lang="ru-RU" sz="3200" dirty="0"/>
              <a:t>автомат можно реализовать при помощи одного </a:t>
            </a:r>
            <a:r>
              <a:rPr lang="ru-RU" sz="3200" b="1" i="1" dirty="0"/>
              <a:t>класса</a:t>
            </a:r>
            <a:r>
              <a:rPr lang="ru-RU" sz="3200" dirty="0"/>
              <a:t>. Идея состоит в том, чтобы реализовать каждое состояние как </a:t>
            </a:r>
            <a:r>
              <a:rPr lang="ru-RU" sz="3200" b="1" i="1" dirty="0"/>
              <a:t>метод</a:t>
            </a:r>
            <a:r>
              <a:rPr lang="ru-RU" sz="3200" dirty="0"/>
              <a:t> или </a:t>
            </a:r>
            <a:r>
              <a:rPr lang="ru-RU" sz="3200" b="1" i="1" dirty="0"/>
              <a:t>функцию</a:t>
            </a:r>
            <a:r>
              <a:rPr lang="ru-RU" sz="3200" dirty="0"/>
              <a:t>. </a:t>
            </a:r>
            <a:endParaRPr lang="ru-RU" sz="3200" dirty="0" smtClean="0"/>
          </a:p>
          <a:p>
            <a:endParaRPr lang="ru-RU" dirty="0"/>
          </a:p>
        </p:txBody>
      </p:sp>
      <p:sp>
        <p:nvSpPr>
          <p:cNvPr id="4" name="Заголовок 1"/>
          <p:cNvSpPr>
            <a:spLocks noGrp="1"/>
          </p:cNvSpPr>
          <p:nvPr>
            <p:ph type="title"/>
          </p:nvPr>
        </p:nvSpPr>
        <p:spPr>
          <a:xfrm>
            <a:off x="158620" y="170916"/>
            <a:ext cx="11905862" cy="939427"/>
          </a:xfrm>
          <a:solidFill>
            <a:schemeClr val="accent6">
              <a:lumMod val="60000"/>
              <a:lumOff val="40000"/>
            </a:schemeClr>
          </a:solidFill>
        </p:spPr>
        <p:txBody>
          <a:bodyPr>
            <a:noAutofit/>
          </a:bodyPr>
          <a:lstStyle/>
          <a:p>
            <a:pPr algn="ctr"/>
            <a:r>
              <a:rPr lang="ru-RU" sz="4000" b="1" dirty="0">
                <a:latin typeface="Times New Roman" panose="02020603050405020304" pitchFamily="18" charset="0"/>
                <a:cs typeface="Times New Roman" panose="02020603050405020304" pitchFamily="18" charset="0"/>
              </a:rPr>
              <a:t>Реализация простого конечного </a:t>
            </a:r>
            <a:r>
              <a:rPr lang="ru-RU" sz="4000" b="1" dirty="0" smtClean="0">
                <a:latin typeface="Times New Roman" panose="02020603050405020304" pitchFamily="18" charset="0"/>
                <a:cs typeface="Times New Roman" panose="02020603050405020304" pitchFamily="18" charset="0"/>
              </a:rPr>
              <a:t>автомата в ООП</a:t>
            </a:r>
            <a:endParaRPr lang="ru-RU"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346696"/>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488935"/>
            <a:ext cx="10515600" cy="5170810"/>
          </a:xfrm>
        </p:spPr>
        <p:txBody>
          <a:bodyPr>
            <a:normAutofit lnSpcReduction="10000"/>
          </a:bodyPr>
          <a:lstStyle/>
          <a:p>
            <a:pPr marL="0" indent="0">
              <a:buNone/>
            </a:pPr>
            <a:r>
              <a:rPr lang="ru-RU" sz="3200" i="1" dirty="0" smtClean="0"/>
              <a:t>   	</a:t>
            </a:r>
            <a:r>
              <a:rPr lang="ru-RU" sz="3200" b="1" i="1" dirty="0" smtClean="0"/>
              <a:t>Операционный</a:t>
            </a:r>
            <a:r>
              <a:rPr lang="ru-RU" sz="3200" dirty="0" smtClean="0"/>
              <a:t> </a:t>
            </a:r>
            <a:r>
              <a:rPr lang="ru-RU" sz="3200" dirty="0"/>
              <a:t>автомат выполняет ряд действий над входными данными и выдает результат,</a:t>
            </a:r>
          </a:p>
          <a:p>
            <a:pPr marL="0" indent="0">
              <a:buNone/>
            </a:pPr>
            <a:r>
              <a:rPr lang="ru-RU" sz="3200" i="1" dirty="0" smtClean="0"/>
              <a:t>   	</a:t>
            </a:r>
            <a:r>
              <a:rPr lang="ru-RU" sz="3200" b="1" i="1" dirty="0" smtClean="0"/>
              <a:t>Управляющий</a:t>
            </a:r>
            <a:r>
              <a:rPr lang="ru-RU" sz="3200" dirty="0" smtClean="0"/>
              <a:t> </a:t>
            </a:r>
            <a:r>
              <a:rPr lang="ru-RU" sz="3200" dirty="0"/>
              <a:t>автомат задает последовательность этих  действий,  то  есть  алгоритм  функционирования  операционного  автомата.  </a:t>
            </a:r>
          </a:p>
          <a:p>
            <a:pPr marL="0" indent="0">
              <a:buNone/>
            </a:pPr>
            <a:r>
              <a:rPr lang="ru-RU" sz="3200" i="1" dirty="0" smtClean="0"/>
              <a:t>   	</a:t>
            </a:r>
            <a:r>
              <a:rPr lang="ru-RU" sz="3200" dirty="0" smtClean="0"/>
              <a:t>Например</a:t>
            </a:r>
            <a:r>
              <a:rPr lang="ru-RU" sz="3200" dirty="0"/>
              <a:t>,  в случае  кодового  замка  операционным  автоматом  является  электромагнит,  управляющий засовом,  а  управляющим  автоматом  –  электронная  схема,  обеспечивающая  считывание  и анализ  сигналов  от  клавиш,  проверку  кода,  выдачу  сигнала  операционному  автомату  на открытие замка, сброс в начальное состояние.  </a:t>
            </a:r>
          </a:p>
          <a:p>
            <a:endParaRPr lang="ru-RU" dirty="0"/>
          </a:p>
        </p:txBody>
      </p:sp>
      <p:sp>
        <p:nvSpPr>
          <p:cNvPr id="4" name="Заголовок 1"/>
          <p:cNvSpPr>
            <a:spLocks noGrp="1"/>
          </p:cNvSpPr>
          <p:nvPr>
            <p:ph type="title"/>
          </p:nvPr>
        </p:nvSpPr>
        <p:spPr>
          <a:xfrm>
            <a:off x="838200" y="365125"/>
            <a:ext cx="10515600" cy="854075"/>
          </a:xfrm>
          <a:solidFill>
            <a:schemeClr val="accent6">
              <a:lumMod val="60000"/>
              <a:lumOff val="40000"/>
            </a:schemeClr>
          </a:solidFill>
        </p:spPr>
        <p:txBody>
          <a:bodyPr>
            <a:noAutofit/>
          </a:bodyPr>
          <a:lstStyle/>
          <a:p>
            <a:pPr algn="ctr"/>
            <a:r>
              <a:rPr lang="ru-RU" sz="4000" b="1" dirty="0">
                <a:latin typeface="Times New Roman" panose="02020603050405020304" pitchFamily="18" charset="0"/>
                <a:cs typeface="Times New Roman" panose="02020603050405020304" pitchFamily="18" charset="0"/>
              </a:rPr>
              <a:t>Структура КА</a:t>
            </a:r>
          </a:p>
        </p:txBody>
      </p:sp>
    </p:spTree>
    <p:extLst>
      <p:ext uri="{BB962C8B-B14F-4D97-AF65-F5344CB8AC3E}">
        <p14:creationId xmlns:p14="http://schemas.microsoft.com/office/powerpoint/2010/main" val="4084747009"/>
      </p:ext>
    </p:extLst>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lstStyle/>
          <a:p>
            <a:pPr marL="0" indent="0">
              <a:buNone/>
            </a:pPr>
            <a:r>
              <a:rPr lang="ru-RU" sz="3200" i="1" dirty="0" smtClean="0"/>
              <a:t>    </a:t>
            </a:r>
            <a:r>
              <a:rPr lang="ru-RU" sz="4000" b="1" i="1" dirty="0">
                <a:latin typeface="Times New Roman" panose="02020603050405020304" pitchFamily="18" charset="0"/>
                <a:ea typeface="+mj-ea"/>
                <a:cs typeface="Times New Roman" panose="02020603050405020304" pitchFamily="18" charset="0"/>
              </a:rPr>
              <a:t>	</a:t>
            </a:r>
            <a:r>
              <a:rPr lang="ru-RU" sz="3200" dirty="0" smtClean="0"/>
              <a:t>Другой </a:t>
            </a:r>
            <a:r>
              <a:rPr lang="ru-RU" sz="3200" dirty="0"/>
              <a:t>пример – устройство умножения двоичных чисел с фиксированной запятой.</a:t>
            </a:r>
          </a:p>
          <a:p>
            <a:pPr marL="0" indent="0">
              <a:buNone/>
            </a:pPr>
            <a:r>
              <a:rPr lang="ru-RU" sz="3200" dirty="0" smtClean="0"/>
              <a:t>   	Операционный </a:t>
            </a:r>
            <a:r>
              <a:rPr lang="ru-RU" sz="3200" dirty="0"/>
              <a:t>автомат представляет собой ряд взаимосвязанных функциональных элементов – сумматора  (например,  дополнительного  кода),  регистров  входных  данных  и  результата, сдвигового регистра, цепи переноса двоичной единицы. Управляющий автомат задает порядок, в  котором  должны  действовать  составные  узлы  операционного  автомата,  чтобы  обеспечить последовательность шагов реализуемого алгоритма умножения.</a:t>
            </a:r>
          </a:p>
          <a:p>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a:latin typeface="Times New Roman" panose="02020603050405020304" pitchFamily="18" charset="0"/>
                <a:cs typeface="Times New Roman" panose="02020603050405020304" pitchFamily="18" charset="0"/>
              </a:rPr>
              <a:t>Структура КА</a:t>
            </a:r>
          </a:p>
        </p:txBody>
      </p:sp>
    </p:spTree>
    <p:extLst>
      <p:ext uri="{BB962C8B-B14F-4D97-AF65-F5344CB8AC3E}">
        <p14:creationId xmlns:p14="http://schemas.microsoft.com/office/powerpoint/2010/main" val="2383386288"/>
      </p:ext>
    </p:extLst>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194553" y="800128"/>
                <a:ext cx="11997447" cy="5843434"/>
              </a:xfrm>
            </p:spPr>
            <p:txBody>
              <a:bodyPr>
                <a:normAutofit fontScale="92500"/>
              </a:bodyPr>
              <a:lstStyle/>
              <a:p>
                <a:pPr indent="0" algn="just">
                  <a:spcAft>
                    <a:spcPts val="0"/>
                  </a:spcAft>
                  <a:buNone/>
                  <a:tabLst>
                    <a:tab pos="629920" algn="l"/>
                  </a:tabLst>
                </a:pPr>
                <a:r>
                  <a:rPr lang="ru-RU" sz="3200" i="1" dirty="0"/>
                  <a:t>	</a:t>
                </a:r>
                <a:r>
                  <a:rPr lang="ru-RU" i="1" dirty="0" smtClean="0">
                    <a:latin typeface="Times New Roman" panose="02020603050405020304" pitchFamily="18" charset="0"/>
                    <a:ea typeface="Calibri" panose="020F0502020204030204" pitchFamily="34" charset="0"/>
                    <a:cs typeface="Times New Roman" panose="02020603050405020304" pitchFamily="18" charset="0"/>
                  </a:rPr>
                  <a:t>Автоматом</a:t>
                </a:r>
                <a:r>
                  <a:rPr lang="ru-RU" dirty="0" smtClean="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называют дискретный преобразователь информации, который принимает входные сигналы (буквы) в дискретные моменты времени и с учетом своего прежнего состояния формирует выходные сигналы и изменяет свое состояние.  </a:t>
                </a:r>
                <a:r>
                  <a:rPr lang="ru-RU" dirty="0" smtClean="0">
                    <a:latin typeface="Times New Roman" panose="02020603050405020304" pitchFamily="18" charset="0"/>
                    <a:ea typeface="Calibri" panose="020F0502020204030204" pitchFamily="34" charset="0"/>
                    <a:cs typeface="Times New Roman" panose="02020603050405020304" pitchFamily="18" charset="0"/>
                  </a:rPr>
                  <a:t>Абстрактный </a:t>
                </a:r>
                <a:r>
                  <a:rPr lang="ru-RU" dirty="0">
                    <a:latin typeface="Times New Roman" panose="02020603050405020304" pitchFamily="18" charset="0"/>
                    <a:ea typeface="Calibri" panose="020F0502020204030204" pitchFamily="34" charset="0"/>
                    <a:cs typeface="Times New Roman" panose="02020603050405020304" pitchFamily="18" charset="0"/>
                  </a:rPr>
                  <a:t>а</a:t>
                </a:r>
                <a:r>
                  <a:rPr lang="ru-RU" dirty="0" smtClean="0">
                    <a:latin typeface="Times New Roman" panose="02020603050405020304" pitchFamily="18" charset="0"/>
                    <a:ea typeface="Calibri" panose="020F0502020204030204" pitchFamily="34" charset="0"/>
                    <a:cs typeface="Times New Roman" panose="02020603050405020304" pitchFamily="18" charset="0"/>
                  </a:rPr>
                  <a:t>втомат </a:t>
                </a:r>
                <a:r>
                  <a:rPr lang="ru-RU" dirty="0">
                    <a:latin typeface="Times New Roman" panose="02020603050405020304" pitchFamily="18" charset="0"/>
                    <a:ea typeface="Calibri" panose="020F0502020204030204" pitchFamily="34" charset="0"/>
                    <a:cs typeface="Times New Roman" panose="02020603050405020304" pitchFamily="18" charset="0"/>
                  </a:rPr>
                  <a:t>есть </a:t>
                </a:r>
                <a:r>
                  <a:rPr lang="ru-RU" dirty="0" smtClean="0">
                    <a:latin typeface="Times New Roman" panose="02020603050405020304" pitchFamily="18" charset="0"/>
                    <a:ea typeface="Calibri" panose="020F0502020204030204" pitchFamily="34" charset="0"/>
                    <a:cs typeface="Times New Roman" panose="02020603050405020304" pitchFamily="18" charset="0"/>
                  </a:rPr>
                  <a:t>кортеж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U=&lt;</a:t>
                </a:r>
                <a:r>
                  <a:rPr lang="en-US" dirty="0" err="1">
                    <a:latin typeface="Times New Roman" panose="02020603050405020304" pitchFamily="18" charset="0"/>
                    <a:ea typeface="Calibri" panose="020F0502020204030204" pitchFamily="34" charset="0"/>
                    <a:cs typeface="Times New Roman" panose="02020603050405020304" pitchFamily="18" charset="0"/>
                  </a:rPr>
                  <a:t>X,Y,Q,</a:t>
                </a:r>
                <a:r>
                  <a:rPr lang="ru-RU" dirty="0"/>
                  <a:t> </a:t>
                </a:r>
                <a14:m>
                  <m:oMath xmlns:m="http://schemas.openxmlformats.org/officeDocument/2006/math">
                    <m:r>
                      <a:rPr lang="ru-RU" i="1" dirty="0">
                        <a:latin typeface="Cambria Math"/>
                      </a:rPr>
                      <m:t>𝑓</m:t>
                    </m:r>
                    <m:r>
                      <a:rPr lang="en-US" i="1" dirty="0">
                        <a:latin typeface="Cambria Math" panose="02040503050406030204" pitchFamily="18" charset="0"/>
                      </a:rPr>
                      <m:t>𝑞</m:t>
                    </m:r>
                  </m:oMath>
                </a14:m>
                <a:r>
                  <a:rPr lang="en-US" dirty="0">
                    <a:latin typeface="Times New Roman" panose="02020603050405020304" pitchFamily="18" charset="0"/>
                    <a:ea typeface="Calibri" panose="020F0502020204030204" pitchFamily="34" charset="0"/>
                    <a:cs typeface="Times New Roman" panose="02020603050405020304" pitchFamily="18" charset="0"/>
                  </a:rPr>
                  <a:t> (q, x), </a:t>
                </a:r>
                <a14:m>
                  <m:oMath xmlns:m="http://schemas.openxmlformats.org/officeDocument/2006/math">
                    <m:r>
                      <a:rPr lang="ru-RU" dirty="0">
                        <a:latin typeface="Cambria Math" panose="02040503050406030204" pitchFamily="18" charset="0"/>
                        <a:ea typeface="Calibri" panose="020F0502020204030204" pitchFamily="34" charset="0"/>
                        <a:cs typeface="Times New Roman" panose="02020603050405020304" pitchFamily="18" charset="0"/>
                      </a:rPr>
                      <m:t>𝑓𝑦</m:t>
                    </m:r>
                  </m:oMath>
                </a14:m>
                <a:r>
                  <a:rPr lang="en-US" dirty="0">
                    <a:latin typeface="Times New Roman" panose="02020603050405020304" pitchFamily="18" charset="0"/>
                    <a:ea typeface="Calibri" panose="020F0502020204030204" pitchFamily="34" charset="0"/>
                    <a:cs typeface="Times New Roman" panose="02020603050405020304" pitchFamily="18" charset="0"/>
                  </a:rPr>
                  <a:t> (q, x) &gt;,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где X={x1, x2, …, </a:t>
                </a:r>
                <a:r>
                  <a:rPr lang="ru-RU" dirty="0" err="1">
                    <a:latin typeface="Times New Roman" panose="02020603050405020304" pitchFamily="18" charset="0"/>
                    <a:ea typeface="Calibri" panose="020F0502020204030204" pitchFamily="34" charset="0"/>
                    <a:cs typeface="Times New Roman" panose="02020603050405020304" pitchFamily="18" charset="0"/>
                  </a:rPr>
                  <a:t>xn</a:t>
                </a:r>
                <a:r>
                  <a:rPr lang="ru-RU" dirty="0">
                    <a:latin typeface="Times New Roman" panose="02020603050405020304" pitchFamily="18" charset="0"/>
                    <a:ea typeface="Calibri" panose="020F0502020204030204" pitchFamily="34" charset="0"/>
                    <a:cs typeface="Times New Roman" panose="02020603050405020304" pitchFamily="18" charset="0"/>
                  </a:rPr>
                  <a:t>} – входной алфавит;</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Y={y1, y2, …, </a:t>
                </a:r>
                <a:r>
                  <a:rPr lang="ru-RU" dirty="0" err="1">
                    <a:latin typeface="Times New Roman" panose="02020603050405020304" pitchFamily="18" charset="0"/>
                    <a:ea typeface="Calibri" panose="020F0502020204030204" pitchFamily="34" charset="0"/>
                    <a:cs typeface="Times New Roman" panose="02020603050405020304" pitchFamily="18" charset="0"/>
                  </a:rPr>
                  <a:t>ym</a:t>
                </a:r>
                <a:r>
                  <a:rPr lang="ru-RU" dirty="0">
                    <a:latin typeface="Times New Roman" panose="02020603050405020304" pitchFamily="18" charset="0"/>
                    <a:ea typeface="Calibri" panose="020F0502020204030204" pitchFamily="34" charset="0"/>
                    <a:cs typeface="Times New Roman" panose="02020603050405020304" pitchFamily="18" charset="0"/>
                  </a:rPr>
                  <a:t>} - выходной алфавит;</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Q={q0 ,q1, …, </a:t>
                </a:r>
                <a:r>
                  <a:rPr lang="ru-RU" dirty="0" err="1">
                    <a:latin typeface="Times New Roman" panose="02020603050405020304" pitchFamily="18" charset="0"/>
                    <a:ea typeface="Calibri" panose="020F0502020204030204" pitchFamily="34" charset="0"/>
                    <a:cs typeface="Times New Roman" panose="02020603050405020304" pitchFamily="18" charset="0"/>
                  </a:rPr>
                  <a:t>qs</a:t>
                </a:r>
                <a:r>
                  <a:rPr lang="ru-RU" dirty="0">
                    <a:latin typeface="Times New Roman" panose="02020603050405020304" pitchFamily="18" charset="0"/>
                    <a:ea typeface="Calibri" panose="020F0502020204030204" pitchFamily="34" charset="0"/>
                    <a:cs typeface="Times New Roman" panose="02020603050405020304" pitchFamily="18" charset="0"/>
                  </a:rPr>
                  <a:t>} - алфавит внутренних состояний</a:t>
                </a:r>
                <a:r>
                  <a:rPr lang="ru-RU"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3200" i="1" dirty="0" smtClean="0">
                    <a:latin typeface="Times New Roman" panose="02020603050405020304" pitchFamily="18" charset="0"/>
                    <a:ea typeface="Calibri" panose="020F0502020204030204" pitchFamily="34" charset="0"/>
                    <a:cs typeface="Times New Roman" panose="02020603050405020304" pitchFamily="18" charset="0"/>
                  </a:rPr>
                  <a:t>характеристические функции</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i="1" dirty="0">
                        <a:latin typeface="Cambria Math"/>
                      </a:rPr>
                      <m:t>𝑓</m:t>
                    </m:r>
                    <m:r>
                      <a:rPr lang="en-US" b="0" i="1" dirty="0" smtClean="0">
                        <a:latin typeface="Cambria Math" panose="02040503050406030204" pitchFamily="18" charset="0"/>
                      </a:rPr>
                      <m:t>𝑞</m:t>
                    </m:r>
                  </m:oMath>
                </a14:m>
                <a:r>
                  <a:rPr lang="ru-RU" dirty="0">
                    <a:latin typeface="Times New Roman" panose="02020603050405020304" pitchFamily="18" charset="0"/>
                    <a:ea typeface="Calibri" panose="020F0502020204030204" pitchFamily="34" charset="0"/>
                    <a:cs typeface="Times New Roman" panose="02020603050405020304" pitchFamily="18" charset="0"/>
                  </a:rPr>
                  <a:t> (q, x): Q</a:t>
                </a:r>
                <a:r>
                  <a:rPr lang="ru-RU" dirty="0">
                    <a:latin typeface="Cambria Math" panose="02040503050406030204" pitchFamily="18" charset="0"/>
                    <a:ea typeface="Calibri" panose="020F0502020204030204" pitchFamily="34" charset="0"/>
                    <a:cs typeface="Cambria Math" panose="02040503050406030204" pitchFamily="18" charset="0"/>
                  </a:rPr>
                  <a:t>∗</a:t>
                </a:r>
                <a:r>
                  <a:rPr lang="ru-RU" dirty="0">
                    <a:latin typeface="Times New Roman" panose="02020603050405020304" pitchFamily="18" charset="0"/>
                    <a:ea typeface="Calibri" panose="020F0502020204030204" pitchFamily="34" charset="0"/>
                    <a:cs typeface="Times New Roman" panose="02020603050405020304" pitchFamily="18" charset="0"/>
                  </a:rPr>
                  <a:t>X→Q – функция переходов;</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lvl="3" indent="0" algn="just">
                  <a:buNone/>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2800" dirty="0">
                        <a:latin typeface="Cambria Math" panose="02040503050406030204" pitchFamily="18" charset="0"/>
                        <a:ea typeface="Calibri" panose="020F0502020204030204" pitchFamily="34" charset="0"/>
                        <a:cs typeface="Times New Roman" panose="02020603050405020304" pitchFamily="18" charset="0"/>
                      </a:rPr>
                      <m:t>𝑓𝑦</m:t>
                    </m:r>
                  </m:oMath>
                </a14:m>
                <a:r>
                  <a:rPr lang="ru-RU" sz="2800" dirty="0">
                    <a:latin typeface="Times New Roman" panose="02020603050405020304" pitchFamily="18" charset="0"/>
                    <a:ea typeface="Calibri" panose="020F0502020204030204" pitchFamily="34" charset="0"/>
                    <a:cs typeface="Times New Roman" panose="02020603050405020304" pitchFamily="18" charset="0"/>
                  </a:rPr>
                  <a:t> (q, x):Q∗X→Y – функция выходов. </a:t>
                </a: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 Часто фиксируют также начальное состояние автомата q0</a:t>
                </a:r>
                <a:r>
                  <a:rPr lang="ru-RU" dirty="0">
                    <a:latin typeface="Cambria Math" panose="02040503050406030204" pitchFamily="18" charset="0"/>
                    <a:ea typeface="Calibri" panose="020F0502020204030204" pitchFamily="34" charset="0"/>
                    <a:cs typeface="Cambria Math" panose="02040503050406030204" pitchFamily="18" charset="0"/>
                  </a:rPr>
                  <a:t>∈</a:t>
                </a:r>
                <a:r>
                  <a:rPr lang="ru-RU" dirty="0">
                    <a:latin typeface="Times New Roman" panose="02020603050405020304" pitchFamily="18" charset="0"/>
                    <a:ea typeface="Calibri" panose="020F0502020204030204" pitchFamily="34" charset="0"/>
                    <a:cs typeface="Times New Roman" panose="02020603050405020304" pitchFamily="18" charset="0"/>
                  </a:rPr>
                  <a:t>Q. Такие автоматы называют </a:t>
                </a:r>
                <a:r>
                  <a:rPr lang="ru-RU" b="1" dirty="0">
                    <a:latin typeface="Times New Roman" panose="02020603050405020304" pitchFamily="18" charset="0"/>
                    <a:ea typeface="Calibri" panose="020F0502020204030204" pitchFamily="34" charset="0"/>
                    <a:cs typeface="Times New Roman" panose="02020603050405020304" pitchFamily="18" charset="0"/>
                  </a:rPr>
                  <a:t>инициальными</a:t>
                </a:r>
                <a:r>
                  <a:rPr lang="ru-RU" dirty="0">
                    <a:latin typeface="Times New Roman" panose="02020603050405020304" pitchFamily="18" charset="0"/>
                    <a:ea typeface="Calibri" panose="020F0502020204030204" pitchFamily="34" charset="0"/>
                    <a:cs typeface="Times New Roman" panose="02020603050405020304" pitchFamily="18" charset="0"/>
                  </a:rPr>
                  <a:t> (будем рассматривать только инициальные автоматы).</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94553" y="800128"/>
                <a:ext cx="11997447" cy="5843434"/>
              </a:xfrm>
              <a:blipFill>
                <a:blip r:embed="rId2"/>
                <a:stretch>
                  <a:fillRect t="-1043" r="-915" b="-1773"/>
                </a:stretch>
              </a:blipFill>
            </p:spPr>
            <p:txBody>
              <a:bodyPr/>
              <a:lstStyle/>
              <a:p>
                <a:r>
                  <a:rPr lang="ru-RU">
                    <a:noFill/>
                  </a:rPr>
                  <a:t> </a:t>
                </a:r>
              </a:p>
            </p:txBody>
          </p:sp>
        </mc:Fallback>
      </mc:AlternateContent>
      <p:sp>
        <p:nvSpPr>
          <p:cNvPr id="4" name="Заголовок 1"/>
          <p:cNvSpPr>
            <a:spLocks noGrp="1"/>
          </p:cNvSpPr>
          <p:nvPr>
            <p:ph type="title"/>
          </p:nvPr>
        </p:nvSpPr>
        <p:spPr>
          <a:xfrm>
            <a:off x="935476" y="0"/>
            <a:ext cx="10515600" cy="800127"/>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Понятие </a:t>
            </a:r>
            <a:r>
              <a:rPr lang="ru-RU" sz="4000" b="1" dirty="0" smtClean="0">
                <a:latin typeface="Times New Roman" panose="02020603050405020304" pitchFamily="18" charset="0"/>
                <a:ea typeface="Calibri" panose="020F0502020204030204" pitchFamily="34" charset="0"/>
              </a:rPr>
              <a:t>автомата</a:t>
            </a:r>
            <a:endParaRPr lang="ru-RU" sz="4000" b="1" dirty="0">
              <a:latin typeface="+mn-lt"/>
            </a:endParaRPr>
          </a:p>
        </p:txBody>
      </p:sp>
    </p:spTree>
    <p:extLst>
      <p:ext uri="{BB962C8B-B14F-4D97-AF65-F5344CB8AC3E}">
        <p14:creationId xmlns:p14="http://schemas.microsoft.com/office/powerpoint/2010/main" val="75387994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935421"/>
            <a:ext cx="11251300" cy="5922579"/>
          </a:xfrm>
        </p:spPr>
        <p:txBody>
          <a:bodyPr>
            <a:noAutofit/>
          </a:bodyPr>
          <a:lstStyle/>
          <a:p>
            <a:pPr marL="0" indent="0">
              <a:buNone/>
            </a:pPr>
            <a:r>
              <a:rPr lang="ru-RU" sz="3200" dirty="0" smtClean="0">
                <a:latin typeface="Times New Roman" panose="02020603050405020304" pitchFamily="18" charset="0"/>
                <a:cs typeface="Times New Roman" panose="02020603050405020304" pitchFamily="18" charset="0"/>
              </a:rPr>
              <a:t>I</a:t>
            </a:r>
            <a:r>
              <a:rPr lang="ru-RU" sz="3200" i="1" dirty="0">
                <a:latin typeface="Times New Roman" panose="02020603050405020304" pitchFamily="18" charset="0"/>
                <a:cs typeface="Times New Roman" panose="02020603050405020304" pitchFamily="18" charset="0"/>
              </a:rPr>
              <a:t>. По определенности характеристических функций</a:t>
            </a:r>
            <a:r>
              <a:rPr lang="ru-RU" sz="3200" dirty="0">
                <a:latin typeface="Times New Roman" panose="02020603050405020304" pitchFamily="18" charset="0"/>
                <a:cs typeface="Times New Roman" panose="02020603050405020304" pitchFamily="18" charset="0"/>
              </a:rPr>
              <a:t>. </a:t>
            </a:r>
          </a:p>
          <a:p>
            <a:r>
              <a:rPr lang="ru-RU" sz="3200" dirty="0" smtClean="0">
                <a:latin typeface="Times New Roman" panose="02020603050405020304" pitchFamily="18" charset="0"/>
                <a:cs typeface="Times New Roman" panose="02020603050405020304" pitchFamily="18" charset="0"/>
              </a:rPr>
              <a:t>В  </a:t>
            </a:r>
            <a:r>
              <a:rPr lang="ru-RU" sz="3200" dirty="0">
                <a:latin typeface="Times New Roman" panose="02020603050405020304" pitchFamily="18" charset="0"/>
                <a:cs typeface="Times New Roman" panose="02020603050405020304" pitchFamily="18" charset="0"/>
              </a:rPr>
              <a:t>автоматах  </a:t>
            </a:r>
            <a:r>
              <a:rPr lang="ru-RU" sz="3200" b="1" dirty="0">
                <a:solidFill>
                  <a:srgbClr val="0070C0"/>
                </a:solidFill>
                <a:latin typeface="Times New Roman" panose="02020603050405020304" pitchFamily="18" charset="0"/>
                <a:cs typeface="Times New Roman" panose="02020603050405020304" pitchFamily="18" charset="0"/>
              </a:rPr>
              <a:t>полностью  определенных  </a:t>
            </a:r>
            <a:r>
              <a:rPr lang="ru-RU" sz="3200" dirty="0">
                <a:latin typeface="Times New Roman" panose="02020603050405020304" pitchFamily="18" charset="0"/>
                <a:cs typeface="Times New Roman" panose="02020603050405020304" pitchFamily="18" charset="0"/>
              </a:rPr>
              <a:t>областью  определения  функций  </a:t>
            </a:r>
            <a:r>
              <a:rPr lang="ru-RU" sz="3200" dirty="0" smtClean="0">
                <a:latin typeface="Times New Roman" panose="02020603050405020304" pitchFamily="18" charset="0"/>
                <a:cs typeface="Times New Roman" panose="02020603050405020304" pitchFamily="18" charset="0"/>
              </a:rPr>
              <a:t>f</a:t>
            </a:r>
            <a:r>
              <a:rPr lang="en-US" sz="3200" baseline="-250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и  </a:t>
            </a:r>
            <a:r>
              <a:rPr lang="ru-RU" sz="3200" dirty="0" err="1">
                <a:latin typeface="Times New Roman" panose="02020603050405020304" pitchFamily="18" charset="0"/>
                <a:cs typeface="Times New Roman" panose="02020603050405020304" pitchFamily="18" charset="0"/>
              </a:rPr>
              <a:t>f</a:t>
            </a:r>
            <a:r>
              <a:rPr lang="ru-RU" sz="3200" baseline="-25000" dirty="0" err="1">
                <a:latin typeface="Times New Roman" panose="02020603050405020304" pitchFamily="18" charset="0"/>
                <a:cs typeface="Times New Roman" panose="02020603050405020304" pitchFamily="18" charset="0"/>
              </a:rPr>
              <a:t>y</a:t>
            </a:r>
            <a:r>
              <a:rPr lang="ru-RU" sz="3200" dirty="0">
                <a:latin typeface="Times New Roman" panose="02020603050405020304" pitchFamily="18" charset="0"/>
                <a:cs typeface="Times New Roman" panose="02020603050405020304" pitchFamily="18" charset="0"/>
              </a:rPr>
              <a:t>  является множество всех пар </a:t>
            </a:r>
            <a:r>
              <a:rPr lang="ru-RU"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x</a:t>
            </a:r>
            <a:r>
              <a:rPr lang="ru-RU" sz="3200" baseline="-25000" dirty="0" err="1">
                <a:latin typeface="Times New Roman" panose="02020603050405020304" pitchFamily="18" charset="0"/>
                <a:cs typeface="Times New Roman" panose="02020603050405020304" pitchFamily="18" charset="0"/>
              </a:rPr>
              <a:t>k</a:t>
            </a:r>
            <a:r>
              <a:rPr lang="ru-RU" sz="3200" dirty="0">
                <a:latin typeface="Times New Roman" panose="02020603050405020304" pitchFamily="18" charset="0"/>
                <a:cs typeface="Times New Roman" panose="02020603050405020304" pitchFamily="18" charset="0"/>
              </a:rPr>
              <a:t>) ϵ </a:t>
            </a:r>
            <a:r>
              <a:rPr lang="en-US" sz="3200" i="1" dirty="0" smtClean="0">
                <a:latin typeface="Times New Roman" panose="02020603050405020304" pitchFamily="18" charset="0"/>
                <a:cs typeface="Times New Roman" panose="02020603050405020304" pitchFamily="18" charset="0"/>
              </a:rPr>
              <a:t>Q</a:t>
            </a:r>
            <a:r>
              <a:rPr lang="ru-RU" sz="3200" dirty="0" err="1" smtClean="0">
                <a:latin typeface="Times New Roman" panose="02020603050405020304" pitchFamily="18" charset="0"/>
                <a:cs typeface="Times New Roman" panose="02020603050405020304" pitchFamily="18" charset="0"/>
              </a:rPr>
              <a:t>х</a:t>
            </a:r>
            <a:r>
              <a:rPr lang="ru-RU" sz="3200" i="1" dirty="0" err="1" smtClean="0">
                <a:latin typeface="Times New Roman" panose="02020603050405020304" pitchFamily="18" charset="0"/>
                <a:cs typeface="Times New Roman" panose="02020603050405020304" pitchFamily="18" charset="0"/>
              </a:rPr>
              <a:t>X</a:t>
            </a:r>
            <a:r>
              <a:rPr lang="ru-RU" sz="3200" dirty="0">
                <a:latin typeface="Times New Roman" panose="02020603050405020304" pitchFamily="18" charset="0"/>
                <a:cs typeface="Times New Roman" panose="02020603050405020304" pitchFamily="18" charset="0"/>
              </a:rPr>
              <a:t>, где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ϵ </a:t>
            </a:r>
            <a:r>
              <a:rPr lang="en-US" sz="32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err="1" smtClean="0">
                <a:latin typeface="Times New Roman" panose="02020603050405020304" pitchFamily="18" charset="0"/>
                <a:cs typeface="Times New Roman" panose="02020603050405020304" pitchFamily="18" charset="0"/>
              </a:rPr>
              <a:t>x</a:t>
            </a:r>
            <a:r>
              <a:rPr lang="ru-RU" sz="3200" baseline="-25000" dirty="0" err="1" smtClean="0">
                <a:latin typeface="Times New Roman" panose="02020603050405020304" pitchFamily="18" charset="0"/>
                <a:cs typeface="Times New Roman" panose="02020603050405020304" pitchFamily="18" charset="0"/>
              </a:rPr>
              <a:t>k</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ϵ X. </a:t>
            </a:r>
            <a:endParaRPr lang="ru-RU" sz="3200" dirty="0" smtClean="0">
              <a:latin typeface="Times New Roman" panose="02020603050405020304" pitchFamily="18" charset="0"/>
              <a:cs typeface="Times New Roman" panose="02020603050405020304" pitchFamily="18" charset="0"/>
            </a:endParaRPr>
          </a:p>
          <a:p>
            <a:endParaRPr lang="ru-RU" sz="3200" dirty="0" smtClean="0">
              <a:latin typeface="Times New Roman" panose="02020603050405020304" pitchFamily="18" charset="0"/>
              <a:cs typeface="Times New Roman" panose="02020603050405020304" pitchFamily="18" charset="0"/>
            </a:endParaRPr>
          </a:p>
          <a:p>
            <a:r>
              <a:rPr lang="ru-RU" sz="3200" dirty="0" smtClean="0">
                <a:latin typeface="Times New Roman" panose="02020603050405020304" pitchFamily="18" charset="0"/>
                <a:cs typeface="Times New Roman" panose="02020603050405020304" pitchFamily="18" charset="0"/>
              </a:rPr>
              <a:t>В </a:t>
            </a:r>
            <a:r>
              <a:rPr lang="ru-RU" sz="3200" dirty="0">
                <a:latin typeface="Times New Roman" panose="02020603050405020304" pitchFamily="18" charset="0"/>
                <a:cs typeface="Times New Roman" panose="02020603050405020304" pitchFamily="18" charset="0"/>
              </a:rPr>
              <a:t>автоматах </a:t>
            </a:r>
            <a:r>
              <a:rPr lang="ru-RU" sz="3200" b="1" dirty="0">
                <a:solidFill>
                  <a:srgbClr val="0070C0"/>
                </a:solidFill>
                <a:latin typeface="Times New Roman" panose="02020603050405020304" pitchFamily="18" charset="0"/>
                <a:cs typeface="Times New Roman" panose="02020603050405020304" pitchFamily="18" charset="0"/>
              </a:rPr>
              <a:t>частично определенных </a:t>
            </a:r>
            <a:r>
              <a:rPr lang="ru-RU" sz="3200" dirty="0">
                <a:latin typeface="Times New Roman" panose="02020603050405020304" pitchFamily="18" charset="0"/>
                <a:cs typeface="Times New Roman" panose="02020603050405020304" pitchFamily="18" charset="0"/>
              </a:rPr>
              <a:t>либо обе  характеристические  функции,  либо  одна  из  них  имеют  областью  определения  строгое подмножество  декартова  произведения  </a:t>
            </a:r>
            <a:r>
              <a:rPr lang="en-US" sz="3200" i="1" dirty="0" smtClean="0">
                <a:latin typeface="Times New Roman" panose="02020603050405020304" pitchFamily="18" charset="0"/>
                <a:cs typeface="Times New Roman" panose="02020603050405020304" pitchFamily="18" charset="0"/>
              </a:rPr>
              <a:t>Q</a:t>
            </a:r>
            <a:r>
              <a:rPr lang="ru-RU" sz="3200" dirty="0" err="1" smtClean="0">
                <a:latin typeface="Times New Roman" panose="02020603050405020304" pitchFamily="18" charset="0"/>
                <a:cs typeface="Times New Roman" panose="02020603050405020304" pitchFamily="18" charset="0"/>
              </a:rPr>
              <a:t>х</a:t>
            </a:r>
            <a:r>
              <a:rPr lang="ru-RU" sz="3200" i="1" dirty="0" err="1" smtClean="0">
                <a:latin typeface="Times New Roman" panose="02020603050405020304" pitchFamily="18" charset="0"/>
                <a:cs typeface="Times New Roman" panose="02020603050405020304" pitchFamily="18" charset="0"/>
              </a:rPr>
              <a:t>X</a:t>
            </a:r>
            <a:r>
              <a:rPr lang="ru-RU" sz="3200" dirty="0">
                <a:latin typeface="Times New Roman" panose="02020603050405020304" pitchFamily="18" charset="0"/>
                <a:cs typeface="Times New Roman" panose="02020603050405020304" pitchFamily="18" charset="0"/>
              </a:rPr>
              <a:t>.  Таким  образом,  характеристические  функции подобных автоматов определены не для всех </a:t>
            </a:r>
            <a:r>
              <a:rPr lang="ru-RU" sz="3200" dirty="0" smtClean="0">
                <a:latin typeface="Times New Roman" panose="02020603050405020304" pitchFamily="18" charset="0"/>
                <a:cs typeface="Times New Roman" panose="02020603050405020304" pitchFamily="18" charset="0"/>
              </a:rPr>
              <a:t>пар</a:t>
            </a:r>
            <a:endParaRPr lang="en-US" sz="3200" dirty="0" smtClean="0">
              <a:latin typeface="Times New Roman" panose="02020603050405020304" pitchFamily="18" charset="0"/>
              <a:cs typeface="Times New Roman" panose="02020603050405020304" pitchFamily="18" charset="0"/>
            </a:endParaRPr>
          </a:p>
          <a:p>
            <a:pPr marL="0" indent="0">
              <a:buNone/>
            </a:pPr>
            <a:r>
              <a:rPr lang="ru-RU"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a:latin typeface="Times New Roman" panose="02020603050405020304" pitchFamily="18" charset="0"/>
                <a:cs typeface="Times New Roman" panose="02020603050405020304" pitchFamily="18" charset="0"/>
              </a:rPr>
              <a:t>, </a:t>
            </a:r>
            <a:r>
              <a:rPr lang="ru-RU" sz="3200" dirty="0" err="1">
                <a:latin typeface="Times New Roman" panose="02020603050405020304" pitchFamily="18" charset="0"/>
                <a:cs typeface="Times New Roman" panose="02020603050405020304" pitchFamily="18" charset="0"/>
              </a:rPr>
              <a:t>x</a:t>
            </a:r>
            <a:r>
              <a:rPr lang="ru-RU" sz="3200" baseline="-25000" dirty="0" err="1">
                <a:latin typeface="Times New Roman" panose="02020603050405020304" pitchFamily="18" charset="0"/>
                <a:cs typeface="Times New Roman" panose="02020603050405020304" pitchFamily="18" charset="0"/>
              </a:rPr>
              <a:t>k</a:t>
            </a:r>
            <a:r>
              <a:rPr lang="ru-RU" sz="3200" dirty="0">
                <a:latin typeface="Times New Roman" panose="02020603050405020304" pitchFamily="18" charset="0"/>
                <a:cs typeface="Times New Roman" panose="02020603050405020304" pitchFamily="18" charset="0"/>
              </a:rPr>
              <a:t>).</a:t>
            </a:r>
          </a:p>
          <a:p>
            <a:pPr marL="0" indent="0">
              <a:buNone/>
            </a:pPr>
            <a:endParaRPr lang="ru-RU" sz="3200" dirty="0" smtClean="0"/>
          </a:p>
        </p:txBody>
      </p:sp>
      <p:sp>
        <p:nvSpPr>
          <p:cNvPr id="4" name="Заголовок 1"/>
          <p:cNvSpPr>
            <a:spLocks noGrp="1"/>
          </p:cNvSpPr>
          <p:nvPr>
            <p:ph type="title"/>
          </p:nvPr>
        </p:nvSpPr>
        <p:spPr>
          <a:xfrm>
            <a:off x="838200" y="64736"/>
            <a:ext cx="10515600" cy="765581"/>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Классификация АА</a:t>
            </a:r>
          </a:p>
        </p:txBody>
      </p:sp>
    </p:spTree>
    <p:extLst>
      <p:ext uri="{BB962C8B-B14F-4D97-AF65-F5344CB8AC3E}">
        <p14:creationId xmlns:p14="http://schemas.microsoft.com/office/powerpoint/2010/main" val="3524696826"/>
      </p:ext>
    </p:extLst>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935421"/>
                <a:ext cx="11251300" cy="5922579"/>
              </a:xfrm>
            </p:spPr>
            <p:txBody>
              <a:bodyPr>
                <a:noAutofit/>
              </a:bodyPr>
              <a:lstStyle/>
              <a:p>
                <a:pPr marL="0" indent="0">
                  <a:buNone/>
                </a:pPr>
                <a:r>
                  <a:rPr lang="ru-RU" sz="3200" dirty="0"/>
                  <a:t> </a:t>
                </a:r>
                <a:r>
                  <a:rPr lang="ru-RU" sz="3200" dirty="0" smtClean="0"/>
                  <a:t> </a:t>
                </a:r>
                <a:r>
                  <a:rPr lang="ru-RU" sz="3200" i="1" dirty="0" smtClean="0">
                    <a:latin typeface="Times New Roman" panose="02020603050405020304" pitchFamily="18" charset="0"/>
                    <a:cs typeface="Times New Roman" panose="02020603050405020304" pitchFamily="18" charset="0"/>
                  </a:rPr>
                  <a:t>II</a:t>
                </a:r>
                <a:r>
                  <a:rPr lang="ru-RU" sz="3200" i="1" dirty="0">
                    <a:latin typeface="Times New Roman" panose="02020603050405020304" pitchFamily="18" charset="0"/>
                    <a:cs typeface="Times New Roman" panose="02020603050405020304" pitchFamily="18" charset="0"/>
                  </a:rPr>
                  <a:t>. По однозначности функции переходов. </a:t>
                </a:r>
                <a:endParaRPr lang="ru-RU" sz="3200" dirty="0">
                  <a:latin typeface="Times New Roman" panose="02020603050405020304" pitchFamily="18" charset="0"/>
                  <a:cs typeface="Times New Roman" panose="02020603050405020304" pitchFamily="18" charset="0"/>
                </a:endParaRPr>
              </a:p>
              <a:p>
                <a:pPr marL="0" indent="0">
                  <a:buNone/>
                </a:pPr>
                <a:r>
                  <a:rPr lang="ru-RU" sz="3200" dirty="0" smtClean="0">
                    <a:latin typeface="Times New Roman" panose="02020603050405020304" pitchFamily="18" charset="0"/>
                    <a:cs typeface="Times New Roman" panose="02020603050405020304" pitchFamily="18" charset="0"/>
                  </a:rPr>
                  <a:t>	В </a:t>
                </a:r>
                <a:r>
                  <a:rPr lang="ru-RU" sz="3200" b="1" dirty="0">
                    <a:solidFill>
                      <a:srgbClr val="0070C0"/>
                    </a:solidFill>
                    <a:latin typeface="Times New Roman" panose="02020603050405020304" pitchFamily="18" charset="0"/>
                    <a:cs typeface="Times New Roman" panose="02020603050405020304" pitchFamily="18" charset="0"/>
                  </a:rPr>
                  <a:t>детерминированных</a:t>
                </a:r>
                <a:r>
                  <a:rPr lang="ru-RU" sz="3200" dirty="0">
                    <a:latin typeface="Times New Roman" panose="02020603050405020304" pitchFamily="18" charset="0"/>
                    <a:cs typeface="Times New Roman" panose="02020603050405020304" pitchFamily="18" charset="0"/>
                  </a:rPr>
                  <a:t> автоматах выполняется условие однозначности переходов: если АА находится в некотором состоянии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14:m>
                  <m:oMath xmlns:m="http://schemas.openxmlformats.org/officeDocument/2006/math">
                    <m:r>
                      <a:rPr lang="ru-RU" sz="3200" i="1">
                        <a:latin typeface="Cambria Math" panose="02040503050406030204" pitchFamily="18" charset="0"/>
                      </a:rPr>
                      <m:t>∈</m:t>
                    </m:r>
                  </m:oMath>
                </a14:m>
                <a:r>
                  <a:rPr lang="en-US" sz="3200" dirty="0" smtClean="0">
                    <a:latin typeface="Times New Roman" panose="02020603050405020304" pitchFamily="18" charset="0"/>
                    <a:cs typeface="Times New Roman" panose="02020603050405020304" pitchFamily="18" charset="0"/>
                  </a:rPr>
                  <a:t>Q</a:t>
                </a:r>
                <a:r>
                  <a:rPr lang="ru-RU" sz="3200" dirty="0">
                    <a:latin typeface="Times New Roman" panose="02020603050405020304" pitchFamily="18" charset="0"/>
                    <a:cs typeface="Times New Roman" panose="02020603050405020304" pitchFamily="18" charset="0"/>
                  </a:rPr>
                  <a:t>, то под воздействием произвольного входного сигнала </a:t>
                </a:r>
                <a:r>
                  <a:rPr lang="ru-RU" sz="3200" dirty="0" err="1">
                    <a:latin typeface="Times New Roman" panose="02020603050405020304" pitchFamily="18" charset="0"/>
                    <a:cs typeface="Times New Roman" panose="02020603050405020304" pitchFamily="18" charset="0"/>
                  </a:rPr>
                  <a:t>x</a:t>
                </a:r>
                <a:r>
                  <a:rPr lang="ru-RU" sz="3200" baseline="-25000" dirty="0" err="1">
                    <a:latin typeface="Times New Roman" panose="02020603050405020304" pitchFamily="18" charset="0"/>
                    <a:cs typeface="Times New Roman" panose="02020603050405020304" pitchFamily="18" charset="0"/>
                  </a:rPr>
                  <a:t>k</a:t>
                </a:r>
                <a:r>
                  <a:rPr lang="ru-RU" sz="3200" dirty="0">
                    <a:latin typeface="Times New Roman" panose="02020603050405020304" pitchFamily="18" charset="0"/>
                    <a:cs typeface="Times New Roman" panose="02020603050405020304" pitchFamily="18" charset="0"/>
                  </a:rPr>
                  <a:t> </a:t>
                </a:r>
                <a14:m>
                  <m:oMath xmlns:m="http://schemas.openxmlformats.org/officeDocument/2006/math">
                    <m:r>
                      <a:rPr lang="ru-RU" sz="3200" i="1">
                        <a:latin typeface="Cambria Math" panose="02040503050406030204" pitchFamily="18" charset="0"/>
                      </a:rPr>
                      <m:t>∈</m:t>
                    </m:r>
                  </m:oMath>
                </a14:m>
                <a:r>
                  <a:rPr lang="ru-RU" sz="3200" dirty="0">
                    <a:latin typeface="Times New Roman" panose="02020603050405020304" pitchFamily="18" charset="0"/>
                    <a:cs typeface="Times New Roman" panose="02020603050405020304" pitchFamily="18" charset="0"/>
                  </a:rPr>
                  <a:t> X автомат может перейти в одно и только одно состояние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j</a:t>
                </a:r>
                <a:r>
                  <a:rPr lang="ru-RU" sz="3200" dirty="0" smtClean="0">
                    <a:latin typeface="Times New Roman" panose="02020603050405020304" pitchFamily="18" charset="0"/>
                    <a:cs typeface="Times New Roman" panose="02020603050405020304" pitchFamily="18" charset="0"/>
                  </a:rPr>
                  <a:t> </a:t>
                </a:r>
                <a14:m>
                  <m:oMath xmlns:m="http://schemas.openxmlformats.org/officeDocument/2006/math">
                    <m:r>
                      <a:rPr lang="ru-RU" sz="3200" i="1">
                        <a:latin typeface="Cambria Math" panose="02040503050406030204" pitchFamily="18" charset="0"/>
                      </a:rPr>
                      <m:t>∈</m:t>
                    </m:r>
                  </m:oMath>
                </a14:m>
                <a:r>
                  <a:rPr lang="ru-RU"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причем ситуация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j</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вовсе не исключается. </a:t>
                </a:r>
                <a:endParaRPr lang="ru-RU" sz="3200" dirty="0" smtClean="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В </a:t>
                </a:r>
                <a:r>
                  <a:rPr lang="ru-RU" sz="3200" dirty="0">
                    <a:latin typeface="Times New Roman" panose="02020603050405020304" pitchFamily="18" charset="0"/>
                    <a:cs typeface="Times New Roman" panose="02020603050405020304" pitchFamily="18" charset="0"/>
                  </a:rPr>
                  <a:t>автоматах </a:t>
                </a:r>
                <a:r>
                  <a:rPr lang="ru-RU" sz="3200" b="1" dirty="0">
                    <a:solidFill>
                      <a:srgbClr val="0070C0"/>
                    </a:solidFill>
                    <a:latin typeface="Times New Roman" panose="02020603050405020304" pitchFamily="18" charset="0"/>
                    <a:cs typeface="Times New Roman" panose="02020603050405020304" pitchFamily="18" charset="0"/>
                  </a:rPr>
                  <a:t>вероятностных</a:t>
                </a:r>
                <a:r>
                  <a:rPr lang="ru-RU" sz="3200" dirty="0">
                    <a:latin typeface="Times New Roman" panose="02020603050405020304" pitchFamily="18" charset="0"/>
                    <a:cs typeface="Times New Roman" panose="02020603050405020304" pitchFamily="18" charset="0"/>
                  </a:rPr>
                  <a:t> при воздействии одного и того же входного сигнала возможны переходы из состояния </a:t>
                </a:r>
                <a:r>
                  <a:rPr lang="en-US" sz="3200" dirty="0" smtClean="0">
                    <a:latin typeface="Times New Roman" panose="02020603050405020304" pitchFamily="18" charset="0"/>
                    <a:cs typeface="Times New Roman" panose="02020603050405020304" pitchFamily="18" charset="0"/>
                  </a:rPr>
                  <a:t>q</a:t>
                </a:r>
                <a:r>
                  <a:rPr lang="ru-RU" sz="3200" baseline="-25000" dirty="0" smtClean="0">
                    <a:latin typeface="Times New Roman" panose="02020603050405020304" pitchFamily="18" charset="0"/>
                    <a:cs typeface="Times New Roman" panose="02020603050405020304" pitchFamily="18" charset="0"/>
                  </a:rPr>
                  <a:t>i</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в различные состояния из множества </a:t>
                </a:r>
                <a:r>
                  <a:rPr lang="en-US" sz="3200" dirty="0" smtClean="0">
                    <a:latin typeface="Times New Roman" panose="02020603050405020304" pitchFamily="18" charset="0"/>
                    <a:cs typeface="Times New Roman" panose="02020603050405020304" pitchFamily="18" charset="0"/>
                  </a:rPr>
                  <a:t>Q</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с заданной вероятностью. </a:t>
                </a:r>
              </a:p>
              <a:p>
                <a:pPr marL="0" indent="0">
                  <a:buNone/>
                </a:pPr>
                <a:endParaRPr lang="ru-RU" sz="320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935421"/>
                <a:ext cx="11251300" cy="5922579"/>
              </a:xfrm>
              <a:blipFill>
                <a:blip r:embed="rId2"/>
                <a:stretch>
                  <a:fillRect l="-1409" t="-2366" r="-1897"/>
                </a:stretch>
              </a:blipFill>
            </p:spPr>
            <p:txBody>
              <a:bodyPr/>
              <a:lstStyle/>
              <a:p>
                <a:r>
                  <a:rPr lang="ru-RU">
                    <a:noFill/>
                  </a:rPr>
                  <a:t> </a:t>
                </a:r>
              </a:p>
            </p:txBody>
          </p:sp>
        </mc:Fallback>
      </mc:AlternateContent>
      <p:sp>
        <p:nvSpPr>
          <p:cNvPr id="4" name="Заголовок 1"/>
          <p:cNvSpPr>
            <a:spLocks noGrp="1"/>
          </p:cNvSpPr>
          <p:nvPr>
            <p:ph type="title"/>
          </p:nvPr>
        </p:nvSpPr>
        <p:spPr>
          <a:xfrm>
            <a:off x="838200" y="64736"/>
            <a:ext cx="10515600" cy="765581"/>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Классификация АА</a:t>
            </a:r>
          </a:p>
        </p:txBody>
      </p:sp>
    </p:spTree>
    <p:extLst>
      <p:ext uri="{BB962C8B-B14F-4D97-AF65-F5344CB8AC3E}">
        <p14:creationId xmlns:p14="http://schemas.microsoft.com/office/powerpoint/2010/main" val="2319956657"/>
      </p:ext>
    </p:extLst>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935421"/>
                <a:ext cx="11251300" cy="5922579"/>
              </a:xfrm>
            </p:spPr>
            <p:txBody>
              <a:bodyPr>
                <a:noAutofit/>
              </a:bodyPr>
              <a:lstStyle/>
              <a:p>
                <a:pPr marL="0" indent="0">
                  <a:buNone/>
                </a:pPr>
                <a:r>
                  <a:rPr lang="ru-RU" sz="3200" dirty="0" smtClean="0">
                    <a:latin typeface="Times New Roman" panose="02020603050405020304" pitchFamily="18" charset="0"/>
                    <a:cs typeface="Times New Roman" panose="02020603050405020304" pitchFamily="18" charset="0"/>
                  </a:rPr>
                  <a:t>III</a:t>
                </a:r>
                <a:r>
                  <a:rPr lang="ru-RU" sz="3200" i="1" dirty="0">
                    <a:latin typeface="Times New Roman" panose="02020603050405020304" pitchFamily="18" charset="0"/>
                    <a:cs typeface="Times New Roman" panose="02020603050405020304" pitchFamily="18" charset="0"/>
                  </a:rPr>
                  <a:t>. По устойчивости состояний</a:t>
                </a:r>
                <a:r>
                  <a:rPr lang="ru-RU" sz="3200" dirty="0">
                    <a:latin typeface="Times New Roman" panose="02020603050405020304" pitchFamily="18" charset="0"/>
                    <a:cs typeface="Times New Roman" panose="02020603050405020304" pitchFamily="18" charset="0"/>
                  </a:rPr>
                  <a:t>: </a:t>
                </a:r>
                <a:endParaRPr lang="ru-RU" sz="3200" dirty="0" smtClean="0">
                  <a:latin typeface="Times New Roman" panose="02020603050405020304" pitchFamily="18" charset="0"/>
                  <a:cs typeface="Times New Roman" panose="02020603050405020304" pitchFamily="18" charset="0"/>
                </a:endParaRPr>
              </a:p>
              <a:p>
                <a:pPr marL="0" indent="0">
                  <a:buNone/>
                </a:pPr>
                <a:r>
                  <a:rPr lang="ru-RU" sz="3200"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В  </a:t>
                </a:r>
                <a:r>
                  <a:rPr lang="ru-RU" b="1" dirty="0">
                    <a:solidFill>
                      <a:srgbClr val="0070C0"/>
                    </a:solidFill>
                    <a:latin typeface="Times New Roman" panose="02020603050405020304" pitchFamily="18" charset="0"/>
                    <a:cs typeface="Times New Roman" panose="02020603050405020304" pitchFamily="18" charset="0"/>
                  </a:rPr>
                  <a:t>устойчивых</a:t>
                </a:r>
                <a:r>
                  <a:rPr lang="ru-RU" dirty="0">
                    <a:latin typeface="Times New Roman" panose="02020603050405020304" pitchFamily="18" charset="0"/>
                    <a:cs typeface="Times New Roman" panose="02020603050405020304" pitchFamily="18" charset="0"/>
                  </a:rPr>
                  <a:t>  автоматах  выполняется  условие  устойчивости:  если  автомат  под воздействием входного сигнала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X оказался в состоянии </a:t>
                </a:r>
                <a:r>
                  <a:rPr lang="en-US" dirty="0" smtClean="0">
                    <a:latin typeface="Times New Roman" panose="02020603050405020304" pitchFamily="18" charset="0"/>
                    <a:cs typeface="Times New Roman" panose="02020603050405020304" pitchFamily="18" charset="0"/>
                  </a:rPr>
                  <a:t>q</a:t>
                </a:r>
                <a:r>
                  <a:rPr lang="ru-RU" baseline="-25000" dirty="0" smtClean="0">
                    <a:latin typeface="Times New Roman" panose="02020603050405020304" pitchFamily="18" charset="0"/>
                    <a:cs typeface="Times New Roman" panose="02020603050405020304" pitchFamily="18" charset="0"/>
                  </a:rPr>
                  <a:t>i</a:t>
                </a:r>
                <a:r>
                  <a:rPr lang="ru-RU" dirty="0" smtClean="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Q</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то выход из него и переход в иное состояние возможен только при поступлении на вход автомата другого сигнала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z</a:t>
                </a:r>
                <a:r>
                  <a:rPr lang="ru-RU" dirty="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X,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z</a:t>
                </a:r>
                <a:r>
                  <a:rPr lang="ru-RU" dirty="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x</a:t>
                </a:r>
                <a:r>
                  <a:rPr lang="ru-RU" baseline="-25000" dirty="0" err="1">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Если  </a:t>
                </a:r>
                <a:r>
                  <a:rPr lang="ru-RU" dirty="0">
                    <a:latin typeface="Times New Roman" panose="02020603050405020304" pitchFamily="18" charset="0"/>
                    <a:cs typeface="Times New Roman" panose="02020603050405020304" pitchFamily="18" charset="0"/>
                  </a:rPr>
                  <a:t>условие  устойчивости не выполняется хотя бы для одного  состояния  </a:t>
                </a:r>
                <a:r>
                  <a:rPr lang="en-US" dirty="0" smtClean="0">
                    <a:latin typeface="Times New Roman" panose="02020603050405020304" pitchFamily="18" charset="0"/>
                    <a:cs typeface="Times New Roman" panose="02020603050405020304" pitchFamily="18" charset="0"/>
                  </a:rPr>
                  <a:t>q</a:t>
                </a:r>
                <a:r>
                  <a:rPr lang="ru-RU" baseline="-25000" dirty="0" smtClean="0">
                    <a:latin typeface="Times New Roman" panose="02020603050405020304" pitchFamily="18" charset="0"/>
                    <a:cs typeface="Times New Roman" panose="02020603050405020304" pitchFamily="18" charset="0"/>
                  </a:rPr>
                  <a:t>j</a:t>
                </a:r>
                <a:r>
                  <a:rPr lang="ru-RU" dirty="0" smtClean="0">
                    <a:latin typeface="Times New Roman" panose="02020603050405020304" pitchFamily="18" charset="0"/>
                    <a:cs typeface="Times New Roman" panose="02020603050405020304" pitchFamily="18" charset="0"/>
                  </a:rPr>
                  <a:t> </a:t>
                </a:r>
                <a14:m>
                  <m:oMath xmlns:m="http://schemas.openxmlformats.org/officeDocument/2006/math">
                    <m:r>
                      <a:rPr lang="ru-RU" i="1">
                        <a:latin typeface="Cambria Math" panose="02040503050406030204" pitchFamily="18" charset="0"/>
                      </a:rPr>
                      <m:t>∈</m:t>
                    </m:r>
                  </m:oMath>
                </a14:m>
                <a:r>
                  <a:rPr lang="ru-RU"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Q</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то такой автомат называют </a:t>
                </a:r>
                <a:r>
                  <a:rPr lang="ru-RU" b="1" dirty="0">
                    <a:solidFill>
                      <a:srgbClr val="0070C0"/>
                    </a:solidFill>
                    <a:latin typeface="Times New Roman" panose="02020603050405020304" pitchFamily="18" charset="0"/>
                    <a:cs typeface="Times New Roman" panose="02020603050405020304" pitchFamily="18" charset="0"/>
                  </a:rPr>
                  <a:t>неустойчивым</a:t>
                </a:r>
                <a:r>
                  <a:rPr lang="ru-RU" dirty="0">
                    <a:latin typeface="Times New Roman" panose="02020603050405020304" pitchFamily="18" charset="0"/>
                    <a:cs typeface="Times New Roman" panose="02020603050405020304" pitchFamily="18" charset="0"/>
                  </a:rPr>
                  <a:t>. </a:t>
                </a:r>
              </a:p>
              <a:p>
                <a:pPr marL="0" indent="0">
                  <a:buNone/>
                </a:pPr>
                <a:endParaRPr lang="ru-RU" sz="320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935421"/>
                <a:ext cx="11251300" cy="5922579"/>
              </a:xfrm>
              <a:blipFill>
                <a:blip r:embed="rId2"/>
                <a:stretch>
                  <a:fillRect l="-1409" t="-2263" r="-1463"/>
                </a:stretch>
              </a:blipFill>
            </p:spPr>
            <p:txBody>
              <a:bodyPr/>
              <a:lstStyle/>
              <a:p>
                <a:r>
                  <a:rPr lang="ru-RU">
                    <a:noFill/>
                  </a:rPr>
                  <a:t> </a:t>
                </a:r>
              </a:p>
            </p:txBody>
          </p:sp>
        </mc:Fallback>
      </mc:AlternateContent>
      <p:sp>
        <p:nvSpPr>
          <p:cNvPr id="4" name="Заголовок 1"/>
          <p:cNvSpPr>
            <a:spLocks noGrp="1"/>
          </p:cNvSpPr>
          <p:nvPr>
            <p:ph type="title"/>
          </p:nvPr>
        </p:nvSpPr>
        <p:spPr>
          <a:xfrm>
            <a:off x="838200" y="64736"/>
            <a:ext cx="10515600" cy="765581"/>
          </a:xfrm>
          <a:solidFill>
            <a:schemeClr val="accent6">
              <a:lumMod val="60000"/>
              <a:lumOff val="40000"/>
            </a:schemeClr>
          </a:solidFill>
        </p:spPr>
        <p:txBody>
          <a:bodyPr>
            <a:noAutofit/>
          </a:bodyPr>
          <a:lstStyle/>
          <a:p>
            <a:pPr algn="ctr"/>
            <a:r>
              <a:rPr lang="ru-RU" sz="4000" b="1" dirty="0">
                <a:latin typeface="Times New Roman" panose="02020603050405020304" pitchFamily="18" charset="0"/>
                <a:ea typeface="Calibri" panose="020F0502020204030204" pitchFamily="34" charset="0"/>
              </a:rPr>
              <a:t>Классификация АА</a:t>
            </a:r>
          </a:p>
        </p:txBody>
      </p:sp>
    </p:spTree>
    <p:extLst>
      <p:ext uri="{BB962C8B-B14F-4D97-AF65-F5344CB8AC3E}">
        <p14:creationId xmlns:p14="http://schemas.microsoft.com/office/powerpoint/2010/main" val="1819077568"/>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13793"/>
            <a:ext cx="10515600" cy="5398291"/>
          </a:xfrm>
        </p:spPr>
        <p:txBody>
          <a:bodyPr>
            <a:normAutofit/>
          </a:bodyPr>
          <a:lstStyle/>
          <a:p>
            <a:pPr marL="0" indent="0">
              <a:buNone/>
            </a:pPr>
            <a:r>
              <a:rPr lang="ru-RU" dirty="0" smtClean="0"/>
              <a:t>  </a:t>
            </a:r>
            <a:r>
              <a:rPr lang="ru-RU" sz="3200" dirty="0">
                <a:latin typeface="Times New Roman" panose="02020603050405020304" pitchFamily="18" charset="0"/>
                <a:ea typeface="Calibri" panose="020F0502020204030204" pitchFamily="34" charset="0"/>
              </a:rPr>
              <a:t>Она непосредственно связана с математической логикой, теорией алгоритмов, теорией формальных грамматик. </a:t>
            </a:r>
            <a:endParaRPr lang="ru-RU" sz="3200" dirty="0"/>
          </a:p>
          <a:p>
            <a:pPr marL="0" indent="0">
              <a:buNone/>
            </a:pPr>
            <a:r>
              <a:rPr lang="ru-RU" sz="3200" dirty="0">
                <a:latin typeface="Times New Roman" panose="02020603050405020304" pitchFamily="18" charset="0"/>
                <a:ea typeface="Calibri" panose="020F0502020204030204" pitchFamily="34" charset="0"/>
              </a:rPr>
              <a:t>Теория автоматов успешно используется при построении узлов цифровых вычислительных машин; при построении программ и, в частности, лексических анализаторов в трансляторах. </a:t>
            </a:r>
            <a:endParaRPr lang="ru-RU" sz="3200" dirty="0" smtClean="0">
              <a:latin typeface="Times New Roman" panose="02020603050405020304" pitchFamily="18" charset="0"/>
              <a:ea typeface="Calibri" panose="020F0502020204030204" pitchFamily="34" charset="0"/>
            </a:endParaRPr>
          </a:p>
          <a:p>
            <a:pPr marL="0" indent="0">
              <a:buNone/>
            </a:pPr>
            <a:endParaRPr lang="ru-RU" dirty="0"/>
          </a:p>
        </p:txBody>
      </p:sp>
      <p:sp>
        <p:nvSpPr>
          <p:cNvPr id="5" name="Заголовок 1"/>
          <p:cNvSpPr>
            <a:spLocks noGrp="1"/>
          </p:cNvSpPr>
          <p:nvPr>
            <p:ph type="title"/>
          </p:nvPr>
        </p:nvSpPr>
        <p:spPr>
          <a:xfrm>
            <a:off x="838200" y="365126"/>
            <a:ext cx="10515600" cy="948667"/>
          </a:xfrm>
          <a:solidFill>
            <a:schemeClr val="accent6">
              <a:lumMod val="60000"/>
              <a:lumOff val="40000"/>
            </a:schemeClr>
          </a:solidFill>
        </p:spPr>
        <p:txBody>
          <a:bodyPr>
            <a:normAutofit/>
          </a:bodyPr>
          <a:lstStyle/>
          <a:p>
            <a:pPr algn="ctr"/>
            <a:r>
              <a:rPr lang="ru-RU" sz="5400" b="1" dirty="0">
                <a:effectLst>
                  <a:outerShdw blurRad="38100" dist="38100" dir="2700000" algn="tl">
                    <a:srgbClr val="000000">
                      <a:alpha val="43137"/>
                    </a:srgbClr>
                  </a:outerShdw>
                </a:effectLst>
              </a:rPr>
              <a:t>Теория автоматов</a:t>
            </a:r>
            <a:endParaRPr lang="ru-RU" sz="4900" b="1" dirty="0">
              <a:latin typeface="+mn-lt"/>
            </a:endParaRPr>
          </a:p>
        </p:txBody>
      </p:sp>
    </p:spTree>
    <p:extLst>
      <p:ext uri="{BB962C8B-B14F-4D97-AF65-F5344CB8AC3E}">
        <p14:creationId xmlns:p14="http://schemas.microsoft.com/office/powerpoint/2010/main" val="1100739936"/>
      </p:ext>
    </p:extLst>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450215" algn="just">
              <a:spcAft>
                <a:spcPts val="0"/>
              </a:spcAft>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rPr>
              <a:t>Определения</a:t>
            </a:r>
            <a:endParaRPr lang="ru-RU" sz="4000" b="1" dirty="0">
              <a:latin typeface="+mn-lt"/>
            </a:endParaRPr>
          </a:p>
        </p:txBody>
      </p:sp>
      <p:sp>
        <p:nvSpPr>
          <p:cNvPr id="5" name="Прямоугольник 4"/>
          <p:cNvSpPr/>
          <p:nvPr/>
        </p:nvSpPr>
        <p:spPr>
          <a:xfrm>
            <a:off x="1147864" y="1712068"/>
            <a:ext cx="9144000" cy="3108543"/>
          </a:xfrm>
          <a:prstGeom prst="rect">
            <a:avLst/>
          </a:prstGeom>
        </p:spPr>
        <p:txBody>
          <a:bodyPr wrap="square">
            <a:spAutoFit/>
          </a:bodyPr>
          <a:lstStyle/>
          <a:p>
            <a:pPr indent="449580" algn="just">
              <a:spcAft>
                <a:spcPts val="0"/>
              </a:spcAft>
              <a:tabLst>
                <a:tab pos="629920" algn="l"/>
              </a:tabLst>
            </a:pP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Автомат</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называется </a:t>
            </a:r>
            <a:r>
              <a:rPr lang="ru-RU" sz="2800" b="1"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синхронным</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если </a:t>
            </a: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интервал</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временной </a:t>
            </a: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дискретизации </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постоянен, в противном случае говорят об </a:t>
            </a:r>
            <a:r>
              <a:rPr lang="ru-RU" sz="2800" b="1"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асинхронном</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 автомате.</a:t>
            </a:r>
            <a:endParaRPr lang="ru-RU" sz="28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endPar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endParaRPr>
          </a:p>
          <a:p>
            <a:pPr indent="450215" algn="just">
              <a:spcAft>
                <a:spcPts val="0"/>
              </a:spcAft>
              <a:tabLst>
                <a:tab pos="629920" algn="l"/>
              </a:tabLst>
            </a:pP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В зависимости от способа определения выходного сигнала в синхронных </a:t>
            </a:r>
            <a:r>
              <a:rPr lang="ru-RU" sz="2800" i="1"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автоматах </a:t>
            </a:r>
            <a:r>
              <a:rPr lang="ru-RU" sz="2800" dirty="0" smtClean="0">
                <a:solidFill>
                  <a:srgbClr val="000000"/>
                </a:solidFill>
                <a:latin typeface="Cambria" panose="02040503050406030204" pitchFamily="18" charset="0"/>
                <a:ea typeface="Times New Roman" panose="02020603050405020304" pitchFamily="18" charset="0"/>
                <a:cs typeface="Cambria" panose="02040503050406030204" pitchFamily="18" charset="0"/>
              </a:rPr>
              <a:t>выделяют автоматы Мили и Мура. </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6678014"/>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450215" algn="just">
              <a:spcAft>
                <a:spcPts val="0"/>
              </a:spcAft>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rPr>
              <a:t>Автомат Мили</a:t>
            </a:r>
            <a:endParaRPr lang="ru-RU" sz="4000" b="1" dirty="0">
              <a:latin typeface="+mn-lt"/>
            </a:endParaRPr>
          </a:p>
        </p:txBody>
      </p:sp>
      <mc:AlternateContent xmlns:mc="http://schemas.openxmlformats.org/markup-compatibility/2006" xmlns:a14="http://schemas.microsoft.com/office/drawing/2010/main">
        <mc:Choice Requires="a14">
          <p:sp>
            <p:nvSpPr>
              <p:cNvPr id="5" name="Прямоугольник 4"/>
              <p:cNvSpPr/>
              <p:nvPr/>
            </p:nvSpPr>
            <p:spPr>
              <a:xfrm>
                <a:off x="246433" y="1582341"/>
                <a:ext cx="11543489" cy="4401205"/>
              </a:xfrm>
              <a:prstGeom prst="rect">
                <a:avLst/>
              </a:prstGeom>
            </p:spPr>
            <p:txBody>
              <a:bodyPr wrap="square">
                <a:spAutoFit/>
              </a:bodyPr>
              <a:lstStyle/>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Характеристические функции определяют, в какое состояние </a:t>
                </a:r>
                <a:r>
                  <a:rPr lang="en-US" sz="2800" i="1" dirty="0">
                    <a:latin typeface="Times New Roman" panose="02020603050405020304" pitchFamily="18" charset="0"/>
                    <a:ea typeface="Calibri" panose="020F0502020204030204" pitchFamily="34" charset="0"/>
                    <a:cs typeface="Times New Roman" panose="02020603050405020304" pitchFamily="18" charset="0"/>
                  </a:rPr>
                  <a:t>q</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2800" i="1">
                        <a:latin typeface="Cambria Math" panose="02040503050406030204" pitchFamily="18" charset="0"/>
                        <a:ea typeface="Calibri" panose="020F0502020204030204" pitchFamily="34" charset="0"/>
                        <a:cs typeface="Times New Roman" panose="02020603050405020304" pitchFamily="18" charset="0"/>
                      </a:rPr>
                      <m:t>∈</m:t>
                    </m:r>
                  </m:oMath>
                </a14:m>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i="1" dirty="0">
                    <a:latin typeface="Times New Roman" panose="02020603050405020304" pitchFamily="18" charset="0"/>
                    <a:ea typeface="Calibri" panose="020F0502020204030204" pitchFamily="34" charset="0"/>
                    <a:cs typeface="Times New Roman" panose="02020603050405020304" pitchFamily="18" charset="0"/>
                  </a:rPr>
                  <a:t>Q</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ru-RU" sz="2800" dirty="0">
                    <a:latin typeface="Times New Roman" panose="02020603050405020304" pitchFamily="18" charset="0"/>
                    <a:ea typeface="Calibri" panose="020F0502020204030204" pitchFamily="34" charset="0"/>
                    <a:cs typeface="Times New Roman" panose="02020603050405020304" pitchFamily="18" charset="0"/>
                  </a:rPr>
                  <a:t>перейдет автомат в следующий, (t+1)-й момент времени и каково будет значение выходного сигнала y </a:t>
                </a:r>
                <a14:m>
                  <m:oMath xmlns:m="http://schemas.openxmlformats.org/officeDocument/2006/math">
                    <m:r>
                      <a:rPr lang="ru-RU" sz="2800" i="1">
                        <a:latin typeface="Cambria Math" panose="02040503050406030204" pitchFamily="18" charset="0"/>
                        <a:ea typeface="Calibri" panose="020F0502020204030204" pitchFamily="34" charset="0"/>
                        <a:cs typeface="Times New Roman" panose="02020603050405020304" pitchFamily="18" charset="0"/>
                      </a:rPr>
                      <m:t>∈</m:t>
                    </m:r>
                  </m:oMath>
                </a14:m>
                <a:r>
                  <a:rPr lang="ru-RU" sz="2800" dirty="0">
                    <a:latin typeface="Times New Roman" panose="02020603050405020304" pitchFamily="18" charset="0"/>
                    <a:ea typeface="Calibri" panose="020F0502020204030204" pitchFamily="34" charset="0"/>
                    <a:cs typeface="Times New Roman" panose="02020603050405020304" pitchFamily="18" charset="0"/>
                  </a:rPr>
                  <a:t> Y в текущий момент времени t:</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ctr">
                  <a:spcAft>
                    <a:spcPts val="0"/>
                  </a:spcAft>
                  <a:tabLst>
                    <a:tab pos="62992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+1) = </a:t>
                </a:r>
                <a:r>
                  <a:rPr lang="en-US" sz="2800" dirty="0" err="1">
                    <a:latin typeface="Times New Roman" panose="02020603050405020304" pitchFamily="18" charset="0"/>
                    <a:ea typeface="Calibri" panose="020F0502020204030204" pitchFamily="34" charset="0"/>
                    <a:cs typeface="Times New Roman" panose="02020603050405020304" pitchFamily="18" charset="0"/>
                  </a:rPr>
                  <a:t>fq</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x</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2800" dirty="0">
                    <a:latin typeface="Times New Roman" panose="02020603050405020304" pitchFamily="18" charset="0"/>
                    <a:ea typeface="Calibri" panose="020F0502020204030204" pitchFamily="34" charset="0"/>
                    <a:cs typeface="Times New Roman" panose="02020603050405020304" pitchFamily="18" charset="0"/>
                  </a:rPr>
                  <a:t>1)</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						y</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 </a:t>
                </a:r>
                <a:r>
                  <a:rPr lang="en-US" sz="2800" dirty="0" err="1">
                    <a:latin typeface="Times New Roman" panose="02020603050405020304" pitchFamily="18" charset="0"/>
                    <a:ea typeface="Calibri" panose="020F0502020204030204" pitchFamily="34" charset="0"/>
                    <a:cs typeface="Times New Roman" panose="02020603050405020304" pitchFamily="18" charset="0"/>
                  </a:rPr>
                  <a:t>fy</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x</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t</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Из приведенных уравнений видно, что аргументами характеристических функций являются текущее значение входного сигнала и текущее состояние. </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Конечный автомат, заданный парой уравнений (1), называется автоматом I рода или, по имени автора модели, автоматом Мили (</a:t>
                </a:r>
                <a:r>
                  <a:rPr lang="ru-RU" sz="2800" dirty="0" err="1">
                    <a:latin typeface="Times New Roman" panose="02020603050405020304" pitchFamily="18" charset="0"/>
                    <a:ea typeface="Calibri" panose="020F0502020204030204" pitchFamily="34" charset="0"/>
                    <a:cs typeface="Times New Roman" panose="02020603050405020304" pitchFamily="18" charset="0"/>
                  </a:rPr>
                  <a:t>Mealy</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246433" y="1582341"/>
                <a:ext cx="11543489" cy="4401205"/>
              </a:xfrm>
              <a:prstGeom prst="rect">
                <a:avLst/>
              </a:prstGeom>
              <a:blipFill>
                <a:blip r:embed="rId2"/>
                <a:stretch>
                  <a:fillRect l="-1056" t="-1524" r="-1109" b="-2909"/>
                </a:stretch>
              </a:blipFill>
            </p:spPr>
            <p:txBody>
              <a:bodyPr/>
              <a:lstStyle/>
              <a:p>
                <a:r>
                  <a:rPr lang="ru-RU">
                    <a:noFill/>
                  </a:rPr>
                  <a:t> </a:t>
                </a:r>
              </a:p>
            </p:txBody>
          </p:sp>
        </mc:Fallback>
      </mc:AlternateContent>
    </p:spTree>
    <p:extLst>
      <p:ext uri="{BB962C8B-B14F-4D97-AF65-F5344CB8AC3E}">
        <p14:creationId xmlns:p14="http://schemas.microsoft.com/office/powerpoint/2010/main" val="2563020604"/>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rPr>
              <a:t>Автомат Мура</a:t>
            </a:r>
            <a:endParaRPr lang="ru-RU" sz="4000" b="1" dirty="0">
              <a:latin typeface="+mn-lt"/>
            </a:endParaRPr>
          </a:p>
        </p:txBody>
      </p:sp>
      <p:sp>
        <p:nvSpPr>
          <p:cNvPr id="6" name="Прямоугольник 5"/>
          <p:cNvSpPr/>
          <p:nvPr/>
        </p:nvSpPr>
        <p:spPr>
          <a:xfrm>
            <a:off x="402077" y="1720840"/>
            <a:ext cx="11562943" cy="4832092"/>
          </a:xfrm>
          <a:prstGeom prst="rect">
            <a:avLst/>
          </a:prstGeom>
        </p:spPr>
        <p:txBody>
          <a:bodyPr wrap="square">
            <a:spAutoFit/>
          </a:bodyPr>
          <a:lstStyle/>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На практике часто встречаются автоматы, выходные сигналы которых в момент времени t однозначно определяются текущим состоянием автомата и не зависят от компонентов вектора входных сигналов: </a:t>
            </a:r>
          </a:p>
          <a:p>
            <a:pPr indent="450215" algn="ctr">
              <a:spcAft>
                <a:spcPts val="0"/>
              </a:spcAft>
              <a:tabLst>
                <a:tab pos="629920" algn="l"/>
              </a:tabLst>
            </a:pP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(t+1) = f</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(x(t+1), </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(t))	(2)</a:t>
            </a:r>
          </a:p>
          <a:p>
            <a:pPr indent="450215" algn="ctr">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y(t) = </a:t>
            </a:r>
            <a:r>
              <a:rPr lang="ru-RU" sz="2800" dirty="0" err="1">
                <a:latin typeface="Times New Roman" panose="02020603050405020304" pitchFamily="18" charset="0"/>
                <a:ea typeface="Calibri" panose="020F0502020204030204" pitchFamily="34" charset="0"/>
                <a:cs typeface="Times New Roman" panose="02020603050405020304" pitchFamily="18" charset="0"/>
              </a:rPr>
              <a:t>fy</a:t>
            </a:r>
            <a:r>
              <a:rPr lang="ru-RU" sz="2800" dirty="0">
                <a:latin typeface="Times New Roman" panose="02020603050405020304" pitchFamily="18" charset="0"/>
                <a:ea typeface="Calibri" panose="020F0502020204030204" pitchFamily="34" charset="0"/>
                <a:cs typeface="Times New Roman" panose="02020603050405020304" pitchFamily="18" charset="0"/>
              </a:rPr>
              <a:t>(</a:t>
            </a:r>
            <a:r>
              <a:rPr lang="en-US" sz="2800" dirty="0">
                <a:latin typeface="Times New Roman" panose="02020603050405020304" pitchFamily="18" charset="0"/>
                <a:ea typeface="Calibri" panose="020F0502020204030204" pitchFamily="34" charset="0"/>
                <a:cs typeface="Times New Roman" panose="02020603050405020304" pitchFamily="18" charset="0"/>
              </a:rPr>
              <a:t>q</a:t>
            </a:r>
            <a:r>
              <a:rPr lang="ru-RU" sz="2800" dirty="0">
                <a:latin typeface="Times New Roman" panose="02020603050405020304" pitchFamily="18" charset="0"/>
                <a:ea typeface="Calibri" panose="020F0502020204030204" pitchFamily="34" charset="0"/>
                <a:cs typeface="Times New Roman" panose="02020603050405020304" pitchFamily="18" charset="0"/>
              </a:rPr>
              <a:t>(t))</a:t>
            </a:r>
          </a:p>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Автомат, заданный парой уравнений (2), называют автоматом II рода или автоматом Мура (</a:t>
            </a:r>
            <a:r>
              <a:rPr lang="ru-RU" sz="2800" dirty="0" err="1">
                <a:latin typeface="Times New Roman" panose="02020603050405020304" pitchFamily="18" charset="0"/>
                <a:ea typeface="Calibri" panose="020F0502020204030204" pitchFamily="34" charset="0"/>
                <a:cs typeface="Times New Roman" panose="02020603050405020304" pitchFamily="18" charset="0"/>
              </a:rPr>
              <a:t>Moore</a:t>
            </a:r>
            <a:r>
              <a:rPr lang="ru-RU" sz="2800" dirty="0" smtClean="0">
                <a:latin typeface="Times New Roman" panose="02020603050405020304" pitchFamily="18" charset="0"/>
                <a:ea typeface="Calibri" panose="020F0502020204030204" pitchFamily="34" charset="0"/>
                <a:cs typeface="Times New Roman" panose="02020603050405020304" pitchFamily="18" charset="0"/>
              </a:rPr>
              <a:t>). Автомат </a:t>
            </a:r>
            <a:r>
              <a:rPr lang="ru-RU" sz="2800" dirty="0">
                <a:latin typeface="Times New Roman" panose="02020603050405020304" pitchFamily="18" charset="0"/>
                <a:ea typeface="Calibri" panose="020F0502020204030204" pitchFamily="34" charset="0"/>
                <a:cs typeface="Times New Roman" panose="02020603050405020304" pitchFamily="18" charset="0"/>
              </a:rPr>
              <a:t>Мили по отношению к автомату Мура «запаздывает» на один дискретный момент времени по входному сигналу. </a:t>
            </a:r>
            <a:endParaRPr lang="ru-RU" sz="28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smtClean="0">
                <a:latin typeface="Times New Roman" panose="02020603050405020304" pitchFamily="18" charset="0"/>
                <a:ea typeface="Calibri" panose="020F0502020204030204" pitchFamily="34" charset="0"/>
                <a:cs typeface="Times New Roman" panose="02020603050405020304" pitchFamily="18" charset="0"/>
              </a:rPr>
              <a:t>Автоматы </a:t>
            </a:r>
            <a:r>
              <a:rPr lang="ru-RU" sz="2800" dirty="0">
                <a:latin typeface="Times New Roman" panose="02020603050405020304" pitchFamily="18" charset="0"/>
                <a:ea typeface="Calibri" panose="020F0502020204030204" pitchFamily="34" charset="0"/>
                <a:cs typeface="Times New Roman" panose="02020603050405020304" pitchFamily="18" charset="0"/>
              </a:rPr>
              <a:t>I и II рода являются двумя базовыми моделями, изучаемыми теорией автоматов.</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8723228"/>
      </p:ext>
    </p:extLst>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Методы задания автоматов</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1186773" y="1720840"/>
            <a:ext cx="9649839" cy="3108543"/>
          </a:xfrm>
          <a:prstGeom prst="rect">
            <a:avLst/>
          </a:prstGeom>
        </p:spPr>
        <p:txBody>
          <a:bodyPr wrap="square">
            <a:spAutoFit/>
          </a:bodyPr>
          <a:lstStyle/>
          <a:p>
            <a:pPr indent="450215" algn="just">
              <a:spcAft>
                <a:spcPts val="0"/>
              </a:spcAft>
              <a:tabLst>
                <a:tab pos="629920" algn="l"/>
              </a:tabLst>
            </a:pPr>
            <a:r>
              <a:rPr lang="ru-RU" sz="2800" dirty="0">
                <a:latin typeface="Times New Roman" panose="02020603050405020304" pitchFamily="18" charset="0"/>
                <a:ea typeface="Calibri" panose="020F0502020204030204" pitchFamily="34" charset="0"/>
                <a:cs typeface="Times New Roman" panose="02020603050405020304" pitchFamily="18" charset="0"/>
              </a:rPr>
              <a:t>Наиболее часто используемой формой описания элементов множества U </a:t>
            </a:r>
            <a:r>
              <a:rPr lang="ru-RU" sz="2800" dirty="0">
                <a:latin typeface="Times New Roman" panose="02020603050405020304" pitchFamily="18" charset="0"/>
                <a:ea typeface="Calibri" panose="020F0502020204030204" pitchFamily="34" charset="0"/>
                <a:cs typeface="Times New Roman" panose="02020603050405020304" pitchFamily="18" charset="0"/>
              </a:rPr>
              <a:t>являются </a:t>
            </a:r>
            <a:r>
              <a:rPr lang="ru-RU" sz="2800" i="1" dirty="0" smtClean="0">
                <a:latin typeface="Times New Roman" panose="02020603050405020304" pitchFamily="18" charset="0"/>
                <a:ea typeface="Calibri" panose="020F0502020204030204" pitchFamily="34" charset="0"/>
                <a:cs typeface="Times New Roman" panose="02020603050405020304" pitchFamily="18" charset="0"/>
              </a:rPr>
              <a:t>т</a:t>
            </a:r>
            <a:r>
              <a:rPr lang="ru-RU" sz="2800" i="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еоретико-множественный</a:t>
            </a:r>
            <a:r>
              <a:rPr lang="ru-RU" sz="2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800" i="1" dirty="0" smtClean="0">
                <a:latin typeface="Times New Roman" panose="02020603050405020304" pitchFamily="18" charset="0"/>
                <a:ea typeface="Calibri" panose="020F0502020204030204" pitchFamily="34" charset="0"/>
                <a:cs typeface="Times New Roman" panose="02020603050405020304" pitchFamily="18" charset="0"/>
              </a:rPr>
              <a:t>табличный</a:t>
            </a:r>
            <a:r>
              <a:rPr lang="ru-RU" sz="2800" i="1" dirty="0">
                <a:latin typeface="Times New Roman" panose="02020603050405020304" pitchFamily="18" charset="0"/>
                <a:ea typeface="Calibri" panose="020F0502020204030204" pitchFamily="34" charset="0"/>
                <a:cs typeface="Times New Roman" panose="02020603050405020304" pitchFamily="18" charset="0"/>
              </a:rPr>
              <a:t>, графический, матричный</a:t>
            </a:r>
            <a:r>
              <a:rPr lang="ru-RU" sz="2800" dirty="0">
                <a:latin typeface="Times New Roman" panose="02020603050405020304" pitchFamily="18" charset="0"/>
                <a:ea typeface="Calibri" panose="020F0502020204030204" pitchFamily="34" charset="0"/>
                <a:cs typeface="Times New Roman" panose="02020603050405020304" pitchFamily="18" charset="0"/>
              </a:rPr>
              <a:t> способы. </a:t>
            </a:r>
          </a:p>
          <a:p>
            <a:pPr indent="450215" algn="just">
              <a:spcAft>
                <a:spcPts val="0"/>
              </a:spcAft>
              <a:tabLst>
                <a:tab pos="629920" algn="l"/>
              </a:tabLst>
            </a:pPr>
            <a:endParaRPr lang="ru-RU" sz="28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2800" dirty="0" smtClean="0">
                <a:latin typeface="Times New Roman" panose="02020603050405020304" pitchFamily="18" charset="0"/>
                <a:ea typeface="Calibri" panose="020F0502020204030204" pitchFamily="34" charset="0"/>
                <a:cs typeface="Times New Roman" panose="02020603050405020304" pitchFamily="18" charset="0"/>
              </a:rPr>
              <a:t>При </a:t>
            </a:r>
            <a:r>
              <a:rPr lang="ru-RU" sz="2800" dirty="0">
                <a:latin typeface="Times New Roman" panose="02020603050405020304" pitchFamily="18" charset="0"/>
                <a:ea typeface="Calibri" panose="020F0502020204030204" pitchFamily="34" charset="0"/>
                <a:cs typeface="Times New Roman" panose="02020603050405020304" pitchFamily="18" charset="0"/>
              </a:rPr>
              <a:t>т</a:t>
            </a:r>
            <a:r>
              <a:rPr lang="ru-RU"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еоретико-множественном представлении автоматов все элементы кортежа описываются явно (задаются перечислением элементов множеств).</a:t>
            </a: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6719906"/>
      </p:ext>
    </p:extLst>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Табличная форма</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1186773" y="1720840"/>
            <a:ext cx="9649839" cy="523220"/>
          </a:xfrm>
          <a:prstGeom prst="rect">
            <a:avLst/>
          </a:prstGeom>
        </p:spPr>
        <p:txBody>
          <a:bodyPr wrap="square">
            <a:spAutoFit/>
          </a:bodyPr>
          <a:lstStyle/>
          <a:p>
            <a:pPr indent="450215" algn="just">
              <a:spcAft>
                <a:spcPts val="0"/>
              </a:spcAft>
              <a:tabLst>
                <a:tab pos="629920" algn="l"/>
              </a:tabLst>
            </a:pP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83140" y="1542787"/>
            <a:ext cx="11225720" cy="3539430"/>
          </a:xfrm>
          <a:prstGeom prst="rect">
            <a:avLst/>
          </a:prstGeom>
        </p:spPr>
        <p:txBody>
          <a:bodyPr wrap="square">
            <a:spAutoFit/>
          </a:bodyPr>
          <a:lstStyle/>
          <a:p>
            <a:r>
              <a:rPr lang="ru-RU" sz="2800" dirty="0" smtClean="0">
                <a:solidFill>
                  <a:srgbClr val="000000"/>
                </a:solidFill>
                <a:latin typeface="Times New Roman" panose="02020603050405020304" pitchFamily="18" charset="0"/>
                <a:ea typeface="Calibri" panose="020F0502020204030204" pitchFamily="34" charset="0"/>
              </a:rPr>
              <a:t>	</a:t>
            </a:r>
            <a:r>
              <a:rPr lang="ru-RU" sz="2800" i="1" dirty="0" smtClean="0">
                <a:solidFill>
                  <a:srgbClr val="000000"/>
                </a:solidFill>
                <a:latin typeface="Times New Roman" panose="02020603050405020304" pitchFamily="18" charset="0"/>
                <a:ea typeface="Calibri" panose="020F0502020204030204" pitchFamily="34" charset="0"/>
              </a:rPr>
              <a:t>Табличная </a:t>
            </a:r>
            <a:r>
              <a:rPr lang="ru-RU" sz="2800" i="1" dirty="0">
                <a:solidFill>
                  <a:srgbClr val="000000"/>
                </a:solidFill>
                <a:latin typeface="Times New Roman" panose="02020603050405020304" pitchFamily="18" charset="0"/>
                <a:ea typeface="Calibri" panose="020F0502020204030204" pitchFamily="34" charset="0"/>
              </a:rPr>
              <a:t>форма </a:t>
            </a:r>
            <a:r>
              <a:rPr lang="ru-RU" sz="2800" dirty="0">
                <a:solidFill>
                  <a:srgbClr val="000000"/>
                </a:solidFill>
                <a:latin typeface="Times New Roman" panose="02020603050405020304" pitchFamily="18" charset="0"/>
                <a:ea typeface="Calibri" panose="020F0502020204030204" pitchFamily="34" charset="0"/>
              </a:rPr>
              <a:t>представляется двумя таблицами: таблицей переходов и таблицей выходов. Строки этих таблиц соответствуют входным сигналам, а столбцы - состояниям, причем крайний левый столбец обозначен начальным состоянием </a:t>
            </a:r>
            <a:r>
              <a:rPr lang="ru-RU" sz="2800" dirty="0">
                <a:latin typeface="Times New Roman" panose="02020603050405020304" pitchFamily="18" charset="0"/>
                <a:ea typeface="Calibri" panose="020F0502020204030204" pitchFamily="34" charset="0"/>
              </a:rPr>
              <a:t>q0</a:t>
            </a:r>
            <a:r>
              <a:rPr lang="ru-RU" sz="2800" dirty="0">
                <a:solidFill>
                  <a:srgbClr val="000000"/>
                </a:solidFill>
                <a:latin typeface="Times New Roman" panose="02020603050405020304" pitchFamily="18" charset="0"/>
                <a:ea typeface="Calibri" panose="020F0502020204030204" pitchFamily="34" charset="0"/>
              </a:rPr>
              <a:t>. На </a:t>
            </a:r>
            <a:r>
              <a:rPr lang="ru-RU" sz="2800" i="1" dirty="0">
                <a:solidFill>
                  <a:srgbClr val="000000"/>
                </a:solidFill>
                <a:latin typeface="Times New Roman" panose="02020603050405020304" pitchFamily="18" charset="0"/>
                <a:ea typeface="Calibri" panose="020F0502020204030204" pitchFamily="34" charset="0"/>
              </a:rPr>
              <a:t>пересечении</a:t>
            </a:r>
            <a:r>
              <a:rPr lang="ru-RU" sz="2800" dirty="0">
                <a:solidFill>
                  <a:srgbClr val="000000"/>
                </a:solidFill>
                <a:latin typeface="Times New Roman" panose="02020603050405020304" pitchFamily="18" charset="0"/>
                <a:ea typeface="Calibri" panose="020F0502020204030204" pitchFamily="34" charset="0"/>
              </a:rPr>
              <a:t> столбца и строки в таблице переходов ставится </a:t>
            </a:r>
            <a:r>
              <a:rPr lang="ru-RU" sz="2800" i="1" dirty="0">
                <a:solidFill>
                  <a:srgbClr val="000000"/>
                </a:solidFill>
                <a:latin typeface="Times New Roman" panose="02020603050405020304" pitchFamily="18" charset="0"/>
                <a:ea typeface="Calibri" panose="020F0502020204030204" pitchFamily="34" charset="0"/>
              </a:rPr>
              <a:t>функция перехода</a:t>
            </a:r>
            <a:r>
              <a:rPr lang="ru-RU" sz="2800" dirty="0">
                <a:solidFill>
                  <a:srgbClr val="000000"/>
                </a:solidFill>
                <a:latin typeface="Times New Roman" panose="02020603050405020304" pitchFamily="18" charset="0"/>
                <a:ea typeface="Calibri" panose="020F0502020204030204" pitchFamily="34" charset="0"/>
              </a:rPr>
              <a:t>, то есть состояние, в которое </a:t>
            </a:r>
            <a:r>
              <a:rPr lang="ru-RU" sz="2800" i="1" dirty="0">
                <a:solidFill>
                  <a:srgbClr val="000000"/>
                </a:solidFill>
                <a:latin typeface="Times New Roman" panose="02020603050405020304" pitchFamily="18" charset="0"/>
                <a:ea typeface="Calibri" panose="020F0502020204030204" pitchFamily="34" charset="0"/>
              </a:rPr>
              <a:t>автомат</a:t>
            </a:r>
            <a:r>
              <a:rPr lang="ru-RU" sz="2800" dirty="0">
                <a:solidFill>
                  <a:srgbClr val="000000"/>
                </a:solidFill>
                <a:latin typeface="Times New Roman" panose="02020603050405020304" pitchFamily="18" charset="0"/>
                <a:ea typeface="Calibri" panose="020F0502020204030204" pitchFamily="34" charset="0"/>
              </a:rPr>
              <a:t> переходит из состояния  под действием входного сигнала , а в таблице выходов - выходная </a:t>
            </a:r>
            <a:r>
              <a:rPr lang="ru-RU" sz="2800" i="1" dirty="0">
                <a:solidFill>
                  <a:srgbClr val="000000"/>
                </a:solidFill>
                <a:latin typeface="Times New Roman" panose="02020603050405020304" pitchFamily="18" charset="0"/>
                <a:ea typeface="Calibri" panose="020F0502020204030204" pitchFamily="34" charset="0"/>
              </a:rPr>
              <a:t>функция</a:t>
            </a:r>
            <a:r>
              <a:rPr lang="ru-RU" sz="2800" dirty="0">
                <a:solidFill>
                  <a:srgbClr val="000000"/>
                </a:solidFill>
                <a:latin typeface="Times New Roman" panose="02020603050405020304" pitchFamily="18" charset="0"/>
                <a:ea typeface="Calibri" panose="020F0502020204030204" pitchFamily="34" charset="0"/>
              </a:rPr>
              <a:t> , то есть соответствующий этому переходу выходной сигнал </a:t>
            </a:r>
            <a:r>
              <a:rPr lang="ru-RU" sz="2800" dirty="0" smtClean="0">
                <a:solidFill>
                  <a:srgbClr val="000000"/>
                </a:solidFill>
                <a:latin typeface="Times New Roman" panose="02020603050405020304" pitchFamily="18" charset="0"/>
                <a:ea typeface="Calibri" panose="020F0502020204030204" pitchFamily="34" charset="0"/>
              </a:rPr>
              <a:t>.</a:t>
            </a:r>
            <a:endParaRPr lang="ru-RU" sz="2800" dirty="0"/>
          </a:p>
        </p:txBody>
      </p:sp>
    </p:spTree>
    <p:extLst>
      <p:ext uri="{BB962C8B-B14F-4D97-AF65-F5344CB8AC3E}">
        <p14:creationId xmlns:p14="http://schemas.microsoft.com/office/powerpoint/2010/main" val="1278226636"/>
      </p:ext>
    </p:extLst>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Матричная форма</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1186773" y="1720840"/>
            <a:ext cx="9649839" cy="523220"/>
          </a:xfrm>
          <a:prstGeom prst="rect">
            <a:avLst/>
          </a:prstGeom>
        </p:spPr>
        <p:txBody>
          <a:bodyPr wrap="square">
            <a:spAutoFit/>
          </a:bodyPr>
          <a:lstStyle/>
          <a:p>
            <a:pPr indent="450215" algn="just">
              <a:spcAft>
                <a:spcPts val="0"/>
              </a:spcAft>
              <a:tabLst>
                <a:tab pos="629920" algn="l"/>
              </a:tabLst>
            </a:pPr>
            <a:endParaRPr lang="ru-RU"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83140" y="1542787"/>
            <a:ext cx="11225720" cy="523220"/>
          </a:xfrm>
          <a:prstGeom prst="rect">
            <a:avLst/>
          </a:prstGeom>
        </p:spPr>
        <p:txBody>
          <a:bodyPr wrap="square">
            <a:spAutoFit/>
          </a:bodyPr>
          <a:lstStyle/>
          <a:p>
            <a:r>
              <a:rPr lang="ru-RU" sz="2800" dirty="0" smtClean="0">
                <a:solidFill>
                  <a:srgbClr val="000000"/>
                </a:solidFill>
                <a:latin typeface="Times New Roman" panose="02020603050405020304" pitchFamily="18" charset="0"/>
                <a:ea typeface="Calibri" panose="020F0502020204030204" pitchFamily="34" charset="0"/>
              </a:rPr>
              <a:t>	</a:t>
            </a:r>
            <a:endParaRPr lang="ru-RU" sz="2800" dirty="0"/>
          </a:p>
        </p:txBody>
      </p:sp>
      <p:sp>
        <p:nvSpPr>
          <p:cNvPr id="8" name="Прямоугольник 7"/>
          <p:cNvSpPr/>
          <p:nvPr/>
        </p:nvSpPr>
        <p:spPr>
          <a:xfrm>
            <a:off x="1186773" y="1819233"/>
            <a:ext cx="10167027" cy="2062103"/>
          </a:xfrm>
          <a:prstGeom prst="rect">
            <a:avLst/>
          </a:prstGeom>
        </p:spPr>
        <p:txBody>
          <a:bodyPr wrap="square">
            <a:spAutoFit/>
          </a:bodyPr>
          <a:lstStyle/>
          <a:p>
            <a:pPr indent="450215"/>
            <a:r>
              <a:rPr lang="ru-RU" sz="3200" dirty="0">
                <a:solidFill>
                  <a:srgbClr val="000000"/>
                </a:solidFill>
                <a:latin typeface="Times New Roman" panose="02020603050405020304" pitchFamily="18" charset="0"/>
                <a:ea typeface="Times New Roman" panose="02020603050405020304" pitchFamily="18" charset="0"/>
              </a:rPr>
              <a:t>При </a:t>
            </a:r>
            <a:r>
              <a:rPr lang="ru-RU" sz="3200" b="1" i="1" dirty="0">
                <a:solidFill>
                  <a:srgbClr val="000000"/>
                </a:solidFill>
                <a:latin typeface="Times New Roman" panose="02020603050405020304" pitchFamily="18" charset="0"/>
                <a:ea typeface="Times New Roman" panose="02020603050405020304" pitchFamily="18" charset="0"/>
              </a:rPr>
              <a:t>матричной</a:t>
            </a:r>
            <a:r>
              <a:rPr lang="ru-RU" sz="3200" dirty="0">
                <a:solidFill>
                  <a:srgbClr val="000000"/>
                </a:solidFill>
                <a:latin typeface="Times New Roman" panose="02020603050405020304" pitchFamily="18" charset="0"/>
                <a:ea typeface="Times New Roman" panose="02020603050405020304" pitchFamily="18" charset="0"/>
              </a:rPr>
              <a:t> форме задания автоматов каждый элемент </a:t>
            </a:r>
            <a:r>
              <a:rPr lang="en-US" sz="3200" i="1" dirty="0" err="1">
                <a:solidFill>
                  <a:srgbClr val="000000"/>
                </a:solidFill>
                <a:latin typeface="Times New Roman" panose="02020603050405020304" pitchFamily="18" charset="0"/>
                <a:ea typeface="Times New Roman" panose="02020603050405020304" pitchFamily="18" charset="0"/>
              </a:rPr>
              <a:t>a</a:t>
            </a:r>
            <a:r>
              <a:rPr lang="en-US" sz="3200" i="1" baseline="-25000" dirty="0" err="1">
                <a:solidFill>
                  <a:srgbClr val="000000"/>
                </a:solidFill>
                <a:latin typeface="Times New Roman" panose="02020603050405020304" pitchFamily="18" charset="0"/>
                <a:ea typeface="Times New Roman" panose="02020603050405020304" pitchFamily="18" charset="0"/>
              </a:rPr>
              <a:t>ms</a:t>
            </a:r>
            <a:r>
              <a:rPr lang="en-US" sz="3200" dirty="0">
                <a:solidFill>
                  <a:srgbClr val="000000"/>
                </a:solidFill>
                <a:latin typeface="Times New Roman" panose="02020603050405020304" pitchFamily="18" charset="0"/>
                <a:ea typeface="Times New Roman" panose="02020603050405020304" pitchFamily="18" charset="0"/>
              </a:rPr>
              <a:t> </a:t>
            </a:r>
            <a:r>
              <a:rPr lang="ru-RU" sz="3200" dirty="0">
                <a:solidFill>
                  <a:srgbClr val="000000"/>
                </a:solidFill>
                <a:latin typeface="Times New Roman" panose="02020603050405020304" pitchFamily="18" charset="0"/>
                <a:ea typeface="Times New Roman" panose="02020603050405020304" pitchFamily="18" charset="0"/>
              </a:rPr>
              <a:t>= </a:t>
            </a:r>
            <a:r>
              <a:rPr lang="en-US" sz="3200" i="1" dirty="0">
                <a:solidFill>
                  <a:srgbClr val="000000"/>
                </a:solidFill>
                <a:latin typeface="Times New Roman" panose="02020603050405020304" pitchFamily="18" charset="0"/>
                <a:ea typeface="Times New Roman" panose="02020603050405020304" pitchFamily="18" charset="0"/>
              </a:rPr>
              <a:t>x</a:t>
            </a:r>
            <a:r>
              <a:rPr lang="en-US" sz="3200" i="1" baseline="-25000" dirty="0">
                <a:solidFill>
                  <a:srgbClr val="000000"/>
                </a:solidFill>
                <a:latin typeface="Times New Roman" panose="02020603050405020304" pitchFamily="18" charset="0"/>
                <a:ea typeface="Times New Roman" panose="02020603050405020304" pitchFamily="18" charset="0"/>
              </a:rPr>
              <a:t>i</a:t>
            </a:r>
            <a:r>
              <a:rPr lang="ru-RU" sz="3200" dirty="0">
                <a:solidFill>
                  <a:srgbClr val="000000"/>
                </a:solidFill>
                <a:latin typeface="Times New Roman" panose="02020603050405020304" pitchFamily="18" charset="0"/>
                <a:ea typeface="Times New Roman" panose="02020603050405020304" pitchFamily="18" charset="0"/>
              </a:rPr>
              <a:t>/</a:t>
            </a:r>
            <a:r>
              <a:rPr lang="en-US" sz="3200" i="1" dirty="0" err="1">
                <a:solidFill>
                  <a:srgbClr val="000000"/>
                </a:solidFill>
                <a:latin typeface="Times New Roman" panose="02020603050405020304" pitchFamily="18" charset="0"/>
                <a:ea typeface="Times New Roman" panose="02020603050405020304" pitchFamily="18" charset="0"/>
              </a:rPr>
              <a:t>y</a:t>
            </a:r>
            <a:r>
              <a:rPr lang="en-US" sz="3200" i="1" baseline="-25000" dirty="0" err="1">
                <a:solidFill>
                  <a:srgbClr val="000000"/>
                </a:solidFill>
                <a:latin typeface="Times New Roman" panose="02020603050405020304" pitchFamily="18" charset="0"/>
                <a:ea typeface="Times New Roman" panose="02020603050405020304" pitchFamily="18" charset="0"/>
              </a:rPr>
              <a:t>j</a:t>
            </a:r>
            <a:r>
              <a:rPr lang="en-US" sz="3200" dirty="0">
                <a:solidFill>
                  <a:srgbClr val="000000"/>
                </a:solidFill>
                <a:latin typeface="Times New Roman" panose="02020603050405020304" pitchFamily="18" charset="0"/>
                <a:ea typeface="Times New Roman" panose="02020603050405020304" pitchFamily="18" charset="0"/>
              </a:rPr>
              <a:t> </a:t>
            </a:r>
            <a:r>
              <a:rPr lang="ru-RU" sz="3200" dirty="0">
                <a:solidFill>
                  <a:srgbClr val="000000"/>
                </a:solidFill>
                <a:latin typeface="Times New Roman" panose="02020603050405020304" pitchFamily="18" charset="0"/>
                <a:ea typeface="Times New Roman" panose="02020603050405020304" pitchFamily="18" charset="0"/>
              </a:rPr>
              <a:t>матрицы </a:t>
            </a:r>
            <a:r>
              <a:rPr lang="en-US" sz="3200" i="1" dirty="0">
                <a:solidFill>
                  <a:srgbClr val="000000"/>
                </a:solidFill>
                <a:latin typeface="Times New Roman" panose="02020603050405020304" pitchFamily="18" charset="0"/>
                <a:ea typeface="Times New Roman" panose="02020603050405020304" pitchFamily="18" charset="0"/>
              </a:rPr>
              <a:t>A</a:t>
            </a:r>
            <a:r>
              <a:rPr lang="en-US" sz="3200" dirty="0">
                <a:solidFill>
                  <a:srgbClr val="000000"/>
                </a:solidFill>
                <a:latin typeface="Times New Roman" panose="02020603050405020304" pitchFamily="18" charset="0"/>
                <a:ea typeface="Times New Roman" panose="02020603050405020304" pitchFamily="18" charset="0"/>
              </a:rPr>
              <a:t> </a:t>
            </a:r>
            <a:r>
              <a:rPr lang="ru-RU" sz="3200" dirty="0">
                <a:solidFill>
                  <a:srgbClr val="000000"/>
                </a:solidFill>
                <a:latin typeface="Times New Roman" panose="02020603050405020304" pitchFamily="18" charset="0"/>
                <a:ea typeface="Times New Roman" panose="02020603050405020304" pitchFamily="18" charset="0"/>
              </a:rPr>
              <a:t>соответствует входному сигналу </a:t>
            </a:r>
            <a:r>
              <a:rPr lang="en-US" sz="3200" i="1" dirty="0">
                <a:solidFill>
                  <a:srgbClr val="000000"/>
                </a:solidFill>
                <a:latin typeface="Times New Roman" panose="02020603050405020304" pitchFamily="18" charset="0"/>
                <a:ea typeface="Times New Roman" panose="02020603050405020304" pitchFamily="18" charset="0"/>
              </a:rPr>
              <a:t>x</a:t>
            </a:r>
            <a:r>
              <a:rPr lang="en-US" sz="3200" i="1" baseline="-25000" dirty="0">
                <a:solidFill>
                  <a:srgbClr val="000000"/>
                </a:solidFill>
                <a:latin typeface="Times New Roman" panose="02020603050405020304" pitchFamily="18" charset="0"/>
                <a:ea typeface="Times New Roman" panose="02020603050405020304" pitchFamily="18" charset="0"/>
              </a:rPr>
              <a:t>i</a:t>
            </a:r>
            <a:r>
              <a:rPr lang="ru-RU" sz="3200" dirty="0">
                <a:solidFill>
                  <a:srgbClr val="000000"/>
                </a:solidFill>
                <a:latin typeface="Times New Roman" panose="02020603050405020304" pitchFamily="18" charset="0"/>
                <a:ea typeface="Times New Roman" panose="02020603050405020304" pitchFamily="18" charset="0"/>
              </a:rPr>
              <a:t>, вызывающему переход из состояния </a:t>
            </a:r>
            <a:r>
              <a:rPr lang="en-US" sz="3200" i="1" dirty="0" err="1">
                <a:solidFill>
                  <a:srgbClr val="000000"/>
                </a:solidFill>
                <a:latin typeface="Times New Roman" panose="02020603050405020304" pitchFamily="18" charset="0"/>
                <a:ea typeface="Times New Roman" panose="02020603050405020304" pitchFamily="18" charset="0"/>
              </a:rPr>
              <a:t>q</a:t>
            </a:r>
            <a:r>
              <a:rPr lang="en-US" sz="3200" i="1" baseline="-25000" dirty="0" err="1">
                <a:solidFill>
                  <a:srgbClr val="000000"/>
                </a:solidFill>
                <a:latin typeface="Times New Roman" panose="02020603050405020304" pitchFamily="18" charset="0"/>
                <a:ea typeface="Times New Roman" panose="02020603050405020304" pitchFamily="18" charset="0"/>
              </a:rPr>
              <a:t>m</a:t>
            </a:r>
            <a:r>
              <a:rPr lang="ru-RU" sz="3200" dirty="0">
                <a:solidFill>
                  <a:srgbClr val="000000"/>
                </a:solidFill>
                <a:latin typeface="Times New Roman" panose="02020603050405020304" pitchFamily="18" charset="0"/>
                <a:ea typeface="Times New Roman" panose="02020603050405020304" pitchFamily="18" charset="0"/>
              </a:rPr>
              <a:t> в состояние </a:t>
            </a:r>
            <a:r>
              <a:rPr lang="en-US" sz="3200" i="1" dirty="0" err="1">
                <a:solidFill>
                  <a:srgbClr val="000000"/>
                </a:solidFill>
                <a:latin typeface="Times New Roman" panose="02020603050405020304" pitchFamily="18" charset="0"/>
                <a:ea typeface="Times New Roman" panose="02020603050405020304" pitchFamily="18" charset="0"/>
              </a:rPr>
              <a:t>q</a:t>
            </a:r>
            <a:r>
              <a:rPr lang="en-US" sz="3200" i="1" baseline="-25000" dirty="0" err="1">
                <a:solidFill>
                  <a:srgbClr val="000000"/>
                </a:solidFill>
                <a:latin typeface="Times New Roman" panose="02020603050405020304" pitchFamily="18" charset="0"/>
                <a:ea typeface="Times New Roman" panose="02020603050405020304" pitchFamily="18" charset="0"/>
              </a:rPr>
              <a:t>s</a:t>
            </a:r>
            <a:r>
              <a:rPr lang="ru-RU" sz="3200" dirty="0">
                <a:solidFill>
                  <a:srgbClr val="000000"/>
                </a:solidFill>
                <a:latin typeface="Times New Roman" panose="02020603050405020304" pitchFamily="18" charset="0"/>
                <a:ea typeface="Times New Roman" panose="02020603050405020304" pitchFamily="18" charset="0"/>
              </a:rPr>
              <a:t> с выработкой выходного сигнала </a:t>
            </a:r>
            <a:r>
              <a:rPr lang="en-US" sz="3200" i="1" dirty="0" err="1">
                <a:solidFill>
                  <a:srgbClr val="000000"/>
                </a:solidFill>
                <a:latin typeface="Times New Roman" panose="02020603050405020304" pitchFamily="18" charset="0"/>
                <a:ea typeface="Times New Roman" panose="02020603050405020304" pitchFamily="18" charset="0"/>
              </a:rPr>
              <a:t>y</a:t>
            </a:r>
            <a:r>
              <a:rPr lang="en-US" sz="3200" i="1" baseline="-25000" dirty="0" err="1">
                <a:solidFill>
                  <a:srgbClr val="000000"/>
                </a:solidFill>
                <a:latin typeface="Times New Roman" panose="02020603050405020304" pitchFamily="18" charset="0"/>
                <a:ea typeface="Times New Roman" panose="02020603050405020304" pitchFamily="18" charset="0"/>
              </a:rPr>
              <a:t>j</a:t>
            </a:r>
            <a:r>
              <a:rPr lang="ru-RU" sz="3200" dirty="0">
                <a:solidFill>
                  <a:srgbClr val="000000"/>
                </a:solidFill>
                <a:latin typeface="Times New Roman" panose="02020603050405020304" pitchFamily="18" charset="0"/>
                <a:ea typeface="Times New Roman" panose="02020603050405020304" pitchFamily="18" charset="0"/>
              </a:rPr>
              <a:t>.</a:t>
            </a:r>
            <a:endParaRPr lang="ru-RU"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6703461"/>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i="1" dirty="0" smtClean="0">
                <a:latin typeface="Times New Roman" panose="02020603050405020304" pitchFamily="18" charset="0"/>
                <a:ea typeface="Calibri" panose="020F0502020204030204" pitchFamily="34" charset="0"/>
                <a:cs typeface="Times New Roman" panose="02020603050405020304" pitchFamily="18" charset="0"/>
              </a:rPr>
              <a:t>Частичный </a:t>
            </a:r>
            <a:r>
              <a:rPr lang="ru-RU" sz="4000" b="1" dirty="0">
                <a:latin typeface="Times New Roman" panose="02020603050405020304" pitchFamily="18" charset="0"/>
                <a:ea typeface="Calibri" panose="020F0502020204030204" pitchFamily="34" charset="0"/>
                <a:cs typeface="Times New Roman" panose="02020603050405020304" pitchFamily="18" charset="0"/>
              </a:rPr>
              <a:t>Автомат</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246434" y="1720840"/>
            <a:ext cx="11699132" cy="3046988"/>
          </a:xfrm>
          <a:prstGeom prst="rect">
            <a:avLst/>
          </a:prstGeom>
        </p:spPr>
        <p:txBody>
          <a:bodyPr wrap="square">
            <a:spAutoFit/>
          </a:bodyPr>
          <a:lstStyle/>
          <a:p>
            <a:pPr indent="450215" algn="just">
              <a:spcAft>
                <a:spcPts val="0"/>
              </a:spcAft>
              <a:tabLst>
                <a:tab pos="629920" algn="l"/>
              </a:tabLst>
            </a:pPr>
            <a:r>
              <a:rPr lang="ru-RU" sz="3200" dirty="0">
                <a:latin typeface="Times New Roman" panose="02020603050405020304" pitchFamily="18" charset="0"/>
                <a:ea typeface="Calibri" panose="020F0502020204030204" pitchFamily="34" charset="0"/>
                <a:cs typeface="Times New Roman" panose="02020603050405020304" pitchFamily="18" charset="0"/>
              </a:rPr>
              <a:t>Автомат называется </a:t>
            </a:r>
            <a:r>
              <a:rPr lang="ru-RU" sz="3200" b="1" i="1" dirty="0">
                <a:latin typeface="Times New Roman" panose="02020603050405020304" pitchFamily="18" charset="0"/>
                <a:ea typeface="Calibri" panose="020F0502020204030204" pitchFamily="34" charset="0"/>
                <a:cs typeface="Times New Roman" panose="02020603050405020304" pitchFamily="18" charset="0"/>
              </a:rPr>
              <a:t>частичным</a:t>
            </a:r>
            <a:r>
              <a:rPr lang="ru-RU" sz="3200" dirty="0">
                <a:latin typeface="Times New Roman" panose="02020603050405020304" pitchFamily="18" charset="0"/>
                <a:ea typeface="Calibri" panose="020F0502020204030204" pitchFamily="34" charset="0"/>
                <a:cs typeface="Times New Roman" panose="02020603050405020304" pitchFamily="18" charset="0"/>
              </a:rPr>
              <a:t>, если некоторые комбинации “состояние– входной сигнал” не могут возникнуть в реальных условиях. При этом в графе автомата появляются состояния, из которых определены выходы не для всех входных сигналов (т.е. присутствуют не все стрелки), а в таблицах переходов и </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выходов </a:t>
            </a:r>
            <a:r>
              <a:rPr lang="ru-RU" sz="3200" dirty="0">
                <a:latin typeface="Times New Roman" panose="02020603050405020304" pitchFamily="18" charset="0"/>
                <a:ea typeface="Calibri" panose="020F0502020204030204" pitchFamily="34" charset="0"/>
                <a:cs typeface="Times New Roman" panose="02020603050405020304" pitchFamily="18" charset="0"/>
              </a:rPr>
              <a:t>имеются незаполненные клеточки. </a:t>
            </a: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6112706"/>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4000" b="1" dirty="0" smtClean="0">
                <a:latin typeface="Times New Roman" panose="02020603050405020304" pitchFamily="18" charset="0"/>
                <a:ea typeface="Calibri" panose="020F0502020204030204" pitchFamily="34" charset="0"/>
                <a:cs typeface="Times New Roman" panose="02020603050405020304" pitchFamily="18" charset="0"/>
              </a:rPr>
              <a:t>Реакция автомата</a:t>
            </a:r>
            <a:endParaRPr lang="ru-RU" sz="40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246434" y="1720840"/>
            <a:ext cx="11699132"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838200" y="2690336"/>
            <a:ext cx="10718260" cy="2554545"/>
          </a:xfrm>
          <a:prstGeom prst="rect">
            <a:avLst/>
          </a:prstGeom>
        </p:spPr>
        <p:txBody>
          <a:bodyPr wrap="square">
            <a:spAutoFit/>
          </a:bodyPr>
          <a:lstStyle/>
          <a:p>
            <a:r>
              <a:rPr lang="ru-RU" sz="3200" b="1" i="1" dirty="0" smtClean="0">
                <a:solidFill>
                  <a:srgbClr val="000000"/>
                </a:solidFill>
                <a:latin typeface="Times New Roman" panose="02020603050405020304" pitchFamily="18" charset="0"/>
                <a:ea typeface="Calibri" panose="020F0502020204030204" pitchFamily="34" charset="0"/>
              </a:rPr>
              <a:t>	Реакцией </a:t>
            </a:r>
            <a:r>
              <a:rPr lang="ru-RU" sz="3200" b="1" i="1" dirty="0">
                <a:solidFill>
                  <a:srgbClr val="000000"/>
                </a:solidFill>
                <a:latin typeface="Times New Roman" panose="02020603050405020304" pitchFamily="18" charset="0"/>
                <a:ea typeface="Calibri" panose="020F0502020204030204" pitchFamily="34" charset="0"/>
              </a:rPr>
              <a:t>автомата</a:t>
            </a:r>
            <a:r>
              <a:rPr lang="ru-RU" sz="3200" dirty="0">
                <a:solidFill>
                  <a:srgbClr val="000000"/>
                </a:solidFill>
                <a:latin typeface="Times New Roman" panose="02020603050405020304" pitchFamily="18" charset="0"/>
                <a:ea typeface="Calibri" panose="020F0502020204030204" pitchFamily="34" charset="0"/>
              </a:rPr>
              <a:t> называется последовательность выходных сигналов </a:t>
            </a:r>
            <a:r>
              <a:rPr lang="ru-RU" sz="3200" i="1" dirty="0">
                <a:solidFill>
                  <a:srgbClr val="000000"/>
                </a:solidFill>
                <a:latin typeface="Times New Roman" panose="02020603050405020304" pitchFamily="18" charset="0"/>
                <a:ea typeface="Calibri" panose="020F0502020204030204" pitchFamily="34" charset="0"/>
              </a:rPr>
              <a:t>автомата</a:t>
            </a:r>
            <a:r>
              <a:rPr lang="ru-RU" sz="3200" dirty="0">
                <a:solidFill>
                  <a:srgbClr val="000000"/>
                </a:solidFill>
                <a:latin typeface="Times New Roman" panose="02020603050405020304" pitchFamily="18" charset="0"/>
                <a:ea typeface="Calibri" panose="020F0502020204030204" pitchFamily="34" charset="0"/>
              </a:rPr>
              <a:t>, полученная под воздействием некоторой последовательности входных сигналов, то есть </a:t>
            </a:r>
            <a:r>
              <a:rPr lang="ru-RU" sz="3200" i="1" dirty="0">
                <a:solidFill>
                  <a:srgbClr val="000000"/>
                </a:solidFill>
                <a:latin typeface="Times New Roman" panose="02020603050405020304" pitchFamily="18" charset="0"/>
                <a:ea typeface="Calibri" panose="020F0502020204030204" pitchFamily="34" charset="0"/>
              </a:rPr>
              <a:t>реакция</a:t>
            </a:r>
            <a:r>
              <a:rPr lang="ru-RU" sz="3200" dirty="0">
                <a:solidFill>
                  <a:srgbClr val="000000"/>
                </a:solidFill>
                <a:latin typeface="Times New Roman" panose="02020603050405020304" pitchFamily="18" charset="0"/>
                <a:ea typeface="Calibri" panose="020F0502020204030204" pitchFamily="34" charset="0"/>
              </a:rPr>
              <a:t> - это </a:t>
            </a:r>
            <a:r>
              <a:rPr lang="ru-RU" sz="3200" i="1" dirty="0">
                <a:solidFill>
                  <a:srgbClr val="000000"/>
                </a:solidFill>
                <a:latin typeface="Times New Roman" panose="02020603050405020304" pitchFamily="18" charset="0"/>
                <a:ea typeface="Calibri" panose="020F0502020204030204" pitchFamily="34" charset="0"/>
              </a:rPr>
              <a:t>выходное слово</a:t>
            </a:r>
            <a:r>
              <a:rPr lang="ru-RU" sz="3200" dirty="0">
                <a:solidFill>
                  <a:srgbClr val="000000"/>
                </a:solidFill>
                <a:latin typeface="Times New Roman" panose="02020603050405020304" pitchFamily="18" charset="0"/>
                <a:ea typeface="Calibri" panose="020F0502020204030204" pitchFamily="34" charset="0"/>
              </a:rPr>
              <a:t> </a:t>
            </a:r>
            <a:r>
              <a:rPr lang="ru-RU" sz="3200" i="1" dirty="0">
                <a:solidFill>
                  <a:srgbClr val="000000"/>
                </a:solidFill>
                <a:latin typeface="Times New Roman" panose="02020603050405020304" pitchFamily="18" charset="0"/>
                <a:ea typeface="Calibri" panose="020F0502020204030204" pitchFamily="34" charset="0"/>
              </a:rPr>
              <a:t>автомата</a:t>
            </a:r>
            <a:r>
              <a:rPr lang="ru-RU" sz="3200" dirty="0">
                <a:solidFill>
                  <a:srgbClr val="000000"/>
                </a:solidFill>
                <a:latin typeface="Times New Roman" panose="02020603050405020304" pitchFamily="18" charset="0"/>
                <a:ea typeface="Calibri" panose="020F0502020204030204" pitchFamily="34" charset="0"/>
              </a:rPr>
              <a:t> на конкретное входное </a:t>
            </a:r>
            <a:r>
              <a:rPr lang="ru-RU" sz="3200" i="1" dirty="0">
                <a:solidFill>
                  <a:srgbClr val="000000"/>
                </a:solidFill>
                <a:latin typeface="Times New Roman" panose="02020603050405020304" pitchFamily="18" charset="0"/>
                <a:ea typeface="Calibri" panose="020F0502020204030204" pitchFamily="34" charset="0"/>
              </a:rPr>
              <a:t>слово</a:t>
            </a:r>
            <a:r>
              <a:rPr lang="ru-RU" sz="3200" dirty="0">
                <a:solidFill>
                  <a:srgbClr val="000000"/>
                </a:solidFill>
                <a:latin typeface="Times New Roman" panose="02020603050405020304" pitchFamily="18" charset="0"/>
                <a:ea typeface="Calibri" panose="020F0502020204030204" pitchFamily="34" charset="0"/>
              </a:rPr>
              <a:t>.</a:t>
            </a:r>
            <a:endParaRPr lang="ru-RU" sz="3200" dirty="0"/>
          </a:p>
        </p:txBody>
      </p:sp>
    </p:spTree>
    <p:extLst>
      <p:ext uri="{BB962C8B-B14F-4D97-AF65-F5344CB8AC3E}">
        <p14:creationId xmlns:p14="http://schemas.microsoft.com/office/powerpoint/2010/main" val="356786803"/>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838200" y="365125"/>
            <a:ext cx="10515600"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ЭКВИВАЛЕНТНЫЕ ПРЕОБРАЗОВАНИЯ АВТОМАТОВ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3539430"/>
          </a:xfrm>
          <a:prstGeom prst="rect">
            <a:avLst/>
          </a:prstGeom>
        </p:spPr>
        <p:txBody>
          <a:bodyPr>
            <a:spAutoFit/>
          </a:bodyPr>
          <a:lstStyle/>
          <a:p>
            <a:pPr indent="450215" algn="just">
              <a:spcAft>
                <a:spcPts val="0"/>
              </a:spcAft>
              <a:tabLst>
                <a:tab pos="629920" algn="l"/>
              </a:tabLst>
            </a:pPr>
            <a:r>
              <a:rPr lang="ru-RU" sz="3200" dirty="0">
                <a:latin typeface="Times New Roman" panose="02020603050405020304" pitchFamily="18" charset="0"/>
                <a:ea typeface="Calibri" panose="020F0502020204030204" pitchFamily="34" charset="0"/>
                <a:cs typeface="Times New Roman" panose="02020603050405020304" pitchFamily="18" charset="0"/>
              </a:rPr>
              <a:t>Два автомата называются </a:t>
            </a:r>
            <a:r>
              <a:rPr lang="ru-RU" sz="3200" b="1" i="1" dirty="0">
                <a:latin typeface="Times New Roman" panose="02020603050405020304" pitchFamily="18" charset="0"/>
                <a:ea typeface="Calibri" panose="020F0502020204030204" pitchFamily="34" charset="0"/>
                <a:cs typeface="Times New Roman" panose="02020603050405020304" pitchFamily="18" charset="0"/>
              </a:rPr>
              <a:t>эквивалентными</a:t>
            </a:r>
            <a:r>
              <a:rPr lang="ru-RU" sz="3200" dirty="0">
                <a:latin typeface="Times New Roman" panose="02020603050405020304" pitchFamily="18" charset="0"/>
                <a:ea typeface="Calibri" panose="020F0502020204030204" pitchFamily="34" charset="0"/>
                <a:cs typeface="Times New Roman" panose="02020603050405020304" pitchFamily="18" charset="0"/>
              </a:rPr>
              <a:t>, если они имеют одинаковые входные и выходные алфавиты и на одинаковые входные слова выдают одинаковые выходные слова. </a:t>
            </a: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1731612"/>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a:latin typeface="Times New Roman" panose="02020603050405020304" pitchFamily="18" charset="0"/>
                <a:ea typeface="Calibri" panose="020F0502020204030204" pitchFamily="34" charset="0"/>
              </a:rPr>
              <a:t>Переход от автомата Мили к эквивалентному автомату </a:t>
            </a:r>
            <a:r>
              <a:rPr lang="ru-RU" sz="3200" b="1" i="1" dirty="0" smtClean="0">
                <a:latin typeface="Times New Roman" panose="02020603050405020304" pitchFamily="18" charset="0"/>
                <a:ea typeface="Calibri" panose="020F0502020204030204" pitchFamily="34" charset="0"/>
              </a:rPr>
              <a:t>Мура</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233463" y="902679"/>
            <a:ext cx="11543489" cy="6986528"/>
          </a:xfrm>
          <a:prstGeom prst="rect">
            <a:avLst/>
          </a:prstGeom>
        </p:spPr>
        <p:txBody>
          <a:bodyPr wrap="square">
            <a:spAutoFit/>
          </a:bodyPr>
          <a:lstStyle/>
          <a:p>
            <a:pPr indent="450215" algn="just">
              <a:spcAft>
                <a:spcPts val="0"/>
              </a:spcAft>
              <a:tabLst>
                <a:tab pos="629920" algn="l"/>
              </a:tabLst>
            </a:pPr>
            <a:r>
              <a:rPr lang="ru-RU" sz="3200" dirty="0">
                <a:latin typeface="Times New Roman" panose="02020603050405020304" pitchFamily="18" charset="0"/>
                <a:ea typeface="Calibri" panose="020F0502020204030204" pitchFamily="34" charset="0"/>
                <a:cs typeface="Times New Roman" panose="02020603050405020304" pitchFamily="18" charset="0"/>
              </a:rPr>
              <a:t>Законы функционирования автоматов Мили и Мура отличаются функцией выходов. Поскольку каждой паре «состояние – входной сигнал» автомата Мили может соответствовать свой выходной сигнал, а в автомате Мура выходной сигнал приписывается состоянию, то каждой паре </a:t>
            </a:r>
            <a:r>
              <a:rPr lang="ru-RU" sz="3200" i="1" dirty="0" err="1">
                <a:latin typeface="Times New Roman" panose="02020603050405020304" pitchFamily="18" charset="0"/>
                <a:ea typeface="Calibri" panose="020F0502020204030204" pitchFamily="34" charset="0"/>
                <a:cs typeface="Times New Roman" panose="02020603050405020304" pitchFamily="18" charset="0"/>
              </a:rPr>
              <a:t>q</a:t>
            </a:r>
            <a:r>
              <a:rPr lang="ru-RU" sz="3200" i="1" baseline="-25000" dirty="0" err="1">
                <a:latin typeface="Times New Roman" panose="02020603050405020304" pitchFamily="18" charset="0"/>
                <a:ea typeface="Calibri" panose="020F0502020204030204" pitchFamily="34" charset="0"/>
                <a:cs typeface="Times New Roman" panose="02020603050405020304" pitchFamily="18" charset="0"/>
              </a:rPr>
              <a:t>i</a:t>
            </a:r>
            <a:r>
              <a:rPr lang="ru-RU" sz="3200" dirty="0">
                <a:latin typeface="Times New Roman" panose="02020603050405020304" pitchFamily="18" charset="0"/>
                <a:ea typeface="Calibri" panose="020F0502020204030204" pitchFamily="34" charset="0"/>
                <a:cs typeface="Times New Roman" panose="02020603050405020304" pitchFamily="18" charset="0"/>
              </a:rPr>
              <a:t> </a:t>
            </a:r>
            <a:r>
              <a:rPr lang="ru-RU" sz="3200" i="1" dirty="0" err="1">
                <a:latin typeface="Times New Roman" panose="02020603050405020304" pitchFamily="18" charset="0"/>
                <a:ea typeface="Calibri" panose="020F0502020204030204" pitchFamily="34" charset="0"/>
                <a:cs typeface="Times New Roman" panose="02020603050405020304" pitchFamily="18" charset="0"/>
              </a:rPr>
              <a:t>x</a:t>
            </a:r>
            <a:r>
              <a:rPr lang="ru-RU" sz="3200" i="1" baseline="-25000" dirty="0" err="1">
                <a:latin typeface="Times New Roman" panose="02020603050405020304" pitchFamily="18" charset="0"/>
                <a:ea typeface="Calibri" panose="020F0502020204030204" pitchFamily="34" charset="0"/>
                <a:cs typeface="Times New Roman" panose="02020603050405020304" pitchFamily="18" charset="0"/>
              </a:rPr>
              <a:t>j</a:t>
            </a:r>
            <a:r>
              <a:rPr lang="ru-RU" sz="3200" dirty="0">
                <a:latin typeface="Times New Roman" panose="02020603050405020304" pitchFamily="18" charset="0"/>
                <a:ea typeface="Calibri" panose="020F0502020204030204" pitchFamily="34" charset="0"/>
                <a:cs typeface="Times New Roman" panose="02020603050405020304" pitchFamily="18" charset="0"/>
              </a:rPr>
              <a:t> автомата Мили ставится в соответствие состояние синтезируемого автомата Мура </a:t>
            </a:r>
            <a:r>
              <a:rPr lang="ru-RU" sz="3200" i="1" dirty="0" err="1">
                <a:latin typeface="Times New Roman" panose="02020603050405020304" pitchFamily="18" charset="0"/>
                <a:ea typeface="Calibri" panose="020F0502020204030204" pitchFamily="34" charset="0"/>
                <a:cs typeface="Times New Roman" panose="02020603050405020304" pitchFamily="18" charset="0"/>
              </a:rPr>
              <a:t>b</a:t>
            </a:r>
            <a:r>
              <a:rPr lang="ru-RU" sz="3200" i="1" baseline="-25000" dirty="0" err="1">
                <a:latin typeface="Times New Roman" panose="02020603050405020304" pitchFamily="18" charset="0"/>
                <a:ea typeface="Calibri" panose="020F0502020204030204" pitchFamily="34" charset="0"/>
                <a:cs typeface="Times New Roman" panose="02020603050405020304" pitchFamily="18" charset="0"/>
              </a:rPr>
              <a:t>ij</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a:t>
            </a:r>
          </a:p>
          <a:p>
            <a:pPr indent="450215" algn="just">
              <a:tabLst>
                <a:tab pos="629920" algn="l"/>
              </a:tabLst>
            </a:pPr>
            <a:r>
              <a:rPr lang="ru-RU" sz="3200" dirty="0" smtClean="0">
                <a:latin typeface="Times New Roman" panose="02020603050405020304" pitchFamily="18" charset="0"/>
                <a:ea typeface="Calibri" panose="020F0502020204030204" pitchFamily="34" charset="0"/>
              </a:rPr>
              <a:t>Существует </a:t>
            </a:r>
            <a:r>
              <a:rPr lang="ru-RU" sz="3200" dirty="0">
                <a:latin typeface="Times New Roman" panose="02020603050405020304" pitchFamily="18" charset="0"/>
                <a:ea typeface="Calibri" panose="020F0502020204030204" pitchFamily="34" charset="0"/>
              </a:rPr>
              <a:t>стандартный прием, с помощью которого можно преобразовать автомат Мили в эквивалентных ему автомат Мура. Причем, если в автомате Мили </a:t>
            </a:r>
            <a:r>
              <a:rPr lang="ru-RU" sz="3200" i="1" dirty="0">
                <a:latin typeface="Times New Roman" panose="02020603050405020304" pitchFamily="18" charset="0"/>
                <a:ea typeface="Calibri" panose="020F0502020204030204" pitchFamily="34" charset="0"/>
              </a:rPr>
              <a:t>n</a:t>
            </a:r>
            <a:r>
              <a:rPr lang="ru-RU" sz="3200" dirty="0">
                <a:latin typeface="Times New Roman" panose="02020603050405020304" pitchFamily="18" charset="0"/>
                <a:ea typeface="Calibri" panose="020F0502020204030204" pitchFamily="34" charset="0"/>
              </a:rPr>
              <a:t> внутренних состояний и </a:t>
            </a:r>
            <a:r>
              <a:rPr lang="ru-RU" sz="3200" i="1" dirty="0">
                <a:latin typeface="Times New Roman" panose="02020603050405020304" pitchFamily="18" charset="0"/>
                <a:ea typeface="Calibri" panose="020F0502020204030204" pitchFamily="34" charset="0"/>
              </a:rPr>
              <a:t>m</a:t>
            </a:r>
            <a:r>
              <a:rPr lang="ru-RU" sz="3200" dirty="0">
                <a:latin typeface="Times New Roman" panose="02020603050405020304" pitchFamily="18" charset="0"/>
                <a:ea typeface="Calibri" panose="020F0502020204030204" pitchFamily="34" charset="0"/>
              </a:rPr>
              <a:t> входных, то в полученном автомате Мура будет </a:t>
            </a:r>
            <a:r>
              <a:rPr lang="ru-RU" sz="3200" i="1" dirty="0">
                <a:latin typeface="Times New Roman" panose="02020603050405020304" pitchFamily="18" charset="0"/>
                <a:ea typeface="Calibri" panose="020F0502020204030204" pitchFamily="34" charset="0"/>
              </a:rPr>
              <a:t>n</a:t>
            </a:r>
            <a:r>
              <a:rPr lang="ru-RU" sz="3200" dirty="0">
                <a:latin typeface="Times New Roman" panose="02020603050405020304" pitchFamily="18" charset="0"/>
                <a:ea typeface="Calibri" panose="020F0502020204030204" pitchFamily="34" charset="0"/>
              </a:rPr>
              <a:t> </a:t>
            </a:r>
            <a:r>
              <a:rPr lang="ru-RU" sz="3200" dirty="0">
                <a:latin typeface="Cambria Math" panose="02040503050406030204" pitchFamily="18" charset="0"/>
                <a:ea typeface="Calibri" panose="020F0502020204030204" pitchFamily="34" charset="0"/>
                <a:cs typeface="Cambria Math" panose="02040503050406030204" pitchFamily="18" charset="0"/>
              </a:rPr>
              <a:t>∗</a:t>
            </a:r>
            <a:r>
              <a:rPr lang="ru-RU" sz="3200" dirty="0">
                <a:latin typeface="Times New Roman" panose="02020603050405020304" pitchFamily="18" charset="0"/>
                <a:ea typeface="Calibri" panose="020F0502020204030204" pitchFamily="34" charset="0"/>
              </a:rPr>
              <a:t> </a:t>
            </a:r>
            <a:r>
              <a:rPr lang="ru-RU" sz="3200" i="1" dirty="0">
                <a:latin typeface="Times New Roman" panose="02020603050405020304" pitchFamily="18" charset="0"/>
                <a:ea typeface="Calibri" panose="020F0502020204030204" pitchFamily="34" charset="0"/>
              </a:rPr>
              <a:t>m</a:t>
            </a:r>
            <a:r>
              <a:rPr lang="ru-RU" sz="3200" dirty="0">
                <a:latin typeface="Times New Roman" panose="02020603050405020304" pitchFamily="18" charset="0"/>
                <a:ea typeface="Calibri" panose="020F0502020204030204" pitchFamily="34" charset="0"/>
              </a:rPr>
              <a:t>+1 </a:t>
            </a:r>
            <a:r>
              <a:rPr lang="ru-RU" sz="3200" dirty="0" smtClean="0">
                <a:latin typeface="Times New Roman" panose="02020603050405020304" pitchFamily="18" charset="0"/>
                <a:ea typeface="Calibri" panose="020F0502020204030204" pitchFamily="34" charset="0"/>
              </a:rPr>
              <a:t>состояний.</a:t>
            </a:r>
            <a:endParaRPr lang="ru-RU" sz="3200" dirty="0"/>
          </a:p>
          <a:p>
            <a:pPr indent="450215" algn="just">
              <a:spcAft>
                <a:spcPts val="0"/>
              </a:spcAft>
              <a:tabLst>
                <a:tab pos="629920" algn="l"/>
              </a:tabLst>
            </a:pPr>
            <a:endParaRPr lang="ru-RU" sz="32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384321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13793"/>
            <a:ext cx="10515600" cy="5398291"/>
          </a:xfrm>
        </p:spPr>
        <p:txBody>
          <a:bodyPr>
            <a:normAutofit/>
          </a:bodyPr>
          <a:lstStyle/>
          <a:p>
            <a:pPr marL="0" indent="0">
              <a:buNone/>
            </a:pPr>
            <a:r>
              <a:rPr lang="ru-RU" dirty="0" smtClean="0"/>
              <a:t>  </a:t>
            </a:r>
            <a:r>
              <a:rPr lang="ru-RU" dirty="0">
                <a:latin typeface="Times New Roman" panose="02020603050405020304" pitchFamily="18" charset="0"/>
                <a:ea typeface="Calibri" panose="020F0502020204030204" pitchFamily="34" charset="0"/>
              </a:rPr>
              <a:t>Абстрактная теория автоматов выделяет два основных способа использования автоматов: </a:t>
            </a:r>
          </a:p>
          <a:p>
            <a:r>
              <a:rPr lang="ru-RU" dirty="0">
                <a:latin typeface="Times New Roman" panose="02020603050405020304" pitchFamily="18" charset="0"/>
                <a:ea typeface="Calibri" panose="020F0502020204030204" pitchFamily="34" charset="0"/>
              </a:rPr>
              <a:t>преобразование входной последовательности символов в выходную (синтез дискретных устройств)</a:t>
            </a:r>
          </a:p>
          <a:p>
            <a:r>
              <a:rPr lang="ru-RU" dirty="0" smtClean="0">
                <a:latin typeface="Times New Roman" panose="02020603050405020304" pitchFamily="18" charset="0"/>
                <a:ea typeface="Calibri" panose="020F0502020204030204" pitchFamily="34" charset="0"/>
              </a:rPr>
              <a:t>проверка </a:t>
            </a:r>
            <a:r>
              <a:rPr lang="ru-RU" dirty="0">
                <a:latin typeface="Times New Roman" panose="02020603050405020304" pitchFamily="18" charset="0"/>
                <a:ea typeface="Calibri" panose="020F0502020204030204" pitchFamily="34" charset="0"/>
              </a:rPr>
              <a:t>правильности входной последовательности символов (синтез программных анализаторов)</a:t>
            </a:r>
          </a:p>
          <a:p>
            <a:pPr marL="0" indent="0">
              <a:buNone/>
            </a:pPr>
            <a:endParaRPr lang="ru-RU" dirty="0"/>
          </a:p>
        </p:txBody>
      </p:sp>
      <p:sp>
        <p:nvSpPr>
          <p:cNvPr id="5" name="Заголовок 1"/>
          <p:cNvSpPr>
            <a:spLocks noGrp="1"/>
          </p:cNvSpPr>
          <p:nvPr>
            <p:ph type="title"/>
          </p:nvPr>
        </p:nvSpPr>
        <p:spPr>
          <a:xfrm>
            <a:off x="838200" y="365126"/>
            <a:ext cx="10515600" cy="948667"/>
          </a:xfrm>
          <a:solidFill>
            <a:schemeClr val="accent6">
              <a:lumMod val="60000"/>
              <a:lumOff val="40000"/>
            </a:schemeClr>
          </a:solidFill>
        </p:spPr>
        <p:txBody>
          <a:bodyPr>
            <a:normAutofit/>
          </a:bodyPr>
          <a:lstStyle/>
          <a:p>
            <a:pPr algn="ctr"/>
            <a:r>
              <a:rPr lang="ru-RU" sz="5400" b="1" dirty="0">
                <a:effectLst>
                  <a:outerShdw blurRad="38100" dist="38100" dir="2700000" algn="tl">
                    <a:srgbClr val="000000">
                      <a:alpha val="43137"/>
                    </a:srgbClr>
                  </a:outerShdw>
                </a:effectLst>
              </a:rPr>
              <a:t>Теория автоматов</a:t>
            </a:r>
            <a:endParaRPr lang="ru-RU" sz="4900" b="1" dirty="0">
              <a:latin typeface="+mn-lt"/>
            </a:endParaRPr>
          </a:p>
        </p:txBody>
      </p:sp>
    </p:spTree>
    <p:extLst>
      <p:ext uri="{BB962C8B-B14F-4D97-AF65-F5344CB8AC3E}">
        <p14:creationId xmlns:p14="http://schemas.microsoft.com/office/powerpoint/2010/main" val="766754027"/>
      </p:ext>
    </p:extLst>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a:latin typeface="Times New Roman" panose="02020603050405020304" pitchFamily="18" charset="0"/>
                <a:ea typeface="Calibri" panose="020F0502020204030204" pitchFamily="34" charset="0"/>
              </a:rPr>
              <a:t>Переход от автомата Мили к эквивалентному автомату </a:t>
            </a:r>
            <a:r>
              <a:rPr lang="ru-RU" sz="3200" b="1" i="1" dirty="0" smtClean="0">
                <a:latin typeface="Times New Roman" panose="02020603050405020304" pitchFamily="18" charset="0"/>
                <a:ea typeface="Calibri" panose="020F0502020204030204" pitchFamily="34" charset="0"/>
              </a:rPr>
              <a:t>Мура</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914400" y="1004735"/>
            <a:ext cx="10439400" cy="6001643"/>
          </a:xfrm>
          <a:prstGeom prst="rect">
            <a:avLst/>
          </a:prstGeom>
        </p:spPr>
        <p:txBody>
          <a:bodyPr wrap="square">
            <a:spAutoFit/>
          </a:bodyPr>
          <a:lstStyle/>
          <a:p>
            <a:r>
              <a:rPr lang="ru-RU" sz="3200" dirty="0">
                <a:latin typeface="Times New Roman" panose="02020603050405020304" pitchFamily="18" charset="0"/>
                <a:ea typeface="Calibri" panose="020F0502020204030204" pitchFamily="34" charset="0"/>
              </a:rPr>
              <a:t>Таким образом, каждой клеточке таблицы переходов автомата Мили будет соответствовать новое состояние автомата Мура. Кроме того, поскольку первый выходной сигнал автомат выдаст, когда из начального состояния под воздействием первого входного сигнала перейдет в какое-то состояние, которое и определит первый выходной сигнал, то необходимо для автомата Мура ввести также начальное состояние b0, которому может быть приписан любой допустимый выходной сигнал. Поскольку функции переходов у автоматов Мили и Мура одинаковы, каждому состоянию автомата Мили ставится в соответствие класс изоморфных состояний автомата Мура.</a:t>
            </a:r>
            <a:endParaRPr lang="ru-RU" sz="3200" dirty="0"/>
          </a:p>
        </p:txBody>
      </p:sp>
    </p:spTree>
    <p:extLst>
      <p:ext uri="{BB962C8B-B14F-4D97-AF65-F5344CB8AC3E}">
        <p14:creationId xmlns:p14="http://schemas.microsoft.com/office/powerpoint/2010/main" val="2415315926"/>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smtClean="0">
                <a:latin typeface="Times New Roman" panose="02020603050405020304" pitchFamily="18" charset="0"/>
                <a:ea typeface="Calibri" panose="020F0502020204030204" pitchFamily="34" charset="0"/>
              </a:rPr>
              <a:t>Переход </a:t>
            </a:r>
            <a:r>
              <a:rPr lang="ru-RU" sz="3200" b="1" i="1" dirty="0">
                <a:latin typeface="Times New Roman" panose="02020603050405020304" pitchFamily="18" charset="0"/>
                <a:ea typeface="Calibri" panose="020F0502020204030204" pitchFamily="34" charset="0"/>
              </a:rPr>
              <a:t>от автомата Мура к эквивалентному автомату Мили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Прямоугольник 9"/>
          <p:cNvSpPr/>
          <p:nvPr/>
        </p:nvSpPr>
        <p:spPr>
          <a:xfrm>
            <a:off x="284534" y="1846357"/>
            <a:ext cx="11699132" cy="3539430"/>
          </a:xfrm>
          <a:prstGeom prst="rect">
            <a:avLst/>
          </a:prstGeom>
        </p:spPr>
        <p:txBody>
          <a:bodyPr wrap="square">
            <a:spAutoFit/>
          </a:bodyPr>
          <a:lstStyle/>
          <a:p>
            <a:r>
              <a:rPr lang="ru-RU" sz="3200" dirty="0">
                <a:latin typeface="Times New Roman" panose="02020603050405020304" pitchFamily="18" charset="0"/>
                <a:ea typeface="Calibri" panose="020F0502020204030204" pitchFamily="34" charset="0"/>
              </a:rPr>
              <a:t>Из анализа переходов автоматов Мили и Мура следует, что для перехода от автомата Мили к автомату Мура необходимо как бы отнести каждый выходной сигнал к предшествующему состоянию и входному сигналу, который перевел автомат Мура в данное состояние. Другими словами, на графе автомата выходные сигналы, ранее приписанные вершинам, необходимо отнести ко всем заходящим в эту вершину дугам. </a:t>
            </a:r>
            <a:endParaRPr lang="ru-RU" sz="3200" dirty="0"/>
          </a:p>
        </p:txBody>
      </p:sp>
    </p:spTree>
    <p:extLst>
      <p:ext uri="{BB962C8B-B14F-4D97-AF65-F5344CB8AC3E}">
        <p14:creationId xmlns:p14="http://schemas.microsoft.com/office/powerpoint/2010/main" val="1302868327"/>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smtClean="0">
                <a:latin typeface="Times New Roman" panose="02020603050405020304" pitchFamily="18" charset="0"/>
                <a:ea typeface="Calibri" panose="020F0502020204030204" pitchFamily="34" charset="0"/>
              </a:rPr>
              <a:t>Переход </a:t>
            </a:r>
            <a:r>
              <a:rPr lang="ru-RU" sz="3200" b="1" i="1" dirty="0">
                <a:latin typeface="Times New Roman" panose="02020603050405020304" pitchFamily="18" charset="0"/>
                <a:ea typeface="Calibri" panose="020F0502020204030204" pitchFamily="34" charset="0"/>
              </a:rPr>
              <a:t>от автомата Мура к эквивалентному автомату Мили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Прямоугольник 9"/>
          <p:cNvSpPr/>
          <p:nvPr/>
        </p:nvSpPr>
        <p:spPr>
          <a:xfrm>
            <a:off x="284534" y="1846357"/>
            <a:ext cx="11699132" cy="4031873"/>
          </a:xfrm>
          <a:prstGeom prst="rect">
            <a:avLst/>
          </a:prstGeom>
        </p:spPr>
        <p:txBody>
          <a:bodyPr wrap="square">
            <a:spAutoFit/>
          </a:bodyPr>
          <a:lstStyle/>
          <a:p>
            <a:r>
              <a:rPr lang="ru-RU" sz="3200" dirty="0">
                <a:latin typeface="Times New Roman" panose="02020603050405020304" pitchFamily="18" charset="0"/>
                <a:ea typeface="Calibri" panose="020F0502020204030204" pitchFamily="34" charset="0"/>
              </a:rPr>
              <a:t>Из анализа переходов автоматов Мили и Мура следует, что для перехода от автомата Мили к автомату Мура необходимо как бы отнести каждый выходной сигнал к предшествующему состоянию и входному сигналу, который перевел автомат Мура в данное состояние. Другими словами, на графе автомата выходные сигналы, ранее приписанные вершинам, необходимо отнести ко всем заходящим в эту вершину дугам. </a:t>
            </a:r>
            <a:endParaRPr lang="ru-RU" sz="3200" dirty="0" smtClean="0">
              <a:latin typeface="Times New Roman" panose="02020603050405020304" pitchFamily="18" charset="0"/>
              <a:ea typeface="Calibri" panose="020F0502020204030204" pitchFamily="34" charset="0"/>
            </a:endParaRPr>
          </a:p>
          <a:p>
            <a:endParaRPr lang="ru-RU" sz="3200" dirty="0"/>
          </a:p>
        </p:txBody>
      </p:sp>
    </p:spTree>
    <p:extLst>
      <p:ext uri="{BB962C8B-B14F-4D97-AF65-F5344CB8AC3E}">
        <p14:creationId xmlns:p14="http://schemas.microsoft.com/office/powerpoint/2010/main" val="606030077"/>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b="1" i="1" dirty="0" smtClean="0">
                <a:latin typeface="Times New Roman" panose="02020603050405020304" pitchFamily="18" charset="0"/>
                <a:ea typeface="Calibri" panose="020F0502020204030204" pitchFamily="34" charset="0"/>
              </a:rPr>
              <a:t>Переход </a:t>
            </a:r>
            <a:r>
              <a:rPr lang="ru-RU" sz="3200" b="1" i="1" dirty="0">
                <a:latin typeface="Times New Roman" panose="02020603050405020304" pitchFamily="18" charset="0"/>
                <a:ea typeface="Calibri" panose="020F0502020204030204" pitchFamily="34" charset="0"/>
              </a:rPr>
              <a:t>от автомата Мура к эквивалентному автомату Мили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4031873"/>
          </a:xfrm>
          <a:prstGeom prst="rect">
            <a:avLst/>
          </a:prstGeom>
        </p:spPr>
        <p:txBody>
          <a:bodyPr wrap="square">
            <a:spAutoFit/>
          </a:bodyPr>
          <a:lstStyle/>
          <a:p>
            <a:r>
              <a:rPr lang="ru-RU" sz="3200" dirty="0">
                <a:latin typeface="Times New Roman" panose="02020603050405020304" pitchFamily="18" charset="0"/>
                <a:ea typeface="Calibri" panose="020F0502020204030204" pitchFamily="34" charset="0"/>
              </a:rPr>
              <a:t>Не менее просто осуществляется переход для автомата, заданного в табличной форме. </a:t>
            </a:r>
            <a:endParaRPr lang="ru-RU" sz="3200" dirty="0" smtClean="0">
              <a:latin typeface="Times New Roman" panose="02020603050405020304" pitchFamily="18" charset="0"/>
              <a:ea typeface="Calibri" panose="020F0502020204030204" pitchFamily="34" charset="0"/>
            </a:endParaRPr>
          </a:p>
          <a:p>
            <a:r>
              <a:rPr lang="ru-RU" sz="3200" dirty="0">
                <a:latin typeface="Times New Roman" panose="02020603050405020304" pitchFamily="18" charset="0"/>
                <a:ea typeface="Calibri" panose="020F0502020204030204" pitchFamily="34" charset="0"/>
                <a:cs typeface="Times New Roman" panose="02020603050405020304" pitchFamily="18" charset="0"/>
              </a:rPr>
              <a:t>В этом случае таблица переходов дублирует существующую, а таблица выходов получается заменой в таблице переходов состояний, в которые переходит автомат, на выходные сигналы, которые этим состояниям были приписаны в автомате Мура. </a:t>
            </a:r>
            <a:endParaRPr lang="ru-RU" sz="3600" dirty="0">
              <a:latin typeface="Times New Roman" panose="02020603050405020304" pitchFamily="18" charset="0"/>
              <a:ea typeface="Calibri" panose="020F0502020204030204" pitchFamily="34" charset="0"/>
              <a:cs typeface="Times New Roman" panose="02020603050405020304" pitchFamily="18" charset="0"/>
            </a:endParaRPr>
          </a:p>
          <a:p>
            <a:endParaRPr lang="ru-RU" sz="3200" dirty="0" smtClean="0">
              <a:latin typeface="Times New Roman" panose="02020603050405020304" pitchFamily="18" charset="0"/>
              <a:ea typeface="Calibri" panose="020F0502020204030204" pitchFamily="34" charset="0"/>
            </a:endParaRPr>
          </a:p>
          <a:p>
            <a:endParaRPr lang="ru-RU" sz="3200" dirty="0"/>
          </a:p>
        </p:txBody>
      </p:sp>
    </p:spTree>
    <p:extLst>
      <p:ext uri="{BB962C8B-B14F-4D97-AF65-F5344CB8AC3E}">
        <p14:creationId xmlns:p14="http://schemas.microsoft.com/office/powerpoint/2010/main" val="3146541999"/>
      </p:ext>
    </p:extLst>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МИНИМИЗАЦИЯ </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АВТОМАТОВ</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77821" y="1497178"/>
            <a:ext cx="12036357" cy="5262979"/>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r>
              <a:rPr lang="ru-RU" sz="2800" b="1" i="1" dirty="0" smtClean="0">
                <a:latin typeface="Times New Roman" panose="02020603050405020304" pitchFamily="18" charset="0"/>
                <a:ea typeface="Calibri" panose="020F0502020204030204" pitchFamily="34" charset="0"/>
              </a:rPr>
              <a:t>Минимальный</a:t>
            </a:r>
            <a:r>
              <a:rPr lang="ru-RU" sz="2800" dirty="0" smtClean="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автомат – это автомат, имеющий наименьшее возможное количество состояний и реализующий заданную функцию выходов. </a:t>
            </a:r>
            <a:endParaRPr lang="ru-RU" sz="2800" dirty="0" smtClean="0">
              <a:latin typeface="Times New Roman" panose="02020603050405020304" pitchFamily="18" charset="0"/>
              <a:ea typeface="Calibri" panose="020F0502020204030204" pitchFamily="34" charset="0"/>
            </a:endParaRPr>
          </a:p>
          <a:p>
            <a:r>
              <a:rPr lang="ru-RU" sz="2800" dirty="0">
                <a:latin typeface="Times New Roman" panose="02020603050405020304" pitchFamily="18" charset="0"/>
                <a:ea typeface="Calibri" panose="020F0502020204030204" pitchFamily="34" charset="0"/>
              </a:rPr>
              <a:t>	</a:t>
            </a:r>
            <a:r>
              <a:rPr lang="ru-RU" sz="2800" dirty="0" smtClean="0">
                <a:latin typeface="Times New Roman" panose="02020603050405020304" pitchFamily="18" charset="0"/>
                <a:ea typeface="Calibri" panose="020F0502020204030204" pitchFamily="34" charset="0"/>
              </a:rPr>
              <a:t>Два </a:t>
            </a:r>
            <a:r>
              <a:rPr lang="ru-RU" sz="2800" dirty="0">
                <a:latin typeface="Times New Roman" panose="02020603050405020304" pitchFamily="18" charset="0"/>
                <a:ea typeface="Calibri" panose="020F0502020204030204" pitchFamily="34" charset="0"/>
              </a:rPr>
              <a:t>состояния автомата называются 1-эквивалентными, если, находясь в любом из этих состояний, автомат на один и тот же входной сигнал (входное слово длиной в 1) выдает один и тот же выходной сигнал. </a:t>
            </a:r>
            <a:endParaRPr lang="ru-RU" sz="2800" dirty="0" smtClean="0">
              <a:latin typeface="Times New Roman" panose="02020603050405020304" pitchFamily="18" charset="0"/>
              <a:ea typeface="Calibri" panose="020F0502020204030204" pitchFamily="34" charset="0"/>
            </a:endParaRPr>
          </a:p>
          <a:p>
            <a:r>
              <a:rPr lang="ru-RU" sz="2800" dirty="0">
                <a:latin typeface="Times New Roman" panose="02020603050405020304" pitchFamily="18" charset="0"/>
                <a:ea typeface="Calibri" panose="020F0502020204030204" pitchFamily="34" charset="0"/>
              </a:rPr>
              <a:t>	</a:t>
            </a:r>
            <a:r>
              <a:rPr lang="ru-RU" sz="2800" dirty="0" smtClean="0">
                <a:latin typeface="Times New Roman" panose="02020603050405020304" pitchFamily="18" charset="0"/>
                <a:ea typeface="Calibri" panose="020F0502020204030204" pitchFamily="34" charset="0"/>
              </a:rPr>
              <a:t>Два </a:t>
            </a:r>
            <a:r>
              <a:rPr lang="ru-RU" sz="2800" dirty="0">
                <a:latin typeface="Times New Roman" panose="02020603050405020304" pitchFamily="18" charset="0"/>
                <a:ea typeface="Calibri" panose="020F0502020204030204" pitchFamily="34" charset="0"/>
              </a:rPr>
              <a:t>состояния автомата называются К- эквивалентными, если, начиная с любого из этих состояний, автомат на любые одинаковые слова длины К выдает одинаковые выходные слова (также длины К). Если два состояния К- эквивалентны для любых К, то их называют (просто) эквивалентными</a:t>
            </a:r>
            <a:r>
              <a:rPr lang="ru-RU" sz="2800" dirty="0" smtClean="0">
                <a:latin typeface="Times New Roman" panose="02020603050405020304" pitchFamily="18" charset="0"/>
                <a:ea typeface="Calibri" panose="020F0502020204030204" pitchFamily="34" charset="0"/>
              </a:rPr>
              <a:t>.</a:t>
            </a:r>
          </a:p>
          <a:p>
            <a:r>
              <a:rPr lang="ru-RU" sz="2800" dirty="0">
                <a:latin typeface="Times New Roman" panose="02020603050405020304" pitchFamily="18" charset="0"/>
                <a:ea typeface="Calibri" panose="020F0502020204030204" pitchFamily="34" charset="0"/>
              </a:rPr>
              <a:t>	</a:t>
            </a:r>
            <a:r>
              <a:rPr lang="ru-RU" sz="2800" dirty="0" smtClean="0">
                <a:latin typeface="Times New Roman" panose="02020603050405020304" pitchFamily="18" charset="0"/>
                <a:ea typeface="Calibri" panose="020F0502020204030204" pitchFamily="34" charset="0"/>
              </a:rPr>
              <a:t> </a:t>
            </a:r>
            <a:r>
              <a:rPr lang="ru-RU" sz="2800" dirty="0">
                <a:latin typeface="Times New Roman" panose="02020603050405020304" pitchFamily="18" charset="0"/>
                <a:ea typeface="Calibri" panose="020F0502020204030204" pitchFamily="34" charset="0"/>
              </a:rPr>
              <a:t>Множество попарно эквивалентных состояний образует класс эквивалентности.  </a:t>
            </a:r>
            <a:endParaRPr lang="ru-RU" sz="2800" dirty="0"/>
          </a:p>
        </p:txBody>
      </p:sp>
    </p:spTree>
    <p:extLst>
      <p:ext uri="{BB962C8B-B14F-4D97-AF65-F5344CB8AC3E}">
        <p14:creationId xmlns:p14="http://schemas.microsoft.com/office/powerpoint/2010/main" val="689974288"/>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МИНИМИЗАЦИЯ </a:t>
            </a:r>
            <a:r>
              <a:rPr lang="ru-RU" sz="3200" dirty="0" smtClean="0">
                <a:latin typeface="Times New Roman" panose="02020603050405020304" pitchFamily="18" charset="0"/>
                <a:ea typeface="Calibri" panose="020F0502020204030204" pitchFamily="34" charset="0"/>
                <a:cs typeface="Times New Roman" panose="02020603050405020304" pitchFamily="18" charset="0"/>
              </a:rPr>
              <a:t>АВТОМАТОВ</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5909310"/>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r>
              <a:rPr lang="ru-RU" sz="2400" dirty="0">
                <a:latin typeface="Times New Roman" panose="02020603050405020304" pitchFamily="18" charset="0"/>
                <a:ea typeface="Calibri" panose="020F0502020204030204" pitchFamily="34" charset="0"/>
              </a:rPr>
              <a:t>Смысл минимизации состоит в выявлении классов эквивалентности и замене каждого класса одним состоянием.  </a:t>
            </a:r>
            <a:endParaRPr lang="ru-RU" sz="2400" dirty="0" smtClean="0">
              <a:latin typeface="Times New Roman" panose="02020603050405020304" pitchFamily="18" charset="0"/>
              <a:ea typeface="Calibri" panose="020F0502020204030204" pitchFamily="34" charset="0"/>
            </a:endParaRPr>
          </a:p>
          <a:p>
            <a:r>
              <a:rPr lang="ru-RU" sz="2400" dirty="0">
                <a:latin typeface="Times New Roman" panose="02020603050405020304" pitchFamily="18" charset="0"/>
                <a:ea typeface="Calibri" panose="020F0502020204030204" pitchFamily="34" charset="0"/>
              </a:rPr>
              <a:t>	</a:t>
            </a:r>
            <a:r>
              <a:rPr lang="ru-RU" sz="2400" dirty="0" smtClean="0">
                <a:latin typeface="Times New Roman" panose="02020603050405020304" pitchFamily="18" charset="0"/>
                <a:ea typeface="Calibri" panose="020F0502020204030204" pitchFamily="34" charset="0"/>
              </a:rPr>
              <a:t>Процедура </a:t>
            </a:r>
            <a:r>
              <a:rPr lang="ru-RU" sz="2400" dirty="0">
                <a:latin typeface="Times New Roman" panose="02020603050405020304" pitchFamily="18" charset="0"/>
                <a:ea typeface="Calibri" panose="020F0502020204030204" pitchFamily="34" charset="0"/>
              </a:rPr>
              <a:t>минимизации состоит в следующем: </a:t>
            </a:r>
            <a:endParaRPr lang="ru-RU" sz="2400" dirty="0" smtClean="0">
              <a:latin typeface="Times New Roman" panose="02020603050405020304" pitchFamily="18" charset="0"/>
              <a:ea typeface="Calibri" panose="020F0502020204030204" pitchFamily="34" charset="0"/>
            </a:endParaRPr>
          </a:p>
          <a:p>
            <a:r>
              <a:rPr lang="ru-RU" sz="2400" dirty="0">
                <a:latin typeface="Times New Roman" panose="02020603050405020304" pitchFamily="18" charset="0"/>
                <a:ea typeface="Calibri" panose="020F0502020204030204" pitchFamily="34" charset="0"/>
              </a:rPr>
              <a:t>	</a:t>
            </a:r>
            <a:r>
              <a:rPr lang="ru-RU" sz="2400" dirty="0" smtClean="0">
                <a:latin typeface="Times New Roman" panose="02020603050405020304" pitchFamily="18" charset="0"/>
                <a:ea typeface="Calibri" panose="020F0502020204030204" pitchFamily="34" charset="0"/>
              </a:rPr>
              <a:t>1</a:t>
            </a:r>
            <a:r>
              <a:rPr lang="ru-RU" sz="2400" dirty="0">
                <a:latin typeface="Times New Roman" panose="02020603050405020304" pitchFamily="18" charset="0"/>
                <a:ea typeface="Calibri" panose="020F0502020204030204" pitchFamily="34" charset="0"/>
              </a:rPr>
              <a:t>. По таблице выходов автомата Мили (или по первой строке отмеченной таблице переходов автомата Мура) находятся состояния, имеющие одинаковые столбцы (отмеченные одинаковыми выходными сигналами) – это 1-эквивалентные состояния. </a:t>
            </a:r>
            <a:endParaRPr lang="ru-RU" sz="2400" dirty="0" smtClean="0">
              <a:latin typeface="Times New Roman" panose="02020603050405020304" pitchFamily="18" charset="0"/>
              <a:ea typeface="Calibri" panose="020F0502020204030204" pitchFamily="34" charset="0"/>
            </a:endParaRPr>
          </a:p>
          <a:p>
            <a:r>
              <a:rPr lang="ru-RU" sz="2400" dirty="0">
                <a:latin typeface="Times New Roman" panose="02020603050405020304" pitchFamily="18" charset="0"/>
                <a:ea typeface="Calibri" panose="020F0502020204030204" pitchFamily="34" charset="0"/>
              </a:rPr>
              <a:t>	</a:t>
            </a:r>
            <a:r>
              <a:rPr lang="ru-RU" sz="2400" dirty="0" smtClean="0">
                <a:latin typeface="Times New Roman" panose="02020603050405020304" pitchFamily="18" charset="0"/>
                <a:ea typeface="Calibri" panose="020F0502020204030204" pitchFamily="34" charset="0"/>
              </a:rPr>
              <a:t>2</a:t>
            </a:r>
            <a:r>
              <a:rPr lang="ru-RU" sz="2400" dirty="0">
                <a:latin typeface="Times New Roman" panose="02020603050405020304" pitchFamily="18" charset="0"/>
                <a:ea typeface="Calibri" panose="020F0502020204030204" pitchFamily="34" charset="0"/>
              </a:rPr>
              <a:t>. Далее используется таблица переходов. Все состояния, входящие в 1эквивалентный класс, которые под воздействием первого сигнала перешли в состояния, принадлежащие в свою очередь</a:t>
            </a:r>
            <a:r>
              <a:rPr lang="ru-RU" sz="2400" dirty="0">
                <a:solidFill>
                  <a:srgbClr val="333333"/>
                </a:solidFill>
                <a:latin typeface="Times New Roman" panose="02020603050405020304" pitchFamily="18" charset="0"/>
                <a:ea typeface="Times New Roman" panose="02020603050405020304" pitchFamily="18" charset="0"/>
              </a:rPr>
              <a:t> 1эквивалентному классу, образуют 2-эквивалентный </a:t>
            </a:r>
            <a:r>
              <a:rPr lang="ru-RU" sz="2400" dirty="0" smtClean="0">
                <a:solidFill>
                  <a:srgbClr val="333333"/>
                </a:solidFill>
                <a:latin typeface="Times New Roman" panose="02020603050405020304" pitchFamily="18" charset="0"/>
                <a:ea typeface="Times New Roman" panose="02020603050405020304" pitchFamily="18" charset="0"/>
              </a:rPr>
              <a:t>класс.</a:t>
            </a:r>
          </a:p>
          <a:p>
            <a:r>
              <a:rPr lang="ru-RU" sz="2400" dirty="0">
                <a:solidFill>
                  <a:srgbClr val="333333"/>
                </a:solidFill>
                <a:latin typeface="Times New Roman" panose="02020603050405020304" pitchFamily="18" charset="0"/>
                <a:ea typeface="Times New Roman" panose="02020603050405020304" pitchFamily="18" charset="0"/>
              </a:rPr>
              <a:t>	</a:t>
            </a:r>
            <a:r>
              <a:rPr lang="ru-RU" sz="2400" dirty="0" smtClean="0">
                <a:solidFill>
                  <a:srgbClr val="333333"/>
                </a:solidFill>
                <a:latin typeface="Times New Roman" panose="02020603050405020304" pitchFamily="18" charset="0"/>
                <a:ea typeface="Times New Roman" panose="02020603050405020304" pitchFamily="18" charset="0"/>
              </a:rPr>
              <a:t> </a:t>
            </a:r>
            <a:r>
              <a:rPr lang="ru-RU" sz="2400" dirty="0">
                <a:solidFill>
                  <a:srgbClr val="333333"/>
                </a:solidFill>
                <a:latin typeface="Times New Roman" panose="02020603050405020304" pitchFamily="18" charset="0"/>
                <a:ea typeface="Times New Roman" panose="02020603050405020304" pitchFamily="18" charset="0"/>
              </a:rPr>
              <a:t>3. Процедура разбиения на классы эквивалентности продолжается до те пор, пока при очередном шаге К- эквивалентные классы не совпадут с (К-1)-эквивалентными, т.е. получатся эквивалентные классы. </a:t>
            </a:r>
            <a:endParaRPr lang="ru-RU" sz="2400" dirty="0" smtClean="0">
              <a:solidFill>
                <a:srgbClr val="333333"/>
              </a:solidFill>
              <a:latin typeface="Times New Roman" panose="02020603050405020304" pitchFamily="18" charset="0"/>
              <a:ea typeface="Times New Roman" panose="02020603050405020304" pitchFamily="18" charset="0"/>
            </a:endParaRPr>
          </a:p>
          <a:p>
            <a:r>
              <a:rPr lang="ru-RU" sz="2400" dirty="0">
                <a:solidFill>
                  <a:srgbClr val="333333"/>
                </a:solidFill>
                <a:latin typeface="Times New Roman" panose="02020603050405020304" pitchFamily="18" charset="0"/>
                <a:ea typeface="Times New Roman" panose="02020603050405020304" pitchFamily="18" charset="0"/>
              </a:rPr>
              <a:t>	</a:t>
            </a:r>
            <a:r>
              <a:rPr lang="ru-RU" sz="2400" dirty="0" smtClean="0">
                <a:solidFill>
                  <a:srgbClr val="333333"/>
                </a:solidFill>
                <a:latin typeface="Times New Roman" panose="02020603050405020304" pitchFamily="18" charset="0"/>
                <a:ea typeface="Times New Roman" panose="02020603050405020304" pitchFamily="18" charset="0"/>
              </a:rPr>
              <a:t>4</a:t>
            </a:r>
            <a:r>
              <a:rPr lang="ru-RU" sz="2400" dirty="0">
                <a:solidFill>
                  <a:srgbClr val="333333"/>
                </a:solidFill>
                <a:latin typeface="Times New Roman" panose="02020603050405020304" pitchFamily="18" charset="0"/>
                <a:ea typeface="Times New Roman" panose="02020603050405020304" pitchFamily="18" charset="0"/>
              </a:rPr>
              <a:t>. Все состояния, входящие в один класс эквивалентности, заменяются одним состоянием.</a:t>
            </a:r>
            <a:endParaRPr lang="ru-RU" sz="2400" dirty="0"/>
          </a:p>
          <a:p>
            <a:endParaRPr lang="ru-RU" dirty="0"/>
          </a:p>
        </p:txBody>
      </p:sp>
    </p:spTree>
    <p:extLst>
      <p:ext uri="{BB962C8B-B14F-4D97-AF65-F5344CB8AC3E}">
        <p14:creationId xmlns:p14="http://schemas.microsoft.com/office/powerpoint/2010/main" val="1389765013"/>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67554"/>
            <a:ext cx="10515600" cy="5276007"/>
          </a:xfrm>
        </p:spPr>
        <p:txBody>
          <a:bodyPr>
            <a:normAutofit/>
          </a:bodyPr>
          <a:lstStyle/>
          <a:p>
            <a:pPr indent="0" algn="just">
              <a:spcAft>
                <a:spcPts val="0"/>
              </a:spcAft>
              <a:buNone/>
              <a:tabLst>
                <a:tab pos="629920" algn="l"/>
              </a:tabLst>
            </a:pPr>
            <a:r>
              <a:rPr lang="ru-RU" sz="3200" i="1" dirty="0" smtClean="0"/>
              <a:t>   </a:t>
            </a: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РАСПОЗНАЮЩИЕ АВТОМАТЫ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2677656"/>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Распознающий </a:t>
            </a:r>
            <a:r>
              <a:rPr lang="ru-RU" sz="2800" dirty="0">
                <a:latin typeface="Times New Roman" panose="02020603050405020304" pitchFamily="18" charset="0"/>
                <a:ea typeface="Calibri" panose="020F0502020204030204" pitchFamily="34" charset="0"/>
              </a:rPr>
              <a:t>автомат – это автомат Мура, в котором фиксируется начальное состояние и подмножество состояний F </a:t>
            </a:r>
            <a:r>
              <a:rPr lang="ru-RU" sz="2800" dirty="0">
                <a:latin typeface="Cambria Math" panose="02040503050406030204" pitchFamily="18" charset="0"/>
                <a:ea typeface="Calibri" panose="020F0502020204030204" pitchFamily="34" charset="0"/>
                <a:cs typeface="Cambria Math" panose="02040503050406030204" pitchFamily="18" charset="0"/>
              </a:rPr>
              <a:t>⊆</a:t>
            </a:r>
            <a:r>
              <a:rPr lang="ru-RU" sz="2800" dirty="0">
                <a:latin typeface="Times New Roman" panose="02020603050405020304" pitchFamily="18" charset="0"/>
                <a:ea typeface="Calibri" panose="020F0502020204030204" pitchFamily="34" charset="0"/>
              </a:rPr>
              <a:t> Q, называемое множеством заключительных состояний. Говорят, что автомат допускает (принимает, распознает, представляет) данное слово, если реакцией на это слово может быть переход автомата в одно из заключительных состояний.</a:t>
            </a:r>
            <a:endParaRPr lang="ru-RU" sz="2800" dirty="0"/>
          </a:p>
        </p:txBody>
      </p:sp>
    </p:spTree>
    <p:extLst>
      <p:ext uri="{BB962C8B-B14F-4D97-AF65-F5344CB8AC3E}">
        <p14:creationId xmlns:p14="http://schemas.microsoft.com/office/powerpoint/2010/main" val="1335332629"/>
      </p:ext>
    </p:extLst>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050902"/>
            <a:ext cx="10515600" cy="5592659"/>
          </a:xfrm>
        </p:spPr>
        <p:txBody>
          <a:bodyPr>
            <a:normAutofit/>
          </a:bodyPr>
          <a:lstStyle/>
          <a:p>
            <a:pPr indent="0" algn="just">
              <a:buNone/>
              <a:tabLst>
                <a:tab pos="629920" algn="l"/>
              </a:tabLst>
            </a:pPr>
            <a:r>
              <a:rPr lang="ru-RU" sz="3200" i="1" dirty="0" smtClean="0"/>
              <a:t>   </a:t>
            </a:r>
            <a:r>
              <a:rPr lang="ru-RU" dirty="0">
                <a:latin typeface="Times New Roman" panose="02020603050405020304" pitchFamily="18" charset="0"/>
                <a:ea typeface="Calibri" panose="020F0502020204030204" pitchFamily="34" charset="0"/>
              </a:rPr>
              <a:t>Для распознавания часто используются частичные </a:t>
            </a:r>
            <a:r>
              <a:rPr lang="ru-RU" dirty="0" smtClean="0">
                <a:latin typeface="Times New Roman" panose="02020603050405020304" pitchFamily="18" charset="0"/>
                <a:ea typeface="Calibri" panose="020F0502020204030204" pitchFamily="34" charset="0"/>
              </a:rPr>
              <a:t>автоматы. </a:t>
            </a:r>
            <a:endParaRPr lang="ru-RU" dirty="0"/>
          </a:p>
          <a:p>
            <a:pPr indent="0" algn="just">
              <a:buNone/>
              <a:tabLst>
                <a:tab pos="629920" algn="l"/>
              </a:tabLst>
            </a:pPr>
            <a:r>
              <a:rPr lang="ru-RU" dirty="0" smtClean="0">
                <a:latin typeface="Times New Roman" panose="02020603050405020304" pitchFamily="18" charset="0"/>
                <a:ea typeface="Calibri" panose="020F0502020204030204" pitchFamily="34" charset="0"/>
              </a:rPr>
              <a:t>	Слово </a:t>
            </a:r>
            <a:r>
              <a:rPr lang="ru-RU" dirty="0">
                <a:latin typeface="Times New Roman" panose="02020603050405020304" pitchFamily="18" charset="0"/>
                <a:ea typeface="Calibri" panose="020F0502020204030204" pitchFamily="34" charset="0"/>
              </a:rPr>
              <a:t>считается недопустимым, если в результате реакции на него автомат не остановится в заключительном состоянии или если будет подан запрещенный (для данного состояния) входной сигнал. </a:t>
            </a:r>
            <a:endParaRPr lang="ru-RU" dirty="0" smtClean="0">
              <a:latin typeface="Times New Roman" panose="02020603050405020304" pitchFamily="18" charset="0"/>
              <a:ea typeface="Calibri" panose="020F0502020204030204" pitchFamily="34" charset="0"/>
            </a:endParaRPr>
          </a:p>
          <a:p>
            <a:pPr indent="0" algn="just">
              <a:buNone/>
              <a:tabLst>
                <a:tab pos="629920" algn="l"/>
              </a:tabLst>
            </a:pPr>
            <a:r>
              <a:rPr lang="ru-RU" dirty="0">
                <a:latin typeface="Times New Roman" panose="02020603050405020304" pitchFamily="18" charset="0"/>
              </a:rPr>
              <a:t>	</a:t>
            </a:r>
            <a:r>
              <a:rPr lang="ru-RU" dirty="0">
                <a:latin typeface="Times New Roman" panose="02020603050405020304" pitchFamily="18" charset="0"/>
                <a:ea typeface="Calibri" panose="020F0502020204030204" pitchFamily="34" charset="0"/>
              </a:rPr>
              <a:t>Если считать пустое (не содержащее ни одной буквы) слово допустимым, то можно еще более упростить частичный автомат, объединив начальное и заключительное </a:t>
            </a:r>
            <a:r>
              <a:rPr lang="ru-RU" dirty="0" smtClean="0">
                <a:latin typeface="Times New Roman" panose="02020603050405020304" pitchFamily="18" charset="0"/>
                <a:ea typeface="Calibri" panose="020F0502020204030204" pitchFamily="34" charset="0"/>
              </a:rPr>
              <a:t>состояния.</a:t>
            </a:r>
            <a:endParaRPr lang="ru-RU" dirty="0"/>
          </a:p>
          <a:p>
            <a:pPr indent="0" algn="just">
              <a:buNone/>
              <a:tabLst>
                <a:tab pos="629920" algn="l"/>
              </a:tabLst>
            </a:pPr>
            <a:endParaRPr lang="ru-RU" dirty="0"/>
          </a:p>
          <a:p>
            <a:pPr indent="0" algn="just">
              <a:spcAft>
                <a:spcPts val="0"/>
              </a:spcAft>
              <a:buNone/>
              <a:tabLst>
                <a:tab pos="629920" algn="l"/>
              </a:tabLst>
            </a:pP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a:latin typeface="Times New Roman" panose="02020603050405020304" pitchFamily="18" charset="0"/>
                <a:ea typeface="Calibri" panose="020F0502020204030204" pitchFamily="34" charset="0"/>
                <a:cs typeface="Times New Roman" panose="02020603050405020304" pitchFamily="18" charset="0"/>
              </a:rPr>
              <a:t>РАСПОЗНАЮЩИЕ АВТОМАТЫ </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523220"/>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a:t>
            </a:r>
            <a:endParaRPr lang="ru-RU" sz="2800" dirty="0"/>
          </a:p>
        </p:txBody>
      </p:sp>
    </p:spTree>
    <p:extLst>
      <p:ext uri="{BB962C8B-B14F-4D97-AF65-F5344CB8AC3E}">
        <p14:creationId xmlns:p14="http://schemas.microsoft.com/office/powerpoint/2010/main" val="2235739875"/>
      </p:ext>
    </p:extLst>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050902"/>
            <a:ext cx="10515600" cy="5592659"/>
          </a:xfrm>
        </p:spPr>
        <p:txBody>
          <a:bodyPr>
            <a:normAutofit/>
          </a:bodyPr>
          <a:lstStyle/>
          <a:p>
            <a:pPr indent="0" algn="just">
              <a:buNone/>
              <a:tabLst>
                <a:tab pos="629920" algn="l"/>
              </a:tabLst>
            </a:pPr>
            <a:r>
              <a:rPr lang="ru-RU" sz="3200" i="1" dirty="0" smtClean="0"/>
              <a:t>   </a:t>
            </a:r>
            <a:r>
              <a:rPr lang="ru-RU" dirty="0">
                <a:latin typeface="Times New Roman" panose="02020603050405020304" pitchFamily="18" charset="0"/>
                <a:ea typeface="Calibri" panose="020F0502020204030204" pitchFamily="34" charset="0"/>
              </a:rPr>
              <a:t>Одним из наиболее широко используемых на практике типов распознающих автоматов является </a:t>
            </a:r>
            <a:r>
              <a:rPr lang="ru-RU" i="1" dirty="0">
                <a:latin typeface="Times New Roman" panose="02020603050405020304" pitchFamily="18" charset="0"/>
                <a:ea typeface="Calibri" panose="020F0502020204030204" pitchFamily="34" charset="0"/>
              </a:rPr>
              <a:t>частичный недетерминированный автомат.</a:t>
            </a:r>
            <a:r>
              <a:rPr lang="ru-RU" dirty="0">
                <a:latin typeface="Times New Roman" panose="02020603050405020304" pitchFamily="18" charset="0"/>
                <a:ea typeface="Calibri" panose="020F0502020204030204" pitchFamily="34" charset="0"/>
              </a:rPr>
              <a:t> </a:t>
            </a:r>
            <a:endParaRPr lang="ru-RU" dirty="0" smtClean="0">
              <a:latin typeface="Times New Roman" panose="02020603050405020304" pitchFamily="18" charset="0"/>
              <a:ea typeface="Calibri" panose="020F0502020204030204" pitchFamily="34" charset="0"/>
            </a:endParaRPr>
          </a:p>
          <a:p>
            <a:pPr indent="0" algn="just">
              <a:buNone/>
              <a:tabLst>
                <a:tab pos="629920" algn="l"/>
              </a:tabLst>
            </a:pPr>
            <a:r>
              <a:rPr lang="ru-RU" dirty="0">
                <a:latin typeface="Times New Roman" panose="02020603050405020304" pitchFamily="18" charset="0"/>
                <a:ea typeface="Calibri" panose="020F0502020204030204" pitchFamily="34" charset="0"/>
              </a:rPr>
              <a:t>	</a:t>
            </a:r>
            <a:r>
              <a:rPr lang="ru-RU" dirty="0" smtClean="0">
                <a:latin typeface="Times New Roman" panose="02020603050405020304" pitchFamily="18" charset="0"/>
                <a:ea typeface="Calibri" panose="020F0502020204030204" pitchFamily="34" charset="0"/>
              </a:rPr>
              <a:t>Недетерминизм </a:t>
            </a:r>
            <a:r>
              <a:rPr lang="ru-RU" dirty="0">
                <a:latin typeface="Times New Roman" panose="02020603050405020304" pitchFamily="18" charset="0"/>
                <a:ea typeface="Calibri" panose="020F0502020204030204" pitchFamily="34" charset="0"/>
              </a:rPr>
              <a:t>проявляется в том, что из одного состояния по одному и тому же входному сигналу возможны переходы в различные состояния, т.е. функция переходов заменяется отношением переходов. </a:t>
            </a:r>
            <a:endParaRPr lang="ru-RU" dirty="0"/>
          </a:p>
          <a:p>
            <a:pPr indent="0" algn="just">
              <a:spcAft>
                <a:spcPts val="0"/>
              </a:spcAft>
              <a:buNone/>
              <a:tabLst>
                <a:tab pos="629920" algn="l"/>
              </a:tabLst>
            </a:pPr>
            <a:endParaRPr lang="ru-RU" dirty="0"/>
          </a:p>
        </p:txBody>
      </p:sp>
      <p:sp>
        <p:nvSpPr>
          <p:cNvPr id="4" name="Заголовок 1"/>
          <p:cNvSpPr>
            <a:spLocks noGrp="1"/>
          </p:cNvSpPr>
          <p:nvPr>
            <p:ph type="title"/>
          </p:nvPr>
        </p:nvSpPr>
        <p:spPr>
          <a:xfrm>
            <a:off x="77821" y="102552"/>
            <a:ext cx="12036357" cy="800127"/>
          </a:xfrm>
          <a:solidFill>
            <a:schemeClr val="accent6">
              <a:lumMod val="60000"/>
              <a:lumOff val="40000"/>
            </a:schemeClr>
          </a:solidFill>
        </p:spPr>
        <p:txBody>
          <a:bodyPr>
            <a:noAutofit/>
          </a:bodyPr>
          <a:lstStyle/>
          <a:p>
            <a:pPr algn="ctr"/>
            <a:r>
              <a:rPr lang="ru-RU" sz="3200" dirty="0" smtClean="0">
                <a:latin typeface="Times New Roman" panose="02020603050405020304" pitchFamily="18" charset="0"/>
                <a:ea typeface="Calibri" panose="020F0502020204030204" pitchFamily="34" charset="0"/>
              </a:rPr>
              <a:t>Частичный </a:t>
            </a:r>
            <a:r>
              <a:rPr lang="ru-RU" sz="3200" dirty="0">
                <a:latin typeface="Times New Roman" panose="02020603050405020304" pitchFamily="18" charset="0"/>
                <a:ea typeface="Calibri" panose="020F0502020204030204" pitchFamily="34" charset="0"/>
              </a:rPr>
              <a:t>недетерминированный автомат.</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523220"/>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a:t>
            </a:r>
            <a:endParaRPr lang="ru-RU" sz="2800" dirty="0"/>
          </a:p>
        </p:txBody>
      </p:sp>
    </p:spTree>
    <p:extLst>
      <p:ext uri="{BB962C8B-B14F-4D97-AF65-F5344CB8AC3E}">
        <p14:creationId xmlns:p14="http://schemas.microsoft.com/office/powerpoint/2010/main" val="1263383346"/>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7821" y="634482"/>
            <a:ext cx="12036357" cy="5960947"/>
          </a:xfrm>
        </p:spPr>
        <p:txBody>
          <a:bodyPr>
            <a:normAutofit fontScale="77500" lnSpcReduction="20000"/>
          </a:bodyPr>
          <a:lstStyle/>
          <a:p>
            <a:pPr indent="0" algn="just">
              <a:buNone/>
              <a:tabLst>
                <a:tab pos="629920" algn="l"/>
              </a:tabLst>
            </a:pPr>
            <a:r>
              <a:rPr lang="ru-RU" sz="3200" i="1" dirty="0" smtClean="0"/>
              <a:t>   </a:t>
            </a:r>
            <a:r>
              <a:rPr lang="ru-RU" sz="3100" dirty="0">
                <a:latin typeface="Times New Roman" panose="02020603050405020304" pitchFamily="18" charset="0"/>
                <a:ea typeface="Calibri" panose="020F0502020204030204" pitchFamily="34" charset="0"/>
              </a:rPr>
              <a:t>Недетерминированный автомат принимает, например, слова </a:t>
            </a:r>
            <a:r>
              <a:rPr lang="ru-RU" sz="3100" i="1" dirty="0" err="1">
                <a:latin typeface="Times New Roman" panose="02020603050405020304" pitchFamily="18" charset="0"/>
                <a:ea typeface="Calibri" panose="020F0502020204030204" pitchFamily="34" charset="0"/>
              </a:rPr>
              <a:t>ab</a:t>
            </a:r>
            <a:r>
              <a:rPr lang="ru-RU" sz="3100" dirty="0">
                <a:latin typeface="Times New Roman" panose="02020603050405020304" pitchFamily="18" charset="0"/>
                <a:ea typeface="Calibri" panose="020F0502020204030204" pitchFamily="34" charset="0"/>
              </a:rPr>
              <a:t>, </a:t>
            </a:r>
            <a:r>
              <a:rPr lang="ru-RU" sz="3100" i="1" dirty="0" err="1">
                <a:latin typeface="Times New Roman" panose="02020603050405020304" pitchFamily="18" charset="0"/>
                <a:ea typeface="Calibri" panose="020F0502020204030204" pitchFamily="34" charset="0"/>
              </a:rPr>
              <a:t>aa</a:t>
            </a:r>
            <a:r>
              <a:rPr lang="ru-RU" sz="3100" dirty="0">
                <a:latin typeface="Times New Roman" panose="02020603050405020304" pitchFamily="18" charset="0"/>
                <a:ea typeface="Calibri" panose="020F0502020204030204" pitchFamily="34" charset="0"/>
              </a:rPr>
              <a:t>, </a:t>
            </a:r>
            <a:r>
              <a:rPr lang="ru-RU" sz="3100" i="1" dirty="0" err="1">
                <a:latin typeface="Times New Roman" panose="02020603050405020304" pitchFamily="18" charset="0"/>
                <a:ea typeface="Calibri" panose="020F0502020204030204" pitchFamily="34" charset="0"/>
              </a:rPr>
              <a:t>bb</a:t>
            </a:r>
            <a:r>
              <a:rPr lang="ru-RU" sz="3100" dirty="0">
                <a:latin typeface="Times New Roman" panose="02020603050405020304" pitchFamily="18" charset="0"/>
                <a:ea typeface="Calibri" panose="020F0502020204030204" pitchFamily="34" charset="0"/>
              </a:rPr>
              <a:t>, </a:t>
            </a:r>
            <a:r>
              <a:rPr lang="ru-RU" sz="3100" i="1" dirty="0" err="1">
                <a:latin typeface="Times New Roman" panose="02020603050405020304" pitchFamily="18" charset="0"/>
                <a:ea typeface="Calibri" panose="020F0502020204030204" pitchFamily="34" charset="0"/>
              </a:rPr>
              <a:t>bba</a:t>
            </a:r>
            <a:r>
              <a:rPr lang="ru-RU" sz="3100" dirty="0">
                <a:latin typeface="Times New Roman" panose="02020603050405020304" pitchFamily="18" charset="0"/>
                <a:ea typeface="Calibri" panose="020F0502020204030204" pitchFamily="34" charset="0"/>
              </a:rPr>
              <a:t> и т.д.; здесь начальное состояние </a:t>
            </a:r>
            <a:r>
              <a:rPr lang="ru-RU" sz="3100" i="1" dirty="0">
                <a:latin typeface="Times New Roman" panose="02020603050405020304" pitchFamily="18" charset="0"/>
                <a:ea typeface="Calibri" panose="020F0502020204030204" pitchFamily="34" charset="0"/>
              </a:rPr>
              <a:t>A</a:t>
            </a:r>
            <a:r>
              <a:rPr lang="ru-RU" sz="3100" dirty="0">
                <a:latin typeface="Times New Roman" panose="02020603050405020304" pitchFamily="18" charset="0"/>
                <a:ea typeface="Calibri" panose="020F0502020204030204" pitchFamily="34" charset="0"/>
              </a:rPr>
              <a:t>, а заключительное -</a:t>
            </a:r>
            <a:r>
              <a:rPr lang="ru-RU" sz="3100" i="1" dirty="0">
                <a:latin typeface="Times New Roman" panose="02020603050405020304" pitchFamily="18" charset="0"/>
                <a:ea typeface="Calibri" panose="020F0502020204030204" pitchFamily="34" charset="0"/>
              </a:rPr>
              <a:t>F</a:t>
            </a:r>
            <a:r>
              <a:rPr lang="ru-RU" sz="3100" dirty="0" smtClean="0">
                <a:latin typeface="Times New Roman" panose="02020603050405020304" pitchFamily="18" charset="0"/>
                <a:ea typeface="Calibri" panose="020F0502020204030204" pitchFamily="34" charset="0"/>
              </a:rPr>
              <a:t>. </a:t>
            </a:r>
            <a:r>
              <a:rPr lang="ru-RU" sz="3100" dirty="0">
                <a:solidFill>
                  <a:srgbClr val="333333"/>
                </a:solidFill>
                <a:latin typeface="Times New Roman" panose="02020603050405020304" pitchFamily="18" charset="0"/>
                <a:ea typeface="Times New Roman" panose="02020603050405020304" pitchFamily="18" charset="0"/>
              </a:rPr>
              <a:t>Таблица переходов данного </a:t>
            </a:r>
            <a:r>
              <a:rPr lang="ru-RU" sz="3100" dirty="0" smtClean="0">
                <a:solidFill>
                  <a:srgbClr val="333333"/>
                </a:solidFill>
                <a:latin typeface="Times New Roman" panose="02020603050405020304" pitchFamily="18" charset="0"/>
                <a:ea typeface="Times New Roman" panose="02020603050405020304" pitchFamily="18" charset="0"/>
              </a:rPr>
              <a:t>автомата:</a:t>
            </a:r>
          </a:p>
          <a:p>
            <a:pPr indent="0" algn="just">
              <a:buNone/>
              <a:tabLst>
                <a:tab pos="629920" algn="l"/>
              </a:tabLst>
            </a:pPr>
            <a:r>
              <a:rPr lang="ru-RU" dirty="0" smtClean="0">
                <a:solidFill>
                  <a:srgbClr val="333333"/>
                </a:solidFill>
                <a:latin typeface="Times New Roman" panose="02020603050405020304" pitchFamily="18" charset="0"/>
                <a:ea typeface="Times New Roman" panose="02020603050405020304" pitchFamily="18" charset="0"/>
              </a:rPr>
              <a:t> </a:t>
            </a:r>
            <a:endParaRPr lang="ru-RU" dirty="0"/>
          </a:p>
          <a:p>
            <a:pPr indent="0" algn="just">
              <a:buNone/>
              <a:tabLst>
                <a:tab pos="629920" algn="l"/>
              </a:tabLst>
            </a:pPr>
            <a:endParaRPr lang="ru-RU" dirty="0"/>
          </a:p>
          <a:p>
            <a:pPr indent="450215" algn="just">
              <a:spcAft>
                <a:spcPts val="0"/>
              </a:spcAft>
              <a:tabLst>
                <a:tab pos="629920" algn="l"/>
              </a:tabLst>
            </a:pPr>
            <a:endParaRPr lang="ru-RU" sz="3100" dirty="0" smtClean="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sz="3100" dirty="0" smtClean="0">
                <a:latin typeface="Times New Roman" panose="02020603050405020304" pitchFamily="18" charset="0"/>
                <a:ea typeface="Calibri" panose="020F0502020204030204" pitchFamily="34" charset="0"/>
                <a:cs typeface="Times New Roman" panose="02020603050405020304" pitchFamily="18" charset="0"/>
              </a:rPr>
              <a:t>Пустые </a:t>
            </a:r>
            <a:r>
              <a:rPr lang="ru-RU" sz="3100" dirty="0">
                <a:latin typeface="Times New Roman" panose="02020603050405020304" pitchFamily="18" charset="0"/>
                <a:ea typeface="Calibri" panose="020F0502020204030204" pitchFamily="34" charset="0"/>
                <a:cs typeface="Times New Roman" panose="02020603050405020304" pitchFamily="18" charset="0"/>
              </a:rPr>
              <a:t>клеточки говорят о том, что автомат частичный, а наличие сразу нескольких букв в одной клеточке – о том, что автомат недетерминированный. Для таких автоматов обычно предпочитают использовать не табличное и не </a:t>
            </a:r>
            <a:r>
              <a:rPr lang="ru-RU" sz="3100" dirty="0" err="1">
                <a:latin typeface="Times New Roman" panose="02020603050405020304" pitchFamily="18" charset="0"/>
                <a:ea typeface="Calibri" panose="020F0502020204030204" pitchFamily="34" charset="0"/>
                <a:cs typeface="Times New Roman" panose="02020603050405020304" pitchFamily="18" charset="0"/>
              </a:rPr>
              <a:t>графовое</a:t>
            </a:r>
            <a:r>
              <a:rPr lang="ru-RU" sz="3100" dirty="0">
                <a:latin typeface="Times New Roman" panose="02020603050405020304" pitchFamily="18" charset="0"/>
                <a:ea typeface="Calibri" panose="020F0502020204030204" pitchFamily="34" charset="0"/>
                <a:cs typeface="Times New Roman" panose="02020603050405020304" pitchFamily="18" charset="0"/>
              </a:rPr>
              <a:t> представления, а запись в виде так называемых продукций или грамматических правил, представленных в двух столбцах соответственно: </a:t>
            </a:r>
            <a:endParaRPr lang="ru-RU" sz="36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spcAft>
                <a:spcPts val="0"/>
              </a:spcAft>
              <a:buNone/>
              <a:tabLst>
                <a:tab pos="629920" algn="l"/>
              </a:tabLst>
            </a:pPr>
            <a:r>
              <a:rPr lang="ru-RU"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A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aB</a:t>
            </a:r>
            <a:r>
              <a:rPr lang="en-US" dirty="0">
                <a:latin typeface="Times New Roman" panose="02020603050405020304" pitchFamily="18" charset="0"/>
                <a:ea typeface="Calibri" panose="020F0502020204030204" pitchFamily="34" charset="0"/>
                <a:cs typeface="Times New Roman" panose="02020603050405020304" pitchFamily="18" charset="0"/>
              </a:rPr>
              <a:t>                                                     A :: = </a:t>
            </a:r>
            <a:r>
              <a:rPr lang="en-US" dirty="0" err="1">
                <a:latin typeface="Times New Roman" panose="02020603050405020304" pitchFamily="18" charset="0"/>
                <a:ea typeface="Calibri" panose="020F0502020204030204" pitchFamily="34" charset="0"/>
                <a:cs typeface="Times New Roman" panose="02020603050405020304" pitchFamily="18" charset="0"/>
              </a:rPr>
              <a:t>aB</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bB</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aC</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 A → bb                                                     B:: = </a:t>
            </a:r>
            <a:r>
              <a:rPr lang="en-US" dirty="0" err="1">
                <a:latin typeface="Times New Roman" panose="02020603050405020304" pitchFamily="18" charset="0"/>
                <a:ea typeface="Calibri" panose="020F0502020204030204" pitchFamily="34" charset="0"/>
                <a:cs typeface="Times New Roman" panose="02020603050405020304" pitchFamily="18" charset="0"/>
              </a:rPr>
              <a:t>bC</a:t>
            </a:r>
            <a:r>
              <a:rPr lang="en-US" dirty="0">
                <a:latin typeface="Times New Roman" panose="02020603050405020304" pitchFamily="18" charset="0"/>
                <a:ea typeface="Calibri" panose="020F0502020204030204" pitchFamily="34" charset="0"/>
                <a:cs typeface="Times New Roman" panose="02020603050405020304" pitchFamily="18" charset="0"/>
              </a:rPr>
              <a:t> / b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 → </a:t>
            </a:r>
            <a:r>
              <a:rPr lang="en-US" dirty="0" err="1">
                <a:latin typeface="Times New Roman" panose="02020603050405020304" pitchFamily="18" charset="0"/>
                <a:ea typeface="Calibri" panose="020F0502020204030204" pitchFamily="34" charset="0"/>
                <a:cs typeface="Times New Roman" panose="02020603050405020304" pitchFamily="18" charset="0"/>
              </a:rPr>
              <a:t>aC</a:t>
            </a:r>
            <a:r>
              <a:rPr lang="en-US" dirty="0">
                <a:latin typeface="Times New Roman" panose="02020603050405020304" pitchFamily="18" charset="0"/>
                <a:ea typeface="Calibri" panose="020F0502020204030204" pitchFamily="34" charset="0"/>
                <a:cs typeface="Times New Roman" panose="02020603050405020304" pitchFamily="18" charset="0"/>
              </a:rPr>
              <a:t>                                                    C:: = a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B → </a:t>
            </a:r>
            <a:r>
              <a:rPr lang="en-US" dirty="0" err="1">
                <a:latin typeface="Times New Roman" panose="02020603050405020304" pitchFamily="18" charset="0"/>
                <a:ea typeface="Calibri" panose="020F0502020204030204" pitchFamily="34" charset="0"/>
                <a:cs typeface="Times New Roman" panose="02020603050405020304" pitchFamily="18" charset="0"/>
              </a:rPr>
              <a:t>bC</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B → b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a:latin typeface="Times New Roman" panose="02020603050405020304" pitchFamily="18" charset="0"/>
                <a:ea typeface="Calibri" panose="020F0502020204030204" pitchFamily="34" charset="0"/>
                <a:cs typeface="Times New Roman" panose="02020603050405020304" pitchFamily="18" charset="0"/>
              </a:rPr>
              <a:t>C → a </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spcAft>
                <a:spcPts val="0"/>
              </a:spcAft>
              <a:tabLst>
                <a:tab pos="629920" algn="l"/>
              </a:tabLst>
            </a:pPr>
            <a:r>
              <a:rPr lang="ru-RU" dirty="0" smtClean="0">
                <a:latin typeface="Times New Roman" panose="02020603050405020304" pitchFamily="18" charset="0"/>
                <a:ea typeface="Calibri" panose="020F0502020204030204" pitchFamily="34" charset="0"/>
                <a:cs typeface="Times New Roman" panose="02020603050405020304" pitchFamily="18" charset="0"/>
              </a:rPr>
              <a:t>Такого </a:t>
            </a:r>
            <a:r>
              <a:rPr lang="ru-RU" dirty="0">
                <a:latin typeface="Times New Roman" panose="02020603050405020304" pitchFamily="18" charset="0"/>
                <a:ea typeface="Calibri" panose="020F0502020204030204" pitchFamily="34" charset="0"/>
                <a:cs typeface="Times New Roman" panose="02020603050405020304" pitchFamily="18" charset="0"/>
              </a:rPr>
              <a:t>рода грамматики называют регулярными, или автоматными.   Автоматы такого типа рассматриваются в связи с изучением теории формальных языков и грамматик.</a:t>
            </a:r>
            <a:endParaRPr lang="ru-RU" sz="32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buNone/>
              <a:tabLst>
                <a:tab pos="629920" algn="l"/>
              </a:tabLst>
            </a:pPr>
            <a:endParaRPr lang="ru-RU" dirty="0"/>
          </a:p>
        </p:txBody>
      </p:sp>
      <p:sp>
        <p:nvSpPr>
          <p:cNvPr id="4" name="Заголовок 1"/>
          <p:cNvSpPr>
            <a:spLocks noGrp="1"/>
          </p:cNvSpPr>
          <p:nvPr>
            <p:ph type="title"/>
          </p:nvPr>
        </p:nvSpPr>
        <p:spPr>
          <a:xfrm>
            <a:off x="77821" y="102553"/>
            <a:ext cx="12036357" cy="425892"/>
          </a:xfrm>
          <a:solidFill>
            <a:schemeClr val="accent6">
              <a:lumMod val="60000"/>
              <a:lumOff val="40000"/>
            </a:schemeClr>
          </a:solidFill>
        </p:spPr>
        <p:txBody>
          <a:bodyPr>
            <a:noAutofit/>
          </a:bodyPr>
          <a:lstStyle/>
          <a:p>
            <a:pPr algn="ctr"/>
            <a:r>
              <a:rPr lang="ru-RU" sz="3200" dirty="0" smtClean="0">
                <a:latin typeface="Times New Roman" panose="02020603050405020304" pitchFamily="18" charset="0"/>
                <a:ea typeface="Calibri" panose="020F0502020204030204" pitchFamily="34" charset="0"/>
              </a:rPr>
              <a:t>Пример частичного недетерминированного автомата</a:t>
            </a:r>
            <a:endParaRPr lang="ru-RU" sz="3200" b="1" dirty="0">
              <a:latin typeface="+mn-lt"/>
            </a:endParaRPr>
          </a:p>
        </p:txBody>
      </p:sp>
      <p:sp>
        <p:nvSpPr>
          <p:cNvPr id="7" name="Прямоугольник 6"/>
          <p:cNvSpPr/>
          <p:nvPr/>
        </p:nvSpPr>
        <p:spPr>
          <a:xfrm>
            <a:off x="838200" y="1497178"/>
            <a:ext cx="11107366" cy="584775"/>
          </a:xfrm>
          <a:prstGeom prst="rect">
            <a:avLst/>
          </a:prstGeom>
        </p:spPr>
        <p:txBody>
          <a:bodyPr wrap="square">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рямоугольник 8"/>
          <p:cNvSpPr/>
          <p:nvPr/>
        </p:nvSpPr>
        <p:spPr>
          <a:xfrm>
            <a:off x="3048000" y="2828836"/>
            <a:ext cx="6096000" cy="584775"/>
          </a:xfrm>
          <a:prstGeom prst="rect">
            <a:avLst/>
          </a:prstGeom>
        </p:spPr>
        <p:txBody>
          <a:bodyPr>
            <a:spAutoFit/>
          </a:bodyPr>
          <a:lstStyle/>
          <a:p>
            <a:pPr indent="450215" algn="just">
              <a:spcAft>
                <a:spcPts val="0"/>
              </a:spcAft>
              <a:tabLst>
                <a:tab pos="629920" algn="l"/>
              </a:tabLst>
            </a:pPr>
            <a:endParaRPr lang="ru-RU"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433691" y="1846357"/>
            <a:ext cx="11400817" cy="1077218"/>
          </a:xfrm>
          <a:prstGeom prst="rect">
            <a:avLst/>
          </a:prstGeom>
        </p:spPr>
        <p:txBody>
          <a:bodyPr wrap="square">
            <a:spAutoFit/>
          </a:bodyPr>
          <a:lstStyle/>
          <a:p>
            <a:endParaRPr lang="ru-RU" sz="3200" dirty="0" smtClean="0">
              <a:latin typeface="Times New Roman" panose="02020603050405020304" pitchFamily="18" charset="0"/>
              <a:ea typeface="Calibri" panose="020F0502020204030204" pitchFamily="34" charset="0"/>
            </a:endParaRPr>
          </a:p>
          <a:p>
            <a:endParaRPr lang="ru-RU" sz="3200" dirty="0"/>
          </a:p>
        </p:txBody>
      </p:sp>
      <p:sp>
        <p:nvSpPr>
          <p:cNvPr id="6" name="Прямоугольник 5"/>
          <p:cNvSpPr/>
          <p:nvPr/>
        </p:nvSpPr>
        <p:spPr>
          <a:xfrm>
            <a:off x="5776360" y="3244334"/>
            <a:ext cx="639278" cy="400110"/>
          </a:xfrm>
          <a:prstGeom prst="rect">
            <a:avLst/>
          </a:prstGeom>
        </p:spPr>
        <p:txBody>
          <a:bodyPr wrap="none">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Прямоугольник 7"/>
          <p:cNvSpPr/>
          <p:nvPr/>
        </p:nvSpPr>
        <p:spPr>
          <a:xfrm>
            <a:off x="155643" y="1050902"/>
            <a:ext cx="12036357" cy="369332"/>
          </a:xfrm>
          <a:prstGeom prst="rect">
            <a:avLst/>
          </a:prstGeom>
        </p:spPr>
        <p:txBody>
          <a:bodyPr wrap="square">
            <a:spAutoFit/>
          </a:bodyPr>
          <a:lstStyle/>
          <a:p>
            <a:r>
              <a:rPr lang="ru-RU" b="1" i="1" dirty="0" smtClean="0">
                <a:latin typeface="Times New Roman" panose="02020603050405020304" pitchFamily="18" charset="0"/>
                <a:ea typeface="Calibri" panose="020F0502020204030204" pitchFamily="34" charset="0"/>
              </a:rPr>
              <a:t>	</a:t>
            </a:r>
            <a:endParaRPr lang="ru-RU" dirty="0"/>
          </a:p>
        </p:txBody>
      </p:sp>
      <p:sp>
        <p:nvSpPr>
          <p:cNvPr id="10" name="Прямоугольник 9"/>
          <p:cNvSpPr/>
          <p:nvPr/>
        </p:nvSpPr>
        <p:spPr>
          <a:xfrm>
            <a:off x="1129004" y="2274838"/>
            <a:ext cx="10224796" cy="523220"/>
          </a:xfrm>
          <a:prstGeom prst="rect">
            <a:avLst/>
          </a:prstGeom>
        </p:spPr>
        <p:txBody>
          <a:bodyPr wrap="square">
            <a:spAutoFit/>
          </a:bodyPr>
          <a:lstStyle/>
          <a:p>
            <a:r>
              <a:rPr lang="ru-RU" sz="2800" dirty="0" smtClean="0">
                <a:latin typeface="Times New Roman" panose="02020603050405020304" pitchFamily="18" charset="0"/>
                <a:ea typeface="Calibri" panose="020F0502020204030204" pitchFamily="34" charset="0"/>
              </a:rPr>
              <a:t>	</a:t>
            </a:r>
            <a:endParaRPr lang="ru-RU" sz="2800" dirty="0"/>
          </a:p>
        </p:txBody>
      </p:sp>
      <p:graphicFrame>
        <p:nvGraphicFramePr>
          <p:cNvPr id="13" name="Таблица 12"/>
          <p:cNvGraphicFramePr>
            <a:graphicFrameLocks noGrp="1"/>
          </p:cNvGraphicFramePr>
          <p:nvPr>
            <p:extLst>
              <p:ext uri="{D42A27DB-BD31-4B8C-83A1-F6EECF244321}">
                <p14:modId xmlns:p14="http://schemas.microsoft.com/office/powerpoint/2010/main" val="1318029721"/>
              </p:ext>
            </p:extLst>
          </p:nvPr>
        </p:nvGraphicFramePr>
        <p:xfrm>
          <a:off x="500677" y="1384978"/>
          <a:ext cx="10551365" cy="838200"/>
        </p:xfrm>
        <a:graphic>
          <a:graphicData uri="http://schemas.openxmlformats.org/drawingml/2006/table">
            <a:tbl>
              <a:tblPr firstRow="1" firstCol="1" bandRow="1">
                <a:tableStyleId>{5C22544A-7EE6-4342-B048-85BDC9FD1C3A}</a:tableStyleId>
              </a:tblPr>
              <a:tblGrid>
                <a:gridCol w="2110273">
                  <a:extLst>
                    <a:ext uri="{9D8B030D-6E8A-4147-A177-3AD203B41FA5}">
                      <a16:colId xmlns:a16="http://schemas.microsoft.com/office/drawing/2014/main" val="2206415208"/>
                    </a:ext>
                  </a:extLst>
                </a:gridCol>
                <a:gridCol w="2110273">
                  <a:extLst>
                    <a:ext uri="{9D8B030D-6E8A-4147-A177-3AD203B41FA5}">
                      <a16:colId xmlns:a16="http://schemas.microsoft.com/office/drawing/2014/main" val="2305147340"/>
                    </a:ext>
                  </a:extLst>
                </a:gridCol>
                <a:gridCol w="2110273">
                  <a:extLst>
                    <a:ext uri="{9D8B030D-6E8A-4147-A177-3AD203B41FA5}">
                      <a16:colId xmlns:a16="http://schemas.microsoft.com/office/drawing/2014/main" val="1482436536"/>
                    </a:ext>
                  </a:extLst>
                </a:gridCol>
                <a:gridCol w="2110273">
                  <a:extLst>
                    <a:ext uri="{9D8B030D-6E8A-4147-A177-3AD203B41FA5}">
                      <a16:colId xmlns:a16="http://schemas.microsoft.com/office/drawing/2014/main" val="168786213"/>
                    </a:ext>
                  </a:extLst>
                </a:gridCol>
                <a:gridCol w="2110273">
                  <a:extLst>
                    <a:ext uri="{9D8B030D-6E8A-4147-A177-3AD203B41FA5}">
                      <a16:colId xmlns:a16="http://schemas.microsoft.com/office/drawing/2014/main" val="121824206"/>
                    </a:ext>
                  </a:extLst>
                </a:gridCol>
              </a:tblGrid>
              <a:tr h="236162">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A</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B</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C</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F</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608231"/>
                  </a:ext>
                </a:extLst>
              </a:tr>
              <a:tr h="236162">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a</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B, C</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F</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0822510"/>
                  </a:ext>
                </a:extLst>
              </a:tr>
              <a:tr h="236162">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b</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dirty="0">
                          <a:solidFill>
                            <a:schemeClr val="tx1"/>
                          </a:solidFill>
                          <a:effectLst/>
                        </a:rPr>
                        <a:t>B</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en-US" sz="2800">
                          <a:solidFill>
                            <a:schemeClr val="tx1"/>
                          </a:solidFill>
                          <a:effectLst/>
                        </a:rPr>
                        <a:t>C, F</a:t>
                      </a:r>
                      <a:endParaRPr lang="ru-RU" sz="3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indent="450215" algn="l">
                        <a:lnSpc>
                          <a:spcPts val="2245"/>
                        </a:lnSpc>
                        <a:spcBef>
                          <a:spcPts val="1500"/>
                        </a:spcBef>
                        <a:spcAft>
                          <a:spcPts val="750"/>
                        </a:spcAft>
                        <a:tabLst>
                          <a:tab pos="629920" algn="l"/>
                          <a:tab pos="449580" algn="l"/>
                        </a:tabLst>
                      </a:pPr>
                      <a:r>
                        <a:rPr lang="ru-RU" sz="2800" dirty="0">
                          <a:solidFill>
                            <a:schemeClr val="tx1"/>
                          </a:solidFill>
                          <a:effectLst/>
                        </a:rPr>
                        <a:t> </a:t>
                      </a:r>
                      <a:endParaRPr lang="ru-RU" sz="3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2891130"/>
                  </a:ext>
                </a:extLst>
              </a:tr>
            </a:tbl>
          </a:graphicData>
        </a:graphic>
      </p:graphicFrame>
      <p:sp>
        <p:nvSpPr>
          <p:cNvPr id="15" name="Прямоугольник 14"/>
          <p:cNvSpPr/>
          <p:nvPr/>
        </p:nvSpPr>
        <p:spPr>
          <a:xfrm>
            <a:off x="3048000" y="1028343"/>
            <a:ext cx="6096000" cy="400110"/>
          </a:xfrm>
          <a:prstGeom prst="rect">
            <a:avLst/>
          </a:prstGeom>
        </p:spPr>
        <p:txBody>
          <a:bodyPr>
            <a:spAutoFit/>
          </a:bodyPr>
          <a:lstStyle/>
          <a:p>
            <a:pPr indent="450215" algn="just">
              <a:spcAft>
                <a:spcPts val="0"/>
              </a:spcAft>
              <a:tabLst>
                <a:tab pos="629920" algn="l"/>
              </a:tabLst>
            </a:pP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5970248"/>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2217682"/>
            <a:ext cx="10515600" cy="4210133"/>
          </a:xfrm>
        </p:spPr>
        <p:txBody>
          <a:bodyPr/>
          <a:lstStyle/>
          <a:p>
            <a:pPr marL="0" indent="0">
              <a:buNone/>
            </a:pPr>
            <a:r>
              <a:rPr lang="ru-RU" dirty="0" smtClean="0"/>
              <a:t>  </a:t>
            </a:r>
            <a:r>
              <a:rPr lang="ru-RU" b="1" i="1" dirty="0" smtClean="0"/>
              <a:t>Конечный </a:t>
            </a:r>
            <a:r>
              <a:rPr lang="ru-RU" b="1" i="1" dirty="0"/>
              <a:t>автомат </a:t>
            </a:r>
            <a:r>
              <a:rPr lang="ru-RU" dirty="0"/>
              <a:t>- это модель вычислений, основанная на гипотетической машине состояний. </a:t>
            </a:r>
            <a:endParaRPr lang="ru-RU" dirty="0" smtClean="0"/>
          </a:p>
          <a:p>
            <a:pPr marL="0" indent="0">
              <a:buNone/>
            </a:pPr>
            <a:r>
              <a:rPr lang="ru-RU" dirty="0" smtClean="0">
                <a:latin typeface="Times New Roman" panose="02020603050405020304" pitchFamily="18" charset="0"/>
                <a:ea typeface="Calibri" panose="020F0502020204030204" pitchFamily="34" charset="0"/>
              </a:rPr>
              <a:t>	Конечные </a:t>
            </a:r>
            <a:r>
              <a:rPr lang="ru-RU" dirty="0">
                <a:latin typeface="Times New Roman" panose="02020603050405020304" pitchFamily="18" charset="0"/>
                <a:ea typeface="Calibri" panose="020F0502020204030204" pitchFamily="34" charset="0"/>
              </a:rPr>
              <a:t>автоматы описываются набором возможных </a:t>
            </a:r>
            <a:r>
              <a:rPr lang="ru-RU" i="1" dirty="0">
                <a:latin typeface="Times New Roman" panose="02020603050405020304" pitchFamily="18" charset="0"/>
                <a:ea typeface="Calibri" panose="020F0502020204030204" pitchFamily="34" charset="0"/>
              </a:rPr>
              <a:t>состояний</a:t>
            </a:r>
            <a:r>
              <a:rPr lang="ru-RU" dirty="0">
                <a:latin typeface="Times New Roman" panose="02020603050405020304" pitchFamily="18" charset="0"/>
                <a:ea typeface="Calibri" panose="020F0502020204030204" pitchFamily="34" charset="0"/>
              </a:rPr>
              <a:t>, набором сигналов (</a:t>
            </a:r>
            <a:r>
              <a:rPr lang="ru-RU" i="1" dirty="0">
                <a:latin typeface="Times New Roman" panose="02020603050405020304" pitchFamily="18" charset="0"/>
                <a:ea typeface="Calibri" panose="020F0502020204030204" pitchFamily="34" charset="0"/>
              </a:rPr>
              <a:t>событий</a:t>
            </a:r>
            <a:r>
              <a:rPr lang="ru-RU" dirty="0">
                <a:latin typeface="Times New Roman" panose="02020603050405020304" pitchFamily="18" charset="0"/>
                <a:ea typeface="Calibri" panose="020F0502020204030204" pitchFamily="34" charset="0"/>
              </a:rPr>
              <a:t>) и таблицей </a:t>
            </a:r>
            <a:r>
              <a:rPr lang="ru-RU" i="1" dirty="0">
                <a:latin typeface="Times New Roman" panose="02020603050405020304" pitchFamily="18" charset="0"/>
                <a:ea typeface="Calibri" panose="020F0502020204030204" pitchFamily="34" charset="0"/>
              </a:rPr>
              <a:t>переходов</a:t>
            </a:r>
            <a:r>
              <a:rPr lang="ru-RU" dirty="0">
                <a:latin typeface="Times New Roman" panose="02020603050405020304" pitchFamily="18" charset="0"/>
                <a:ea typeface="Calibri" panose="020F0502020204030204" pitchFamily="34" charset="0"/>
              </a:rPr>
              <a:t>. В один момент времени только одно состояние может быть </a:t>
            </a:r>
            <a:r>
              <a:rPr lang="ru-RU" i="1" dirty="0">
                <a:latin typeface="Times New Roman" panose="02020603050405020304" pitchFamily="18" charset="0"/>
                <a:ea typeface="Calibri" panose="020F0502020204030204" pitchFamily="34" charset="0"/>
              </a:rPr>
              <a:t>активным</a:t>
            </a:r>
            <a:r>
              <a:rPr lang="ru-RU" dirty="0">
                <a:latin typeface="Times New Roman" panose="02020603050405020304" pitchFamily="18" charset="0"/>
                <a:ea typeface="Calibri" panose="020F0502020204030204" pitchFamily="34" charset="0"/>
              </a:rPr>
              <a:t>. Следовательно, для выполнения каких-либо действий машина должна менять свое состояние</a:t>
            </a:r>
            <a:r>
              <a:rPr lang="ru-RU" dirty="0" smtClean="0">
                <a:latin typeface="Times New Roman" panose="02020603050405020304" pitchFamily="18" charset="0"/>
                <a:ea typeface="Calibri" panose="020F0502020204030204" pitchFamily="34" charset="0"/>
              </a:rPr>
              <a:t>.</a:t>
            </a:r>
          </a:p>
          <a:p>
            <a:pPr marL="0" indent="0">
              <a:buNone/>
            </a:pPr>
            <a:r>
              <a:rPr lang="ru-RU" dirty="0" smtClean="0">
                <a:latin typeface="Times New Roman" panose="02020603050405020304" pitchFamily="18" charset="0"/>
                <a:ea typeface="Calibri" panose="020F0502020204030204" pitchFamily="34" charset="0"/>
              </a:rPr>
              <a:t> 	</a:t>
            </a:r>
            <a:r>
              <a:rPr lang="ru-RU" b="1" dirty="0" smtClean="0">
                <a:latin typeface="Times New Roman" panose="02020603050405020304" pitchFamily="18" charset="0"/>
                <a:ea typeface="Calibri" panose="020F0502020204030204" pitchFamily="34" charset="0"/>
              </a:rPr>
              <a:t>Таблица </a:t>
            </a:r>
            <a:r>
              <a:rPr lang="ru-RU" b="1" dirty="0">
                <a:latin typeface="Times New Roman" panose="02020603050405020304" pitchFamily="18" charset="0"/>
                <a:ea typeface="Calibri" panose="020F0502020204030204" pitchFamily="34" charset="0"/>
              </a:rPr>
              <a:t>переходов </a:t>
            </a:r>
            <a:r>
              <a:rPr lang="ru-RU" dirty="0">
                <a:latin typeface="Times New Roman" panose="02020603050405020304" pitchFamily="18" charset="0"/>
                <a:ea typeface="Calibri" panose="020F0502020204030204" pitchFamily="34" charset="0"/>
              </a:rPr>
              <a:t>– это сопоставление паре из текущего состояния и пришедшего сигнала нового состояния</a:t>
            </a:r>
            <a:endParaRPr lang="ru-RU" dirty="0"/>
          </a:p>
          <a:p>
            <a:pPr marL="0" indent="0">
              <a:buNone/>
            </a:pPr>
            <a:endParaRPr lang="ru-RU" dirty="0"/>
          </a:p>
        </p:txBody>
      </p:sp>
      <p:sp>
        <p:nvSpPr>
          <p:cNvPr id="5" name="Заголовок 1"/>
          <p:cNvSpPr>
            <a:spLocks noGrp="1"/>
          </p:cNvSpPr>
          <p:nvPr>
            <p:ph type="title"/>
          </p:nvPr>
        </p:nvSpPr>
        <p:spPr>
          <a:xfrm>
            <a:off x="838200" y="365126"/>
            <a:ext cx="10515600" cy="948667"/>
          </a:xfrm>
          <a:solidFill>
            <a:schemeClr val="accent6">
              <a:lumMod val="60000"/>
              <a:lumOff val="40000"/>
            </a:schemeClr>
          </a:solidFill>
        </p:spPr>
        <p:txBody>
          <a:bodyPr>
            <a:normAutofit/>
          </a:bodyPr>
          <a:lstStyle/>
          <a:p>
            <a:pPr algn="ctr"/>
            <a:r>
              <a:rPr lang="ru-RU" sz="4900" b="1" dirty="0" smtClean="0">
                <a:latin typeface="+mn-lt"/>
              </a:rPr>
              <a:t>Конечный автомат</a:t>
            </a:r>
            <a:endParaRPr lang="ru-RU" sz="4900" b="1" dirty="0">
              <a:latin typeface="+mn-lt"/>
            </a:endParaRPr>
          </a:p>
        </p:txBody>
      </p:sp>
    </p:spTree>
    <p:extLst>
      <p:ext uri="{BB962C8B-B14F-4D97-AF65-F5344CB8AC3E}">
        <p14:creationId xmlns:p14="http://schemas.microsoft.com/office/powerpoint/2010/main" val="2977742317"/>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1" y="2184850"/>
            <a:ext cx="10515600" cy="4162046"/>
          </a:xfrm>
        </p:spPr>
        <p:txBody>
          <a:bodyPr/>
          <a:lstStyle/>
          <a:p>
            <a:pPr marL="0" indent="0">
              <a:buNone/>
            </a:pPr>
            <a:r>
              <a:rPr lang="ru-RU" sz="3200" dirty="0" smtClean="0"/>
              <a:t>  	</a:t>
            </a:r>
            <a:r>
              <a:rPr lang="ru-RU" sz="3200" dirty="0" smtClean="0">
                <a:latin typeface="Times New Roman" panose="02020603050405020304" pitchFamily="18" charset="0"/>
                <a:cs typeface="Times New Roman" panose="02020603050405020304" pitchFamily="18" charset="0"/>
              </a:rPr>
              <a:t>Конечный </a:t>
            </a:r>
            <a:r>
              <a:rPr lang="ru-RU" sz="3200" dirty="0">
                <a:latin typeface="Times New Roman" panose="02020603050405020304" pitchFamily="18" charset="0"/>
                <a:cs typeface="Times New Roman" panose="02020603050405020304" pitchFamily="18" charset="0"/>
              </a:rPr>
              <a:t>автомат можно представить в виде </a:t>
            </a:r>
            <a:r>
              <a:rPr lang="ru-RU" sz="3200" dirty="0" smtClean="0">
                <a:latin typeface="Times New Roman" panose="02020603050405020304" pitchFamily="18" charset="0"/>
                <a:cs typeface="Times New Roman" panose="02020603050405020304" pitchFamily="18" charset="0"/>
              </a:rPr>
              <a:t>орграфа</a:t>
            </a:r>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узлы </a:t>
            </a:r>
            <a:r>
              <a:rPr lang="ru-RU" sz="3200" dirty="0">
                <a:latin typeface="Times New Roman" panose="02020603050405020304" pitchFamily="18" charset="0"/>
                <a:cs typeface="Times New Roman" panose="02020603050405020304" pitchFamily="18" charset="0"/>
              </a:rPr>
              <a:t>которого являются состояниями, а </a:t>
            </a:r>
            <a:r>
              <a:rPr lang="ru-RU" sz="3200" dirty="0" smtClean="0">
                <a:latin typeface="Times New Roman" panose="02020603050405020304" pitchFamily="18" charset="0"/>
                <a:cs typeface="Times New Roman" panose="02020603050405020304" pitchFamily="18" charset="0"/>
              </a:rPr>
              <a:t>дуги </a:t>
            </a:r>
            <a:r>
              <a:rPr lang="ru-RU" sz="3200" dirty="0">
                <a:latin typeface="Times New Roman" panose="02020603050405020304" pitchFamily="18" charset="0"/>
                <a:cs typeface="Times New Roman" panose="02020603050405020304" pitchFamily="18" charset="0"/>
              </a:rPr>
              <a:t>— переходы между ними. </a:t>
            </a:r>
            <a:r>
              <a:rPr lang="ru-RU" sz="3200" dirty="0" smtClean="0">
                <a:latin typeface="Times New Roman" panose="02020603050405020304" pitchFamily="18" charset="0"/>
                <a:cs typeface="Times New Roman" panose="02020603050405020304" pitchFamily="18" charset="0"/>
              </a:rPr>
              <a:t>Каждая дуга </a:t>
            </a:r>
            <a:r>
              <a:rPr lang="ru-RU" sz="3200" dirty="0">
                <a:latin typeface="Times New Roman" panose="02020603050405020304" pitchFamily="18" charset="0"/>
                <a:cs typeface="Times New Roman" panose="02020603050405020304" pitchFamily="18" charset="0"/>
              </a:rPr>
              <a:t>имеет метку, информирующую о том, когда должен произойти переход. </a:t>
            </a:r>
          </a:p>
          <a:p>
            <a:endParaRPr lang="ru-RU" dirty="0"/>
          </a:p>
        </p:txBody>
      </p:sp>
      <p:sp>
        <p:nvSpPr>
          <p:cNvPr id="4" name="Заголовок 1"/>
          <p:cNvSpPr>
            <a:spLocks noGrp="1"/>
          </p:cNvSpPr>
          <p:nvPr>
            <p:ph type="title"/>
          </p:nvPr>
        </p:nvSpPr>
        <p:spPr>
          <a:xfrm>
            <a:off x="838200" y="365125"/>
            <a:ext cx="10515600" cy="917137"/>
          </a:xfrm>
          <a:solidFill>
            <a:schemeClr val="accent6">
              <a:lumMod val="60000"/>
              <a:lumOff val="40000"/>
            </a:schemeClr>
          </a:solidFill>
        </p:spPr>
        <p:txBody>
          <a:bodyPr>
            <a:normAutofit/>
          </a:bodyPr>
          <a:lstStyle/>
          <a:p>
            <a:pPr algn="ctr"/>
            <a:r>
              <a:rPr lang="ru-RU" sz="4900" b="1" dirty="0">
                <a:latin typeface="+mn-lt"/>
              </a:rPr>
              <a:t>П</a:t>
            </a:r>
            <a:r>
              <a:rPr lang="ru-RU" sz="4900" b="1" dirty="0" smtClean="0">
                <a:latin typeface="+mn-lt"/>
              </a:rPr>
              <a:t>редставление</a:t>
            </a:r>
            <a:endParaRPr lang="ru-RU" sz="4900" b="1" dirty="0">
              <a:latin typeface="+mn-lt"/>
            </a:endParaRPr>
          </a:p>
        </p:txBody>
      </p:sp>
    </p:spTree>
    <p:extLst>
      <p:ext uri="{BB962C8B-B14F-4D97-AF65-F5344CB8AC3E}">
        <p14:creationId xmlns:p14="http://schemas.microsoft.com/office/powerpoint/2010/main" val="2717158940"/>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1" y="1965434"/>
            <a:ext cx="10515600" cy="4892566"/>
          </a:xfrm>
        </p:spPr>
        <p:txBody>
          <a:bodyPr/>
          <a:lstStyle/>
          <a:p>
            <a:pPr marL="0" indent="0">
              <a:buNone/>
            </a:pPr>
            <a:r>
              <a:rPr lang="ru-RU" sz="3200" dirty="0" smtClean="0"/>
              <a:t>  	 </a:t>
            </a:r>
            <a:r>
              <a:rPr lang="ru-RU" sz="3200" i="1" dirty="0">
                <a:latin typeface="Times New Roman" panose="02020603050405020304" pitchFamily="18" charset="0"/>
                <a:cs typeface="Times New Roman" panose="02020603050405020304" pitchFamily="18" charset="0"/>
              </a:rPr>
              <a:t>Автоматное программирование </a:t>
            </a:r>
            <a:r>
              <a:rPr lang="ru-RU" sz="3200" dirty="0">
                <a:latin typeface="Times New Roman" panose="02020603050405020304" pitchFamily="18" charset="0"/>
                <a:cs typeface="Times New Roman" panose="02020603050405020304" pitchFamily="18" charset="0"/>
              </a:rPr>
              <a:t>(АП) – программирование с явным выделением состояний – это метод разработки ПО, основанный на модели конечных автоматов. </a:t>
            </a:r>
          </a:p>
          <a:p>
            <a:pPr marL="0" indent="0">
              <a:buNone/>
            </a:pPr>
            <a:r>
              <a:rPr lang="ru-RU" sz="3200" dirty="0">
                <a:latin typeface="Times New Roman" panose="02020603050405020304" pitchFamily="18" charset="0"/>
                <a:cs typeface="Times New Roman" panose="02020603050405020304" pitchFamily="18" charset="0"/>
              </a:rPr>
              <a:t>	Речь идет о создании программ, поведение которых описывается конечными автоматами (например, ИИ).</a:t>
            </a:r>
          </a:p>
          <a:p>
            <a:pPr marL="0" indent="0">
              <a:buNone/>
            </a:pPr>
            <a:endParaRPr lang="ru-RU" sz="3200" dirty="0"/>
          </a:p>
          <a:p>
            <a:pPr marL="0" indent="0">
              <a:buNone/>
            </a:pPr>
            <a:r>
              <a:rPr lang="ru-RU" sz="3200" dirty="0" smtClean="0"/>
              <a:t>   </a:t>
            </a:r>
            <a:endParaRPr lang="ru-RU" dirty="0"/>
          </a:p>
        </p:txBody>
      </p:sp>
      <p:sp>
        <p:nvSpPr>
          <p:cNvPr id="4" name="Заголовок 1"/>
          <p:cNvSpPr>
            <a:spLocks noGrp="1"/>
          </p:cNvSpPr>
          <p:nvPr>
            <p:ph type="title"/>
          </p:nvPr>
        </p:nvSpPr>
        <p:spPr>
          <a:xfrm>
            <a:off x="838200" y="365125"/>
            <a:ext cx="10515600" cy="980199"/>
          </a:xfrm>
          <a:solidFill>
            <a:schemeClr val="accent6">
              <a:lumMod val="60000"/>
              <a:lumOff val="40000"/>
            </a:schemeClr>
          </a:solidFill>
        </p:spPr>
        <p:txBody>
          <a:bodyPr>
            <a:noAutofit/>
          </a:bodyPr>
          <a:lstStyle/>
          <a:p>
            <a:pPr algn="ctr"/>
            <a:r>
              <a:rPr lang="ru-RU" sz="4900" b="1" dirty="0">
                <a:latin typeface="+mn-lt"/>
              </a:rPr>
              <a:t>Автоматное программирование</a:t>
            </a:r>
          </a:p>
        </p:txBody>
      </p:sp>
    </p:spTree>
    <p:extLst>
      <p:ext uri="{BB962C8B-B14F-4D97-AF65-F5344CB8AC3E}">
        <p14:creationId xmlns:p14="http://schemas.microsoft.com/office/powerpoint/2010/main" val="2847429776"/>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760685" y="1539254"/>
                <a:ext cx="10670629" cy="4968510"/>
              </a:xfrm>
            </p:spPr>
            <p:txBody>
              <a:bodyPr>
                <a:normAutofit lnSpcReduction="10000"/>
              </a:bodyPr>
              <a:lstStyle/>
              <a:p>
                <a:pPr marL="0" indent="0">
                  <a:buNone/>
                </a:pPr>
                <a:r>
                  <a:rPr lang="ru-RU" sz="3200" dirty="0" smtClean="0"/>
                  <a:t>   	</a:t>
                </a:r>
                <a:r>
                  <a:rPr lang="ru-RU" sz="3200" dirty="0" smtClean="0">
                    <a:latin typeface="Times New Roman" panose="02020603050405020304" pitchFamily="18" charset="0"/>
                    <a:cs typeface="Times New Roman" panose="02020603050405020304" pitchFamily="18" charset="0"/>
                  </a:rPr>
                  <a:t>Базовым </a:t>
                </a:r>
                <a:r>
                  <a:rPr lang="ru-RU" sz="3200" dirty="0">
                    <a:latin typeface="Times New Roman" panose="02020603050405020304" pitchFamily="18" charset="0"/>
                    <a:cs typeface="Times New Roman" panose="02020603050405020304" pitchFamily="18" charset="0"/>
                  </a:rPr>
                  <a:t>понятием АП является </a:t>
                </a:r>
                <a:r>
                  <a:rPr lang="ru-RU" sz="3200" b="1" i="1" dirty="0">
                    <a:latin typeface="Times New Roman" panose="02020603050405020304" pitchFamily="18" charset="0"/>
                    <a:cs typeface="Times New Roman" panose="02020603050405020304" pitchFamily="18" charset="0"/>
                  </a:rPr>
                  <a:t>состояние</a:t>
                </a:r>
                <a:r>
                  <a:rPr lang="ru-RU" sz="3200" dirty="0">
                    <a:latin typeface="Times New Roman" panose="02020603050405020304" pitchFamily="18" charset="0"/>
                    <a:cs typeface="Times New Roman" panose="02020603050405020304" pitchFamily="18" charset="0"/>
                  </a:rPr>
                  <a:t>, введенное А. Тьюрингом. Основное свойство состояния системы в момент времени </a:t>
                </a:r>
                <a14:m>
                  <m:oMath xmlns:m="http://schemas.openxmlformats.org/officeDocument/2006/math">
                    <m:r>
                      <a:rPr lang="en-US" sz="3200" i="1" dirty="0" smtClean="0">
                        <a:latin typeface="Cambria Math"/>
                      </a:rPr>
                      <m:t>𝑡</m:t>
                    </m:r>
                  </m:oMath>
                </a14:m>
                <a:r>
                  <a:rPr lang="ru-RU" sz="3200" dirty="0">
                    <a:latin typeface="Times New Roman" panose="02020603050405020304" pitchFamily="18" charset="0"/>
                    <a:cs typeface="Times New Roman" panose="02020603050405020304" pitchFamily="18" charset="0"/>
                  </a:rPr>
                  <a:t> заключается в отделении прошлого от будущего в том смысле, что текущее состояние несет в себе всю информацию о прошлом системы, необходимую для определения ее реакции на любое входное воздействие, формируемое в момент времени </a:t>
                </a:r>
                <a14:m>
                  <m:oMath xmlns:m="http://schemas.openxmlformats.org/officeDocument/2006/math">
                    <m:r>
                      <a:rPr lang="en-US" sz="3200" i="1" dirty="0" smtClean="0">
                        <a:latin typeface="Cambria Math"/>
                      </a:rPr>
                      <m:t>𝑡</m:t>
                    </m:r>
                  </m:oMath>
                </a14:m>
                <a:r>
                  <a:rPr lang="ru-RU" sz="3200" dirty="0">
                    <a:latin typeface="Times New Roman" panose="02020603050405020304" pitchFamily="18" charset="0"/>
                    <a:cs typeface="Times New Roman" panose="02020603050405020304" pitchFamily="18" charset="0"/>
                  </a:rPr>
                  <a:t>. </a:t>
                </a:r>
              </a:p>
              <a:p>
                <a:pPr marL="0" indent="0">
                  <a:buNone/>
                </a:pPr>
                <a:r>
                  <a:rPr lang="ru-RU" sz="3200" dirty="0" smtClean="0">
                    <a:latin typeface="Times New Roman" panose="02020603050405020304" pitchFamily="18" charset="0"/>
                    <a:cs typeface="Times New Roman" panose="02020603050405020304" pitchFamily="18" charset="0"/>
                  </a:rPr>
                  <a:t>   	</a:t>
                </a:r>
                <a:r>
                  <a:rPr lang="ru-RU" sz="3200" b="1" i="1" dirty="0" smtClean="0">
                    <a:latin typeface="Times New Roman" panose="02020603050405020304" pitchFamily="18" charset="0"/>
                    <a:cs typeface="Times New Roman" panose="02020603050405020304" pitchFamily="18" charset="0"/>
                  </a:rPr>
                  <a:t>Состояние</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это особая характеристика, которая объединяет все входные воздействия прошлого, влияющие на реакцию сущности в настоящий момент времени. Реакция зависит теперь только от входного воздействия и текущего состояния. </a:t>
                </a:r>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0685" y="1539254"/>
                <a:ext cx="10670629" cy="4968510"/>
              </a:xfrm>
              <a:blipFill>
                <a:blip r:embed="rId2"/>
                <a:stretch>
                  <a:fillRect l="-1486" t="-3681" r="-1943" b="-2577"/>
                </a:stretch>
              </a:blipFill>
            </p:spPr>
            <p:txBody>
              <a:bodyPr/>
              <a:lstStyle/>
              <a:p>
                <a:r>
                  <a:rPr lang="ru-RU">
                    <a:noFill/>
                  </a:rPr>
                  <a:t> </a:t>
                </a:r>
              </a:p>
            </p:txBody>
          </p:sp>
        </mc:Fallback>
      </mc:AlternateContent>
      <p:sp>
        <p:nvSpPr>
          <p:cNvPr id="4" name="Заголовок 1"/>
          <p:cNvSpPr>
            <a:spLocks noGrp="1"/>
          </p:cNvSpPr>
          <p:nvPr>
            <p:ph type="title"/>
          </p:nvPr>
        </p:nvSpPr>
        <p:spPr>
          <a:xfrm>
            <a:off x="838200" y="365125"/>
            <a:ext cx="10515600" cy="727951"/>
          </a:xfrm>
          <a:solidFill>
            <a:schemeClr val="accent6">
              <a:lumMod val="60000"/>
              <a:lumOff val="40000"/>
            </a:schemeClr>
          </a:solidFill>
        </p:spPr>
        <p:txBody>
          <a:bodyPr>
            <a:noAutofit/>
          </a:bodyPr>
          <a:lstStyle/>
          <a:p>
            <a:pPr algn="ctr"/>
            <a:r>
              <a:rPr lang="ru-RU" b="1" dirty="0">
                <a:latin typeface="Times New Roman" panose="02020603050405020304" pitchFamily="18" charset="0"/>
                <a:cs typeface="Times New Roman" panose="02020603050405020304" pitchFamily="18" charset="0"/>
              </a:rPr>
              <a:t>Состояние</a:t>
            </a:r>
          </a:p>
        </p:txBody>
      </p:sp>
    </p:spTree>
    <p:extLst>
      <p:ext uri="{BB962C8B-B14F-4D97-AF65-F5344CB8AC3E}">
        <p14:creationId xmlns:p14="http://schemas.microsoft.com/office/powerpoint/2010/main" val="2294117795"/>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03024"/>
          </a:xfrm>
        </p:spPr>
        <p:txBody>
          <a:bodyPr>
            <a:normAutofit/>
          </a:bodyPr>
          <a:lstStyle/>
          <a:p>
            <a:pPr algn="ctr"/>
            <a:r>
              <a:rPr lang="ru-RU" sz="4000" b="1" dirty="0">
                <a:latin typeface="Times New Roman" panose="02020603050405020304" pitchFamily="18" charset="0"/>
                <a:cs typeface="Times New Roman" panose="02020603050405020304" pitchFamily="18" charset="0"/>
              </a:rPr>
              <a:t>Задачи логического </a:t>
            </a:r>
            <a:r>
              <a:rPr lang="ru-RU" sz="4000" b="1" dirty="0" smtClean="0">
                <a:latin typeface="Times New Roman" panose="02020603050405020304" pitchFamily="18" charset="0"/>
                <a:cs typeface="Times New Roman" panose="02020603050405020304" pitchFamily="18" charset="0"/>
              </a:rPr>
              <a:t>управления</a:t>
            </a:r>
            <a:endParaRPr lang="ru-RU" sz="4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46234" y="1366345"/>
            <a:ext cx="10607566" cy="4668403"/>
          </a:xfrm>
        </p:spPr>
        <p:txBody>
          <a:bodyPr/>
          <a:lstStyle/>
          <a:p>
            <a:pPr marL="0" indent="0">
              <a:buNone/>
            </a:pPr>
            <a:endParaRPr lang="ru-RU" sz="3200" dirty="0" smtClean="0"/>
          </a:p>
          <a:p>
            <a:pPr marL="0" indent="0">
              <a:buNone/>
            </a:pPr>
            <a:r>
              <a:rPr lang="ru-RU" sz="3200" dirty="0"/>
              <a:t>	</a:t>
            </a:r>
            <a:r>
              <a:rPr lang="ru-RU" sz="3200" dirty="0" smtClean="0"/>
              <a:t>В </a:t>
            </a:r>
            <a:r>
              <a:rPr lang="ru-RU" sz="3200" dirty="0"/>
              <a:t>системах управления логика может быть реализована как </a:t>
            </a:r>
            <a:r>
              <a:rPr lang="ru-RU" sz="3200" i="1" dirty="0" err="1" smtClean="0"/>
              <a:t>программно</a:t>
            </a:r>
            <a:r>
              <a:rPr lang="ru-RU" sz="3200" dirty="0"/>
              <a:t>, так и </a:t>
            </a:r>
            <a:r>
              <a:rPr lang="ru-RU" sz="3200" i="1" dirty="0" err="1"/>
              <a:t>аппаратно</a:t>
            </a:r>
            <a:r>
              <a:rPr lang="ru-RU" sz="3200" dirty="0"/>
              <a:t>. Критерии оптимальности программной реализации автоматов в системах логического управления: </a:t>
            </a:r>
            <a:endParaRPr lang="ru-RU" sz="3200" dirty="0" smtClean="0"/>
          </a:p>
          <a:p>
            <a:r>
              <a:rPr lang="ru-RU" sz="3200" dirty="0" smtClean="0"/>
              <a:t>возможность </a:t>
            </a:r>
            <a:r>
              <a:rPr lang="ru-RU" sz="3200" dirty="0"/>
              <a:t>формального преобразования графа переходов в программный код; </a:t>
            </a:r>
            <a:endParaRPr lang="ru-RU" sz="3200" dirty="0" smtClean="0"/>
          </a:p>
          <a:p>
            <a:r>
              <a:rPr lang="ru-RU" sz="3200" dirty="0" smtClean="0"/>
              <a:t>изоморфизм </a:t>
            </a:r>
            <a:r>
              <a:rPr lang="ru-RU" sz="3200" dirty="0"/>
              <a:t>программного кода графу переходов КА; </a:t>
            </a:r>
            <a:endParaRPr lang="ru-RU" sz="3200" dirty="0" smtClean="0"/>
          </a:p>
          <a:p>
            <a:r>
              <a:rPr lang="ru-RU" sz="3200" dirty="0" smtClean="0"/>
              <a:t>эффективность </a:t>
            </a:r>
            <a:r>
              <a:rPr lang="ru-RU" sz="3200" dirty="0"/>
              <a:t>по времени и по памяти. </a:t>
            </a:r>
          </a:p>
          <a:p>
            <a:endParaRPr lang="ru-RU" dirty="0"/>
          </a:p>
        </p:txBody>
      </p:sp>
    </p:spTree>
    <p:extLst>
      <p:ext uri="{BB962C8B-B14F-4D97-AF65-F5344CB8AC3E}">
        <p14:creationId xmlns:p14="http://schemas.microsoft.com/office/powerpoint/2010/main" val="165222755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841105"/>
          </a:xfrm>
        </p:spPr>
        <p:txBody>
          <a:bodyPr>
            <a:normAutofit/>
          </a:bodyPr>
          <a:lstStyle/>
          <a:p>
            <a:pPr algn="ctr"/>
            <a:r>
              <a:rPr lang="ru-RU" sz="4000" b="1" dirty="0">
                <a:latin typeface="Times New Roman" panose="02020603050405020304" pitchFamily="18" charset="0"/>
                <a:cs typeface="Times New Roman" panose="02020603050405020304" pitchFamily="18" charset="0"/>
              </a:rPr>
              <a:t>Схема алгоритма</a:t>
            </a:r>
          </a:p>
        </p:txBody>
      </p:sp>
      <p:sp>
        <p:nvSpPr>
          <p:cNvPr id="3" name="Объект 2"/>
          <p:cNvSpPr>
            <a:spLocks noGrp="1"/>
          </p:cNvSpPr>
          <p:nvPr>
            <p:ph idx="1"/>
          </p:nvPr>
        </p:nvSpPr>
        <p:spPr>
          <a:xfrm>
            <a:off x="735724" y="2060027"/>
            <a:ext cx="10867698" cy="4116935"/>
          </a:xfrm>
        </p:spPr>
        <p:txBody>
          <a:bodyPr>
            <a:normAutofit/>
          </a:bodyPr>
          <a:lstStyle/>
          <a:p>
            <a:pPr marL="0" indent="0">
              <a:buNone/>
            </a:pPr>
            <a:r>
              <a:rPr lang="ru-RU" sz="3200" dirty="0" smtClean="0"/>
              <a:t>   	Схема </a:t>
            </a:r>
            <a:r>
              <a:rPr lang="ru-RU" sz="3200" dirty="0"/>
              <a:t>алгоритма, реализующего КА, представима в виде обычной блок-схемы. В языке С функции выходов и переходов автомата представляются в виде таблиц либо с помощью инструкций выбора. Состояния описываются в ООП через классы.</a:t>
            </a:r>
          </a:p>
          <a:p>
            <a:pPr marL="0" indent="0">
              <a:buNone/>
            </a:pPr>
            <a:endParaRPr lang="ru-RU" sz="3200" dirty="0"/>
          </a:p>
        </p:txBody>
      </p:sp>
    </p:spTree>
    <p:extLst>
      <p:ext uri="{BB962C8B-B14F-4D97-AF65-F5344CB8AC3E}">
        <p14:creationId xmlns:p14="http://schemas.microsoft.com/office/powerpoint/2010/main" val="826234146"/>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Тема Office">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TotalTime>
  <Words>1158</Words>
  <Application>Microsoft Office PowerPoint</Application>
  <PresentationFormat>Широкоэкранный</PresentationFormat>
  <Paragraphs>193</Paragraphs>
  <Slides>39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39</vt:i4>
      </vt:variant>
    </vt:vector>
  </HeadingPairs>
  <TitlesOfParts>
    <vt:vector size="46" baseType="lpstr">
      <vt:lpstr>Arial</vt:lpstr>
      <vt:lpstr>Calibri</vt:lpstr>
      <vt:lpstr>Calibri Light</vt:lpstr>
      <vt:lpstr>Cambria</vt:lpstr>
      <vt:lpstr>Cambria Math</vt:lpstr>
      <vt:lpstr>Times New Roman</vt:lpstr>
      <vt:lpstr>Тема Office</vt:lpstr>
      <vt:lpstr>Теория автоматов</vt:lpstr>
      <vt:lpstr>Теория автоматов</vt:lpstr>
      <vt:lpstr>Теория автоматов</vt:lpstr>
      <vt:lpstr>Конечный автомат</vt:lpstr>
      <vt:lpstr>Представление</vt:lpstr>
      <vt:lpstr>Автоматное программирование</vt:lpstr>
      <vt:lpstr>Состояние</vt:lpstr>
      <vt:lpstr>Задачи логического управления</vt:lpstr>
      <vt:lpstr>Схема алгоритма</vt:lpstr>
      <vt:lpstr>Автоматы и алгоритмы дискретной математики</vt:lpstr>
      <vt:lpstr>Обход двоичных деревьев </vt:lpstr>
      <vt:lpstr>Построение визуализаторов</vt:lpstr>
      <vt:lpstr>Реализация простого конечного автомата в ООП</vt:lpstr>
      <vt:lpstr>Структура КА</vt:lpstr>
      <vt:lpstr>Структура КА</vt:lpstr>
      <vt:lpstr>Понятие автомата</vt:lpstr>
      <vt:lpstr>Классификация АА</vt:lpstr>
      <vt:lpstr>Классификация АА</vt:lpstr>
      <vt:lpstr>Классификация АА</vt:lpstr>
      <vt:lpstr>Определения</vt:lpstr>
      <vt:lpstr>Автомат Мили</vt:lpstr>
      <vt:lpstr>Автомат Мура</vt:lpstr>
      <vt:lpstr>Методы задания автоматов</vt:lpstr>
      <vt:lpstr>Табличная форма</vt:lpstr>
      <vt:lpstr>Матричная форма</vt:lpstr>
      <vt:lpstr>Частичный Автомат</vt:lpstr>
      <vt:lpstr>Реакция автомата</vt:lpstr>
      <vt:lpstr>ЭКВИВАЛЕНТНЫЕ ПРЕОБРАЗОВАНИЯ АВТОМАТОВ </vt:lpstr>
      <vt:lpstr>Переход от автомата Мили к эквивалентному автомату Мура</vt:lpstr>
      <vt:lpstr>Переход от автомата Мили к эквивалентному автомату Мура</vt:lpstr>
      <vt:lpstr>Переход от автомата Мура к эквивалентному автомату Мили </vt:lpstr>
      <vt:lpstr>Переход от автомата Мура к эквивалентному автомату Мили </vt:lpstr>
      <vt:lpstr>Переход от автомата Мура к эквивалентному автомату Мили </vt:lpstr>
      <vt:lpstr>МИНИМИЗАЦИЯ АВТОМАТОВ</vt:lpstr>
      <vt:lpstr>МИНИМИЗАЦИЯ АВТОМАТОВ</vt:lpstr>
      <vt:lpstr>РАСПОЗНАЮЩИЕ АВТОМАТЫ </vt:lpstr>
      <vt:lpstr>РАСПОЗНАЮЩИЕ АВТОМАТЫ </vt:lpstr>
      <vt:lpstr>Частичный недетерминированный автомат.</vt:lpstr>
      <vt:lpstr>Пример частичного недетерминированного автомата</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Математическая комбинаторика</dc:title>
  <dc:creator>Юхновец</dc:creator>
  <cp:lastModifiedBy>Буснюк Николай Николаевич</cp:lastModifiedBy>
  <cp:revision>122</cp:revision>
  <dcterms:created xsi:type="dcterms:W3CDTF">2017-12-13T19:18:40Z</dcterms:created>
  <dcterms:modified xsi:type="dcterms:W3CDTF">2022-12-19T17:57:51Z</dcterms:modified>
</cp:coreProperties>
</file>