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60" r:id="rId4"/>
    <p:sldId id="261" r:id="rId5"/>
    <p:sldId id="262" r:id="rId6"/>
    <p:sldId id="263" r:id="rId7"/>
    <p:sldId id="290"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79" autoAdjust="0"/>
    <p:restoredTop sz="94660" autoAdjust="0"/>
  </p:normalViewPr>
  <p:slideViewPr>
    <p:cSldViewPr snapToGrid="0">
      <p:cViewPr varScale="1">
        <p:scale>
          <a:sx n="85" d="100"/>
          <a:sy n="85" d="100"/>
        </p:scale>
        <p:origin x="102" y="9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EE229-5CC7-4AA3-9C40-9C1BE288468B}" type="datetimeFigureOut">
              <a:rPr lang="ru-RU" smtClean="0"/>
              <a:t>ср 09.12.20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0E03-2220-4618-A0A2-FEE78D59A941}" type="slidenum">
              <a:rPr lang="ru-RU" smtClean="0"/>
              <a:t>‹#›</a:t>
            </a:fld>
            <a:endParaRPr lang="ru-RU"/>
          </a:p>
        </p:txBody>
      </p:sp>
    </p:spTree>
    <p:extLst>
      <p:ext uri="{BB962C8B-B14F-4D97-AF65-F5344CB8AC3E}">
        <p14:creationId xmlns:p14="http://schemas.microsoft.com/office/powerpoint/2010/main" val="267307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82B0E03-2220-4618-A0A2-FEE78D59A941}" type="slidenum">
              <a:rPr lang="ru-RU" smtClean="0"/>
              <a:t>4</a:t>
            </a:fld>
            <a:endParaRPr lang="ru-RU"/>
          </a:p>
        </p:txBody>
      </p:sp>
    </p:spTree>
    <p:extLst>
      <p:ext uri="{BB962C8B-B14F-4D97-AF65-F5344CB8AC3E}">
        <p14:creationId xmlns:p14="http://schemas.microsoft.com/office/powerpoint/2010/main" val="130613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82B0E03-2220-4618-A0A2-FEE78D59A941}" type="slidenum">
              <a:rPr lang="ru-RU" smtClean="0"/>
              <a:t>30</a:t>
            </a:fld>
            <a:endParaRPr lang="ru-RU"/>
          </a:p>
        </p:txBody>
      </p:sp>
    </p:spTree>
    <p:extLst>
      <p:ext uri="{BB962C8B-B14F-4D97-AF65-F5344CB8AC3E}">
        <p14:creationId xmlns:p14="http://schemas.microsoft.com/office/powerpoint/2010/main" val="340958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559510857"/>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016226593"/>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969795367"/>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278651870"/>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929115731"/>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2224A42-1AFE-4D26-A32F-8A0CDFFFD17D}" type="datetimeFigureOut">
              <a:rPr lang="ru-RU" smtClean="0"/>
              <a:t>ср 09.12.20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726122589"/>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2224A42-1AFE-4D26-A32F-8A0CDFFFD17D}" type="datetimeFigureOut">
              <a:rPr lang="ru-RU" smtClean="0"/>
              <a:t>ср 09.12.20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654270544"/>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2224A42-1AFE-4D26-A32F-8A0CDFFFD17D}" type="datetimeFigureOut">
              <a:rPr lang="ru-RU" smtClean="0"/>
              <a:t>ср 09.12.20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30857598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2224A42-1AFE-4D26-A32F-8A0CDFFFD17D}" type="datetimeFigureOut">
              <a:rPr lang="ru-RU" smtClean="0"/>
              <a:t>ср 09.12.20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308786161"/>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2224A42-1AFE-4D26-A32F-8A0CDFFFD17D}" type="datetimeFigureOut">
              <a:rPr lang="ru-RU" smtClean="0"/>
              <a:t>ср 09.12.20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678236267"/>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2224A42-1AFE-4D26-A32F-8A0CDFFFD17D}" type="datetimeFigureOut">
              <a:rPr lang="ru-RU" smtClean="0"/>
              <a:t>ср 09.12.20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373118502"/>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bg1"/>
            </a:gs>
            <a:gs pos="0">
              <a:schemeClr val="accent1">
                <a:lumMod val="29000"/>
                <a:lumOff val="71000"/>
              </a:schemeClr>
            </a:gs>
            <a:gs pos="33000">
              <a:schemeClr val="accent1">
                <a:lumMod val="9000"/>
                <a:lumOff val="91000"/>
              </a:schemeClr>
            </a:gs>
            <a:gs pos="58000">
              <a:schemeClr val="bg1"/>
            </a:gs>
            <a:gs pos="8000">
              <a:schemeClr val="accent1">
                <a:lumMod val="34000"/>
                <a:lumOff val="66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4A42-1AFE-4D26-A32F-8A0CDFFFD17D}" type="datetimeFigureOut">
              <a:rPr lang="ru-RU" smtClean="0"/>
              <a:t>ср 09.12.20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F5B24-3795-4C08-BDF6-97ECD6D4ED4C}" type="slidenum">
              <a:rPr lang="ru-RU" smtClean="0"/>
              <a:t>‹#›</a:t>
            </a:fld>
            <a:endParaRPr lang="ru-RU"/>
          </a:p>
        </p:txBody>
      </p:sp>
    </p:spTree>
    <p:extLst>
      <p:ext uri="{BB962C8B-B14F-4D97-AF65-F5344CB8AC3E}">
        <p14:creationId xmlns:p14="http://schemas.microsoft.com/office/powerpoint/2010/main" val="403682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399823"/>
            <a:ext cx="8980449" cy="2893398"/>
          </a:xfrm>
        </p:spPr>
        <p:txBody>
          <a:bodyPr>
            <a:normAutofit/>
          </a:bodyPr>
          <a:lstStyle/>
          <a:p>
            <a:r>
              <a:rPr lang="en-US" sz="6600" b="1" dirty="0" smtClean="0"/>
              <a:t/>
            </a:r>
            <a:br>
              <a:rPr lang="en-US" sz="6600" b="1" dirty="0" smtClean="0"/>
            </a:br>
            <a:r>
              <a:rPr lang="ru-RU" sz="6600" b="1" dirty="0" smtClean="0">
                <a:effectLst>
                  <a:outerShdw blurRad="38100" dist="38100" dir="2700000" algn="tl">
                    <a:srgbClr val="000000">
                      <a:alpha val="43137"/>
                    </a:srgbClr>
                  </a:outerShdw>
                </a:effectLst>
              </a:rPr>
              <a:t>ЭКСТРЕМАЛЬНЫЕ ЗАДАЧИ НА ГРАФАХ</a:t>
            </a:r>
            <a:endParaRPr lang="ru-RU" sz="7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9959599"/>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78022"/>
          </a:xfrm>
        </p:spPr>
        <p:txBody>
          <a:bodyPr>
            <a:normAutofit fontScale="90000"/>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34389" y="1246909"/>
                <a:ext cx="10913423" cy="4975762"/>
              </a:xfrm>
            </p:spPr>
            <p:txBody>
              <a:bodyPr>
                <a:normAutofit fontScale="92500"/>
              </a:bodyPr>
              <a:lstStyle/>
              <a:p>
                <a:pPr marL="0" indent="0">
                  <a:buNone/>
                </a:pPr>
                <a:r>
                  <a:rPr lang="en-US" sz="3200" dirty="0" smtClean="0"/>
                  <a:t>   </a:t>
                </a:r>
                <a:r>
                  <a:rPr lang="ru-RU" sz="3200" dirty="0" smtClean="0"/>
                  <a:t>Из  </a:t>
                </a:r>
                <a:r>
                  <a:rPr lang="ru-RU" sz="3200" dirty="0"/>
                  <a:t>построения  следует,  что  отмеченный  путь </a:t>
                </a:r>
                <a:endParaRPr lang="en-US" sz="3200" dirty="0" smtClean="0"/>
              </a:p>
              <a:p>
                <a:pPr marL="0" indent="0">
                  <a:buNone/>
                </a:pPr>
                <a:r>
                  <a:rPr lang="ru-RU" sz="3200" dirty="0" smtClean="0"/>
                  <a:t> </a:t>
                </a:r>
                <a14:m>
                  <m:oMath xmlns:m="http://schemas.openxmlformats.org/officeDocument/2006/math">
                    <m:r>
                      <a:rPr lang="ru-RU" sz="3600" i="1" dirty="0" smtClean="0">
                        <a:latin typeface="Cambria Math" panose="02040503050406030204" pitchFamily="18" charset="0"/>
                      </a:rPr>
                      <m:t>µ(</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𝑝𝑘</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r>
                      <a:rPr lang="ru-RU" sz="3600" i="1" dirty="0">
                        <a:latin typeface="Cambria Math" panose="02040503050406030204" pitchFamily="18" charset="0"/>
                      </a:rPr>
                      <m:t>) </m:t>
                    </m:r>
                  </m:oMath>
                </a14:m>
                <a:r>
                  <a:rPr lang="ru-RU" sz="3200" dirty="0"/>
                  <a:t>– есть  кратчайший путь. </a:t>
                </a:r>
              </a:p>
              <a:p>
                <a:pPr marL="0" indent="0">
                  <a:buNone/>
                </a:pPr>
                <a:endParaRPr lang="en-US" sz="3200" dirty="0" smtClean="0"/>
              </a:p>
              <a:p>
                <a:pPr marL="0" indent="0">
                  <a:buNone/>
                </a:pPr>
                <a:r>
                  <a:rPr lang="en-US" sz="3200" dirty="0" smtClean="0"/>
                  <a:t>   </a:t>
                </a:r>
                <a:r>
                  <a:rPr lang="ru-RU" sz="3200" dirty="0" smtClean="0"/>
                  <a:t>Заметим</a:t>
                </a:r>
                <a:r>
                  <a:rPr lang="ru-RU" sz="3200" dirty="0"/>
                  <a:t>, что решение задачи может не быть однозначным, т.е. существует несколько путей минимальной длины из вершины </a:t>
                </a:r>
                <a14:m>
                  <m:oMath xmlns:m="http://schemas.openxmlformats.org/officeDocument/2006/math">
                    <m:r>
                      <a:rPr lang="en-US" sz="3600" i="1" dirty="0" smtClean="0">
                        <a:latin typeface="Cambria Math" panose="02040503050406030204" pitchFamily="18" charset="0"/>
                      </a:rPr>
                      <m:t>𝑣</m:t>
                    </m:r>
                    <m:r>
                      <a:rPr lang="en-US" i="1" dirty="0" err="1">
                        <a:latin typeface="Cambria Math" panose="02040503050406030204" pitchFamily="18" charset="0"/>
                      </a:rPr>
                      <m:t>𝑜</m:t>
                    </m:r>
                  </m:oMath>
                </a14:m>
                <a:r>
                  <a:rPr lang="ru-RU" sz="3200" dirty="0" smtClean="0"/>
                  <a:t> </a:t>
                </a:r>
                <a:r>
                  <a:rPr lang="ru-RU" sz="3200" dirty="0"/>
                  <a:t>в </a:t>
                </a:r>
                <a14:m>
                  <m:oMath xmlns:m="http://schemas.openxmlformats.org/officeDocument/2006/math">
                    <m:r>
                      <a:rPr lang="en-US" sz="3600" i="1" dirty="0" smtClean="0">
                        <a:latin typeface="Cambria Math" panose="02040503050406030204" pitchFamily="18" charset="0"/>
                      </a:rPr>
                      <m:t>𝑣</m:t>
                    </m:r>
                    <m:r>
                      <a:rPr lang="ru-RU" i="1" dirty="0" smtClean="0">
                        <a:latin typeface="Cambria Math" panose="02040503050406030204" pitchFamily="18" charset="0"/>
                      </a:rPr>
                      <m:t>𝑛</m:t>
                    </m:r>
                  </m:oMath>
                </a14:m>
                <a:r>
                  <a:rPr lang="ru-RU" sz="3200" dirty="0"/>
                  <a:t>.  </a:t>
                </a:r>
              </a:p>
              <a:p>
                <a:pPr marL="0" indent="0">
                  <a:buNone/>
                </a:pPr>
                <a:r>
                  <a:rPr lang="en-US" sz="3200" dirty="0" smtClean="0"/>
                  <a:t>   </a:t>
                </a:r>
              </a:p>
              <a:p>
                <a:pPr marL="0" indent="0">
                  <a:buNone/>
                </a:pPr>
                <a:r>
                  <a:rPr lang="en-US" sz="3200" dirty="0" smtClean="0"/>
                  <a:t>  </a:t>
                </a:r>
                <a:r>
                  <a:rPr lang="ru-RU" sz="3200" dirty="0" smtClean="0"/>
                  <a:t>Решение  </a:t>
                </a:r>
                <a:r>
                  <a:rPr lang="ru-RU" sz="3200" dirty="0"/>
                  <a:t>данной  задачи  можно  ускорить,  сократив  число  шагов, если пользоваться формулой  </a:t>
                </a:r>
                <a14:m>
                  <m:oMath xmlns:m="http://schemas.openxmlformats.org/officeDocument/2006/math">
                    <m:sSub>
                      <m:sSubPr>
                        <m:ctrlPr>
                          <a:rPr lang="ru-RU" sz="3600" i="1" dirty="0" smtClean="0">
                            <a:latin typeface="Cambria Math" panose="02040503050406030204" pitchFamily="18" charset="0"/>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𝑗</m:t>
                        </m:r>
                      </m:sub>
                    </m:sSub>
                    <m:r>
                      <a:rPr lang="ru-RU" sz="3600" i="1" dirty="0">
                        <a:latin typeface="Cambria Math" panose="02040503050406030204" pitchFamily="18" charset="0"/>
                      </a:rPr>
                      <m:t>=</m:t>
                    </m:r>
                    <m:r>
                      <m:rPr>
                        <m:sty m:val="p"/>
                      </m:rPr>
                      <a:rPr lang="ru-RU" sz="3600" i="1" dirty="0" err="1">
                        <a:latin typeface="Cambria Math" panose="02040503050406030204" pitchFamily="18" charset="0"/>
                      </a:rPr>
                      <m:t>min</m:t>
                    </m:r>
                    <m:r>
                      <a:rPr lang="ru-RU" sz="3600" i="1" dirty="0">
                        <a:latin typeface="Cambria Math" panose="02040503050406030204" pitchFamily="18" charset="0"/>
                      </a:rPr>
                      <m:t>⁡{</m:t>
                    </m:r>
                    <m:sSub>
                      <m:sSubPr>
                        <m:ctrlPr>
                          <a:rPr lang="ru-RU" sz="3600" i="1" dirty="0" smtClean="0">
                            <a:latin typeface="Cambria Math" panose="02040503050406030204" pitchFamily="18" charset="0"/>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𝑖</m:t>
                        </m:r>
                      </m:sub>
                    </m:sSub>
                    <m:r>
                      <a:rPr lang="ru-RU" sz="3600" i="1" dirty="0">
                        <a:latin typeface="Cambria Math" panose="02040503050406030204" pitchFamily="18" charset="0"/>
                      </a:rPr>
                      <m:t>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𝑗</m:t>
                        </m:r>
                      </m:sub>
                    </m:sSub>
                    <m:r>
                      <a:rPr lang="ru-RU" sz="3600" i="1" dirty="0" smtClean="0">
                        <a:latin typeface="Cambria Math" panose="02040503050406030204" pitchFamily="18" charset="0"/>
                      </a:rPr>
                      <m:t>)}.</m:t>
                    </m:r>
                  </m:oMath>
                </a14:m>
                <a:endParaRPr lang="ru-RU" sz="3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34389" y="1246909"/>
                <a:ext cx="10913423" cy="4975762"/>
              </a:xfrm>
              <a:blipFill>
                <a:blip r:embed="rId2"/>
                <a:stretch>
                  <a:fillRect l="-1341" t="-2451" r="-1285"/>
                </a:stretch>
              </a:blipFill>
            </p:spPr>
            <p:txBody>
              <a:bodyPr/>
              <a:lstStyle/>
              <a:p>
                <a:r>
                  <a:rPr lang="ru-RU">
                    <a:noFill/>
                  </a:rPr>
                  <a:t> </a:t>
                </a:r>
              </a:p>
            </p:txBody>
          </p:sp>
        </mc:Fallback>
      </mc:AlternateContent>
    </p:spTree>
    <p:extLst>
      <p:ext uri="{BB962C8B-B14F-4D97-AF65-F5344CB8AC3E}">
        <p14:creationId xmlns:p14="http://schemas.microsoft.com/office/powerpoint/2010/main" val="22565618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3138" y="365125"/>
            <a:ext cx="11519065" cy="1215319"/>
          </a:xfrm>
          <a:solidFill>
            <a:schemeClr val="accent1">
              <a:lumMod val="40000"/>
              <a:lumOff val="60000"/>
            </a:schemeClr>
          </a:solidFill>
        </p:spPr>
        <p:txBody>
          <a:bodyPr>
            <a:noAutofit/>
          </a:bodyPr>
          <a:lstStyle/>
          <a:p>
            <a:pPr algn="ctr"/>
            <a:r>
              <a:rPr lang="ru-RU" b="1" dirty="0">
                <a:latin typeface="+mn-lt"/>
              </a:rPr>
              <a:t>Сети. Отношение порядка между вершинами ориентированного графа.</a:t>
            </a:r>
            <a:endParaRPr lang="ru-RU" dirty="0">
              <a:latin typeface="+mn-lt"/>
            </a:endParaRPr>
          </a:p>
        </p:txBody>
      </p:sp>
      <p:sp>
        <p:nvSpPr>
          <p:cNvPr id="3" name="Объект 2"/>
          <p:cNvSpPr>
            <a:spLocks noGrp="1"/>
          </p:cNvSpPr>
          <p:nvPr>
            <p:ph idx="1"/>
          </p:nvPr>
        </p:nvSpPr>
        <p:spPr>
          <a:xfrm>
            <a:off x="463138" y="1995054"/>
            <a:ext cx="11519065" cy="4862945"/>
          </a:xfrm>
        </p:spPr>
        <p:txBody>
          <a:bodyPr>
            <a:normAutofit/>
          </a:bodyPr>
          <a:lstStyle/>
          <a:p>
            <a:pPr marL="0" indent="0">
              <a:buNone/>
            </a:pPr>
            <a:endParaRPr lang="ru-RU" sz="3200" dirty="0" smtClean="0"/>
          </a:p>
          <a:p>
            <a:r>
              <a:rPr lang="ru-RU" sz="3200" dirty="0" smtClean="0"/>
              <a:t> Ориентированный  </a:t>
            </a:r>
            <a:r>
              <a:rPr lang="ru-RU" sz="3200" dirty="0"/>
              <a:t>граф  без  циклов,  имеющий  одну  вершину  без входящих дуг (вход </a:t>
            </a:r>
            <a:r>
              <a:rPr lang="ru-RU" sz="3200" dirty="0" smtClean="0"/>
              <a:t>графа, источник) </a:t>
            </a:r>
            <a:r>
              <a:rPr lang="ru-RU" sz="3200" dirty="0"/>
              <a:t>и одну вершину без выходящих дуг (выход </a:t>
            </a:r>
            <a:r>
              <a:rPr lang="ru-RU" sz="3200" dirty="0" smtClean="0"/>
              <a:t>графа, сток), </a:t>
            </a:r>
            <a:r>
              <a:rPr lang="ru-RU" sz="3200" dirty="0"/>
              <a:t>называется </a:t>
            </a:r>
            <a:r>
              <a:rPr lang="ru-RU" sz="3200" b="1" i="1" dirty="0"/>
              <a:t>сетью</a:t>
            </a:r>
            <a:r>
              <a:rPr lang="ru-RU" sz="3200" dirty="0"/>
              <a:t>.  </a:t>
            </a:r>
          </a:p>
          <a:p>
            <a:pPr marL="0" indent="0">
              <a:buNone/>
            </a:pPr>
            <a:r>
              <a:rPr lang="ru-RU" sz="3200" dirty="0" smtClean="0"/>
              <a:t>    </a:t>
            </a:r>
            <a:r>
              <a:rPr lang="ru-RU" sz="3200" dirty="0"/>
              <a:t>Отыскание  экстремальных  путей  на  графах  такого  вида используется  в  различных  экономических  расчетах.  К  их  числу относятся  рассмотренная  выше  задача,  а  также  задачи  сетевого планирования.  </a:t>
            </a:r>
          </a:p>
          <a:p>
            <a:pPr marL="0" indent="0">
              <a:buNone/>
            </a:pPr>
            <a:r>
              <a:rPr lang="en-US" sz="3200" dirty="0" smtClean="0"/>
              <a:t>.</a:t>
            </a:r>
            <a:endParaRPr lang="ru-RU" sz="3200" dirty="0"/>
          </a:p>
        </p:txBody>
      </p:sp>
    </p:spTree>
    <p:extLst>
      <p:ext uri="{BB962C8B-B14F-4D97-AF65-F5344CB8AC3E}">
        <p14:creationId xmlns:p14="http://schemas.microsoft.com/office/powerpoint/2010/main" val="144287674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pPr algn="ctr"/>
            <a:r>
              <a:rPr lang="ru-RU" b="1" dirty="0"/>
              <a:t>Отношение порядка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93766" y="1036320"/>
                <a:ext cx="10949050" cy="5140643"/>
              </a:xfrm>
            </p:spPr>
            <p:txBody>
              <a:bodyPr/>
              <a:lstStyle/>
              <a:p>
                <a:pPr marL="0" indent="0">
                  <a:buNone/>
                </a:pPr>
                <a:r>
                  <a:rPr lang="ru-RU" sz="3600" dirty="0"/>
                  <a:t>В  любом  ориентированном  графе  без циклов  можно  установить </a:t>
                </a:r>
                <a:r>
                  <a:rPr lang="ru-RU" sz="3600" b="1" i="1" dirty="0"/>
                  <a:t>отношение порядка</a:t>
                </a:r>
                <a:r>
                  <a:rPr lang="ru-RU" sz="3600" b="1" dirty="0"/>
                  <a:t> </a:t>
                </a:r>
                <a:r>
                  <a:rPr lang="ru-RU" sz="3600" dirty="0"/>
                  <a:t>между его </a:t>
                </a:r>
                <a:r>
                  <a:rPr lang="ru-RU" sz="3600" dirty="0" smtClean="0"/>
                  <a:t>вершинами.</a:t>
                </a:r>
              </a:p>
              <a:p>
                <a:pPr marL="0" indent="0">
                  <a:buNone/>
                </a:pPr>
                <a:r>
                  <a:rPr lang="ru-RU" sz="3600" dirty="0" smtClean="0"/>
                  <a:t>Вершина</a:t>
                </a:r>
                <a14:m>
                  <m:oMath xmlns:m="http://schemas.openxmlformats.org/officeDocument/2006/math">
                    <m:r>
                      <a:rPr lang="en-US" sz="3600" b="0" i="0" dirty="0" smtClean="0">
                        <a:latin typeface="Cambria Math" panose="02040503050406030204" pitchFamily="18" charset="0"/>
                      </a:rPr>
                      <m:t> </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 </a:t>
                </a:r>
                <a:r>
                  <a:rPr lang="ru-RU" sz="3600" dirty="0"/>
                  <a:t>вершине</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если существует путь </a:t>
                </a:r>
                <a:r>
                  <a:rPr lang="ru-RU" sz="3600" dirty="0" smtClean="0"/>
                  <a:t>из</a:t>
                </a:r>
                <a:r>
                  <a:rPr lang="en-US" sz="3600" dirty="0" smtClean="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r>
                          <a:rPr lang="en-US" sz="3600" b="0" i="1" dirty="0" smtClean="0">
                            <a:latin typeface="Cambria Math" panose="02040503050406030204" pitchFamily="18" charset="0"/>
                          </a:rPr>
                          <m:t> </m:t>
                        </m:r>
                      </m:sub>
                    </m:sSub>
                  </m:oMath>
                </a14:m>
                <a:r>
                  <a:rPr lang="ru-RU" sz="3600" dirty="0"/>
                  <a:t>в</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Это отношение порядка удовлетворяет аксиомам порядка: </a:t>
                </a:r>
              </a:p>
              <a:p>
                <a:pPr marL="0" indent="0">
                  <a:buNone/>
                </a:pPr>
                <a:r>
                  <a:rPr lang="ru-RU" sz="3600" dirty="0" smtClean="0"/>
                  <a:t>  </a:t>
                </a:r>
                <a:r>
                  <a:rPr lang="ru-RU" sz="3600" b="1" dirty="0" smtClean="0"/>
                  <a:t>1</a:t>
                </a:r>
                <a:r>
                  <a:rPr lang="ru-RU" sz="3600" b="1" dirty="0"/>
                  <a:t>) </a:t>
                </a:r>
                <a:r>
                  <a:rPr lang="ru-RU" sz="3600" dirty="0"/>
                  <a:t>если</a:t>
                </a:r>
                <a14:m>
                  <m:oMath xmlns:m="http://schemas.openxmlformats.org/officeDocument/2006/math">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то</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en-US" sz="3600" dirty="0" smtClean="0"/>
                  <a:t> </a:t>
                </a:r>
                <a:r>
                  <a:rPr lang="ru-RU" sz="3600" dirty="0" smtClean="0"/>
                  <a:t>не </a:t>
                </a:r>
                <a:r>
                  <a:rPr lang="ru-RU" sz="3600" dirty="0"/>
                  <a:t>предшествует</a:t>
                </a:r>
                <a14:m>
                  <m:oMath xmlns:m="http://schemas.openxmlformats.org/officeDocument/2006/math">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ru-RU" sz="3600" dirty="0"/>
                  <a:t>; </a:t>
                </a:r>
              </a:p>
              <a:p>
                <a:pPr marL="0" indent="0">
                  <a:buNone/>
                </a:pPr>
                <a:r>
                  <a:rPr lang="ru-RU" sz="3600" dirty="0" smtClean="0"/>
                  <a:t>  </a:t>
                </a:r>
                <a:r>
                  <a:rPr lang="ru-RU" sz="3600" b="1" dirty="0" smtClean="0"/>
                  <a:t>2</a:t>
                </a:r>
                <a:r>
                  <a:rPr lang="ru-RU" sz="3600" b="1" dirty="0"/>
                  <a:t>) </a:t>
                </a:r>
                <a:r>
                  <a:rPr lang="ru-RU" sz="3600" dirty="0"/>
                  <a:t>если</a:t>
                </a:r>
                <a14:m>
                  <m:oMath xmlns:m="http://schemas.openxmlformats.org/officeDocument/2006/math">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r>
                          <a:rPr lang="en-US" sz="3600" b="0" i="1" dirty="0" smtClean="0">
                            <a:latin typeface="Cambria Math" panose="02040503050406030204" pitchFamily="18" charset="0"/>
                          </a:rPr>
                          <m:t> </m:t>
                        </m:r>
                      </m:sub>
                    </m:sSub>
                  </m:oMath>
                </a14:m>
                <a:r>
                  <a:rPr lang="ru-RU" sz="3600" dirty="0"/>
                  <a:t>предшествует</a:t>
                </a:r>
                <a14:m>
                  <m:oMath xmlns:m="http://schemas.openxmlformats.org/officeDocument/2006/math">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b="0" i="1" dirty="0" smtClean="0">
                            <a:latin typeface="Cambria Math" panose="02040503050406030204" pitchFamily="18" charset="0"/>
                          </a:rPr>
                          <m:t>𝑗</m:t>
                        </m:r>
                      </m:sub>
                    </m:sSub>
                  </m:oMath>
                </a14:m>
                <a:r>
                  <a:rPr lang="ru-RU" sz="3600" dirty="0"/>
                  <a:t>,</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предшествует</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𝑘</m:t>
                        </m:r>
                      </m:sub>
                    </m:sSub>
                  </m:oMath>
                </a14:m>
                <a:r>
                  <a:rPr lang="ru-RU" sz="3600" dirty="0"/>
                  <a:t>, </a:t>
                </a:r>
                <a:r>
                  <a:rPr lang="ru-RU" sz="3600" dirty="0" smtClean="0"/>
                  <a:t>то</a:t>
                </a:r>
                <a:r>
                  <a:rPr lang="en-US" sz="3600" dirty="0" smtClean="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b="0" i="1" dirty="0" smtClean="0">
                            <a:latin typeface="Cambria Math" panose="02040503050406030204" pitchFamily="18" charset="0"/>
                          </a:rPr>
                          <m:t>𝑘</m:t>
                        </m:r>
                      </m:sub>
                    </m:sSub>
                  </m:oMath>
                </a14:m>
                <a:r>
                  <a:rPr lang="ru-RU" sz="3600" dirty="0" smtClean="0"/>
                  <a:t>. </a:t>
                </a:r>
                <a:endParaRPr lang="ru-RU" sz="36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93766" y="1036320"/>
                <a:ext cx="10949050" cy="5140643"/>
              </a:xfrm>
              <a:blipFill rotWithShape="1">
                <a:blip r:embed="rId2"/>
                <a:stretch>
                  <a:fillRect l="-1669" t="-2847" r="-2059" b="-3321"/>
                </a:stretch>
              </a:blipFill>
            </p:spPr>
            <p:txBody>
              <a:bodyPr/>
              <a:lstStyle/>
              <a:p>
                <a:r>
                  <a:rPr lang="ru-RU">
                    <a:noFill/>
                  </a:rPr>
                  <a:t> </a:t>
                </a:r>
              </a:p>
            </p:txBody>
          </p:sp>
        </mc:Fallback>
      </mc:AlternateContent>
    </p:spTree>
    <p:extLst>
      <p:ext uri="{BB962C8B-B14F-4D97-AF65-F5344CB8AC3E}">
        <p14:creationId xmlns:p14="http://schemas.microsoft.com/office/powerpoint/2010/main" val="3531856314"/>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6158"/>
          </a:xfrm>
        </p:spPr>
        <p:txBody>
          <a:bodyPr/>
          <a:lstStyle/>
          <a:p>
            <a:pPr algn="r"/>
            <a:r>
              <a:rPr lang="ru-RU" b="1" dirty="0"/>
              <a:t>Отношение порядка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17517" y="1298222"/>
                <a:ext cx="10960925" cy="4878741"/>
              </a:xfrm>
            </p:spPr>
            <p:txBody>
              <a:bodyPr>
                <a:normAutofit/>
              </a:bodyPr>
              <a:lstStyle/>
              <a:p>
                <a:pPr marL="0" indent="0">
                  <a:buNone/>
                </a:pPr>
                <a:r>
                  <a:rPr lang="en-US" sz="3200" dirty="0" smtClean="0"/>
                  <a:t>   </a:t>
                </a:r>
                <a:r>
                  <a:rPr lang="ru-RU" sz="3200" dirty="0" smtClean="0"/>
                  <a:t>“</a:t>
                </a:r>
                <a:r>
                  <a:rPr lang="ru-RU" sz="3200" dirty="0"/>
                  <a:t>Правильная” нумерация вершин графа заключается в том, что </a:t>
                </a:r>
                <a:r>
                  <a:rPr lang="ru-RU" sz="3200" dirty="0" smtClean="0"/>
                  <a:t>при</a:t>
                </a:r>
                <a14:m>
                  <m:oMath xmlns:m="http://schemas.openxmlformats.org/officeDocument/2006/math">
                    <m:r>
                      <a:rPr lang="ru-RU" sz="3600" i="1" dirty="0" smtClean="0">
                        <a:latin typeface="Cambria Math" panose="02040503050406030204" pitchFamily="18" charset="0"/>
                      </a:rPr>
                      <m:t> </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ru-RU" sz="3600" i="1" dirty="0" smtClean="0">
                        <a:latin typeface="Cambria Math" panose="02040503050406030204" pitchFamily="18" charset="0"/>
                      </a:rPr>
                      <m:t> </m:t>
                    </m:r>
                  </m:oMath>
                </a14:m>
                <a:r>
                  <a:rPr lang="ru-RU" sz="3200" dirty="0" smtClean="0"/>
                  <a:t>предшествующему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𝑗</m:t>
                        </m:r>
                      </m:sub>
                    </m:sSub>
                    <m:r>
                      <a:rPr lang="ru-RU" sz="3200" i="1" dirty="0" smtClean="0">
                        <a:latin typeface="Cambria Math" panose="02040503050406030204" pitchFamily="18" charset="0"/>
                      </a:rPr>
                      <m:t> </m:t>
                    </m:r>
                  </m:oMath>
                </a14:m>
                <a:r>
                  <a:rPr lang="ru-RU" sz="3200" dirty="0" smtClean="0"/>
                  <a:t>номера</a:t>
                </a:r>
                <a14:m>
                  <m:oMath xmlns:m="http://schemas.openxmlformats.org/officeDocument/2006/math">
                    <m:r>
                      <a:rPr lang="ru-RU" sz="3200" i="1" dirty="0" smtClean="0">
                        <a:latin typeface="Cambria Math" panose="02040503050406030204" pitchFamily="18" charset="0"/>
                      </a:rPr>
                      <m:t> </m:t>
                    </m:r>
                    <m:r>
                      <a:rPr lang="ru-RU" sz="3200" i="1" dirty="0" smtClean="0">
                        <a:latin typeface="Cambria Math" panose="02040503050406030204" pitchFamily="18" charset="0"/>
                      </a:rPr>
                      <m:t>𝑖</m:t>
                    </m:r>
                    <m:r>
                      <a:rPr lang="ru-RU" sz="3200" i="1" dirty="0" smtClean="0">
                        <a:latin typeface="Cambria Math" panose="02040503050406030204" pitchFamily="18" charset="0"/>
                      </a:rPr>
                      <m:t> </m:t>
                    </m:r>
                  </m:oMath>
                </a14:m>
                <a:r>
                  <a:rPr lang="ru-RU" sz="3200" dirty="0" smtClean="0"/>
                  <a:t>и </a:t>
                </a:r>
                <a14:m>
                  <m:oMath xmlns:m="http://schemas.openxmlformats.org/officeDocument/2006/math">
                    <m:r>
                      <a:rPr lang="ru-RU" sz="3200" i="1" dirty="0" smtClean="0">
                        <a:latin typeface="Cambria Math" panose="02040503050406030204" pitchFamily="18" charset="0"/>
                      </a:rPr>
                      <m:t>𝑗</m:t>
                    </m:r>
                  </m:oMath>
                </a14:m>
                <a:r>
                  <a:rPr lang="ru-RU" sz="3200" dirty="0" smtClean="0"/>
                  <a:t> </a:t>
                </a:r>
                <a:r>
                  <a:rPr lang="ru-RU" sz="3200" dirty="0"/>
                  <a:t>должны удовлетворять неравенству </a:t>
                </a:r>
                <a14:m>
                  <m:oMath xmlns:m="http://schemas.openxmlformats.org/officeDocument/2006/math">
                    <m:r>
                      <a:rPr lang="ru-RU" sz="3200" i="1" dirty="0" smtClean="0">
                        <a:latin typeface="Cambria Math" panose="02040503050406030204" pitchFamily="18" charset="0"/>
                      </a:rPr>
                      <m:t>𝑖</m:t>
                    </m:r>
                    <m:r>
                      <a:rPr lang="ru-RU" sz="3200" i="1" dirty="0" smtClean="0">
                        <a:latin typeface="Cambria Math" panose="02040503050406030204" pitchFamily="18" charset="0"/>
                      </a:rPr>
                      <m:t>&lt;</m:t>
                    </m:r>
                    <m:r>
                      <a:rPr lang="ru-RU" sz="3200" i="1" dirty="0" smtClean="0">
                        <a:latin typeface="Cambria Math" panose="02040503050406030204" pitchFamily="18" charset="0"/>
                      </a:rPr>
                      <m:t>𝑗</m:t>
                    </m:r>
                  </m:oMath>
                </a14:m>
                <a:r>
                  <a:rPr lang="ru-RU" sz="3200" dirty="0" smtClean="0"/>
                  <a:t>.  </a:t>
                </a:r>
                <a:endParaRPr lang="ru-RU" sz="3200" dirty="0"/>
              </a:p>
              <a:p>
                <a:pPr marL="0" indent="0">
                  <a:buNone/>
                </a:pPr>
                <a:r>
                  <a:rPr lang="en-US" sz="3200" dirty="0" smtClean="0"/>
                  <a:t>    </a:t>
                </a:r>
                <a:r>
                  <a:rPr lang="ru-RU" sz="3200" dirty="0" smtClean="0"/>
                  <a:t>На  </a:t>
                </a:r>
                <a:r>
                  <a:rPr lang="ru-RU" sz="3200" dirty="0"/>
                  <a:t>графе-сети  практически  это  можно  сделать,  используя распределение  вершин  по  рангам  методом  </a:t>
                </a:r>
                <a:r>
                  <a:rPr lang="ru-RU" sz="3200" dirty="0" smtClean="0"/>
                  <a:t>вычер</a:t>
                </a:r>
                <a:r>
                  <a:rPr lang="ru-RU" sz="3200" dirty="0"/>
                  <a:t>к</a:t>
                </a:r>
                <a:r>
                  <a:rPr lang="ru-RU" sz="3200" dirty="0" smtClean="0"/>
                  <a:t>ивания  </a:t>
                </a:r>
                <a:r>
                  <a:rPr lang="ru-RU" sz="3200" dirty="0"/>
                  <a:t>дуг. Вычеркиваем дуги, исходящие из входа графа, вершины </a:t>
                </a:r>
                <a14:m>
                  <m:oMath xmlns:m="http://schemas.openxmlformats.org/officeDocument/2006/math">
                    <m:r>
                      <a:rPr lang="en-US" sz="3600" i="1" dirty="0" smtClean="0">
                        <a:latin typeface="Cambria Math" panose="02040503050406030204" pitchFamily="18" charset="0"/>
                      </a:rPr>
                      <m:t>𝑣</m:t>
                    </m:r>
                    <m:r>
                      <a:rPr lang="en-US" sz="2400" i="1" dirty="0" err="1" smtClean="0">
                        <a:latin typeface="Cambria Math" panose="02040503050406030204" pitchFamily="18" charset="0"/>
                      </a:rPr>
                      <m:t>𝑜</m:t>
                    </m:r>
                  </m:oMath>
                </a14:m>
                <a:r>
                  <a:rPr lang="ru-RU" sz="3200" dirty="0" smtClean="0"/>
                  <a:t>. </a:t>
                </a:r>
                <a:r>
                  <a:rPr lang="ru-RU" sz="3200" dirty="0"/>
                  <a:t>Вершины, соответствующие концам этих дуг и не имеющие после этой операции входящих дуг, относим к </a:t>
                </a:r>
                <a:r>
                  <a:rPr lang="ru-RU" sz="3200" dirty="0" smtClean="0"/>
                  <a:t>вершинам</a:t>
                </a:r>
                <a:r>
                  <a:rPr lang="en-US" sz="3200" dirty="0" smtClean="0"/>
                  <a:t> </a:t>
                </a:r>
                <a:r>
                  <a:rPr lang="ru-RU" sz="3200" dirty="0" smtClean="0"/>
                  <a:t>1-го </a:t>
                </a:r>
                <a:r>
                  <a:rPr lang="ru-RU" sz="3200" dirty="0"/>
                  <a:t>ранга.</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17517" y="1298222"/>
                <a:ext cx="10960925" cy="4878741"/>
              </a:xfrm>
              <a:blipFill>
                <a:blip r:embed="rId2"/>
                <a:stretch>
                  <a:fillRect l="-1390" t="-2625" r="-723"/>
                </a:stretch>
              </a:blipFill>
            </p:spPr>
            <p:txBody>
              <a:bodyPr/>
              <a:lstStyle/>
              <a:p>
                <a:r>
                  <a:rPr lang="ru-RU">
                    <a:noFill/>
                  </a:rPr>
                  <a:t> </a:t>
                </a:r>
              </a:p>
            </p:txBody>
          </p:sp>
        </mc:Fallback>
      </mc:AlternateContent>
    </p:spTree>
    <p:extLst>
      <p:ext uri="{BB962C8B-B14F-4D97-AF65-F5344CB8AC3E}">
        <p14:creationId xmlns:p14="http://schemas.microsoft.com/office/powerpoint/2010/main" val="4037881990"/>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14497"/>
          </a:xfrm>
        </p:spPr>
        <p:txBody>
          <a:bodyPr>
            <a:normAutofit fontScale="90000"/>
          </a:bodyPr>
          <a:lstStyle/>
          <a:p>
            <a:r>
              <a:rPr lang="ru-RU" b="1" dirty="0" smtClean="0"/>
              <a:t>Пример </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647038" y="135925"/>
                <a:ext cx="6289587" cy="6635578"/>
              </a:xfrm>
            </p:spPr>
            <p:txBody>
              <a:bodyPr>
                <a:normAutofit fontScale="92500" lnSpcReduction="10000"/>
              </a:bodyPr>
              <a:lstStyle/>
              <a:p>
                <a:pPr marL="0" indent="0">
                  <a:buNone/>
                </a:pPr>
                <a:r>
                  <a:rPr lang="en-US" sz="3200" dirty="0" smtClean="0"/>
                  <a:t>  </a:t>
                </a:r>
                <a:r>
                  <a:rPr lang="ru-RU" sz="3200" dirty="0" smtClean="0"/>
                  <a:t>На  </a:t>
                </a:r>
                <a:r>
                  <a:rPr lang="ru-RU" sz="3200" dirty="0"/>
                  <a:t>графе </a:t>
                </a:r>
                <a14:m>
                  <m:oMath xmlns:m="http://schemas.openxmlformats.org/officeDocument/2006/math">
                    <m:r>
                      <a:rPr lang="ru-RU" sz="3200" i="1" dirty="0" smtClean="0">
                        <a:latin typeface="Cambria Math" panose="02040503050406030204" pitchFamily="18" charset="0"/>
                      </a:rPr>
                      <m:t>𝐺</m:t>
                    </m:r>
                  </m:oMath>
                </a14:m>
                <a:r>
                  <a:rPr lang="ru-RU" sz="3200" dirty="0"/>
                  <a:t> </a:t>
                </a:r>
                <a:r>
                  <a:rPr lang="ru-RU" sz="3200" dirty="0" smtClean="0"/>
                  <a:t>вершинами</a:t>
                </a:r>
                <a:r>
                  <a:rPr lang="en-US" sz="3200" dirty="0" smtClean="0"/>
                  <a:t> </a:t>
                </a:r>
                <a:r>
                  <a:rPr lang="ru-RU" sz="3200" dirty="0" smtClean="0"/>
                  <a:t>1-го </a:t>
                </a:r>
                <a:r>
                  <a:rPr lang="ru-RU" sz="3200" dirty="0"/>
                  <a:t>ранга являются вершины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1</m:t>
                    </m:r>
                  </m:oMath>
                </a14:m>
                <a:r>
                  <a:rPr lang="ru-RU" sz="3200" dirty="0" smtClean="0"/>
                  <a:t> </a:t>
                </a:r>
                <a:r>
                  <a:rPr lang="ru-RU" sz="3200" dirty="0"/>
                  <a:t>и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2</m:t>
                    </m:r>
                  </m:oMath>
                </a14:m>
                <a:r>
                  <a:rPr lang="ru-RU" sz="3200" dirty="0"/>
                  <a:t>. </a:t>
                </a:r>
              </a:p>
              <a:p>
                <a:r>
                  <a:rPr lang="en-US" sz="3200" dirty="0" smtClean="0"/>
                  <a:t> </a:t>
                </a:r>
                <a:r>
                  <a:rPr lang="ru-RU" sz="3200" dirty="0" smtClean="0"/>
                  <a:t>Вершины</a:t>
                </a:r>
                <a:r>
                  <a:rPr lang="en-US" sz="3200" dirty="0" smtClean="0"/>
                  <a:t> </a:t>
                </a:r>
                <a:r>
                  <a:rPr lang="ru-RU" sz="3200" dirty="0" smtClean="0"/>
                  <a:t>1-го </a:t>
                </a:r>
                <a:r>
                  <a:rPr lang="ru-RU" sz="3200" dirty="0"/>
                  <a:t>ранга получают  первые  порядковые  номера 1,2. Внутри  одного  ранга нумерация произвольна. </a:t>
                </a:r>
              </a:p>
              <a:p>
                <a:r>
                  <a:rPr lang="en-US" sz="3200" dirty="0" smtClean="0"/>
                  <a:t> </a:t>
                </a:r>
                <a:r>
                  <a:rPr lang="ru-RU" sz="3200" dirty="0" smtClean="0"/>
                  <a:t>Затем  </a:t>
                </a:r>
                <a:r>
                  <a:rPr lang="ru-RU" sz="3200" dirty="0"/>
                  <a:t>вычеркиваем  дуги,  выходящие  из  </a:t>
                </a:r>
                <a:r>
                  <a:rPr lang="ru-RU" sz="3200" dirty="0" smtClean="0"/>
                  <a:t>вершин</a:t>
                </a:r>
                <a:r>
                  <a:rPr lang="en-US" sz="3200" dirty="0" smtClean="0"/>
                  <a:t> </a:t>
                </a:r>
                <a:r>
                  <a:rPr lang="ru-RU" sz="3200" dirty="0" smtClean="0"/>
                  <a:t>1-го  </a:t>
                </a:r>
                <a:r>
                  <a:rPr lang="ru-RU" sz="3200" dirty="0"/>
                  <a:t>ранга. Вершины, соответствующие концам таких дуг и не имеющие после этих операций входящих дуг, относим к вершинам 2-го ранга. Они получают следующие  порядковые  номера. В  нашем  примере  к  вершинам 2-го ранга относится одна вершина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3</m:t>
                    </m:r>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647038" y="135925"/>
                <a:ext cx="6289587" cy="6635578"/>
              </a:xfrm>
              <a:blipFill>
                <a:blip r:embed="rId2"/>
                <a:stretch>
                  <a:fillRect l="-2229" t="-2388" r="-3488"/>
                </a:stretch>
              </a:blipFill>
            </p:spPr>
            <p:txBody>
              <a:bodyPr/>
              <a:lstStyle/>
              <a:p>
                <a:r>
                  <a:rPr lang="ru-RU">
                    <a:noFill/>
                  </a:rPr>
                  <a:t> </a:t>
                </a:r>
              </a:p>
            </p:txBody>
          </p:sp>
        </mc:Fallback>
      </mc:AlternateContent>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52" y="2077332"/>
            <a:ext cx="5574797" cy="3254767"/>
          </a:xfrm>
          <a:prstGeom prst="rect">
            <a:avLst/>
          </a:prstGeom>
        </p:spPr>
      </p:pic>
    </p:spTree>
    <p:extLst>
      <p:ext uri="{BB962C8B-B14F-4D97-AF65-F5344CB8AC3E}">
        <p14:creationId xmlns:p14="http://schemas.microsoft.com/office/powerpoint/2010/main" val="3390463219"/>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19978"/>
          </a:xfrm>
        </p:spPr>
        <p:txBody>
          <a:bodyPr/>
          <a:lstStyle/>
          <a:p>
            <a:pPr algn="r"/>
            <a:r>
              <a:rPr lang="ru-RU" b="1" dirty="0"/>
              <a:t>Отношение порядка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06627" y="1645920"/>
                <a:ext cx="11096368" cy="4520102"/>
              </a:xfrm>
            </p:spPr>
            <p:txBody>
              <a:bodyPr>
                <a:normAutofit/>
              </a:bodyPr>
              <a:lstStyle/>
              <a:p>
                <a:pPr marL="0" indent="0">
                  <a:buNone/>
                </a:pPr>
                <a:r>
                  <a:rPr lang="en-US" sz="3100" dirty="0" smtClean="0"/>
                  <a:t>    </a:t>
                </a:r>
                <a:r>
                  <a:rPr lang="ru-RU" sz="3100" dirty="0" smtClean="0"/>
                  <a:t>Процесс </a:t>
                </a:r>
                <a:r>
                  <a:rPr lang="ru-RU" sz="3100" dirty="0"/>
                  <a:t>вычеркивания дуг продолжается до тех пор, пока все вершины графа не будут занумерованы. Последний порядковый номер получит вершина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oMath>
                </a14:m>
                <a:r>
                  <a:rPr lang="ru-RU" sz="3100" dirty="0" smtClean="0"/>
                  <a:t>– </a:t>
                </a:r>
                <a:r>
                  <a:rPr lang="ru-RU" sz="3100" dirty="0"/>
                  <a:t>выход графа. </a:t>
                </a:r>
                <a:endParaRPr lang="ru-RU" sz="3100" dirty="0" smtClean="0"/>
              </a:p>
              <a:p>
                <a:pPr marL="0" indent="0">
                  <a:buNone/>
                </a:pPr>
                <a:r>
                  <a:rPr lang="ru-RU" sz="3200" dirty="0"/>
                  <a:t>В рассмотренном примере все вершины распределены по 4 рангам. К вершинам 3-го ранга принадлежит </a:t>
                </a:r>
                <a14:m>
                  <m:oMath xmlns:m="http://schemas.openxmlformats.org/officeDocument/2006/math">
                    <m:sSub>
                      <m:sSubPr>
                        <m:ctrlPr>
                          <a:rPr lang="ru-RU" sz="3200" i="1">
                            <a:latin typeface="Cambria Math" panose="02040503050406030204" pitchFamily="18" charset="0"/>
                          </a:rPr>
                        </m:ctrlPr>
                      </m:sSubPr>
                      <m:e>
                        <m:r>
                          <a:rPr lang="ru-RU" sz="3200" i="1">
                            <a:latin typeface="Cambria Math"/>
                          </a:rPr>
                          <m:t>𝑣</m:t>
                        </m:r>
                      </m:e>
                      <m:sub>
                        <m:r>
                          <a:rPr lang="ru-RU" sz="3200" i="1">
                            <a:latin typeface="Cambria Math"/>
                          </a:rPr>
                          <m:t>4</m:t>
                        </m:r>
                      </m:sub>
                    </m:sSub>
                  </m:oMath>
                </a14:m>
                <a:r>
                  <a:rPr lang="ru-RU" sz="3200" dirty="0"/>
                  <a:t>, а к вершинам 4-го ранга – </a:t>
                </a:r>
                <a14:m>
                  <m:oMath xmlns:m="http://schemas.openxmlformats.org/officeDocument/2006/math">
                    <m:sSub>
                      <m:sSubPr>
                        <m:ctrlPr>
                          <a:rPr lang="ru-RU" sz="3200" i="1">
                            <a:latin typeface="Cambria Math" panose="02040503050406030204" pitchFamily="18" charset="0"/>
                          </a:rPr>
                        </m:ctrlPr>
                      </m:sSubPr>
                      <m:e>
                        <m:r>
                          <a:rPr lang="ru-RU" sz="3200" i="1">
                            <a:latin typeface="Cambria Math"/>
                          </a:rPr>
                          <m:t>𝑣</m:t>
                        </m:r>
                      </m:e>
                      <m:sub>
                        <m:r>
                          <a:rPr lang="ru-RU" sz="3200" i="1">
                            <a:latin typeface="Cambria Math"/>
                          </a:rPr>
                          <m:t>5</m:t>
                        </m:r>
                      </m:sub>
                    </m:sSub>
                  </m:oMath>
                </a14:m>
                <a:r>
                  <a:rPr lang="ru-RU" sz="3200" dirty="0"/>
                  <a:t>.  </a:t>
                </a:r>
              </a:p>
              <a:p>
                <a:pPr marL="0" indent="0">
                  <a:buNone/>
                </a:pPr>
                <a:r>
                  <a:rPr lang="en-US" sz="3100" dirty="0" smtClean="0"/>
                  <a:t>   </a:t>
                </a:r>
                <a:r>
                  <a:rPr lang="ru-RU" sz="3100" dirty="0" smtClean="0"/>
                  <a:t>Существуют  </a:t>
                </a:r>
                <a:r>
                  <a:rPr lang="ru-RU" sz="3100" dirty="0"/>
                  <a:t>и  другие  способы “правильной”  нумерации  вершин графа, в том числе алгоритм Форда для нумерации вершин графа.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06627" y="1645920"/>
                <a:ext cx="11096368" cy="4520102"/>
              </a:xfrm>
              <a:blipFill rotWithShape="1">
                <a:blip r:embed="rId2"/>
                <a:stretch>
                  <a:fillRect l="-1374" t="-2699" r="-2088"/>
                </a:stretch>
              </a:blipFill>
            </p:spPr>
            <p:txBody>
              <a:bodyPr/>
              <a:lstStyle/>
              <a:p>
                <a:r>
                  <a:rPr lang="ru-RU">
                    <a:noFill/>
                  </a:rPr>
                  <a:t> </a:t>
                </a:r>
              </a:p>
            </p:txBody>
          </p:sp>
        </mc:Fallback>
      </mc:AlternateContent>
    </p:spTree>
    <p:extLst>
      <p:ext uri="{BB962C8B-B14F-4D97-AF65-F5344CB8AC3E}">
        <p14:creationId xmlns:p14="http://schemas.microsoft.com/office/powerpoint/2010/main" val="2634619573"/>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919111"/>
            <a:ext cx="10515600" cy="4257852"/>
          </a:xfrm>
        </p:spPr>
        <p:txBody>
          <a:bodyPr>
            <a:normAutofit/>
          </a:bodyPr>
          <a:lstStyle/>
          <a:p>
            <a:pPr marL="0" indent="0">
              <a:buNone/>
            </a:pPr>
            <a:r>
              <a:rPr lang="en-US" sz="4500" b="1" dirty="0" smtClean="0"/>
              <a:t>2. </a:t>
            </a:r>
            <a:r>
              <a:rPr lang="ru-RU" sz="4500" b="1" dirty="0" smtClean="0"/>
              <a:t>Задача </a:t>
            </a:r>
            <a:r>
              <a:rPr lang="ru-RU" sz="4500" b="1" dirty="0"/>
              <a:t>о пути максимальной длины между двумя вершинами ориентированного графа в сетевом планировании. </a:t>
            </a:r>
            <a:endParaRPr lang="ru-RU" sz="4500" dirty="0"/>
          </a:p>
          <a:p>
            <a:endParaRPr lang="ru-RU" sz="4500" dirty="0"/>
          </a:p>
        </p:txBody>
      </p:sp>
    </p:spTree>
    <p:extLst>
      <p:ext uri="{BB962C8B-B14F-4D97-AF65-F5344CB8AC3E}">
        <p14:creationId xmlns:p14="http://schemas.microsoft.com/office/powerpoint/2010/main" val="1545263966"/>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237775"/>
          </a:xfrm>
        </p:spPr>
        <p:txBody>
          <a:bodyPr>
            <a:normAutofit fontScale="90000"/>
          </a:bodyPr>
          <a:lstStyle/>
          <a:p>
            <a:r>
              <a:rPr lang="ru-RU" b="1" dirty="0"/>
              <a:t>о пути максимальной длины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73377" y="974690"/>
                <a:ext cx="11331019" cy="5202273"/>
              </a:xfrm>
            </p:spPr>
            <p:txBody>
              <a:bodyPr/>
              <a:lstStyle/>
              <a:p>
                <a:r>
                  <a:rPr lang="en-US" dirty="0" smtClean="0"/>
                  <a:t>  </a:t>
                </a:r>
                <a:r>
                  <a:rPr lang="ru-RU" sz="3200" dirty="0" smtClean="0"/>
                  <a:t>Задача ставится следующим образом. Задан конечный ориентированный граф без контура </a:t>
                </a:r>
                <a14:m>
                  <m:oMath xmlns:m="http://schemas.openxmlformats.org/officeDocument/2006/math">
                    <m:r>
                      <a:rPr lang="ru-RU" sz="3200" i="1" dirty="0" smtClean="0">
                        <a:latin typeface="Cambria Math"/>
                      </a:rPr>
                      <m:t>𝐺</m:t>
                    </m:r>
                    <m:r>
                      <a:rPr lang="ru-RU" sz="3200" i="1" dirty="0" smtClean="0">
                        <a:latin typeface="Cambria Math"/>
                      </a:rPr>
                      <m:t>(</m:t>
                    </m:r>
                    <m:r>
                      <a:rPr lang="en-US" sz="3200" i="1" dirty="0" smtClean="0">
                        <a:latin typeface="Cambria Math"/>
                      </a:rPr>
                      <m:t>𝑉</m:t>
                    </m:r>
                    <m:r>
                      <a:rPr lang="ru-RU" sz="3200" i="1" dirty="0" smtClean="0">
                        <a:latin typeface="Cambria Math"/>
                      </a:rPr>
                      <m:t>,</m:t>
                    </m:r>
                    <m:r>
                      <a:rPr lang="en-US" sz="3200" i="1" dirty="0" smtClean="0">
                        <a:latin typeface="Cambria Math"/>
                      </a:rPr>
                      <m:t>𝐸</m:t>
                    </m:r>
                    <m:r>
                      <a:rPr lang="ru-RU" sz="3200" i="1" dirty="0" smtClean="0">
                        <a:latin typeface="Cambria Math"/>
                      </a:rPr>
                      <m:t>)</m:t>
                    </m:r>
                  </m:oMath>
                </a14:m>
                <a:r>
                  <a:rPr lang="ru-RU" sz="3200" dirty="0" smtClean="0"/>
                  <a:t>.  </a:t>
                </a:r>
                <a:r>
                  <a:rPr lang="ru-RU" sz="3200" dirty="0"/>
                  <a:t>Каждой дуге графа </a:t>
                </a:r>
                <a:r>
                  <a:rPr lang="ru-RU" sz="3200" dirty="0" smtClean="0"/>
                  <a:t>“</a:t>
                </a:r>
                <a14:m>
                  <m:oMath xmlns:m="http://schemas.openxmlformats.org/officeDocument/2006/math">
                    <m:r>
                      <a:rPr lang="en-US" sz="3200" i="1" dirty="0" smtClean="0">
                        <a:latin typeface="Cambria Math"/>
                      </a:rPr>
                      <m:t>𝑒</m:t>
                    </m:r>
                  </m:oMath>
                </a14:m>
                <a:r>
                  <a:rPr lang="ru-RU" sz="3200" dirty="0" smtClean="0"/>
                  <a:t>” </a:t>
                </a:r>
                <a:r>
                  <a:rPr lang="ru-RU" sz="3200" dirty="0"/>
                  <a:t>ставится в соответствие длина дуги </a:t>
                </a:r>
                <a14:m>
                  <m:oMath xmlns:m="http://schemas.openxmlformats.org/officeDocument/2006/math">
                    <m:r>
                      <a:rPr lang="ru-RU" sz="3200" i="1" dirty="0" smtClean="0">
                        <a:latin typeface="Cambria Math"/>
                      </a:rPr>
                      <m:t>𝑙</m:t>
                    </m:r>
                    <m:r>
                      <a:rPr lang="ru-RU" sz="3200" i="1" dirty="0" smtClean="0">
                        <a:latin typeface="Cambria Math"/>
                      </a:rPr>
                      <m:t>(</m:t>
                    </m:r>
                    <m:r>
                      <a:rPr lang="en-US" sz="3200" i="1" dirty="0" smtClean="0">
                        <a:latin typeface="Cambria Math"/>
                      </a:rPr>
                      <m:t>𝑒</m:t>
                    </m:r>
                    <m:r>
                      <a:rPr lang="ru-RU" sz="3200" i="1" dirty="0" smtClean="0">
                        <a:latin typeface="Cambria Math"/>
                      </a:rPr>
                      <m:t>)</m:t>
                    </m:r>
                  </m:oMath>
                </a14:m>
                <a:r>
                  <a:rPr lang="ru-RU" sz="3200" dirty="0" smtClean="0"/>
                  <a:t>. </a:t>
                </a:r>
                <a:r>
                  <a:rPr lang="ru-RU" sz="3200" dirty="0"/>
                  <a:t>Требуется  определить  длиннейший  путь,  соединяющий  две вершины графа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a:rPr>
                          <m:t>𝑣</m:t>
                        </m:r>
                      </m:e>
                      <m:sub>
                        <m:r>
                          <a:rPr lang="en-US" sz="3200" b="0" i="1" smtClean="0">
                            <a:latin typeface="Cambria Math"/>
                          </a:rPr>
                          <m:t>0</m:t>
                        </m:r>
                      </m:sub>
                    </m:sSub>
                  </m:oMath>
                </a14:m>
                <a:r>
                  <a:rPr lang="ru-RU" sz="3200" dirty="0" smtClean="0"/>
                  <a:t> </a:t>
                </a:r>
                <a:r>
                  <a:rPr lang="ru-RU" sz="3200" dirty="0"/>
                  <a:t>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𝑛</m:t>
                        </m:r>
                      </m:sub>
                    </m:sSub>
                  </m:oMath>
                </a14:m>
                <a:r>
                  <a:rPr lang="ru-RU" sz="3200" dirty="0"/>
                  <a:t>. </a:t>
                </a:r>
              </a:p>
              <a:p>
                <a:r>
                  <a:rPr lang="en-US" sz="3200" dirty="0" smtClean="0"/>
                  <a:t>  </a:t>
                </a:r>
                <a:r>
                  <a:rPr lang="ru-RU" sz="3200" dirty="0" smtClean="0"/>
                  <a:t>Аналогичные </a:t>
                </a:r>
                <a:r>
                  <a:rPr lang="ru-RU" sz="3200" dirty="0"/>
                  <a:t>задачи можно ставить для ориентированных графов с контурами,  а  также  неориентированных  графов. Но  в  этом  случае  во избежание бессодержательности задачи нужно вводить дополнительные условия, исключающие пути бесконечной длины.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73377" y="974690"/>
                <a:ext cx="11331019" cy="5202273"/>
              </a:xfrm>
              <a:blipFill rotWithShape="1">
                <a:blip r:embed="rId2"/>
                <a:stretch>
                  <a:fillRect l="-1237" t="-2462"/>
                </a:stretch>
              </a:blipFill>
            </p:spPr>
            <p:txBody>
              <a:bodyPr/>
              <a:lstStyle/>
              <a:p>
                <a:r>
                  <a:rPr lang="ru-RU">
                    <a:noFill/>
                  </a:rPr>
                  <a:t> </a:t>
                </a:r>
              </a:p>
            </p:txBody>
          </p:sp>
        </mc:Fallback>
      </mc:AlternateContent>
    </p:spTree>
    <p:extLst>
      <p:ext uri="{BB962C8B-B14F-4D97-AF65-F5344CB8AC3E}">
        <p14:creationId xmlns:p14="http://schemas.microsoft.com/office/powerpoint/2010/main" val="19500849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24689"/>
          </a:xfrm>
        </p:spPr>
        <p:txBody>
          <a:bodyPr>
            <a:normAutofit fontScale="90000"/>
          </a:bodyPr>
          <a:lstStyle/>
          <a:p>
            <a:r>
              <a:rPr lang="ru-RU" b="1" dirty="0"/>
              <a:t>о пути максимальной длины</a:t>
            </a:r>
            <a:endParaRPr lang="ru-RU" dirty="0"/>
          </a:p>
        </p:txBody>
      </p:sp>
      <p:sp>
        <p:nvSpPr>
          <p:cNvPr id="3" name="Объект 2"/>
          <p:cNvSpPr>
            <a:spLocks noGrp="1"/>
          </p:cNvSpPr>
          <p:nvPr>
            <p:ph idx="1"/>
          </p:nvPr>
        </p:nvSpPr>
        <p:spPr>
          <a:xfrm>
            <a:off x="471340" y="1670757"/>
            <a:ext cx="11517460" cy="4506206"/>
          </a:xfrm>
        </p:spPr>
        <p:txBody>
          <a:bodyPr/>
          <a:lstStyle/>
          <a:p>
            <a:pPr marL="0" indent="0">
              <a:buNone/>
            </a:pPr>
            <a:r>
              <a:rPr lang="en-US" sz="3600" dirty="0" smtClean="0"/>
              <a:t>  </a:t>
            </a:r>
            <a:r>
              <a:rPr lang="ru-RU" sz="3600" dirty="0" smtClean="0"/>
              <a:t>Решение  </a:t>
            </a:r>
            <a:r>
              <a:rPr lang="ru-RU" sz="3600" dirty="0"/>
              <a:t>задачи  состоит  как  в  отыскании  пути  максимальной длины  между  двумя  фиксированными  вершинами  графа,  так  и  в определении величины этого пути. </a:t>
            </a:r>
          </a:p>
          <a:p>
            <a:pPr marL="0" indent="0">
              <a:buNone/>
            </a:pPr>
            <a:r>
              <a:rPr lang="en-US" sz="3600" dirty="0" smtClean="0"/>
              <a:t>  </a:t>
            </a:r>
            <a:r>
              <a:rPr lang="ru-RU" sz="3600" dirty="0" smtClean="0"/>
              <a:t>Одну  </a:t>
            </a:r>
            <a:r>
              <a:rPr lang="ru-RU" sz="3600" dirty="0"/>
              <a:t>из  основных  задач  сетевого  планирования  составляет отыскание путей максимальной длины между входом и выходом графа-сети. </a:t>
            </a:r>
          </a:p>
          <a:p>
            <a:endParaRPr lang="ru-RU" dirty="0"/>
          </a:p>
        </p:txBody>
      </p:sp>
    </p:spTree>
    <p:extLst>
      <p:ext uri="{BB962C8B-B14F-4D97-AF65-F5344CB8AC3E}">
        <p14:creationId xmlns:p14="http://schemas.microsoft.com/office/powerpoint/2010/main" val="3660564960"/>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0208"/>
          </a:xfrm>
          <a:solidFill>
            <a:schemeClr val="accent1">
              <a:lumMod val="40000"/>
              <a:lumOff val="60000"/>
            </a:schemeClr>
          </a:solidFill>
        </p:spPr>
        <p:txBody>
          <a:bodyPr>
            <a:noAutofit/>
          </a:bodyPr>
          <a:lstStyle/>
          <a:p>
            <a:pPr algn="ctr"/>
            <a:r>
              <a:rPr lang="ru-RU" sz="5400" b="1" dirty="0" smtClean="0">
                <a:latin typeface="+mn-lt"/>
              </a:rPr>
              <a:t>Алгоритм</a:t>
            </a:r>
            <a:endParaRPr lang="ru-RU" sz="54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627834"/>
                <a:ext cx="10841610" cy="4895514"/>
              </a:xfrm>
            </p:spPr>
            <p:txBody>
              <a:bodyPr/>
              <a:lstStyle/>
              <a:p>
                <a:pPr marL="0" indent="0">
                  <a:buNone/>
                </a:pPr>
                <a:r>
                  <a:rPr lang="ru-RU" sz="3200" dirty="0"/>
                  <a:t> </a:t>
                </a:r>
                <a:r>
                  <a:rPr lang="ru-RU" sz="3200" dirty="0" smtClean="0"/>
                  <a:t>     </a:t>
                </a:r>
                <a:r>
                  <a:rPr lang="en-US" sz="3200" dirty="0" smtClean="0"/>
                  <a:t> </a:t>
                </a:r>
                <a:r>
                  <a:rPr lang="ru-RU" sz="3200" dirty="0" smtClean="0"/>
                  <a:t>Каждая  </a:t>
                </a:r>
                <a:r>
                  <a:rPr lang="ru-RU" sz="3200" dirty="0"/>
                  <a:t>вершина  графа  получает  числовую метку,  которая может меняться  конечное  число  раз.  Установившаяся  метка – величина длиннейшего пути из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smtClean="0"/>
                  <a:t>в </a:t>
                </a:r>
                <a:r>
                  <a:rPr lang="ru-RU" sz="3200" dirty="0"/>
                  <a:t>данную  вершину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𝑗</m:t>
                        </m:r>
                      </m:sub>
                    </m:sSub>
                  </m:oMath>
                </a14:m>
                <a:r>
                  <a:rPr lang="ru-RU" sz="3200" dirty="0"/>
                  <a:t>. В частности, установившаяся метка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𝑛</m:t>
                        </m:r>
                      </m:sub>
                    </m:sSub>
                    <m:r>
                      <a:rPr lang="en-US" sz="3200" i="1">
                        <a:latin typeface="Cambria Math"/>
                      </a:rPr>
                      <m:t> </m:t>
                    </m:r>
                  </m:oMath>
                </a14:m>
                <a:r>
                  <a:rPr lang="ru-RU" sz="3200" dirty="0" smtClean="0"/>
                  <a:t>есть </a:t>
                </a:r>
                <a:r>
                  <a:rPr lang="ru-RU" sz="3200" dirty="0"/>
                  <a:t>величина длиннейшего пути из </a:t>
                </a:r>
                <a14:m>
                  <m:oMath xmlns:m="http://schemas.openxmlformats.org/officeDocument/2006/math">
                    <m:sSub>
                      <m:sSubPr>
                        <m:ctrlPr>
                          <a:rPr lang="ru-RU" sz="3200" i="1" smtClean="0">
                            <a:latin typeface="Cambria Math" panose="02040503050406030204" pitchFamily="18" charset="0"/>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smtClean="0"/>
                  <a:t>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𝑛</m:t>
                        </m:r>
                      </m:sub>
                    </m:sSub>
                  </m:oMath>
                </a14:m>
                <a:r>
                  <a:rPr lang="ru-RU" sz="3200" dirty="0"/>
                  <a:t>. </a:t>
                </a:r>
              </a:p>
              <a:p>
                <a:pPr marL="0" indent="0">
                  <a:buNone/>
                </a:pPr>
                <a:r>
                  <a:rPr lang="ru-RU" sz="3200" dirty="0"/>
                  <a:t> </a:t>
                </a:r>
                <a:r>
                  <a:rPr lang="ru-RU" sz="3200" dirty="0" smtClean="0"/>
                  <a:t>      Чтобы  </a:t>
                </a:r>
                <a:r>
                  <a:rPr lang="ru-RU" sz="3200" dirty="0"/>
                  <a:t>определить  искомый  путь,  нужно  рассмотреть последовательность шагов, на каждом из которых ищется одна из дуг длиннейшего пути между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a:t>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𝑛</m:t>
                        </m:r>
                      </m:sub>
                    </m:sSub>
                  </m:oMath>
                </a14:m>
                <a:r>
                  <a:rPr lang="ru-RU" sz="3200" dirty="0" smtClean="0"/>
                  <a:t>. </a:t>
                </a:r>
                <a:endParaRPr lang="ru-RU" sz="32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627834"/>
                <a:ext cx="10841610" cy="4895514"/>
              </a:xfrm>
              <a:blipFill rotWithShape="0">
                <a:blip r:embed="rId2"/>
                <a:stretch>
                  <a:fillRect l="-1462" t="-2615"/>
                </a:stretch>
              </a:blipFill>
            </p:spPr>
            <p:txBody>
              <a:bodyPr/>
              <a:lstStyle/>
              <a:p>
                <a:r>
                  <a:rPr lang="ru-RU">
                    <a:noFill/>
                  </a:rPr>
                  <a:t> </a:t>
                </a:r>
              </a:p>
            </p:txBody>
          </p:sp>
        </mc:Fallback>
      </mc:AlternateContent>
    </p:spTree>
    <p:extLst>
      <p:ext uri="{BB962C8B-B14F-4D97-AF65-F5344CB8AC3E}">
        <p14:creationId xmlns:p14="http://schemas.microsoft.com/office/powerpoint/2010/main" val="693521788"/>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867327"/>
          </a:xfrm>
        </p:spPr>
        <p:txBody>
          <a:bodyPr>
            <a:normAutofit fontScale="90000"/>
          </a:bodyPr>
          <a:lstStyle/>
          <a:p>
            <a:pPr algn="ctr"/>
            <a:endParaRPr lang="ru-RU" sz="7200" dirty="0"/>
          </a:p>
        </p:txBody>
      </p:sp>
      <p:sp>
        <p:nvSpPr>
          <p:cNvPr id="3" name="Объект 2"/>
          <p:cNvSpPr>
            <a:spLocks noGrp="1"/>
          </p:cNvSpPr>
          <p:nvPr>
            <p:ph idx="1"/>
          </p:nvPr>
        </p:nvSpPr>
        <p:spPr>
          <a:xfrm>
            <a:off x="748145" y="2274849"/>
            <a:ext cx="11067803" cy="3902113"/>
          </a:xfrm>
        </p:spPr>
        <p:txBody>
          <a:bodyPr>
            <a:normAutofit/>
          </a:bodyPr>
          <a:lstStyle/>
          <a:p>
            <a:pPr marL="0" indent="0">
              <a:buNone/>
            </a:pPr>
            <a:r>
              <a:rPr lang="ru-RU" sz="4400" b="1" dirty="0" smtClean="0"/>
              <a:t> 1. Задача </a:t>
            </a:r>
            <a:r>
              <a:rPr lang="ru-RU" sz="4400" b="1"/>
              <a:t>о </a:t>
            </a:r>
            <a:r>
              <a:rPr lang="ru-RU" sz="4400" b="1" smtClean="0"/>
              <a:t>кратчайшем </a:t>
            </a:r>
            <a:r>
              <a:rPr lang="ru-RU" sz="4400" b="1" dirty="0"/>
              <a:t>пути между двумя вершинами ориентированного графа и ее экономическая интерпретация. </a:t>
            </a:r>
          </a:p>
          <a:p>
            <a:pPr marL="0" indent="0">
              <a:buNone/>
            </a:pPr>
            <a:endParaRPr lang="ru-RU" sz="4800" dirty="0"/>
          </a:p>
        </p:txBody>
      </p:sp>
    </p:spTree>
    <p:extLst>
      <p:ext uri="{BB962C8B-B14F-4D97-AF65-F5344CB8AC3E}">
        <p14:creationId xmlns:p14="http://schemas.microsoft.com/office/powerpoint/2010/main" val="2488257797"/>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75052"/>
          </a:xfrm>
          <a:solidFill>
            <a:schemeClr val="accent1">
              <a:lumMod val="40000"/>
              <a:lumOff val="60000"/>
            </a:schemeClr>
          </a:solidFill>
        </p:spPr>
        <p:txBody>
          <a:bodyPr>
            <a:noAutofit/>
          </a:bodyPr>
          <a:lstStyle/>
          <a:p>
            <a:pPr algn="ctr"/>
            <a:r>
              <a:rPr lang="ru-RU" sz="4800" b="1" dirty="0" smtClean="0">
                <a:latin typeface="+mn-lt"/>
              </a:rPr>
              <a:t>Этапы алгоритма</a:t>
            </a:r>
            <a:endParaRPr lang="ru-RU" sz="48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21064" y="1235948"/>
                <a:ext cx="11836958" cy="5145998"/>
              </a:xfrm>
            </p:spPr>
            <p:txBody>
              <a:bodyPr/>
              <a:lstStyle/>
              <a:p>
                <a:pPr marL="0" indent="0">
                  <a:buNone/>
                </a:pPr>
                <a:endParaRPr lang="ru-RU" sz="3200" dirty="0" smtClean="0"/>
              </a:p>
              <a:p>
                <a:pPr marL="0" indent="0">
                  <a:buNone/>
                </a:pPr>
                <a:r>
                  <a:rPr lang="en-US" sz="3200" dirty="0" smtClean="0"/>
                  <a:t> </a:t>
                </a:r>
                <a:r>
                  <a:rPr lang="ru-RU" sz="3200" b="1" dirty="0" smtClean="0"/>
                  <a:t>1</a:t>
                </a:r>
                <a:r>
                  <a:rPr lang="en-US" sz="3200" b="1" dirty="0" smtClean="0"/>
                  <a:t>)</a:t>
                </a:r>
                <a:r>
                  <a:rPr lang="ru-RU" sz="3200" b="1" dirty="0" smtClean="0"/>
                  <a:t> </a:t>
                </a:r>
                <a:r>
                  <a:rPr lang="ru-RU" sz="3200" dirty="0"/>
                  <a:t>Полагаем </a:t>
                </a:r>
                <a14:m>
                  <m:oMath xmlns:m="http://schemas.openxmlformats.org/officeDocument/2006/math">
                    <m:sSub>
                      <m:sSubPr>
                        <m:ctrlPr>
                          <a:rPr lang="ru-RU" sz="3200" i="1" dirty="0" smtClean="0">
                            <a:latin typeface="Cambria Math" panose="02040503050406030204" pitchFamily="18" charset="0"/>
                          </a:rPr>
                        </m:ctrlPr>
                      </m:sSubPr>
                      <m:e>
                        <m:r>
                          <a:rPr lang="ru-RU" sz="3200" i="1" dirty="0">
                            <a:latin typeface="Cambria Math"/>
                          </a:rPr>
                          <m:t>𝜆</m:t>
                        </m:r>
                      </m:e>
                      <m:sub>
                        <m:r>
                          <a:rPr lang="en-US" sz="3200" b="0" i="1" dirty="0" smtClean="0">
                            <a:latin typeface="Cambria Math"/>
                          </a:rPr>
                          <m:t>0</m:t>
                        </m:r>
                      </m:sub>
                    </m:sSub>
                  </m:oMath>
                </a14:m>
                <a:r>
                  <a:rPr lang="en-US" sz="3200" dirty="0" smtClean="0"/>
                  <a:t> </a:t>
                </a:r>
                <a14:m>
                  <m:oMath xmlns:m="http://schemas.openxmlformats.org/officeDocument/2006/math">
                    <m:r>
                      <a:rPr lang="en-US" sz="3200" b="0" i="1" dirty="0" smtClean="0">
                        <a:latin typeface="Cambria Math"/>
                      </a:rPr>
                      <m:t>=0</m:t>
                    </m:r>
                  </m:oMath>
                </a14:m>
                <a:r>
                  <a:rPr lang="ru-RU" sz="3200" dirty="0" smtClean="0"/>
                  <a:t>; </a:t>
                </a:r>
                <a:r>
                  <a:rPr lang="en-US" sz="3200" dirty="0" smtClean="0"/>
                  <a:t>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𝑖</m:t>
                        </m:r>
                      </m:sub>
                    </m:sSub>
                  </m:oMath>
                </a14:m>
                <a:r>
                  <a:rPr lang="en-US" sz="3200" dirty="0"/>
                  <a:t> </a:t>
                </a:r>
                <a14:m>
                  <m:oMath xmlns:m="http://schemas.openxmlformats.org/officeDocument/2006/math">
                    <m:r>
                      <a:rPr lang="en-US" sz="3200" i="1" dirty="0">
                        <a:latin typeface="Cambria Math"/>
                      </a:rPr>
                      <m:t>=</m:t>
                    </m:r>
                    <m:r>
                      <a:rPr lang="ru-RU" sz="3200" i="1" dirty="0" smtClean="0">
                        <a:latin typeface="Cambria Math"/>
                      </a:rPr>
                      <m:t>−∞</m:t>
                    </m:r>
                  </m:oMath>
                </a14:m>
                <a:r>
                  <a:rPr lang="ru-RU" sz="3200" dirty="0" smtClean="0"/>
                  <a:t>  </a:t>
                </a:r>
                <a14:m>
                  <m:oMath xmlns:m="http://schemas.openxmlformats.org/officeDocument/2006/math">
                    <m:r>
                      <a:rPr lang="ru-RU" sz="3200" i="1" dirty="0" smtClean="0">
                        <a:latin typeface="Cambria Math"/>
                      </a:rPr>
                      <m:t>(</m:t>
                    </m:r>
                    <m:r>
                      <a:rPr lang="ru-RU" sz="3200" i="1" dirty="0">
                        <a:latin typeface="Cambria Math"/>
                      </a:rPr>
                      <m:t>𝑖</m:t>
                    </m:r>
                    <m:r>
                      <a:rPr lang="ru-RU" sz="3200" i="1" dirty="0">
                        <a:latin typeface="Cambria Math"/>
                      </a:rPr>
                      <m:t> = 1,…,</m:t>
                    </m:r>
                    <m:r>
                      <a:rPr lang="ru-RU" sz="3200" i="1" dirty="0">
                        <a:latin typeface="Cambria Math"/>
                      </a:rPr>
                      <m:t>𝑛</m:t>
                    </m:r>
                    <m:r>
                      <a:rPr lang="ru-RU" sz="3200" i="1" dirty="0">
                        <a:latin typeface="Cambria Math"/>
                      </a:rPr>
                      <m:t>). </m:t>
                    </m:r>
                  </m:oMath>
                </a14:m>
                <a:endParaRPr lang="ru-RU" sz="3200" dirty="0"/>
              </a:p>
              <a:p>
                <a:pPr marL="0" indent="0">
                  <a:buNone/>
                </a:pPr>
                <a:r>
                  <a:rPr lang="en-US" sz="3200" dirty="0" smtClean="0"/>
                  <a:t> </a:t>
                </a:r>
              </a:p>
              <a:p>
                <a:pPr marL="0" indent="0">
                  <a:buNone/>
                </a:pPr>
                <a:r>
                  <a:rPr lang="en-US" sz="3200" b="1" dirty="0" smtClean="0"/>
                  <a:t> </a:t>
                </a:r>
                <a:r>
                  <a:rPr lang="ru-RU" sz="3200" b="1" dirty="0" smtClean="0"/>
                  <a:t>2</a:t>
                </a:r>
                <a:r>
                  <a:rPr lang="en-US" sz="3200" b="1" dirty="0" smtClean="0"/>
                  <a:t>)</a:t>
                </a:r>
                <a:r>
                  <a:rPr lang="ru-RU" sz="3200" b="1" dirty="0" smtClean="0"/>
                  <a:t> </a:t>
                </a:r>
                <a:r>
                  <a:rPr lang="ru-RU" sz="3200" dirty="0"/>
                  <a:t>Ищем  дугу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𝑗</m:t>
                        </m:r>
                      </m:sub>
                    </m:sSub>
                  </m:oMath>
                </a14:m>
                <a:r>
                  <a:rPr lang="ru-RU" sz="3200" dirty="0"/>
                  <a:t>)  такую,  что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𝑗</m:t>
                        </m:r>
                      </m:sub>
                    </m:sSub>
                  </m:oMath>
                </a14:m>
                <a:r>
                  <a:rPr lang="ru-RU" sz="3200" dirty="0"/>
                  <a:t> </a:t>
                </a:r>
                <a14:m>
                  <m:oMath xmlns:m="http://schemas.openxmlformats.org/officeDocument/2006/math">
                    <m:r>
                      <a:rPr lang="ru-RU" sz="3200" i="1" dirty="0" smtClean="0">
                        <a:latin typeface="Cambria Math"/>
                      </a:rPr>
                      <m:t>−</m:t>
                    </m:r>
                  </m:oMath>
                </a14:m>
                <a:r>
                  <a:rPr lang="ru-RU" sz="3200" dirty="0"/>
                  <a:t>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e>
                      <m:sub>
                        <m:r>
                          <a:rPr lang="en-US" sz="3200" i="1" dirty="0">
                            <a:latin typeface="Cambria Math"/>
                          </a:rPr>
                          <m:t>𝑖</m:t>
                        </m:r>
                      </m:sub>
                    </m:sSub>
                  </m:oMath>
                </a14:m>
                <a:r>
                  <a:rPr lang="ru-RU" sz="3200" dirty="0"/>
                  <a:t> </a:t>
                </a:r>
                <a14:m>
                  <m:oMath xmlns:m="http://schemas.openxmlformats.org/officeDocument/2006/math">
                    <m:r>
                      <a:rPr lang="ru-RU" sz="3200" i="1" dirty="0" smtClean="0">
                        <a:latin typeface="Cambria Math"/>
                      </a:rPr>
                      <m:t>≤</m:t>
                    </m:r>
                    <m:r>
                      <a:rPr lang="en-US" sz="3200" b="0" i="1" dirty="0" smtClean="0">
                        <a:latin typeface="Cambria Math"/>
                      </a:rPr>
                      <m:t>𝑙</m:t>
                    </m:r>
                  </m:oMath>
                </a14:m>
                <a:r>
                  <a:rPr lang="ru-RU" sz="3200" dirty="0"/>
                  <a:t>(</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𝑖</m:t>
                        </m:r>
                      </m:sub>
                    </m:sSub>
                  </m:oMath>
                </a14:m>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𝑗</m:t>
                        </m:r>
                      </m:sub>
                    </m:sSub>
                  </m:oMath>
                </a14:m>
                <a:r>
                  <a:rPr lang="ru-RU" sz="3200" dirty="0"/>
                  <a:t>) </a:t>
                </a:r>
                <a:r>
                  <a:rPr lang="en-US" sz="3200" dirty="0" smtClean="0"/>
                  <a:t>. </a:t>
                </a:r>
                <a:r>
                  <a:rPr lang="ru-RU" sz="3200" dirty="0" smtClean="0"/>
                  <a:t>Если  </a:t>
                </a:r>
                <a:r>
                  <a:rPr lang="ru-RU" sz="3200" dirty="0"/>
                  <a:t>такой  дуги нет,  то  не  существует  пути,  соединяющего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𝑛</m:t>
                        </m:r>
                      </m:sub>
                    </m:sSub>
                  </m:oMath>
                </a14:m>
                <a:r>
                  <a:rPr lang="ru-RU" sz="3200" dirty="0"/>
                  <a:t>.  Если  такая  дуга найдется, то изменяем метку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e>
                      <m:sub>
                        <m:r>
                          <a:rPr lang="en-US" sz="3200" i="1" dirty="0">
                            <a:latin typeface="Cambria Math"/>
                          </a:rPr>
                          <m:t>𝑗</m:t>
                        </m:r>
                      </m:sub>
                    </m:sSub>
                  </m:oMath>
                </a14:m>
                <a:r>
                  <a:rPr lang="ru-RU" sz="3200" dirty="0"/>
                  <a:t> на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r>
                          <a:rPr lang="en-US" sz="3200" b="0" i="1" dirty="0" smtClean="0">
                            <a:latin typeface="Cambria Math"/>
                          </a:rPr>
                          <m:t>′</m:t>
                        </m:r>
                      </m:e>
                      <m:sub>
                        <m:r>
                          <a:rPr lang="en-US" sz="3200" i="1" dirty="0">
                            <a:latin typeface="Cambria Math"/>
                          </a:rPr>
                          <m:t>𝑗</m:t>
                        </m:r>
                      </m:sub>
                    </m:sSub>
                    <m:r>
                      <a:rPr lang="en-US" sz="3200" i="1" dirty="0">
                        <a:latin typeface="Cambria Math"/>
                      </a:rPr>
                      <m:t> </m:t>
                    </m:r>
                    <m:r>
                      <a:rPr lang="ru-RU" sz="3200" i="1" dirty="0" smtClean="0">
                        <a:latin typeface="Cambria Math"/>
                      </a:rPr>
                      <m:t>=</m:t>
                    </m:r>
                  </m:oMath>
                </a14:m>
                <a:r>
                  <a:rPr lang="ru-RU" sz="3200" dirty="0"/>
                  <a:t> </a:t>
                </a:r>
                <a14:m>
                  <m:oMath xmlns:m="http://schemas.openxmlformats.org/officeDocument/2006/math">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𝑖</m:t>
                        </m:r>
                      </m:sub>
                    </m:sSub>
                  </m:oMath>
                </a14:m>
                <a:r>
                  <a:rPr lang="ru-RU" sz="3200" dirty="0"/>
                  <a:t> </a:t>
                </a:r>
                <a14:m>
                  <m:oMath xmlns:m="http://schemas.openxmlformats.org/officeDocument/2006/math">
                    <m:r>
                      <a:rPr lang="ru-RU" sz="3200" i="1" dirty="0" smtClean="0">
                        <a:latin typeface="Cambria Math"/>
                      </a:rPr>
                      <m:t>+</m:t>
                    </m:r>
                    <m:r>
                      <a:rPr lang="ru-RU" sz="3200" i="1" dirty="0" smtClean="0">
                        <a:latin typeface="Cambria Math"/>
                      </a:rPr>
                      <m:t>𝑙</m:t>
                    </m:r>
                    <m:r>
                      <a:rPr lang="ru-RU" sz="3200" i="1" dirty="0" smtClean="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𝑗</m:t>
                        </m:r>
                      </m:sub>
                    </m:sSub>
                    <m:r>
                      <a:rPr lang="ru-RU" sz="3200" i="1" dirty="0" smtClean="0">
                        <a:latin typeface="Cambria Math"/>
                      </a:rPr>
                      <m:t>)</m:t>
                    </m:r>
                  </m:oMath>
                </a14:m>
                <a:r>
                  <a:rPr lang="ru-RU" sz="3200" dirty="0"/>
                  <a:t>. </a:t>
                </a:r>
              </a:p>
              <a:p>
                <a:pPr marL="0" indent="0">
                  <a:buNone/>
                </a:pPr>
                <a:r>
                  <a:rPr lang="en-US" sz="3200" dirty="0" smtClean="0"/>
                  <a:t>  </a:t>
                </a:r>
              </a:p>
              <a:p>
                <a:pPr marL="0" indent="0">
                  <a:buNone/>
                </a:pPr>
                <a:r>
                  <a:rPr lang="ru-RU" sz="3200" b="1" dirty="0" smtClean="0"/>
                  <a:t>3</a:t>
                </a:r>
                <a:r>
                  <a:rPr lang="en-US" sz="3200" b="1" dirty="0"/>
                  <a:t>)</a:t>
                </a:r>
                <a:r>
                  <a:rPr lang="ru-RU" sz="3200" b="1" dirty="0" smtClean="0"/>
                  <a:t> </a:t>
                </a:r>
                <a:r>
                  <a:rPr lang="ru-RU" sz="3200" dirty="0"/>
                  <a:t>Продолжаем процедуру пункта 2 до тех пор, пока метки вершин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𝑖</m:t>
                        </m:r>
                      </m:sub>
                    </m:sSub>
                  </m:oMath>
                </a14:m>
                <a:r>
                  <a:rPr lang="ru-RU" sz="3200" dirty="0"/>
                  <a:t> не перестанут меняться.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21064" y="1235948"/>
                <a:ext cx="11836958" cy="5145998"/>
              </a:xfrm>
              <a:blipFill rotWithShape="1">
                <a:blip r:embed="rId2"/>
                <a:stretch>
                  <a:fillRect l="-1287" r="-1802"/>
                </a:stretch>
              </a:blipFill>
            </p:spPr>
            <p:txBody>
              <a:bodyPr/>
              <a:lstStyle/>
              <a:p>
                <a:r>
                  <a:rPr lang="ru-RU">
                    <a:noFill/>
                  </a:rPr>
                  <a:t> </a:t>
                </a:r>
              </a:p>
            </p:txBody>
          </p:sp>
        </mc:Fallback>
      </mc:AlternateContent>
    </p:spTree>
    <p:extLst>
      <p:ext uri="{BB962C8B-B14F-4D97-AF65-F5344CB8AC3E}">
        <p14:creationId xmlns:p14="http://schemas.microsoft.com/office/powerpoint/2010/main" val="1068564663"/>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370166"/>
          </a:xfrm>
        </p:spPr>
        <p:txBody>
          <a:bodyPr>
            <a:normAutofit fontScale="90000"/>
          </a:bodyPr>
          <a:lstStyle/>
          <a:p>
            <a:r>
              <a:rPr lang="ru-RU" b="1" dirty="0"/>
              <a:t>Этапы алгоритма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87022" y="1242474"/>
                <a:ext cx="11198578" cy="4904344"/>
              </a:xfrm>
            </p:spPr>
            <p:txBody>
              <a:bodyPr>
                <a:normAutofit/>
              </a:bodyPr>
              <a:lstStyle/>
              <a:p>
                <a:pPr marL="0" indent="0">
                  <a:buNone/>
                </a:pPr>
                <a:r>
                  <a:rPr lang="en-US" sz="3200" dirty="0" smtClean="0"/>
                  <a:t>  </a:t>
                </a:r>
                <a:r>
                  <a:rPr lang="ru-RU" sz="3200" dirty="0" smtClean="0"/>
                  <a:t>Установленные </a:t>
                </a:r>
                <a:r>
                  <a:rPr lang="ru-RU" sz="3200" dirty="0"/>
                  <a:t>метки  обозначим </a:t>
                </a:r>
                <a14:m>
                  <m:oMath xmlns:m="http://schemas.openxmlformats.org/officeDocument/2006/math">
                    <m:sSubSup>
                      <m:sSubSupPr>
                        <m:ctrlPr>
                          <a:rPr lang="ru-RU" sz="3200" i="1" smtClean="0">
                            <a:latin typeface="Cambria Math" panose="02040503050406030204" pitchFamily="18" charset="0"/>
                          </a:rPr>
                        </m:ctrlPr>
                      </m:sSubSupPr>
                      <m:e>
                        <m:sSub>
                          <m:sSubPr>
                            <m:ctrlPr>
                              <a:rPr lang="ru-RU" sz="3200" i="1" dirty="0">
                                <a:latin typeface="Cambria Math" panose="02040503050406030204" pitchFamily="18" charset="0"/>
                              </a:rPr>
                            </m:ctrlPr>
                          </m:sSubPr>
                          <m:e>
                            <m:r>
                              <a:rPr lang="ru-RU" sz="3200" i="1" dirty="0">
                                <a:latin typeface="Cambria Math"/>
                              </a:rPr>
                              <m:t>𝜆</m:t>
                            </m:r>
                          </m:e>
                          <m:sub>
                            <m:r>
                              <a:rPr lang="en-US" sz="3200" i="1" dirty="0">
                                <a:latin typeface="Cambria Math"/>
                              </a:rPr>
                              <m:t>𝑖</m:t>
                            </m:r>
                          </m:sub>
                        </m:sSub>
                      </m:e>
                      <m:sub/>
                      <m:sup>
                        <m:r>
                          <a:rPr lang="en-US" sz="3200" b="0" i="1" smtClean="0">
                            <a:latin typeface="Cambria Math"/>
                          </a:rPr>
                          <m:t>∗</m:t>
                        </m:r>
                      </m:sup>
                    </m:sSubSup>
                  </m:oMath>
                </a14:m>
                <a:r>
                  <a:rPr lang="ru-RU" sz="3200" dirty="0" smtClean="0"/>
                  <a:t>. </a:t>
                </a:r>
                <a:r>
                  <a:rPr lang="ru-RU" sz="3200" dirty="0"/>
                  <a:t>При  этом могут  встретиться два случая: </a:t>
                </a:r>
              </a:p>
              <a:p>
                <a:pPr marL="0" indent="0">
                  <a:buNone/>
                </a:pPr>
                <a:r>
                  <a:rPr lang="en-US" sz="3200" dirty="0" smtClean="0"/>
                  <a:t>  </a:t>
                </a:r>
                <a:r>
                  <a:rPr lang="ru-RU" sz="3200" b="1" dirty="0" smtClean="0"/>
                  <a:t>1</a:t>
                </a:r>
                <a:r>
                  <a:rPr lang="ru-RU" sz="3200" b="1" dirty="0"/>
                  <a:t>) </a:t>
                </a:r>
                <a14:m>
                  <m:oMath xmlns:m="http://schemas.openxmlformats.org/officeDocument/2006/math">
                    <m:sSubSup>
                      <m:sSubSupPr>
                        <m:ctrlPr>
                          <a:rPr lang="ru-RU" sz="3200" i="1" smtClean="0">
                            <a:latin typeface="Cambria Math" panose="02040503050406030204" pitchFamily="18" charset="0"/>
                          </a:rPr>
                        </m:ctrlPr>
                      </m:sSubSupPr>
                      <m:e>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𝑛</m:t>
                            </m:r>
                          </m:sub>
                        </m:sSub>
                      </m:e>
                      <m:sub/>
                      <m:sup>
                        <m:r>
                          <a:rPr lang="en-US" sz="3200" i="1">
                            <a:latin typeface="Cambria Math"/>
                          </a:rPr>
                          <m:t>∗</m:t>
                        </m:r>
                      </m:sup>
                    </m:sSubSup>
                    <m:r>
                      <a:rPr lang="en-US" sz="3200" b="0" i="1" smtClean="0">
                        <a:latin typeface="Cambria Math"/>
                      </a:rPr>
                      <m:t>=</m:t>
                    </m:r>
                    <m:r>
                      <a:rPr lang="ru-RU" sz="3200" i="1" dirty="0" smtClean="0">
                        <a:latin typeface="Cambria Math"/>
                      </a:rPr>
                      <m:t>−∞</m:t>
                    </m:r>
                  </m:oMath>
                </a14:m>
                <a:r>
                  <a:rPr lang="ru-RU" sz="3200" dirty="0"/>
                  <a:t>,  это  соответствует  тому,  что  пути,  соединяющего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𝑛</m:t>
                        </m:r>
                      </m:sub>
                    </m:sSub>
                  </m:oMath>
                </a14:m>
                <a:r>
                  <a:rPr lang="ru-RU" sz="3200" dirty="0"/>
                  <a:t>, не существует; </a:t>
                </a:r>
              </a:p>
              <a:p>
                <a:pPr marL="0" indent="0">
                  <a:buNone/>
                </a:pPr>
                <a:r>
                  <a:rPr lang="en-US" sz="3200" dirty="0" smtClean="0"/>
                  <a:t>  </a:t>
                </a:r>
                <a:r>
                  <a:rPr lang="ru-RU" sz="3200" b="1" dirty="0" smtClean="0"/>
                  <a:t>2</a:t>
                </a:r>
                <a:r>
                  <a:rPr lang="ru-RU" sz="3200" b="1" dirty="0"/>
                  <a:t>) </a:t>
                </a:r>
                <a14:m>
                  <m:oMath xmlns:m="http://schemas.openxmlformats.org/officeDocument/2006/math">
                    <m:sSubSup>
                      <m:sSubSupPr>
                        <m:ctrlPr>
                          <a:rPr lang="ru-RU" sz="3200" i="1">
                            <a:latin typeface="Cambria Math" panose="02040503050406030204" pitchFamily="18" charset="0"/>
                          </a:rPr>
                        </m:ctrlPr>
                      </m:sSubSupPr>
                      <m:e>
                        <m:sSub>
                          <m:sSubPr>
                            <m:ctrlPr>
                              <a:rPr lang="ru-RU" sz="3200" i="1" dirty="0">
                                <a:latin typeface="Cambria Math" panose="02040503050406030204" pitchFamily="18" charset="0"/>
                              </a:rPr>
                            </m:ctrlPr>
                          </m:sSubPr>
                          <m:e>
                            <m:r>
                              <a:rPr lang="ru-RU" sz="3200" i="1" dirty="0">
                                <a:latin typeface="Cambria Math"/>
                              </a:rPr>
                              <m:t>𝜆</m:t>
                            </m:r>
                          </m:e>
                          <m:sub>
                            <m:r>
                              <a:rPr lang="en-US" sz="3200" i="1" dirty="0">
                                <a:latin typeface="Cambria Math"/>
                              </a:rPr>
                              <m:t>𝑛</m:t>
                            </m:r>
                          </m:sub>
                        </m:sSub>
                      </m:e>
                      <m:sub/>
                      <m:sup>
                        <m:r>
                          <a:rPr lang="en-US" sz="3200" i="1">
                            <a:latin typeface="Cambria Math"/>
                          </a:rPr>
                          <m:t>∗</m:t>
                        </m:r>
                      </m:sup>
                    </m:sSubSup>
                  </m:oMath>
                </a14:m>
                <a:r>
                  <a:rPr lang="ru-RU" sz="3200" dirty="0" smtClean="0"/>
                  <a:t>- </a:t>
                </a:r>
                <a:r>
                  <a:rPr lang="ru-RU" sz="3200" dirty="0"/>
                  <a:t>конечное число. Оно равно длине пути максимальной длины из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𝑛</m:t>
                        </m:r>
                      </m:sub>
                    </m:sSub>
                  </m:oMath>
                </a14:m>
                <a:r>
                  <a:rPr lang="ru-RU" sz="3200" dirty="0"/>
                  <a:t>. </a:t>
                </a:r>
              </a:p>
              <a:p>
                <a:pPr marL="0" indent="0">
                  <a:buNone/>
                </a:pPr>
                <a:r>
                  <a:rPr lang="en-US" sz="3200" dirty="0" smtClean="0"/>
                  <a:t>  </a:t>
                </a:r>
                <a:r>
                  <a:rPr lang="ru-RU" sz="3200" dirty="0" smtClean="0"/>
                  <a:t>Сам  </a:t>
                </a:r>
                <a:r>
                  <a:rPr lang="ru-RU" sz="3200" dirty="0"/>
                  <a:t>путь  находим,  отмечая  вершины,  по  которым  достигается максимум, т.е. те вершины, для </a:t>
                </a:r>
                <a:r>
                  <a:rPr lang="ru-RU" sz="3200" dirty="0" smtClean="0"/>
                  <a:t>которых</a:t>
                </a:r>
                <a:endParaRPr lang="en-US" sz="3200" dirty="0" smtClean="0"/>
              </a:p>
              <a:p>
                <a:pPr marL="0" indent="0">
                  <a:buNone/>
                </a:pPr>
                <a:r>
                  <a:rPr lang="ru-RU" sz="3200" dirty="0" smtClean="0"/>
                  <a:t> </a:t>
                </a:r>
                <a14:m>
                  <m:oMath xmlns:m="http://schemas.openxmlformats.org/officeDocument/2006/math">
                    <m:sSubSup>
                      <m:sSubSupPr>
                        <m:ctrlPr>
                          <a:rPr lang="ru-RU" sz="3200" i="1">
                            <a:latin typeface="Cambria Math" panose="02040503050406030204" pitchFamily="18" charset="0"/>
                          </a:rPr>
                        </m:ctrlPr>
                      </m:sSubSupPr>
                      <m:e>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𝑗</m:t>
                            </m:r>
                          </m:sub>
                        </m:sSub>
                      </m:e>
                      <m:sub/>
                      <m:sup>
                        <m:r>
                          <a:rPr lang="en-US" sz="3200" i="1">
                            <a:latin typeface="Cambria Math"/>
                          </a:rPr>
                          <m:t>∗</m:t>
                        </m:r>
                      </m:sup>
                    </m:sSubSup>
                  </m:oMath>
                </a14:m>
                <a:r>
                  <a:rPr lang="ru-RU" sz="3200" dirty="0"/>
                  <a:t> </a:t>
                </a:r>
                <a14:m>
                  <m:oMath xmlns:m="http://schemas.openxmlformats.org/officeDocument/2006/math">
                    <m:r>
                      <a:rPr lang="ru-RU" sz="3200" i="1" dirty="0" smtClean="0">
                        <a:latin typeface="Cambria Math"/>
                      </a:rPr>
                      <m:t>=</m:t>
                    </m:r>
                  </m:oMath>
                </a14:m>
                <a:r>
                  <a:rPr lang="ru-RU" sz="3200" dirty="0"/>
                  <a:t> </a:t>
                </a:r>
                <a14:m>
                  <m:oMath xmlns:m="http://schemas.openxmlformats.org/officeDocument/2006/math">
                    <m:sSubSup>
                      <m:sSubSupPr>
                        <m:ctrlPr>
                          <a:rPr lang="ru-RU" sz="3200" i="1">
                            <a:latin typeface="Cambria Math" panose="02040503050406030204" pitchFamily="18" charset="0"/>
                          </a:rPr>
                        </m:ctrlPr>
                      </m:sSubSupPr>
                      <m:e>
                        <m:sSub>
                          <m:sSubPr>
                            <m:ctrlPr>
                              <a:rPr lang="ru-RU" sz="3200" i="1" dirty="0">
                                <a:latin typeface="Cambria Math" panose="02040503050406030204" pitchFamily="18" charset="0"/>
                              </a:rPr>
                            </m:ctrlPr>
                          </m:sSubPr>
                          <m:e>
                            <m:r>
                              <a:rPr lang="ru-RU" sz="3200" i="1" dirty="0">
                                <a:latin typeface="Cambria Math"/>
                              </a:rPr>
                              <m:t>𝜆</m:t>
                            </m:r>
                          </m:e>
                          <m:sub>
                            <m:r>
                              <a:rPr lang="en-US" sz="3200" b="0" i="1" dirty="0" smtClean="0">
                                <a:latin typeface="Cambria Math"/>
                              </a:rPr>
                              <m:t>𝑖</m:t>
                            </m:r>
                          </m:sub>
                        </m:sSub>
                      </m:e>
                      <m:sub/>
                      <m:sup>
                        <m:r>
                          <a:rPr lang="en-US" sz="3200" i="1">
                            <a:latin typeface="Cambria Math"/>
                          </a:rPr>
                          <m:t>∗</m:t>
                        </m:r>
                      </m:sup>
                    </m:sSubSup>
                    <m:r>
                      <a:rPr lang="en-US" sz="3200" i="1" dirty="0" smtClean="0">
                        <a:latin typeface="Cambria Math"/>
                      </a:rPr>
                      <m:t>+</m:t>
                    </m:r>
                    <m:r>
                      <a:rPr lang="ru-RU" sz="3200" i="1" dirty="0">
                        <a:latin typeface="Cambria Math"/>
                      </a:rPr>
                      <m:t>𝑙</m:t>
                    </m:r>
                    <m:r>
                      <a:rPr lang="ru-RU" sz="3200" i="1" dirty="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𝑗</m:t>
                        </m:r>
                      </m:sub>
                    </m:sSub>
                    <m:r>
                      <a:rPr lang="ru-RU" sz="3200" i="1" dirty="0">
                        <a:latin typeface="Cambria Math"/>
                      </a:rPr>
                      <m:t>)</m:t>
                    </m:r>
                  </m:oMath>
                </a14:m>
                <a:r>
                  <a:rPr lang="ru-RU" sz="3200" dirty="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87022" y="1242474"/>
                <a:ext cx="11198578" cy="4904344"/>
              </a:xfrm>
              <a:blipFill>
                <a:blip r:embed="rId2"/>
                <a:stretch>
                  <a:fillRect l="-1361" t="-2114" r="-1960" b="-249"/>
                </a:stretch>
              </a:blipFill>
            </p:spPr>
            <p:txBody>
              <a:bodyPr/>
              <a:lstStyle/>
              <a:p>
                <a:r>
                  <a:rPr lang="ru-RU">
                    <a:noFill/>
                  </a:rPr>
                  <a:t> </a:t>
                </a:r>
              </a:p>
            </p:txBody>
          </p:sp>
        </mc:Fallback>
      </mc:AlternateContent>
    </p:spTree>
    <p:extLst>
      <p:ext uri="{BB962C8B-B14F-4D97-AF65-F5344CB8AC3E}">
        <p14:creationId xmlns:p14="http://schemas.microsoft.com/office/powerpoint/2010/main" val="40777130"/>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4372"/>
          </a:xfrm>
        </p:spPr>
        <p:txBody>
          <a:bodyPr/>
          <a:lstStyle/>
          <a:p>
            <a:r>
              <a:rPr lang="ru-RU" b="1" dirty="0"/>
              <a:t>Этапы алгоритма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9365" y="1535289"/>
                <a:ext cx="11014435" cy="4641674"/>
              </a:xfrm>
            </p:spPr>
            <p:txBody>
              <a:bodyPr/>
              <a:lstStyle/>
              <a:p>
                <a:pPr marL="0" indent="0">
                  <a:buNone/>
                </a:pPr>
                <a:r>
                  <a:rPr lang="ru-RU" dirty="0" smtClean="0"/>
                  <a:t>    </a:t>
                </a:r>
                <a:r>
                  <a:rPr lang="ru-RU" sz="3200" dirty="0" smtClean="0"/>
                  <a:t>Если  </a:t>
                </a:r>
                <a:r>
                  <a:rPr lang="ru-RU" sz="3200" dirty="0"/>
                  <a:t>между  вершинами  графа-сети  установлено  отношение порядка, т.е. они “правильно” занумерованы, то решение задачи можно получить  за  один шаг,  произведя  подсчет меток  с  учетом  следующей формулы: </a:t>
                </a:r>
                <a:endParaRPr lang="en-US" sz="3200" dirty="0" smtClean="0"/>
              </a:p>
              <a:p>
                <a:pPr marL="0" indent="0">
                  <a:buNone/>
                </a:pPr>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ru-RU" sz="4000" i="1" smtClean="0">
                              <a:latin typeface="Cambria Math" panose="02040503050406030204" pitchFamily="18" charset="0"/>
                            </a:rPr>
                          </m:ctrlPr>
                        </m:sSubPr>
                        <m:e>
                          <m:r>
                            <a:rPr lang="ru-RU" sz="4000" i="1" dirty="0">
                              <a:latin typeface="Cambria Math"/>
                            </a:rPr>
                            <m:t>𝜆</m:t>
                          </m:r>
                        </m:e>
                        <m:sub>
                          <m:r>
                            <a:rPr lang="en-US" sz="4000" b="0" i="1" smtClean="0">
                              <a:latin typeface="Cambria Math" panose="02040503050406030204" pitchFamily="18" charset="0"/>
                            </a:rPr>
                            <m:t>𝑗</m:t>
                          </m:r>
                        </m:sub>
                      </m:sSub>
                      <m:r>
                        <a:rPr lang="ru-RU" sz="4000" i="1" smtClean="0">
                          <a:latin typeface="Cambria Math"/>
                          <a:ea typeface="Cambria Math"/>
                        </a:rPr>
                        <m:t>=</m:t>
                      </m:r>
                      <m:r>
                        <a:rPr lang="en-US" sz="4000" b="0" i="1" smtClean="0">
                          <a:latin typeface="Cambria Math"/>
                          <a:ea typeface="Cambria Math"/>
                        </a:rPr>
                        <m:t>𝑚𝑎𝑥</m:t>
                      </m:r>
                      <m:d>
                        <m:dPr>
                          <m:begChr m:val="{"/>
                          <m:endChr m:val=""/>
                          <m:ctrlPr>
                            <a:rPr lang="en-US" sz="4000" b="0" i="1" smtClean="0">
                              <a:latin typeface="Cambria Math" panose="02040503050406030204" pitchFamily="18" charset="0"/>
                              <a:ea typeface="Cambria Math"/>
                            </a:rPr>
                          </m:ctrlPr>
                        </m:dPr>
                        <m:e>
                          <m:sSub>
                            <m:sSubPr>
                              <m:ctrlPr>
                                <a:rPr lang="ru-RU" sz="4000" i="1">
                                  <a:latin typeface="Cambria Math" panose="02040503050406030204" pitchFamily="18" charset="0"/>
                                </a:rPr>
                              </m:ctrlPr>
                            </m:sSubPr>
                            <m:e>
                              <m:r>
                                <a:rPr lang="ru-RU" sz="4000" i="1" dirty="0">
                                  <a:latin typeface="Cambria Math"/>
                                </a:rPr>
                                <m:t>𝜆</m:t>
                              </m:r>
                            </m:e>
                            <m:sub>
                              <m:r>
                                <a:rPr lang="en-US" sz="4000" i="1">
                                  <a:latin typeface="Cambria Math"/>
                                </a:rPr>
                                <m:t>𝑖</m:t>
                              </m:r>
                            </m:sub>
                          </m:sSub>
                          <m:r>
                            <a:rPr lang="en-US" sz="4000" b="0" i="1" smtClean="0">
                              <a:latin typeface="Cambria Math"/>
                            </a:rPr>
                            <m:t>+</m:t>
                          </m:r>
                          <m:r>
                            <a:rPr lang="en-US" sz="4000" b="0" i="1" smtClean="0">
                              <a:latin typeface="Cambria Math"/>
                            </a:rPr>
                            <m:t>𝑙</m:t>
                          </m:r>
                          <m:r>
                            <a:rPr lang="en-US" sz="4000" b="0" i="1" smtClean="0">
                              <a:latin typeface="Cambria Math"/>
                            </a:rPr>
                            <m:t>(</m:t>
                          </m:r>
                          <m:sSub>
                            <m:sSubPr>
                              <m:ctrlPr>
                                <a:rPr lang="ru-RU" sz="4000" i="1">
                                  <a:latin typeface="Cambria Math" panose="02040503050406030204" pitchFamily="18" charset="0"/>
                                </a:rPr>
                              </m:ctrlPr>
                            </m:sSubPr>
                            <m:e>
                              <m:r>
                                <a:rPr lang="en-US" sz="4000" i="1">
                                  <a:latin typeface="Cambria Math"/>
                                </a:rPr>
                                <m:t>𝑣</m:t>
                              </m:r>
                            </m:e>
                            <m:sub>
                              <m:r>
                                <a:rPr lang="en-US" sz="4000" i="1">
                                  <a:latin typeface="Cambria Math"/>
                                </a:rPr>
                                <m:t>𝑖</m:t>
                              </m:r>
                            </m:sub>
                          </m:sSub>
                          <m:r>
                            <m:rPr>
                              <m:nor/>
                            </m:rPr>
                            <a:rPr lang="ru-RU" sz="4000" dirty="0"/>
                            <m:t>, </m:t>
                          </m:r>
                          <m:sSub>
                            <m:sSubPr>
                              <m:ctrlPr>
                                <a:rPr lang="ru-RU" sz="4000" i="1">
                                  <a:latin typeface="Cambria Math" panose="02040503050406030204" pitchFamily="18" charset="0"/>
                                </a:rPr>
                              </m:ctrlPr>
                            </m:sSubPr>
                            <m:e>
                              <m:r>
                                <a:rPr lang="en-US" sz="4000" i="1">
                                  <a:latin typeface="Cambria Math"/>
                                </a:rPr>
                                <m:t>𝑣</m:t>
                              </m:r>
                            </m:e>
                            <m:sub>
                              <m:r>
                                <a:rPr lang="en-US" sz="4000" i="1">
                                  <a:latin typeface="Cambria Math"/>
                                </a:rPr>
                                <m:t>𝑗</m:t>
                              </m:r>
                            </m:sub>
                          </m:sSub>
                          <m:r>
                            <a:rPr lang="en-US" sz="4000" b="0" i="1" smtClean="0">
                              <a:latin typeface="Cambria Math"/>
                            </a:rPr>
                            <m:t>)}</m:t>
                          </m:r>
                        </m:e>
                      </m:d>
                      <m:r>
                        <a:rPr lang="en-US" sz="4000" b="0" i="1" smtClean="0">
                          <a:latin typeface="Cambria Math" panose="02040503050406030204" pitchFamily="18" charset="0"/>
                        </a:rPr>
                        <m:t>.</m:t>
                      </m:r>
                    </m:oMath>
                  </m:oMathPara>
                </a14:m>
                <a:endParaRPr lang="ru-RU" sz="40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9365" y="1535289"/>
                <a:ext cx="11014435" cy="4641674"/>
              </a:xfrm>
              <a:blipFill>
                <a:blip r:embed="rId2"/>
                <a:stretch>
                  <a:fillRect l="-1439" t="-2760"/>
                </a:stretch>
              </a:blipFill>
            </p:spPr>
            <p:txBody>
              <a:bodyPr/>
              <a:lstStyle/>
              <a:p>
                <a:r>
                  <a:rPr lang="ru-RU">
                    <a:noFill/>
                  </a:rPr>
                  <a:t> </a:t>
                </a:r>
              </a:p>
            </p:txBody>
          </p:sp>
        </mc:Fallback>
      </mc:AlternateContent>
    </p:spTree>
    <p:extLst>
      <p:ext uri="{BB962C8B-B14F-4D97-AF65-F5344CB8AC3E}">
        <p14:creationId xmlns:p14="http://schemas.microsoft.com/office/powerpoint/2010/main" val="3395169898"/>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9938" y="365126"/>
            <a:ext cx="11255604" cy="1125008"/>
          </a:xfrm>
          <a:solidFill>
            <a:schemeClr val="accent1">
              <a:lumMod val="40000"/>
              <a:lumOff val="60000"/>
            </a:schemeClr>
          </a:solidFill>
        </p:spPr>
        <p:txBody>
          <a:bodyPr>
            <a:noAutofit/>
          </a:bodyPr>
          <a:lstStyle/>
          <a:p>
            <a:pPr algn="ctr"/>
            <a:r>
              <a:rPr lang="ru-RU" b="1" dirty="0" smtClean="0">
                <a:latin typeface="+mn-lt"/>
              </a:rPr>
              <a:t>Сетевое </a:t>
            </a:r>
            <a:r>
              <a:rPr lang="ru-RU" b="1" dirty="0">
                <a:latin typeface="+mn-lt"/>
              </a:rPr>
              <a:t>планирование. Скорейшее </a:t>
            </a:r>
            <a:r>
              <a:rPr lang="ru-RU" b="1" dirty="0" smtClean="0">
                <a:latin typeface="+mn-lt"/>
              </a:rPr>
              <a:t>время</a:t>
            </a:r>
            <a:r>
              <a:rPr lang="en-US" b="1" dirty="0" smtClean="0">
                <a:latin typeface="+mn-lt"/>
              </a:rPr>
              <a:t>  </a:t>
            </a:r>
            <a:r>
              <a:rPr lang="ru-RU" b="1" dirty="0" smtClean="0">
                <a:latin typeface="+mn-lt"/>
              </a:rPr>
              <a:t>завершения </a:t>
            </a:r>
            <a:r>
              <a:rPr lang="ru-RU" b="1" dirty="0">
                <a:latin typeface="+mn-lt"/>
              </a:rPr>
              <a:t>проекта. </a:t>
            </a:r>
            <a:endParaRPr lang="ru-RU" dirty="0">
              <a:latin typeface="+mn-lt"/>
            </a:endParaRPr>
          </a:p>
        </p:txBody>
      </p:sp>
      <p:sp>
        <p:nvSpPr>
          <p:cNvPr id="3" name="Объект 2"/>
          <p:cNvSpPr>
            <a:spLocks noGrp="1"/>
          </p:cNvSpPr>
          <p:nvPr>
            <p:ph idx="1"/>
          </p:nvPr>
        </p:nvSpPr>
        <p:spPr>
          <a:xfrm>
            <a:off x="377072" y="1825625"/>
            <a:ext cx="11208470" cy="4351338"/>
          </a:xfrm>
        </p:spPr>
        <p:txBody>
          <a:bodyPr/>
          <a:lstStyle/>
          <a:p>
            <a:pPr marL="0" indent="0">
              <a:buNone/>
            </a:pPr>
            <a:r>
              <a:rPr lang="ru-RU" dirty="0"/>
              <a:t> </a:t>
            </a:r>
            <a:r>
              <a:rPr lang="ru-RU" dirty="0" smtClean="0"/>
              <a:t>   </a:t>
            </a:r>
            <a:r>
              <a:rPr lang="en-US" dirty="0" smtClean="0"/>
              <a:t> </a:t>
            </a:r>
            <a:r>
              <a:rPr lang="ru-RU" sz="3200" dirty="0" smtClean="0"/>
              <a:t>Рассмотрим  проект </a:t>
            </a:r>
            <a:r>
              <a:rPr lang="ru-RU" sz="3200" dirty="0"/>
              <a:t>– совокупность  операций (работ), составляющий  некоторый  многошаговый  процесс.  Примером  может служить  строительство  некоторого  объекта.  Считаем  известными  все работы, которые предстоит совершить, их последовательность и время, необходимое  для  выполнения  каждой  работы.  </a:t>
            </a:r>
            <a:endParaRPr lang="en-US" sz="3200" dirty="0"/>
          </a:p>
          <a:p>
            <a:pPr marL="0" indent="0">
              <a:buNone/>
            </a:pPr>
            <a:r>
              <a:rPr lang="en-US" sz="3200" dirty="0" smtClean="0"/>
              <a:t>     </a:t>
            </a:r>
            <a:r>
              <a:rPr lang="ru-RU" sz="3200" dirty="0" smtClean="0"/>
              <a:t>Проект  </a:t>
            </a:r>
            <a:r>
              <a:rPr lang="ru-RU" sz="3200" dirty="0"/>
              <a:t>может  быть изображен в виде графа-сети. Зададимся целью определить кратчайший срок завершения проекта.</a:t>
            </a:r>
          </a:p>
          <a:p>
            <a:endParaRPr lang="ru-RU" sz="3200" dirty="0"/>
          </a:p>
        </p:txBody>
      </p:sp>
    </p:spTree>
    <p:extLst>
      <p:ext uri="{BB962C8B-B14F-4D97-AF65-F5344CB8AC3E}">
        <p14:creationId xmlns:p14="http://schemas.microsoft.com/office/powerpoint/2010/main" val="18653769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3238" y="180578"/>
            <a:ext cx="11570677" cy="1011187"/>
          </a:xfrm>
        </p:spPr>
        <p:txBody>
          <a:bodyPr>
            <a:noAutofit/>
          </a:bodyPr>
          <a:lstStyle/>
          <a:p>
            <a:r>
              <a:rPr lang="ru-RU" sz="3200" dirty="0" smtClean="0">
                <a:latin typeface="+mn-lt"/>
              </a:rPr>
              <a:t>Пусть данные о строительстве приведены в следующей таблице:</a:t>
            </a:r>
            <a:endParaRPr lang="ru-RU" sz="3200" dirty="0">
              <a:latin typeface="+mn-lt"/>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692134924"/>
              </p:ext>
            </p:extLst>
          </p:nvPr>
        </p:nvGraphicFramePr>
        <p:xfrm>
          <a:off x="2127739" y="1062113"/>
          <a:ext cx="7930662" cy="5496950"/>
        </p:xfrm>
        <a:graphic>
          <a:graphicData uri="http://schemas.openxmlformats.org/drawingml/2006/table">
            <a:tbl>
              <a:tblPr firstRow="1" bandRow="1">
                <a:tableStyleId>{5940675A-B579-460E-94D1-54222C63F5DA}</a:tableStyleId>
              </a:tblPr>
              <a:tblGrid>
                <a:gridCol w="2549769">
                  <a:extLst>
                    <a:ext uri="{9D8B030D-6E8A-4147-A177-3AD203B41FA5}">
                      <a16:colId xmlns:a16="http://schemas.microsoft.com/office/drawing/2014/main" val="20000"/>
                    </a:ext>
                  </a:extLst>
                </a:gridCol>
                <a:gridCol w="2461846">
                  <a:extLst>
                    <a:ext uri="{9D8B030D-6E8A-4147-A177-3AD203B41FA5}">
                      <a16:colId xmlns:a16="http://schemas.microsoft.com/office/drawing/2014/main" val="20001"/>
                    </a:ext>
                  </a:extLst>
                </a:gridCol>
                <a:gridCol w="2919047">
                  <a:extLst>
                    <a:ext uri="{9D8B030D-6E8A-4147-A177-3AD203B41FA5}">
                      <a16:colId xmlns:a16="http://schemas.microsoft.com/office/drawing/2014/main" val="20002"/>
                    </a:ext>
                  </a:extLst>
                </a:gridCol>
              </a:tblGrid>
              <a:tr h="1382150">
                <a:tc>
                  <a:txBody>
                    <a:bodyPr/>
                    <a:lstStyle/>
                    <a:p>
                      <a:pPr algn="ctr"/>
                      <a:r>
                        <a:rPr lang="ru-RU" sz="2400" b="0" dirty="0" smtClean="0"/>
                        <a:t>Виды</a:t>
                      </a:r>
                      <a:r>
                        <a:rPr lang="ru-RU" sz="2400" b="0" baseline="0" dirty="0" smtClean="0"/>
                        <a:t> работ</a:t>
                      </a:r>
                      <a:endParaRPr lang="ru-RU" sz="2400" b="0" dirty="0"/>
                    </a:p>
                  </a:txBody>
                  <a:tcPr anchor="ctr">
                    <a:solidFill>
                      <a:schemeClr val="accent1">
                        <a:lumMod val="20000"/>
                        <a:lumOff val="80000"/>
                      </a:schemeClr>
                    </a:solidFill>
                  </a:tcPr>
                </a:tc>
                <a:tc>
                  <a:txBody>
                    <a:bodyPr/>
                    <a:lstStyle/>
                    <a:p>
                      <a:pPr algn="ctr"/>
                      <a:r>
                        <a:rPr lang="ru-RU" sz="2400" b="0" dirty="0" smtClean="0"/>
                        <a:t>Какие работы следуют за перечисленными</a:t>
                      </a:r>
                      <a:endParaRPr lang="ru-RU" sz="2400" b="0" dirty="0"/>
                    </a:p>
                  </a:txBody>
                  <a:tcPr anchor="ctr">
                    <a:solidFill>
                      <a:schemeClr val="accent1">
                        <a:lumMod val="20000"/>
                        <a:lumOff val="80000"/>
                      </a:schemeClr>
                    </a:solidFill>
                  </a:tcPr>
                </a:tc>
                <a:tc>
                  <a:txBody>
                    <a:bodyPr/>
                    <a:lstStyle/>
                    <a:p>
                      <a:pPr algn="ctr"/>
                      <a:r>
                        <a:rPr lang="ru-RU" sz="2400" b="0" dirty="0" smtClean="0"/>
                        <a:t>Продолжительность работ</a:t>
                      </a:r>
                      <a:endParaRPr lang="ru-RU" sz="2400" b="0" dirty="0"/>
                    </a:p>
                  </a:txBody>
                  <a:tcPr anchor="ctr">
                    <a:solidFill>
                      <a:schemeClr val="accent1">
                        <a:lumMod val="20000"/>
                        <a:lumOff val="80000"/>
                      </a:schemeClr>
                    </a:solidFill>
                  </a:tcPr>
                </a:tc>
                <a:extLst>
                  <a:ext uri="{0D108BD9-81ED-4DB2-BD59-A6C34878D82A}">
                    <a16:rowId xmlns:a16="http://schemas.microsoft.com/office/drawing/2014/main" val="10000"/>
                  </a:ext>
                </a:extLst>
              </a:tr>
              <a:tr h="437857">
                <a:tc>
                  <a:txBody>
                    <a:bodyPr/>
                    <a:lstStyle/>
                    <a:p>
                      <a:pPr algn="ctr"/>
                      <a:r>
                        <a:rPr lang="ru-RU" sz="2400" dirty="0" smtClean="0"/>
                        <a:t>1</a:t>
                      </a:r>
                      <a:endParaRPr lang="ru-RU" sz="2400" dirty="0"/>
                    </a:p>
                  </a:txBody>
                  <a:tcPr anchor="ctr">
                    <a:solidFill>
                      <a:schemeClr val="bg1"/>
                    </a:solidFill>
                  </a:tcPr>
                </a:tc>
                <a:tc>
                  <a:txBody>
                    <a:bodyPr/>
                    <a:lstStyle/>
                    <a:p>
                      <a:pPr algn="ctr"/>
                      <a:r>
                        <a:rPr lang="ru-RU" sz="2400" dirty="0" smtClean="0"/>
                        <a:t>2, 3</a:t>
                      </a:r>
                      <a:endParaRPr lang="ru-RU" sz="2400" dirty="0"/>
                    </a:p>
                  </a:txBody>
                  <a:tcPr anchor="ctr">
                    <a:solidFill>
                      <a:schemeClr val="bg1"/>
                    </a:solidFill>
                  </a:tcPr>
                </a:tc>
                <a:tc>
                  <a:txBody>
                    <a:bodyPr/>
                    <a:lstStyle/>
                    <a:p>
                      <a:pPr algn="ctr"/>
                      <a:r>
                        <a:rPr lang="ru-RU" sz="2400" dirty="0" smtClean="0"/>
                        <a:t>2</a:t>
                      </a:r>
                      <a:endParaRPr lang="ru-RU" sz="2400" dirty="0"/>
                    </a:p>
                  </a:txBody>
                  <a:tcPr anchor="ctr">
                    <a:solidFill>
                      <a:schemeClr val="bg1"/>
                    </a:solidFill>
                  </a:tcPr>
                </a:tc>
                <a:extLst>
                  <a:ext uri="{0D108BD9-81ED-4DB2-BD59-A6C34878D82A}">
                    <a16:rowId xmlns:a16="http://schemas.microsoft.com/office/drawing/2014/main" val="10001"/>
                  </a:ext>
                </a:extLst>
              </a:tr>
              <a:tr h="451654">
                <a:tc>
                  <a:txBody>
                    <a:bodyPr/>
                    <a:lstStyle/>
                    <a:p>
                      <a:pPr algn="ctr"/>
                      <a:r>
                        <a:rPr lang="ru-RU" sz="2400" dirty="0" smtClean="0"/>
                        <a:t>2</a:t>
                      </a:r>
                      <a:endParaRPr lang="ru-RU" sz="2400" dirty="0"/>
                    </a:p>
                  </a:txBody>
                  <a:tcPr anchor="ctr">
                    <a:solidFill>
                      <a:schemeClr val="bg1"/>
                    </a:solidFill>
                  </a:tcPr>
                </a:tc>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3</a:t>
                      </a:r>
                      <a:endParaRPr lang="ru-RU" sz="2400" dirty="0"/>
                    </a:p>
                  </a:txBody>
                  <a:tcPr anchor="ctr">
                    <a:solidFill>
                      <a:schemeClr val="bg1"/>
                    </a:solidFill>
                  </a:tcPr>
                </a:tc>
                <a:extLst>
                  <a:ext uri="{0D108BD9-81ED-4DB2-BD59-A6C34878D82A}">
                    <a16:rowId xmlns:a16="http://schemas.microsoft.com/office/drawing/2014/main" val="10002"/>
                  </a:ext>
                </a:extLst>
              </a:tr>
              <a:tr h="451654">
                <a:tc>
                  <a:txBody>
                    <a:bodyPr/>
                    <a:lstStyle/>
                    <a:p>
                      <a:pPr algn="ctr"/>
                      <a:r>
                        <a:rPr lang="ru-RU" sz="2400" dirty="0" smtClean="0"/>
                        <a:t>3</a:t>
                      </a:r>
                      <a:endParaRPr lang="ru-RU" sz="2400" dirty="0"/>
                    </a:p>
                  </a:txBody>
                  <a:tcPr anchor="ctr">
                    <a:solidFill>
                      <a:schemeClr val="bg1"/>
                    </a:solidFill>
                  </a:tcPr>
                </a:tc>
                <a:tc>
                  <a:txBody>
                    <a:bodyPr/>
                    <a:lstStyle/>
                    <a:p>
                      <a:pPr algn="ctr"/>
                      <a:r>
                        <a:rPr lang="ru-RU" sz="2400" dirty="0" smtClean="0"/>
                        <a:t>6, 7</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a16="http://schemas.microsoft.com/office/drawing/2014/main" val="10003"/>
                  </a:ext>
                </a:extLst>
              </a:tr>
              <a:tr h="451654">
                <a:tc>
                  <a:txBody>
                    <a:bodyPr/>
                    <a:lstStyle/>
                    <a:p>
                      <a:pPr algn="ctr"/>
                      <a:r>
                        <a:rPr lang="ru-RU" sz="2400" dirty="0" smtClean="0"/>
                        <a:t>4</a:t>
                      </a:r>
                      <a:endParaRPr lang="ru-RU" sz="2400" dirty="0"/>
                    </a:p>
                  </a:txBody>
                  <a:tcPr anchor="ctr">
                    <a:solidFill>
                      <a:schemeClr val="bg1"/>
                    </a:solidFill>
                  </a:tcPr>
                </a:tc>
                <a:tc>
                  <a:txBody>
                    <a:bodyPr/>
                    <a:lstStyle/>
                    <a:p>
                      <a:pPr algn="ctr"/>
                      <a:r>
                        <a:rPr lang="ru-RU" sz="2400" dirty="0" smtClean="0"/>
                        <a:t>6, 7</a:t>
                      </a:r>
                      <a:endParaRPr lang="ru-RU" sz="2400" dirty="0"/>
                    </a:p>
                  </a:txBody>
                  <a:tcPr anchor="ctr">
                    <a:solidFill>
                      <a:schemeClr val="bg1"/>
                    </a:solidFill>
                  </a:tcPr>
                </a:tc>
                <a:tc>
                  <a:txBody>
                    <a:bodyPr/>
                    <a:lstStyle/>
                    <a:p>
                      <a:pPr algn="ctr"/>
                      <a:r>
                        <a:rPr lang="ru-RU" sz="2400" dirty="0" smtClean="0"/>
                        <a:t>5</a:t>
                      </a:r>
                      <a:endParaRPr lang="ru-RU" sz="2400" dirty="0"/>
                    </a:p>
                  </a:txBody>
                  <a:tcPr anchor="ctr">
                    <a:solidFill>
                      <a:schemeClr val="bg1"/>
                    </a:solidFill>
                  </a:tcPr>
                </a:tc>
                <a:extLst>
                  <a:ext uri="{0D108BD9-81ED-4DB2-BD59-A6C34878D82A}">
                    <a16:rowId xmlns:a16="http://schemas.microsoft.com/office/drawing/2014/main" val="10004"/>
                  </a:ext>
                </a:extLst>
              </a:tr>
              <a:tr h="451654">
                <a:tc>
                  <a:txBody>
                    <a:bodyPr/>
                    <a:lstStyle/>
                    <a:p>
                      <a:pPr algn="ctr"/>
                      <a:r>
                        <a:rPr lang="ru-RU" sz="2400" dirty="0" smtClean="0"/>
                        <a:t>5</a:t>
                      </a:r>
                      <a:endParaRPr lang="ru-RU" sz="2400" dirty="0"/>
                    </a:p>
                  </a:txBody>
                  <a:tcPr anchor="ctr">
                    <a:solidFill>
                      <a:schemeClr val="bg1"/>
                    </a:solidFill>
                  </a:tcPr>
                </a:tc>
                <a:tc>
                  <a:txBody>
                    <a:bodyPr/>
                    <a:lstStyle/>
                    <a:p>
                      <a:pPr algn="ctr"/>
                      <a:r>
                        <a:rPr lang="ru-RU" sz="2400" dirty="0" smtClean="0"/>
                        <a:t>9</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a16="http://schemas.microsoft.com/office/drawing/2014/main" val="10005"/>
                  </a:ext>
                </a:extLst>
              </a:tr>
              <a:tr h="451654">
                <a:tc>
                  <a:txBody>
                    <a:bodyPr/>
                    <a:lstStyle/>
                    <a:p>
                      <a:pPr algn="ctr"/>
                      <a:r>
                        <a:rPr lang="ru-RU" sz="2400" dirty="0" smtClean="0"/>
                        <a:t>6</a:t>
                      </a:r>
                      <a:endParaRPr lang="ru-RU" sz="2400" dirty="0"/>
                    </a:p>
                  </a:txBody>
                  <a:tcPr anchor="ctr">
                    <a:solidFill>
                      <a:schemeClr val="bg1"/>
                    </a:solidFill>
                  </a:tcPr>
                </a:tc>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6</a:t>
                      </a:r>
                      <a:endParaRPr lang="ru-RU" sz="2400" dirty="0"/>
                    </a:p>
                  </a:txBody>
                  <a:tcPr anchor="ctr">
                    <a:solidFill>
                      <a:schemeClr val="bg1"/>
                    </a:solidFill>
                  </a:tcPr>
                </a:tc>
                <a:extLst>
                  <a:ext uri="{0D108BD9-81ED-4DB2-BD59-A6C34878D82A}">
                    <a16:rowId xmlns:a16="http://schemas.microsoft.com/office/drawing/2014/main" val="10006"/>
                  </a:ext>
                </a:extLst>
              </a:tr>
              <a:tr h="451654">
                <a:tc>
                  <a:txBody>
                    <a:bodyPr/>
                    <a:lstStyle/>
                    <a:p>
                      <a:pPr algn="ctr"/>
                      <a:r>
                        <a:rPr lang="ru-RU" sz="2400" dirty="0" smtClean="0"/>
                        <a:t>7</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a16="http://schemas.microsoft.com/office/drawing/2014/main" val="10007"/>
                  </a:ext>
                </a:extLst>
              </a:tr>
              <a:tr h="451654">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2</a:t>
                      </a:r>
                      <a:endParaRPr lang="ru-RU" sz="2400" dirty="0"/>
                    </a:p>
                  </a:txBody>
                  <a:tcPr anchor="ctr">
                    <a:solidFill>
                      <a:schemeClr val="bg1"/>
                    </a:solidFill>
                  </a:tcPr>
                </a:tc>
                <a:extLst>
                  <a:ext uri="{0D108BD9-81ED-4DB2-BD59-A6C34878D82A}">
                    <a16:rowId xmlns:a16="http://schemas.microsoft.com/office/drawing/2014/main" val="10008"/>
                  </a:ext>
                </a:extLst>
              </a:tr>
              <a:tr h="262011">
                <a:tc>
                  <a:txBody>
                    <a:bodyPr/>
                    <a:lstStyle/>
                    <a:p>
                      <a:pPr algn="ctr"/>
                      <a:r>
                        <a:rPr lang="ru-RU" sz="2400" dirty="0" smtClean="0"/>
                        <a:t>9</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7</a:t>
                      </a:r>
                      <a:endParaRPr lang="ru-RU" sz="2400" dirty="0"/>
                    </a:p>
                  </a:txBody>
                  <a:tcPr anchor="c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29603720"/>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Сетевое планирование</a:t>
            </a:r>
            <a:endParaRPr lang="ru-RU" dirty="0"/>
          </a:p>
        </p:txBody>
      </p:sp>
      <p:sp>
        <p:nvSpPr>
          <p:cNvPr id="3" name="Объект 2"/>
          <p:cNvSpPr>
            <a:spLocks noGrp="1"/>
          </p:cNvSpPr>
          <p:nvPr>
            <p:ph idx="1"/>
          </p:nvPr>
        </p:nvSpPr>
        <p:spPr>
          <a:xfrm>
            <a:off x="556180" y="1941689"/>
            <a:ext cx="11189617" cy="4235274"/>
          </a:xfrm>
        </p:spPr>
        <p:txBody>
          <a:bodyPr>
            <a:normAutofit/>
          </a:bodyPr>
          <a:lstStyle/>
          <a:p>
            <a:pPr marL="0" indent="0">
              <a:buNone/>
            </a:pPr>
            <a:r>
              <a:rPr lang="ru-RU" sz="3200" dirty="0" smtClean="0"/>
              <a:t> </a:t>
            </a:r>
            <a:r>
              <a:rPr lang="ru-RU" sz="3600" dirty="0" smtClean="0"/>
              <a:t>Эту </a:t>
            </a:r>
            <a:r>
              <a:rPr lang="ru-RU" sz="3600" dirty="0"/>
              <a:t>информацию о проекте представим в виде графа-сети. Дугами графа будем изображать работы, а вершины графа – некоторые события. </a:t>
            </a:r>
          </a:p>
          <a:p>
            <a:pPr marL="0" indent="0">
              <a:buNone/>
            </a:pPr>
            <a:r>
              <a:rPr lang="ru-RU" sz="3600" dirty="0" smtClean="0"/>
              <a:t>    Назовем  </a:t>
            </a:r>
            <a:r>
              <a:rPr lang="ru-RU" sz="3600" dirty="0"/>
              <a:t>элементарными  событиями начало и конец каждой работы,  а некоторую совокупность элементарных событий – событием.</a:t>
            </a:r>
          </a:p>
        </p:txBody>
      </p:sp>
    </p:spTree>
    <p:extLst>
      <p:ext uri="{BB962C8B-B14F-4D97-AF65-F5344CB8AC3E}">
        <p14:creationId xmlns:p14="http://schemas.microsoft.com/office/powerpoint/2010/main" val="2711010272"/>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8957"/>
          </a:xfrm>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33022" y="1084082"/>
                <a:ext cx="11525955" cy="5336851"/>
              </a:xfrm>
            </p:spPr>
            <p:txBody>
              <a:bodyPr>
                <a:normAutofit lnSpcReduction="10000"/>
              </a:bodyPr>
              <a:lstStyle/>
              <a:p>
                <a:r>
                  <a:rPr lang="ru-RU" dirty="0" smtClean="0"/>
                  <a:t>  </a:t>
                </a:r>
                <a:r>
                  <a:rPr lang="ru-RU" sz="3200" dirty="0" smtClean="0"/>
                  <a:t>Вход </a:t>
                </a:r>
                <a:r>
                  <a:rPr lang="ru-RU" sz="3200" dirty="0"/>
                  <a:t>графа – событие, заключающееся в начале всего проекта. Оно является  событием,  стоящим  в  начале  одной  или  нескольких  работ,  а именно  тех,  которые  не  следуют  ни  за  какими  другими,  т.е.  работ,  с которых может  быть  начато  строительство</a:t>
                </a:r>
                <a:r>
                  <a:rPr lang="ru-RU" sz="3200" dirty="0" smtClean="0"/>
                  <a:t>. </a:t>
                </a:r>
                <a:r>
                  <a:rPr lang="ru-RU" sz="3200" dirty="0"/>
                  <a:t>В  нашем  примере  такими работами являются </a:t>
                </a:r>
                <a14:m>
                  <m:oMath xmlns:m="http://schemas.openxmlformats.org/officeDocument/2006/math">
                    <m:r>
                      <a:rPr lang="ru-RU" sz="3200" i="1" dirty="0" smtClean="0">
                        <a:latin typeface="Cambria Math"/>
                      </a:rPr>
                      <m:t>№1,4,5 </m:t>
                    </m:r>
                  </m:oMath>
                </a14:m>
                <a:r>
                  <a:rPr lang="ru-RU" sz="3200" dirty="0"/>
                  <a:t>(их нет во </a:t>
                </a:r>
                <a14:m>
                  <m:oMath xmlns:m="http://schemas.openxmlformats.org/officeDocument/2006/math">
                    <m:r>
                      <a:rPr lang="ru-RU" sz="3200" i="1" dirty="0" smtClean="0">
                        <a:latin typeface="Cambria Math"/>
                      </a:rPr>
                      <m:t>2</m:t>
                    </m:r>
                  </m:oMath>
                </a14:m>
                <a:r>
                  <a:rPr lang="ru-RU" sz="3200" dirty="0"/>
                  <a:t>- столбце). </a:t>
                </a:r>
              </a:p>
              <a:p>
                <a:r>
                  <a:rPr lang="ru-RU" sz="3200" dirty="0" smtClean="0"/>
                  <a:t>  Выходом  </a:t>
                </a:r>
                <a:r>
                  <a:rPr lang="ru-RU" sz="3200" dirty="0"/>
                  <a:t>графа  будет  являться  событие,  заключающееся  в окончании работ, за которыми не следуют никакие другие работы, т.е. в окончании всего проекта. В данном примере – это работы </a:t>
                </a:r>
                <a14:m>
                  <m:oMath xmlns:m="http://schemas.openxmlformats.org/officeDocument/2006/math">
                    <m:r>
                      <a:rPr lang="ru-RU" sz="3200" i="1" dirty="0" smtClean="0">
                        <a:latin typeface="Cambria Math"/>
                      </a:rPr>
                      <m:t>№7,8,9</m:t>
                    </m:r>
                  </m:oMath>
                </a14:m>
                <a:r>
                  <a:rPr lang="ru-RU" sz="3200" dirty="0" smtClean="0"/>
                  <a:t>.</a:t>
                </a:r>
              </a:p>
              <a:p>
                <a:r>
                  <a:rPr lang="ru-RU" sz="3200" dirty="0" smtClean="0"/>
                  <a:t>  Все  </a:t>
                </a:r>
                <a:r>
                  <a:rPr lang="ru-RU" sz="3200" dirty="0"/>
                  <a:t>другие  вершины  графа  есть  события,  заключающиеся  в окончании одних и начале других работ.</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33022" y="1084082"/>
                <a:ext cx="11525955" cy="5336851"/>
              </a:xfrm>
              <a:blipFill>
                <a:blip r:embed="rId2"/>
                <a:stretch>
                  <a:fillRect l="-1217" t="-3086" r="-1958"/>
                </a:stretch>
              </a:blipFill>
            </p:spPr>
            <p:txBody>
              <a:bodyPr/>
              <a:lstStyle/>
              <a:p>
                <a:r>
                  <a:rPr lang="ru-RU">
                    <a:noFill/>
                  </a:rPr>
                  <a:t> </a:t>
                </a:r>
              </a:p>
            </p:txBody>
          </p:sp>
        </mc:Fallback>
      </mc:AlternateContent>
    </p:spTree>
    <p:extLst>
      <p:ext uri="{BB962C8B-B14F-4D97-AF65-F5344CB8AC3E}">
        <p14:creationId xmlns:p14="http://schemas.microsoft.com/office/powerpoint/2010/main" val="3076257825"/>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28211"/>
          </a:xfrm>
        </p:spPr>
        <p:txBody>
          <a:bodyPr>
            <a:normAutofit fontScale="90000"/>
          </a:bodyPr>
          <a:lstStyle/>
          <a:p>
            <a:r>
              <a:rPr lang="ru-RU" b="1" dirty="0"/>
              <a:t>Сетевое планирование</a:t>
            </a:r>
            <a:endParaRPr lang="ru-RU" dirty="0"/>
          </a:p>
        </p:txBody>
      </p:sp>
      <p:sp>
        <p:nvSpPr>
          <p:cNvPr id="3" name="Объект 2"/>
          <p:cNvSpPr>
            <a:spLocks noGrp="1"/>
          </p:cNvSpPr>
          <p:nvPr>
            <p:ph idx="1"/>
          </p:nvPr>
        </p:nvSpPr>
        <p:spPr>
          <a:xfrm>
            <a:off x="271305" y="683287"/>
            <a:ext cx="11577670" cy="5483627"/>
          </a:xfrm>
        </p:spPr>
        <p:txBody>
          <a:bodyPr/>
          <a:lstStyle/>
          <a:p>
            <a:pPr marL="0" indent="0">
              <a:buNone/>
            </a:pPr>
            <a:r>
              <a:rPr lang="ru-RU" dirty="0" smtClean="0"/>
              <a:t> Сетевой  </a:t>
            </a:r>
            <a:r>
              <a:rPr lang="ru-RU" dirty="0"/>
              <a:t>граф,  соответствующий  приведенным  в  таблице  </a:t>
            </a:r>
            <a:r>
              <a:rPr lang="ru-RU" dirty="0" smtClean="0"/>
              <a:t>данным,</a:t>
            </a:r>
            <a:r>
              <a:rPr lang="en-US" dirty="0" smtClean="0"/>
              <a:t> </a:t>
            </a:r>
            <a:r>
              <a:rPr lang="ru-RU" dirty="0" smtClean="0"/>
              <a:t>изображен  </a:t>
            </a:r>
            <a:r>
              <a:rPr lang="ru-RU" dirty="0"/>
              <a:t>на  </a:t>
            </a:r>
            <a:r>
              <a:rPr lang="ru-RU" dirty="0" smtClean="0"/>
              <a:t>рисунке. </a:t>
            </a:r>
          </a:p>
          <a:p>
            <a:pPr marL="0" indent="0">
              <a:buNone/>
            </a:pPr>
            <a:r>
              <a:rPr lang="ru-RU" dirty="0" smtClean="0"/>
              <a:t>   Номер  </a:t>
            </a:r>
            <a:r>
              <a:rPr lang="ru-RU" dirty="0"/>
              <a:t>работы  обозначен  числом  вне  кружка. </a:t>
            </a:r>
            <a:r>
              <a:rPr lang="ru-RU" dirty="0" smtClean="0"/>
              <a:t>Число</a:t>
            </a:r>
            <a:r>
              <a:rPr lang="ru-RU" dirty="0"/>
              <a:t>,  обведенное </a:t>
            </a:r>
            <a:r>
              <a:rPr lang="ru-RU" dirty="0" smtClean="0"/>
              <a:t>кружком</a:t>
            </a:r>
            <a:r>
              <a:rPr lang="ru-RU" dirty="0"/>
              <a:t>,  есть  продолжительность  </a:t>
            </a:r>
            <a:r>
              <a:rPr lang="ru-RU" dirty="0" smtClean="0"/>
              <a:t>данной работы.</a:t>
            </a:r>
          </a:p>
          <a:p>
            <a:pPr marL="0" indent="0">
              <a:buNone/>
            </a:pPr>
            <a:endParaRPr lang="ru-RU" dirty="0"/>
          </a:p>
        </p:txBody>
      </p:sp>
      <p:pic>
        <p:nvPicPr>
          <p:cNvPr id="23" name="Рисунок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5641" y="3010398"/>
            <a:ext cx="5977140" cy="3489967"/>
          </a:xfrm>
          <a:prstGeom prst="rect">
            <a:avLst/>
          </a:prstGeom>
        </p:spPr>
      </p:pic>
    </p:spTree>
    <p:extLst>
      <p:ext uri="{BB962C8B-B14F-4D97-AF65-F5344CB8AC3E}">
        <p14:creationId xmlns:p14="http://schemas.microsoft.com/office/powerpoint/2010/main" val="1464604253"/>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64434"/>
          </a:xfrm>
        </p:spPr>
        <p:txBody>
          <a:bodyPr>
            <a:normAutofit fontScale="90000"/>
          </a:bodyPr>
          <a:lstStyle/>
          <a:p>
            <a:r>
              <a:rPr lang="ru-RU" b="1" dirty="0"/>
              <a:t>Сетевое </a:t>
            </a:r>
            <a:r>
              <a:rPr lang="ru-RU" b="1" dirty="0" smtClean="0"/>
              <a:t>планирование</a:t>
            </a:r>
            <a:r>
              <a:rPr lang="ru-RU" b="1" dirty="0"/>
              <a:t>.</a:t>
            </a:r>
            <a:r>
              <a:rPr lang="en-US" b="1" dirty="0" smtClean="0"/>
              <a:t> </a:t>
            </a:r>
            <a:r>
              <a:rPr lang="ru-RU" b="1" dirty="0" smtClean="0"/>
              <a:t>Пример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81797" y="941050"/>
                <a:ext cx="11628406" cy="5395861"/>
              </a:xfrm>
            </p:spPr>
            <p:txBody>
              <a:bodyPr>
                <a:normAutofit/>
              </a:bodyPr>
              <a:lstStyle/>
              <a:p>
                <a:r>
                  <a:rPr lang="en-US" dirty="0" smtClean="0"/>
                  <a:t>  </a:t>
                </a:r>
                <a:r>
                  <a:rPr lang="ru-RU" sz="3200" dirty="0" smtClean="0"/>
                  <a:t>Вход графа, вершина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a:rPr>
                          <m:t>𝑣</m:t>
                        </m:r>
                      </m:e>
                      <m:sub>
                        <m:r>
                          <a:rPr lang="en-US" sz="3200" b="0" i="1" smtClean="0">
                            <a:latin typeface="Cambria Math"/>
                          </a:rPr>
                          <m:t>0</m:t>
                        </m:r>
                      </m:sub>
                    </m:sSub>
                  </m:oMath>
                </a14:m>
                <a:r>
                  <a:rPr lang="ru-RU" sz="3200" dirty="0" smtClean="0"/>
                  <a:t> </a:t>
                </a:r>
                <a:r>
                  <a:rPr lang="ru-RU" sz="3200" dirty="0"/>
                  <a:t>– начало проекта. Выход графа, вершина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5</m:t>
                        </m:r>
                      </m:sub>
                    </m:sSub>
                  </m:oMath>
                </a14:m>
                <a:r>
                  <a:rPr lang="ru-RU" sz="3200" dirty="0"/>
                  <a:t> – окончание проекта.  </a:t>
                </a:r>
              </a:p>
              <a:p>
                <a:r>
                  <a:rPr lang="en-US" sz="3200" dirty="0" smtClean="0"/>
                  <a:t>  </a:t>
                </a:r>
                <a:r>
                  <a:rPr lang="ru-RU" sz="3200" dirty="0" smtClean="0"/>
                  <a:t>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b="0" i="1" smtClean="0">
                            <a:latin typeface="Cambria Math"/>
                          </a:rPr>
                          <m:t>1</m:t>
                        </m:r>
                      </m:sub>
                    </m:sSub>
                    <m:r>
                      <a:rPr lang="ru-RU" sz="3200" b="0" i="1" smtClean="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ru-RU" sz="3200" b="0" i="1" smtClean="0">
                            <a:latin typeface="Cambria Math"/>
                          </a:rPr>
                          <m:t>2</m:t>
                        </m:r>
                      </m:sub>
                    </m:sSub>
                    <m:r>
                      <a:rPr lang="ru-RU" sz="3200" b="0" i="0" smtClean="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ru-RU" sz="3200" b="0" i="1" smtClean="0">
                            <a:latin typeface="Cambria Math"/>
                          </a:rPr>
                          <m:t>3</m:t>
                        </m:r>
                      </m:sub>
                    </m:sSub>
                  </m:oMath>
                </a14:m>
                <a:r>
                  <a:rPr lang="ru-RU" sz="3200" dirty="0" smtClean="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b="0" i="1" smtClean="0">
                            <a:latin typeface="Cambria Math"/>
                          </a:rPr>
                          <m:t>4</m:t>
                        </m:r>
                      </m:sub>
                    </m:sSub>
                    <m:r>
                      <a:rPr lang="en-US" sz="3200" i="1">
                        <a:latin typeface="Cambria Math"/>
                      </a:rPr>
                      <m:t> </m:t>
                    </m:r>
                  </m:oMath>
                </a14:m>
                <a:r>
                  <a:rPr lang="ru-RU" sz="3200" dirty="0" smtClean="0"/>
                  <a:t>есть </a:t>
                </a:r>
                <a:r>
                  <a:rPr lang="ru-RU" sz="3200" dirty="0"/>
                  <a:t>события, </a:t>
                </a:r>
                <a:r>
                  <a:rPr lang="ru-RU" sz="3200" dirty="0" smtClean="0"/>
                  <a:t>заключающиеся в </a:t>
                </a:r>
                <a:r>
                  <a:rPr lang="ru-RU" sz="3200" dirty="0"/>
                  <a:t>начале одних и окончании других работ. Так, например, вершина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i="1">
                            <a:latin typeface="Cambria Math"/>
                          </a:rPr>
                          <m:t>3</m:t>
                        </m:r>
                      </m:sub>
                    </m:sSub>
                  </m:oMath>
                </a14:m>
                <a:r>
                  <a:rPr lang="ru-RU" sz="3200" dirty="0"/>
                  <a:t> есть окончание 3-й и 4-й работ и начало 6-й и 7-й. </a:t>
                </a:r>
              </a:p>
              <a:p>
                <a:r>
                  <a:rPr lang="en-US" sz="3200" dirty="0" smtClean="0"/>
                  <a:t>  </a:t>
                </a:r>
                <a:r>
                  <a:rPr lang="ru-RU" sz="3200" dirty="0" smtClean="0"/>
                  <a:t>Путь </a:t>
                </a:r>
                <a:r>
                  <a:rPr lang="ru-RU" sz="3200" dirty="0"/>
                  <a:t>максимальной длины из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𝑖</m:t>
                        </m:r>
                      </m:sub>
                    </m:sSub>
                  </m:oMath>
                </a14:m>
                <a:r>
                  <a:rPr lang="ru-RU" sz="3200" dirty="0"/>
                  <a:t> есть скорейшее время наступления  события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𝑖</m:t>
                        </m:r>
                      </m:sub>
                    </m:sSub>
                  </m:oMath>
                </a14:m>
                <a:r>
                  <a:rPr lang="ru-RU" sz="3200" dirty="0"/>
                  <a:t> .  В  самом  деле,  событие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i="1">
                            <a:latin typeface="Cambria Math"/>
                          </a:rPr>
                          <m:t>3</m:t>
                        </m:r>
                      </m:sub>
                    </m:sSub>
                  </m:oMath>
                </a14:m>
                <a:r>
                  <a:rPr lang="ru-RU" sz="3200" dirty="0"/>
                  <a:t>,  например, соответствующее началу 6-й и 7-й работ, может произойти только после окончания 3-й и 4-й работ, а следовательно, и после окончания 1-й, т.к. для  выполнения 3-й  работы  необходимо  окончание 1-й  работы.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81797" y="941050"/>
                <a:ext cx="11628406" cy="5395861"/>
              </a:xfrm>
              <a:blipFill rotWithShape="1">
                <a:blip r:embed="rId2"/>
                <a:stretch>
                  <a:fillRect l="-1153" t="-2257" r="-1782"/>
                </a:stretch>
              </a:blipFill>
            </p:spPr>
            <p:txBody>
              <a:bodyPr/>
              <a:lstStyle/>
              <a:p>
                <a:r>
                  <a:rPr lang="ru-RU">
                    <a:noFill/>
                  </a:rPr>
                  <a:t> </a:t>
                </a:r>
              </a:p>
            </p:txBody>
          </p:sp>
        </mc:Fallback>
      </mc:AlternateContent>
    </p:spTree>
    <p:extLst>
      <p:ext uri="{BB962C8B-B14F-4D97-AF65-F5344CB8AC3E}">
        <p14:creationId xmlns:p14="http://schemas.microsoft.com/office/powerpoint/2010/main" val="3845330694"/>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60719"/>
          </a:xfrm>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98253" y="2009421"/>
                <a:ext cx="11395494" cy="4348163"/>
              </a:xfrm>
            </p:spPr>
            <p:txBody>
              <a:bodyPr/>
              <a:lstStyle/>
              <a:p>
                <a:pPr marL="0" indent="0">
                  <a:buNone/>
                </a:pPr>
                <a:r>
                  <a:rPr lang="en-US" sz="3200" dirty="0" smtClean="0"/>
                  <a:t>   </a:t>
                </a:r>
                <a:r>
                  <a:rPr lang="ru-RU" sz="3200" dirty="0" smtClean="0"/>
                  <a:t>Следовательно</a:t>
                </a:r>
                <a:r>
                  <a:rPr lang="ru-RU" sz="3200" dirty="0"/>
                  <a:t>, скорейшее время наступления события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i="1">
                            <a:latin typeface="Cambria Math"/>
                          </a:rPr>
                          <m:t>3</m:t>
                        </m:r>
                      </m:sub>
                    </m:sSub>
                  </m:oMath>
                </a14:m>
                <a:r>
                  <a:rPr lang="ru-RU" sz="3200" dirty="0"/>
                  <a:t> есть </a:t>
                </a:r>
                <a14:m>
                  <m:oMath xmlns:m="http://schemas.openxmlformats.org/officeDocument/2006/math">
                    <m:r>
                      <m:rPr>
                        <m:sty m:val="p"/>
                      </m:rPr>
                      <a:rPr lang="ru-RU" sz="3200" i="1" dirty="0" smtClean="0">
                        <a:latin typeface="Cambria Math"/>
                      </a:rPr>
                      <m:t>max</m:t>
                    </m:r>
                    <m:r>
                      <a:rPr lang="ru-RU" sz="3200" i="1" dirty="0">
                        <a:latin typeface="Cambria Math"/>
                      </a:rPr>
                      <m:t>⁡{5,(2+4)}=6 </m:t>
                    </m:r>
                  </m:oMath>
                </a14:m>
                <a:endParaRPr lang="ru-RU" sz="3200" dirty="0"/>
              </a:p>
              <a:p>
                <a:pPr marL="0" indent="0">
                  <a:buNone/>
                </a:pPr>
                <a:r>
                  <a:rPr lang="en-US" sz="3200" dirty="0" smtClean="0"/>
                  <a:t>   </a:t>
                </a:r>
                <a:r>
                  <a:rPr lang="ru-RU" sz="3200" dirty="0" smtClean="0"/>
                  <a:t>Скорейшее  </a:t>
                </a:r>
                <a:r>
                  <a:rPr lang="ru-RU" sz="3200" dirty="0"/>
                  <a:t>время  наступления  события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b="0" i="1" smtClean="0">
                            <a:latin typeface="Cambria Math"/>
                          </a:rPr>
                          <m:t>5</m:t>
                        </m:r>
                      </m:sub>
                    </m:sSub>
                    <m:r>
                      <a:rPr lang="ru-RU" sz="3200" i="1">
                        <a:latin typeface="Cambria Math"/>
                      </a:rPr>
                      <m:t> </m:t>
                    </m:r>
                  </m:oMath>
                </a14:m>
                <a:r>
                  <a:rPr lang="ru-RU" sz="3200" dirty="0" smtClean="0"/>
                  <a:t> </a:t>
                </a:r>
                <a:r>
                  <a:rPr lang="ru-RU" sz="3200" dirty="0"/>
                  <a:t>есть  скорейшее  время окончания проекта в целом и равно длине пути максимальной длины из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0</m:t>
                        </m:r>
                      </m:sub>
                    </m:sSub>
                  </m:oMath>
                </a14:m>
                <a:r>
                  <a:rPr lang="ru-RU" sz="3200" dirty="0"/>
                  <a:t> 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5</m:t>
                        </m:r>
                      </m:sub>
                    </m:sSub>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8253" y="2009421"/>
                <a:ext cx="11395494" cy="4348163"/>
              </a:xfrm>
              <a:blipFill rotWithShape="1">
                <a:blip r:embed="rId2"/>
                <a:stretch>
                  <a:fillRect l="-1337" t="-2805" r="-749"/>
                </a:stretch>
              </a:blipFill>
            </p:spPr>
            <p:txBody>
              <a:bodyPr/>
              <a:lstStyle/>
              <a:p>
                <a:r>
                  <a:rPr lang="ru-RU">
                    <a:noFill/>
                  </a:rPr>
                  <a:t> </a:t>
                </a:r>
              </a:p>
            </p:txBody>
          </p:sp>
        </mc:Fallback>
      </mc:AlternateContent>
    </p:spTree>
    <p:extLst>
      <p:ext uri="{BB962C8B-B14F-4D97-AF65-F5344CB8AC3E}">
        <p14:creationId xmlns:p14="http://schemas.microsoft.com/office/powerpoint/2010/main" val="21403467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82223"/>
            <a:ext cx="10515600" cy="632177"/>
          </a:xfrm>
          <a:solidFill>
            <a:schemeClr val="accent1">
              <a:lumMod val="40000"/>
              <a:lumOff val="60000"/>
            </a:schemeClr>
          </a:solidFill>
        </p:spPr>
        <p:txBody>
          <a:bodyPr>
            <a:noAutofit/>
          </a:bodyPr>
          <a:lstStyle/>
          <a:p>
            <a:pPr algn="ctr"/>
            <a:r>
              <a:rPr lang="ru-RU" sz="4800" b="1" dirty="0">
                <a:latin typeface="+mn-lt"/>
              </a:rPr>
              <a:t>Постановка  задачи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40963" y="1103972"/>
                <a:ext cx="11851037" cy="5397190"/>
              </a:xfrm>
            </p:spPr>
            <p:txBody>
              <a:bodyPr>
                <a:normAutofit/>
              </a:bodyPr>
              <a:lstStyle/>
              <a:p>
                <a:pPr marL="0" indent="0">
                  <a:buNone/>
                </a:pPr>
                <a:r>
                  <a:rPr lang="ru-RU" sz="3200" dirty="0" smtClean="0"/>
                  <a:t>   Задан  </a:t>
                </a:r>
                <a:r>
                  <a:rPr lang="ru-RU" sz="3200" dirty="0"/>
                  <a:t>конечный ориентированный  граф </a:t>
                </a:r>
                <a14:m>
                  <m:oMath xmlns:m="http://schemas.openxmlformats.org/officeDocument/2006/math">
                    <m:r>
                      <a:rPr lang="ru-RU" sz="3600" i="1" dirty="0" smtClean="0">
                        <a:latin typeface="Cambria Math" panose="02040503050406030204" pitchFamily="18" charset="0"/>
                      </a:rPr>
                      <m:t>𝐺</m:t>
                    </m:r>
                    <m:r>
                      <a:rPr lang="ru-RU" sz="3600" i="1" dirty="0" smtClean="0">
                        <a:latin typeface="Cambria Math" panose="02040503050406030204" pitchFamily="18" charset="0"/>
                      </a:rPr>
                      <m:t>(</m:t>
                    </m:r>
                    <m:r>
                      <a:rPr lang="en-US" sz="3600" i="1" dirty="0" smtClean="0">
                        <a:latin typeface="Cambria Math" panose="02040503050406030204" pitchFamily="18" charset="0"/>
                      </a:rPr>
                      <m:t>𝑉</m:t>
                    </m:r>
                    <m:r>
                      <a:rPr lang="ru-RU" sz="3600" i="1" dirty="0" smtClean="0">
                        <a:latin typeface="Cambria Math" panose="02040503050406030204" pitchFamily="18" charset="0"/>
                      </a:rPr>
                      <m:t>,</m:t>
                    </m:r>
                    <m:r>
                      <a:rPr lang="en-US" sz="3600" i="1" dirty="0" smtClean="0">
                        <a:latin typeface="Cambria Math" panose="02040503050406030204" pitchFamily="18" charset="0"/>
                      </a:rPr>
                      <m:t>𝐸</m:t>
                    </m:r>
                    <m:r>
                      <a:rPr lang="ru-RU" sz="3600" i="1" dirty="0" smtClean="0">
                        <a:latin typeface="Cambria Math" panose="02040503050406030204" pitchFamily="18" charset="0"/>
                      </a:rPr>
                      <m:t>). </m:t>
                    </m:r>
                  </m:oMath>
                </a14:m>
                <a:r>
                  <a:rPr lang="ru-RU" sz="3200" dirty="0"/>
                  <a:t>Каждой  дуге  графа </a:t>
                </a:r>
                <a:r>
                  <a:rPr lang="ru-RU" sz="3200" dirty="0" smtClean="0"/>
                  <a:t>“</a:t>
                </a:r>
                <a14:m>
                  <m:oMath xmlns:m="http://schemas.openxmlformats.org/officeDocument/2006/math">
                    <m:r>
                      <a:rPr lang="en-US" sz="3200" i="1" dirty="0" smtClean="0">
                        <a:latin typeface="Cambria Math" panose="02040503050406030204" pitchFamily="18" charset="0"/>
                      </a:rPr>
                      <m:t>𝑒</m:t>
                    </m:r>
                  </m:oMath>
                </a14:m>
                <a:r>
                  <a:rPr lang="ru-RU" sz="3200" dirty="0" smtClean="0"/>
                  <a:t>” </a:t>
                </a:r>
                <a:r>
                  <a:rPr lang="ru-RU" sz="3200" dirty="0"/>
                  <a:t>поставлено в соответствие некоторое число </a:t>
                </a:r>
                <a14:m>
                  <m:oMath xmlns:m="http://schemas.openxmlformats.org/officeDocument/2006/math">
                    <m:r>
                      <a:rPr lang="en-US" sz="3600" i="1" dirty="0" smtClean="0">
                        <a:latin typeface="Cambria Math" panose="02040503050406030204" pitchFamily="18" charset="0"/>
                        <a:cs typeface="Times New Roman" panose="02020603050405020304" pitchFamily="18" charset="0"/>
                      </a:rPr>
                      <m:t>𝑙</m:t>
                    </m:r>
                    <m:r>
                      <a:rPr lang="ru-RU" sz="3600" i="1" dirty="0" smtClean="0">
                        <a:latin typeface="Cambria Math" panose="02040503050406030204" pitchFamily="18" charset="0"/>
                      </a:rPr>
                      <m:t>(</m:t>
                    </m:r>
                    <m:r>
                      <a:rPr lang="en-US" sz="3600" i="1" dirty="0" smtClean="0">
                        <a:latin typeface="Cambria Math" panose="02040503050406030204" pitchFamily="18" charset="0"/>
                      </a:rPr>
                      <m:t>𝑒</m:t>
                    </m:r>
                    <m:r>
                      <a:rPr lang="ru-RU" sz="3600" i="1" dirty="0" smtClean="0">
                        <a:latin typeface="Cambria Math" panose="02040503050406030204" pitchFamily="18" charset="0"/>
                      </a:rPr>
                      <m:t>)</m:t>
                    </m:r>
                    <m:r>
                      <a:rPr lang="ru-RU" sz="3600" i="1" dirty="0">
                        <a:latin typeface="Cambria Math" panose="02040503050406030204" pitchFamily="18" charset="0"/>
                      </a:rPr>
                      <m:t>≥0</m:t>
                    </m:r>
                  </m:oMath>
                </a14:m>
                <a:r>
                  <a:rPr lang="ru-RU" sz="3200" dirty="0"/>
                  <a:t>, называемое длиной дуги </a:t>
                </a:r>
                <a:r>
                  <a:rPr lang="ru-RU" sz="3200" dirty="0" smtClean="0"/>
                  <a:t>“</a:t>
                </a:r>
                <a14:m>
                  <m:oMath xmlns:m="http://schemas.openxmlformats.org/officeDocument/2006/math">
                    <m:r>
                      <a:rPr lang="en-US" sz="3200" i="1" dirty="0" smtClean="0">
                        <a:latin typeface="Cambria Math" panose="02040503050406030204" pitchFamily="18" charset="0"/>
                      </a:rPr>
                      <m:t>𝑒</m:t>
                    </m:r>
                  </m:oMath>
                </a14:m>
                <a:r>
                  <a:rPr lang="ru-RU" sz="3200" dirty="0" smtClean="0"/>
                  <a:t>”. </a:t>
                </a:r>
                <a:r>
                  <a:rPr lang="ru-RU" sz="3200" dirty="0"/>
                  <a:t>Длиной пути </a:t>
                </a:r>
                <a14:m>
                  <m:oMath xmlns:m="http://schemas.openxmlformats.org/officeDocument/2006/math">
                    <m:r>
                      <a:rPr lang="ru-RU" sz="3600" i="1" dirty="0" smtClean="0">
                        <a:latin typeface="Cambria Math" panose="02040503050406030204" pitchFamily="18" charset="0"/>
                      </a:rPr>
                      <m:t>µ </m:t>
                    </m:r>
                  </m:oMath>
                </a14:m>
                <a:r>
                  <a:rPr lang="ru-RU" sz="3200" dirty="0" smtClean="0"/>
                  <a:t>называется  </a:t>
                </a:r>
                <a:r>
                  <a:rPr lang="ru-RU" sz="3200" dirty="0"/>
                  <a:t>сумма  длин  дуг,  составляющих данный путь. </a:t>
                </a:r>
                <a:endParaRPr lang="en-US" sz="3200" dirty="0" smtClean="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𝑙</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nary>
                        <m:naryPr>
                          <m:chr m:val="∑"/>
                          <m:supHide m:val="on"/>
                          <m:ctrlPr>
                            <a:rPr lang="en-US" sz="3600" b="0" i="1" smtClean="0">
                              <a:latin typeface="Cambria Math" panose="02040503050406030204" pitchFamily="18" charset="0"/>
                              <a:ea typeface="Cambria Math" panose="02040503050406030204" pitchFamily="18" charset="0"/>
                            </a:rPr>
                          </m:ctrlPr>
                        </m:naryPr>
                        <m:sub>
                          <m:r>
                            <m:rPr>
                              <m:brk m:alnAt="7"/>
                            </m:rPr>
                            <a:rPr lang="en-US" sz="3600" b="0" i="1" smtClean="0">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𝜖</m:t>
                          </m:r>
                          <m:r>
                            <a:rPr lang="en-US" sz="3600" b="0" i="1" smtClean="0">
                              <a:latin typeface="Cambria Math" panose="02040503050406030204" pitchFamily="18" charset="0"/>
                              <a:ea typeface="Cambria Math" panose="02040503050406030204" pitchFamily="18" charset="0"/>
                            </a:rPr>
                            <m:t>𝑒</m:t>
                          </m:r>
                        </m:sub>
                        <m:sup/>
                        <m:e>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𝑒</m:t>
                          </m:r>
                          <m:r>
                            <a:rPr lang="en-US" sz="3600" b="0" i="1" smtClean="0">
                              <a:latin typeface="Cambria Math" panose="02040503050406030204" pitchFamily="18" charset="0"/>
                              <a:ea typeface="Cambria Math" panose="02040503050406030204" pitchFamily="18" charset="0"/>
                            </a:rPr>
                            <m:t>)</m:t>
                          </m:r>
                        </m:e>
                      </m:nary>
                      <m:r>
                        <a:rPr lang="en-US" sz="3600" b="0" i="1" smtClean="0">
                          <a:latin typeface="Cambria Math" panose="02040503050406030204" pitchFamily="18" charset="0"/>
                          <a:ea typeface="Cambria Math" panose="02040503050406030204" pitchFamily="18" charset="0"/>
                        </a:rPr>
                        <m:t>.</m:t>
                      </m:r>
                    </m:oMath>
                  </m:oMathPara>
                </a14:m>
                <a:endParaRPr lang="ru-RU" dirty="0"/>
              </a:p>
              <a:p>
                <a:pPr marL="0" indent="0">
                  <a:buNone/>
                </a:pPr>
                <a:r>
                  <a:rPr lang="en-US" dirty="0" smtClean="0"/>
                  <a:t>  </a:t>
                </a:r>
              </a:p>
              <a:p>
                <a:pPr marL="0" indent="0">
                  <a:buNone/>
                </a:pPr>
                <a:r>
                  <a:rPr lang="en-US" sz="3200" dirty="0"/>
                  <a:t> </a:t>
                </a:r>
                <a:r>
                  <a:rPr lang="ru-RU" sz="3200" dirty="0" smtClean="0"/>
                  <a:t>Требуется </a:t>
                </a:r>
                <a:r>
                  <a:rPr lang="ru-RU" sz="3200" dirty="0"/>
                  <a:t>для двух фиксированных вершин </a:t>
                </a:r>
                <a14:m>
                  <m:oMath xmlns:m="http://schemas.openxmlformats.org/officeDocument/2006/math">
                    <m:r>
                      <a:rPr lang="en-US" sz="3600" i="1" dirty="0" smtClean="0">
                        <a:latin typeface="Cambria Math" panose="02040503050406030204" pitchFamily="18" charset="0"/>
                      </a:rPr>
                      <m:t>𝑣</m:t>
                    </m:r>
                    <m:r>
                      <a:rPr lang="ru-RU" sz="2400" i="1" dirty="0" smtClean="0">
                        <a:latin typeface="Cambria Math" panose="02040503050406030204" pitchFamily="18" charset="0"/>
                      </a:rPr>
                      <m:t>𝑜</m:t>
                    </m:r>
                  </m:oMath>
                </a14:m>
                <a:r>
                  <a:rPr lang="ru-RU" sz="3200" dirty="0"/>
                  <a:t> и </a:t>
                </a:r>
                <a14:m>
                  <m:oMath xmlns:m="http://schemas.openxmlformats.org/officeDocument/2006/math">
                    <m:r>
                      <a:rPr lang="en-US" sz="3500" i="1" dirty="0" smtClean="0">
                        <a:latin typeface="Cambria Math" panose="02040503050406030204" pitchFamily="18" charset="0"/>
                      </a:rPr>
                      <m:t>𝑣</m:t>
                    </m:r>
                    <m:r>
                      <a:rPr lang="ru-RU" sz="2200" i="1" dirty="0" smtClean="0">
                        <a:latin typeface="Cambria Math" panose="02040503050406030204" pitchFamily="18" charset="0"/>
                      </a:rPr>
                      <m:t>𝑛</m:t>
                    </m:r>
                  </m:oMath>
                </a14:m>
                <a:r>
                  <a:rPr lang="ru-RU" sz="3200" dirty="0"/>
                  <a:t>  графа </a:t>
                </a:r>
                <a14:m>
                  <m:oMath xmlns:m="http://schemas.openxmlformats.org/officeDocument/2006/math">
                    <m:r>
                      <a:rPr lang="ru-RU" sz="3600" i="1" dirty="0">
                        <a:latin typeface="Cambria Math" panose="02040503050406030204" pitchFamily="18" charset="0"/>
                      </a:rPr>
                      <m:t>𝐺</m:t>
                    </m:r>
                    <m:d>
                      <m:dPr>
                        <m:ctrlPr>
                          <a:rPr lang="ru-RU" sz="3600" i="1" dirty="0">
                            <a:latin typeface="Cambria Math" panose="02040503050406030204" pitchFamily="18" charset="0"/>
                          </a:rPr>
                        </m:ctrlPr>
                      </m:dPr>
                      <m:e>
                        <m:r>
                          <a:rPr lang="en-US" sz="3600" i="1" dirty="0">
                            <a:latin typeface="Cambria Math" panose="02040503050406030204" pitchFamily="18" charset="0"/>
                          </a:rPr>
                          <m:t>𝑉</m:t>
                        </m:r>
                        <m:r>
                          <a:rPr lang="ru-RU" sz="3600" i="1" dirty="0">
                            <a:latin typeface="Cambria Math" panose="02040503050406030204" pitchFamily="18" charset="0"/>
                          </a:rPr>
                          <m:t>,</m:t>
                        </m:r>
                        <m:r>
                          <a:rPr lang="en-US" sz="3600" i="1" dirty="0">
                            <a:latin typeface="Cambria Math" panose="02040503050406030204" pitchFamily="18" charset="0"/>
                          </a:rPr>
                          <m:t>𝐸</m:t>
                        </m:r>
                      </m:e>
                    </m:d>
                    <m:r>
                      <a:rPr lang="en-US" sz="3600" b="0" i="1" dirty="0" smtClean="0">
                        <a:latin typeface="Cambria Math" panose="02040503050406030204" pitchFamily="18" charset="0"/>
                      </a:rPr>
                      <m:t> </m:t>
                    </m:r>
                  </m:oMath>
                </a14:m>
                <a:r>
                  <a:rPr lang="ru-RU" sz="3200" dirty="0"/>
                  <a:t>найти самый короткий соединяющий их путь.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40963" y="1103972"/>
                <a:ext cx="11851037" cy="5397190"/>
              </a:xfrm>
              <a:blipFill>
                <a:blip r:embed="rId2"/>
                <a:stretch>
                  <a:fillRect l="-1337" t="-1469" r="-1440" b="-2825"/>
                </a:stretch>
              </a:blipFill>
            </p:spPr>
            <p:txBody>
              <a:bodyPr/>
              <a:lstStyle/>
              <a:p>
                <a:r>
                  <a:rPr lang="ru-RU">
                    <a:noFill/>
                  </a:rPr>
                  <a:t> </a:t>
                </a:r>
              </a:p>
            </p:txBody>
          </p:sp>
        </mc:Fallback>
      </mc:AlternateContent>
    </p:spTree>
    <p:extLst>
      <p:ext uri="{BB962C8B-B14F-4D97-AF65-F5344CB8AC3E}">
        <p14:creationId xmlns:p14="http://schemas.microsoft.com/office/powerpoint/2010/main" val="3479212077"/>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95111" y="1546578"/>
                <a:ext cx="11627556" cy="4630385"/>
              </a:xfrm>
            </p:spPr>
            <p:txBody>
              <a:bodyPr/>
              <a:lstStyle/>
              <a:p>
                <a:pPr marL="0" indent="0">
                  <a:buNone/>
                </a:pPr>
                <a:r>
                  <a:rPr lang="en-US" dirty="0"/>
                  <a:t> </a:t>
                </a:r>
                <a:r>
                  <a:rPr lang="en-US" dirty="0" smtClean="0"/>
                  <a:t>   </a:t>
                </a:r>
                <a:r>
                  <a:rPr lang="ru-RU" sz="3200" dirty="0" smtClean="0"/>
                  <a:t>Итак</a:t>
                </a:r>
                <a:r>
                  <a:rPr lang="ru-RU" sz="3200" dirty="0"/>
                  <a:t>, если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𝑛</m:t>
                        </m:r>
                      </m:sub>
                    </m:sSub>
                  </m:oMath>
                </a14:m>
                <a:r>
                  <a:rPr lang="ru-RU" sz="3200" dirty="0"/>
                  <a:t> есть вход и выход графа-сети, соответствующего данному проекту, то для определения наиболее раннего срока окончания всех  работ  нужно  найти  путь  максимальной  длины  из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𝑛</m:t>
                        </m:r>
                      </m:sub>
                    </m:sSub>
                  </m:oMath>
                </a14:m>
                <a:r>
                  <a:rPr lang="ru-RU" sz="3200" dirty="0"/>
                  <a:t>,  т.е. критический  путь,  и  определить  его  длину.  Время,  соответствующее скорейшему  окончанию  работ,  т.е.  скорейшему  завершению  проекта, называется  критическим  временем  данного  проекта.  Оно  численно совпадает с длиной критического пути из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i="1">
                            <a:latin typeface="Cambria Math"/>
                          </a:rPr>
                          <m:t>𝑛</m:t>
                        </m:r>
                      </m:sub>
                    </m:sSub>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5111" y="1546578"/>
                <a:ext cx="11627556" cy="4630385"/>
              </a:xfrm>
              <a:blipFill>
                <a:blip r:embed="rId3"/>
                <a:stretch>
                  <a:fillRect l="-1363" t="-2635" r="-1783"/>
                </a:stretch>
              </a:blipFill>
            </p:spPr>
            <p:txBody>
              <a:bodyPr/>
              <a:lstStyle/>
              <a:p>
                <a:r>
                  <a:rPr lang="ru-RU">
                    <a:noFill/>
                  </a:rPr>
                  <a:t> </a:t>
                </a:r>
              </a:p>
            </p:txBody>
          </p:sp>
        </mc:Fallback>
      </mc:AlternateContent>
    </p:spTree>
    <p:extLst>
      <p:ext uri="{BB962C8B-B14F-4D97-AF65-F5344CB8AC3E}">
        <p14:creationId xmlns:p14="http://schemas.microsoft.com/office/powerpoint/2010/main" val="114655228"/>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54717"/>
          </a:xfrm>
        </p:spPr>
        <p:txBody>
          <a:bodyPr/>
          <a:lstStyle/>
          <a:p>
            <a:r>
              <a:rPr lang="ru-RU" b="1"/>
              <a:t>Сетевое планирование</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95111" y="1561381"/>
                <a:ext cx="11706578" cy="4615582"/>
              </a:xfrm>
            </p:spPr>
            <p:txBody>
              <a:bodyPr/>
              <a:lstStyle/>
              <a:p>
                <a:pPr marL="0" indent="0">
                  <a:buNone/>
                </a:pPr>
                <a:r>
                  <a:rPr lang="en-US" dirty="0" smtClean="0"/>
                  <a:t>    </a:t>
                </a:r>
                <a:r>
                  <a:rPr lang="ru-RU" sz="3200" dirty="0" smtClean="0"/>
                  <a:t>В  </a:t>
                </a:r>
                <a:r>
                  <a:rPr lang="ru-RU" sz="3200" dirty="0"/>
                  <a:t>приведенном  примере  критический  путь,  проходящий  через вершины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panose="02040503050406030204" pitchFamily="18" charset="0"/>
                          </a:rPr>
                          <m:t>0</m:t>
                        </m:r>
                      </m:sub>
                    </m:sSub>
                    <m:r>
                      <a:rPr lang="ru-RU" sz="3200" i="1">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panose="02040503050406030204" pitchFamily="18" charset="0"/>
                          </a:rPr>
                          <m:t>1</m:t>
                        </m:r>
                      </m:sub>
                    </m:sSub>
                    <m:r>
                      <a:rPr lang="ru-RU" sz="320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ru-RU" sz="3200" i="1">
                            <a:latin typeface="Cambria Math"/>
                          </a:rPr>
                          <m:t>3</m:t>
                        </m:r>
                      </m:sub>
                    </m:sSub>
                  </m:oMath>
                </a14:m>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a:rPr>
                          <m:t>𝑣</m:t>
                        </m:r>
                      </m:e>
                      <m:sub>
                        <m:r>
                          <a:rPr lang="ru-RU" sz="3200" i="1">
                            <a:latin typeface="Cambria Math"/>
                          </a:rPr>
                          <m:t>4</m:t>
                        </m:r>
                      </m:sub>
                    </m:sSub>
                    <m:r>
                      <a:rPr lang="ru-RU" sz="3200">
                        <a:latin typeface="Cambria Math"/>
                      </a:rPr>
                      <m:t>,</m:t>
                    </m:r>
                    <m:sSub>
                      <m:sSubPr>
                        <m:ctrlPr>
                          <a:rPr lang="ru-RU" sz="3200" i="1">
                            <a:latin typeface="Cambria Math" panose="02040503050406030204" pitchFamily="18" charset="0"/>
                          </a:rPr>
                        </m:ctrlPr>
                      </m:sSubPr>
                      <m:e>
                        <m:r>
                          <a:rPr lang="en-US" sz="3200" i="1">
                            <a:latin typeface="Cambria Math"/>
                          </a:rPr>
                          <m:t>𝑣</m:t>
                        </m:r>
                      </m:e>
                      <m:sub>
                        <m:r>
                          <a:rPr lang="en-US" sz="3200" b="0" i="1" smtClean="0">
                            <a:latin typeface="Cambria Math"/>
                          </a:rPr>
                          <m:t>5</m:t>
                        </m:r>
                      </m:sub>
                    </m:sSub>
                  </m:oMath>
                </a14:m>
                <a:r>
                  <a:rPr lang="ru-RU" sz="3200" dirty="0" smtClean="0"/>
                  <a:t>, </a:t>
                </a:r>
                <a:r>
                  <a:rPr lang="ru-RU" sz="3200" dirty="0"/>
                  <a:t>имеет длину, равную </a:t>
                </a:r>
                <a:r>
                  <a:rPr lang="ru-RU" sz="3200" dirty="0" smtClean="0"/>
                  <a:t>14</a:t>
                </a:r>
                <a:r>
                  <a:rPr lang="en-US" sz="3200" dirty="0"/>
                  <a:t>,</a:t>
                </a:r>
                <a:r>
                  <a:rPr lang="en-US" sz="3200" dirty="0" smtClean="0"/>
                  <a:t> </a:t>
                </a:r>
                <a:endParaRPr lang="en-US" sz="3200" i="1" dirty="0" smtClean="0">
                  <a:latin typeface="Cambria Math"/>
                </a:endParaRPr>
              </a:p>
              <a:p>
                <a:pPr marL="0" indent="0">
                  <a:buNone/>
                </a:pPr>
                <a14:m>
                  <m:oMath xmlns:m="http://schemas.openxmlformats.org/officeDocument/2006/math">
                    <m:r>
                      <a:rPr lang="ru-RU" sz="3200" i="1" dirty="0" smtClean="0">
                        <a:latin typeface="Cambria Math"/>
                      </a:rPr>
                      <m:t>𝑙</m:t>
                    </m:r>
                    <m:r>
                      <a:rPr lang="ru-RU" sz="3200" i="1" dirty="0" smtClean="0">
                        <a:latin typeface="Cambria Math"/>
                      </a:rPr>
                      <m:t>(µ)=14</m:t>
                    </m:r>
                  </m:oMath>
                </a14:m>
                <a:r>
                  <a:rPr lang="ru-RU" sz="3200" dirty="0"/>
                  <a:t>, т.е. критическое время данного проекта равно 14. </a:t>
                </a:r>
              </a:p>
              <a:p>
                <a:pPr marL="0" indent="0">
                  <a:buNone/>
                </a:pPr>
                <a:r>
                  <a:rPr lang="en-US" sz="3200" dirty="0" smtClean="0"/>
                  <a:t>   </a:t>
                </a:r>
                <a:r>
                  <a:rPr lang="ru-RU" sz="3200" dirty="0" smtClean="0"/>
                  <a:t>Работы</a:t>
                </a:r>
                <a:r>
                  <a:rPr lang="ru-RU" sz="3200" dirty="0"/>
                  <a:t>,  составляющие  критический  путь,  называются критическими работами (операциями). От своевременного выполнения критических  операций  зависит  срок  завершения  проекта.  Они  не допускают  запаздывания  в  исполнении  в  отличие  от  некритичных операций.</a:t>
                </a:r>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95111" y="1561381"/>
                <a:ext cx="11706578" cy="4615582"/>
              </a:xfrm>
              <a:blipFill>
                <a:blip r:embed="rId2"/>
                <a:stretch>
                  <a:fillRect l="-1354" t="-2774"/>
                </a:stretch>
              </a:blipFill>
            </p:spPr>
            <p:txBody>
              <a:bodyPr/>
              <a:lstStyle/>
              <a:p>
                <a:r>
                  <a:rPr lang="ru-RU">
                    <a:noFill/>
                  </a:rPr>
                  <a:t> </a:t>
                </a:r>
              </a:p>
            </p:txBody>
          </p:sp>
        </mc:Fallback>
      </mc:AlternateContent>
    </p:spTree>
    <p:extLst>
      <p:ext uri="{BB962C8B-B14F-4D97-AF65-F5344CB8AC3E}">
        <p14:creationId xmlns:p14="http://schemas.microsoft.com/office/powerpoint/2010/main" val="929837513"/>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16090"/>
            <a:ext cx="10515600" cy="711200"/>
          </a:xfrm>
          <a:solidFill>
            <a:schemeClr val="accent1">
              <a:lumMod val="40000"/>
              <a:lumOff val="60000"/>
            </a:schemeClr>
          </a:solidFill>
        </p:spPr>
        <p:txBody>
          <a:bodyPr>
            <a:noAutofit/>
          </a:bodyPr>
          <a:lstStyle/>
          <a:p>
            <a:pPr algn="ctr"/>
            <a:r>
              <a:rPr lang="ru-RU" sz="4800" b="1" dirty="0" smtClean="0">
                <a:latin typeface="+mn-lt"/>
              </a:rPr>
              <a:t>Экономическое содержание задачи</a:t>
            </a:r>
            <a:endParaRPr lang="ru-RU" sz="4800" b="1" dirty="0">
              <a:latin typeface="+mn-lt"/>
            </a:endParaRP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232475" y="1360449"/>
                <a:ext cx="11778711" cy="5381313"/>
              </a:xfrm>
            </p:spPr>
            <p:txBody>
              <a:bodyPr>
                <a:normAutofit lnSpcReduction="10000"/>
              </a:bodyPr>
              <a:lstStyle/>
              <a:p>
                <a:pPr marL="0" indent="0">
                  <a:buNone/>
                </a:pPr>
                <a:r>
                  <a:rPr lang="en-US" sz="3600" dirty="0" smtClean="0"/>
                  <a:t>   </a:t>
                </a:r>
                <a:r>
                  <a:rPr lang="ru-RU" sz="3600" dirty="0" smtClean="0"/>
                  <a:t>  Задана </a:t>
                </a:r>
                <a:r>
                  <a:rPr lang="ru-RU" sz="3600" dirty="0"/>
                  <a:t>сеть дорог, соединяющих </a:t>
                </a:r>
                <a:r>
                  <a:rPr lang="ru-RU" sz="3600" dirty="0" smtClean="0"/>
                  <a:t>пункты</a:t>
                </a:r>
                <a:r>
                  <a:rPr lang="en-US" sz="3600" dirty="0" smtClean="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endParaRPr lang="ru-RU" sz="4000" i="1" dirty="0" smtClean="0">
                  <a:latin typeface="Cambria Math" panose="02040503050406030204" pitchFamily="18" charset="0"/>
                </a:endParaRPr>
              </a:p>
              <a:p>
                <a:pPr marL="0" indent="0">
                  <a:buNone/>
                </a:pPr>
                <a14:m>
                  <m:oMath xmlns:m="http://schemas.openxmlformats.org/officeDocument/2006/math">
                    <m:r>
                      <a:rPr lang="ru-RU" sz="3600" i="1" dirty="0" smtClean="0">
                        <a:latin typeface="Cambria Math" panose="02040503050406030204" pitchFamily="18" charset="0"/>
                      </a:rPr>
                      <m:t>(</m:t>
                    </m:r>
                    <m:r>
                      <a:rPr lang="ru-RU" sz="3600" i="1" dirty="0" smtClean="0">
                        <a:latin typeface="Cambria Math" panose="02040503050406030204" pitchFamily="18" charset="0"/>
                      </a:rPr>
                      <m:t>𝑖</m:t>
                    </m:r>
                    <m:r>
                      <a:rPr lang="ru-RU" sz="3600" i="1" dirty="0" smtClean="0">
                        <a:latin typeface="Cambria Math" panose="02040503050406030204" pitchFamily="18" charset="0"/>
                      </a:rPr>
                      <m:t>=0,1,…,</m:t>
                    </m:r>
                    <m:r>
                      <a:rPr lang="ru-RU" sz="3600" i="1" dirty="0" smtClean="0">
                        <a:latin typeface="Cambria Math" panose="02040503050406030204" pitchFamily="18" charset="0"/>
                      </a:rPr>
                      <m:t>𝑛</m:t>
                    </m:r>
                    <m:r>
                      <a:rPr lang="ru-RU" sz="3600" i="1" dirty="0" smtClean="0">
                        <a:latin typeface="Cambria Math" panose="02040503050406030204" pitchFamily="18" charset="0"/>
                      </a:rPr>
                      <m:t>).  </m:t>
                    </m:r>
                  </m:oMath>
                </a14:m>
                <a:r>
                  <a:rPr lang="ru-RU" sz="3600" dirty="0" smtClean="0"/>
                  <a:t> Найти  </a:t>
                </a:r>
                <a:r>
                  <a:rPr lang="ru-RU" sz="3600" dirty="0"/>
                  <a:t>путь,  соединяющий  пункты </a:t>
                </a:r>
                <a14:m>
                  <m:oMath xmlns:m="http://schemas.openxmlformats.org/officeDocument/2006/math">
                    <m:r>
                      <a:rPr lang="en-US" sz="4000" i="1" dirty="0" smtClean="0">
                        <a:latin typeface="Cambria Math" panose="02040503050406030204" pitchFamily="18" charset="0"/>
                      </a:rPr>
                      <m:t>𝑣</m:t>
                    </m:r>
                    <m:r>
                      <a:rPr lang="ru-RU" i="1" dirty="0" err="1" smtClean="0">
                        <a:latin typeface="Cambria Math" panose="02040503050406030204" pitchFamily="18" charset="0"/>
                      </a:rPr>
                      <m:t>𝑜</m:t>
                    </m:r>
                  </m:oMath>
                </a14:m>
                <a:r>
                  <a:rPr lang="ru-RU" sz="3600" dirty="0" smtClean="0"/>
                  <a:t>  и</a:t>
                </a:r>
                <a14:m>
                  <m:oMath xmlns:m="http://schemas.openxmlformats.org/officeDocument/2006/math">
                    <m:sSub>
                      <m:sSubPr>
                        <m:ctrlPr>
                          <a:rPr lang="ru-RU" sz="4000" i="1" dirty="0">
                            <a:latin typeface="Cambria Math" panose="02040503050406030204" pitchFamily="18" charset="0"/>
                          </a:rPr>
                        </m:ctrlPr>
                      </m:sSubPr>
                      <m:e>
                        <m:r>
                          <a:rPr lang="en-US" sz="4000" i="1" dirty="0">
                            <a:latin typeface="Cambria Math" panose="02040503050406030204" pitchFamily="18" charset="0"/>
                          </a:rPr>
                          <m:t> </m:t>
                        </m:r>
                        <m:r>
                          <a:rPr lang="en-US" sz="4000" i="1" dirty="0">
                            <a:latin typeface="Cambria Math" panose="02040503050406030204" pitchFamily="18" charset="0"/>
                          </a:rPr>
                          <m:t>𝑣</m:t>
                        </m:r>
                      </m:e>
                      <m:sub>
                        <m:r>
                          <a:rPr lang="en-US" sz="4000" i="1" dirty="0">
                            <a:latin typeface="Cambria Math" panose="02040503050406030204" pitchFamily="18" charset="0"/>
                          </a:rPr>
                          <m:t>𝑛</m:t>
                        </m:r>
                      </m:sub>
                    </m:sSub>
                  </m:oMath>
                </a14:m>
                <a:r>
                  <a:rPr lang="ru-RU" sz="3600" dirty="0" smtClean="0"/>
                  <a:t>,  </a:t>
                </a:r>
                <a:r>
                  <a:rPr lang="ru-RU" sz="3600" dirty="0"/>
                  <a:t>по  которому можно  доставить  груз  в  кратчайшее  время. При  этом  время  доставки груза из пункта </a:t>
                </a:r>
                <a14:m>
                  <m:oMath xmlns:m="http://schemas.openxmlformats.org/officeDocument/2006/math">
                    <m:sSub>
                      <m:sSubPr>
                        <m:ctrlPr>
                          <a:rPr lang="en-US" sz="4000" i="1" dirty="0">
                            <a:latin typeface="Cambria Math" panose="02040503050406030204" pitchFamily="18" charset="0"/>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𝑖</m:t>
                        </m:r>
                      </m:sub>
                    </m:sSub>
                  </m:oMath>
                </a14:m>
                <a:r>
                  <a:rPr lang="en-US" sz="3600" dirty="0" smtClean="0"/>
                  <a:t> </a:t>
                </a:r>
                <a:r>
                  <a:rPr lang="ru-RU" sz="3600" dirty="0" smtClean="0"/>
                  <a:t>в </a:t>
                </a:r>
                <a:endParaRPr lang="ru-RU" sz="4000" i="1" dirty="0" smtClean="0">
                  <a:latin typeface="Cambria Math" panose="02040503050406030204" pitchFamily="18" charset="0"/>
                </a:endParaRPr>
              </a:p>
              <a:p>
                <a:pPr marL="0" indent="0">
                  <a:buNone/>
                </a:pPr>
                <a14:m>
                  <m:oMath xmlns:m="http://schemas.openxmlformats.org/officeDocument/2006/math">
                    <m:sSub>
                      <m:sSubPr>
                        <m:ctrlPr>
                          <a:rPr lang="ru-RU" sz="4000" i="1" dirty="0">
                            <a:latin typeface="Cambria Math" panose="02040503050406030204" pitchFamily="18" charset="0"/>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𝑗</m:t>
                        </m:r>
                      </m:sub>
                    </m:sSub>
                    <m:r>
                      <a:rPr lang="en-US" sz="4000" b="0" i="1" dirty="0" smtClean="0">
                        <a:latin typeface="Cambria Math" panose="02040503050406030204" pitchFamily="18" charset="0"/>
                      </a:rPr>
                      <m:t> </m:t>
                    </m:r>
                    <m:d>
                      <m:dPr>
                        <m:ctrlPr>
                          <a:rPr lang="ru-RU" sz="4000" i="1" dirty="0" smtClean="0">
                            <a:latin typeface="Cambria Math" panose="02040503050406030204" pitchFamily="18" charset="0"/>
                          </a:rPr>
                        </m:ctrlPr>
                      </m:dPr>
                      <m:e>
                        <m:r>
                          <a:rPr lang="ru-RU" sz="4000" i="1" dirty="0" smtClean="0">
                            <a:latin typeface="Cambria Math" panose="02040503050406030204" pitchFamily="18" charset="0"/>
                          </a:rPr>
                          <m:t>𝑖</m:t>
                        </m:r>
                        <m:r>
                          <a:rPr lang="ru-RU" sz="4000" i="1" dirty="0" smtClean="0">
                            <a:latin typeface="Cambria Math" panose="02040503050406030204" pitchFamily="18" charset="0"/>
                          </a:rPr>
                          <m:t>,</m:t>
                        </m:r>
                        <m:r>
                          <a:rPr lang="ru-RU" sz="4000" i="1" dirty="0" smtClean="0">
                            <a:latin typeface="Cambria Math" panose="02040503050406030204" pitchFamily="18" charset="0"/>
                          </a:rPr>
                          <m:t>𝑗</m:t>
                        </m:r>
                        <m:r>
                          <a:rPr lang="ru-RU" sz="4000" i="1" dirty="0" smtClean="0">
                            <a:latin typeface="Cambria Math" panose="02040503050406030204" pitchFamily="18" charset="0"/>
                          </a:rPr>
                          <m:t>∈0,…,</m:t>
                        </m:r>
                        <m:r>
                          <a:rPr lang="ru-RU" sz="4000" i="1" dirty="0" smtClean="0">
                            <a:latin typeface="Cambria Math" panose="02040503050406030204" pitchFamily="18" charset="0"/>
                          </a:rPr>
                          <m:t>𝑛</m:t>
                        </m:r>
                      </m:e>
                    </m:d>
                    <m:r>
                      <a:rPr lang="ru-RU" sz="4000" b="0" i="0" dirty="0" smtClean="0">
                        <a:latin typeface="Cambria Math" panose="02040503050406030204" pitchFamily="18" charset="0"/>
                      </a:rPr>
                      <m:t> </m:t>
                    </m:r>
                  </m:oMath>
                </a14:m>
                <a:r>
                  <a:rPr lang="ru-RU" sz="3600" dirty="0" smtClean="0"/>
                  <a:t>задано </a:t>
                </a:r>
                <a:r>
                  <a:rPr lang="ru-RU" sz="3600" dirty="0"/>
                  <a:t>и равно </a:t>
                </a:r>
                <a14:m>
                  <m:oMath xmlns:m="http://schemas.openxmlformats.org/officeDocument/2006/math">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𝑒</m:t>
                        </m:r>
                      </m:e>
                      <m:sub>
                        <m:r>
                          <a:rPr lang="en-US" sz="3600" i="1" dirty="0">
                            <a:latin typeface="Cambria Math" panose="02040503050406030204" pitchFamily="18" charset="0"/>
                          </a:rPr>
                          <m:t>𝑖</m:t>
                        </m:r>
                        <m:r>
                          <a:rPr lang="en-US" sz="3600" b="0" i="1" dirty="0" smtClean="0">
                            <a:latin typeface="Cambria Math" panose="02040503050406030204" pitchFamily="18" charset="0"/>
                          </a:rPr>
                          <m:t>𝑗</m:t>
                        </m:r>
                      </m:sub>
                    </m:sSub>
                    <m:r>
                      <a:rPr lang="ru-RU" sz="3600" i="1" dirty="0" smtClean="0">
                        <a:latin typeface="Cambria Math" panose="02040503050406030204" pitchFamily="18" charset="0"/>
                      </a:rPr>
                      <m:t>)=</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ru-RU" sz="3600" i="1" dirty="0" err="1" smtClean="0">
                        <a:latin typeface="Cambria Math" panose="02040503050406030204" pitchFamily="18" charset="0"/>
                      </a:rPr>
                      <m:t>,</m:t>
                    </m:r>
                    <m:sSub>
                      <m:sSubPr>
                        <m:ctrlPr>
                          <a:rPr lang="ru-RU"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3600" i="1" dirty="0" smtClean="0">
                        <a:latin typeface="Cambria Math" panose="02040503050406030204" pitchFamily="18" charset="0"/>
                      </a:rPr>
                      <m:t>)≥0</m:t>
                    </m:r>
                  </m:oMath>
                </a14:m>
                <a:r>
                  <a:rPr lang="ru-RU" sz="3600" dirty="0" smtClean="0"/>
                  <a:t>. </a:t>
                </a:r>
              </a:p>
              <a:p>
                <a:pPr marL="0" indent="0">
                  <a:buNone/>
                </a:pPr>
                <a:r>
                  <a:rPr lang="ru-RU" sz="3600" dirty="0" smtClean="0"/>
                  <a:t>     Если </a:t>
                </a:r>
                <a:r>
                  <a:rPr lang="ru-RU" sz="3600" dirty="0"/>
                  <a:t>под длиной дуги </a:t>
                </a:r>
                <a14:m>
                  <m:oMath xmlns:m="http://schemas.openxmlformats.org/officeDocument/2006/math">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ru-RU" sz="3600" i="1" dirty="0" err="1" smtClean="0">
                        <a:latin typeface="Cambria Math" panose="02040503050406030204" pitchFamily="18" charset="0"/>
                      </a:rPr>
                      <m:t>,</m:t>
                    </m:r>
                    <m:sSub>
                      <m:sSubPr>
                        <m:ctrlPr>
                          <a:rPr lang="ru-RU"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3600" i="1" dirty="0" smtClean="0">
                        <a:latin typeface="Cambria Math" panose="02040503050406030204" pitchFamily="18" charset="0"/>
                      </a:rPr>
                      <m:t>) </m:t>
                    </m:r>
                  </m:oMath>
                </a14:m>
                <a:r>
                  <a:rPr lang="ru-RU" sz="3600" dirty="0" smtClean="0"/>
                  <a:t>понимать </a:t>
                </a:r>
                <a:r>
                  <a:rPr lang="ru-RU" sz="3600" dirty="0"/>
                  <a:t>стоимость перевозки груза из  пункта </a:t>
                </a:r>
                <a14:m>
                  <m:oMath xmlns:m="http://schemas.openxmlformats.org/officeDocument/2006/math">
                    <m:sSub>
                      <m:sSubPr>
                        <m:ctrlPr>
                          <a:rPr lang="en-US" sz="4000" i="1" dirty="0">
                            <a:latin typeface="Cambria Math" panose="02040503050406030204" pitchFamily="18" charset="0"/>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𝑖</m:t>
                        </m:r>
                      </m:sub>
                    </m:sSub>
                  </m:oMath>
                </a14:m>
                <a:r>
                  <a:rPr lang="en-US" sz="3600" dirty="0" smtClean="0"/>
                  <a:t> </a:t>
                </a:r>
                <a:r>
                  <a:rPr lang="ru-RU" sz="3600" dirty="0" smtClean="0"/>
                  <a:t>в</a:t>
                </a:r>
                <a:r>
                  <a:rPr lang="en-US" sz="3600" dirty="0" smtClean="0"/>
                  <a:t> </a:t>
                </a:r>
                <a14:m>
                  <m:oMath xmlns:m="http://schemas.openxmlformats.org/officeDocument/2006/math">
                    <m:sSub>
                      <m:sSubPr>
                        <m:ctrlPr>
                          <a:rPr lang="ru-RU"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4000" i="1" dirty="0" smtClean="0">
                        <a:latin typeface="Cambria Math" panose="02040503050406030204" pitchFamily="18" charset="0"/>
                      </a:rPr>
                      <m:t>,  </m:t>
                    </m:r>
                  </m:oMath>
                </a14:m>
                <a:r>
                  <a:rPr lang="ru-RU" sz="3600" dirty="0"/>
                  <a:t>то  содержание  задачи  составит  нахождение  такого пути из пункта</a:t>
                </a:r>
                <a14:m>
                  <m:oMath xmlns:m="http://schemas.openxmlformats.org/officeDocument/2006/math">
                    <m:sSub>
                      <m:sSubPr>
                        <m:ctrlPr>
                          <a:rPr lang="en-US" sz="4000" i="1" dirty="0">
                            <a:latin typeface="Cambria Math" panose="02040503050406030204" pitchFamily="18" charset="0"/>
                          </a:rPr>
                        </m:ctrlPr>
                      </m:sSubPr>
                      <m:e>
                        <m:r>
                          <a:rPr lang="en-US" sz="4000" b="0" i="1" dirty="0" smtClean="0">
                            <a:latin typeface="Cambria Math" panose="02040503050406030204" pitchFamily="18" charset="0"/>
                          </a:rPr>
                          <m:t> </m:t>
                        </m:r>
                        <m:r>
                          <a:rPr lang="en-US" sz="4000" i="1" dirty="0">
                            <a:latin typeface="Cambria Math" panose="02040503050406030204" pitchFamily="18" charset="0"/>
                          </a:rPr>
                          <m:t>𝑣</m:t>
                        </m:r>
                      </m:e>
                      <m:sub>
                        <m:r>
                          <a:rPr lang="en-US" sz="4000" b="0" i="1" dirty="0" smtClean="0">
                            <a:latin typeface="Cambria Math" panose="02040503050406030204" pitchFamily="18" charset="0"/>
                          </a:rPr>
                          <m:t>0</m:t>
                        </m:r>
                      </m:sub>
                    </m:sSub>
                    <m:r>
                      <a:rPr lang="en-US" sz="4000" b="0" i="1" dirty="0" smtClean="0">
                        <a:latin typeface="Cambria Math" panose="02040503050406030204" pitchFamily="18" charset="0"/>
                      </a:rPr>
                      <m:t> </m:t>
                    </m:r>
                  </m:oMath>
                </a14:m>
                <a:r>
                  <a:rPr lang="ru-RU" sz="3600" dirty="0"/>
                  <a:t>в</a:t>
                </a:r>
                <a14:m>
                  <m:oMath xmlns:m="http://schemas.openxmlformats.org/officeDocument/2006/math">
                    <m:sSub>
                      <m:sSubPr>
                        <m:ctrlPr>
                          <a:rPr lang="ru-RU" sz="4000" i="1" dirty="0">
                            <a:latin typeface="Cambria Math" panose="02040503050406030204" pitchFamily="18" charset="0"/>
                          </a:rPr>
                        </m:ctrlPr>
                      </m:sSubPr>
                      <m:e>
                        <m:r>
                          <a:rPr lang="en-US" sz="4000" b="0" i="1" dirty="0" smtClean="0">
                            <a:latin typeface="Cambria Math" panose="02040503050406030204" pitchFamily="18" charset="0"/>
                          </a:rPr>
                          <m:t> </m:t>
                        </m:r>
                        <m:r>
                          <a:rPr lang="en-US" sz="4000" i="1" dirty="0">
                            <a:latin typeface="Cambria Math" panose="02040503050406030204" pitchFamily="18" charset="0"/>
                          </a:rPr>
                          <m:t>𝑣</m:t>
                        </m:r>
                      </m:e>
                      <m:sub>
                        <m:r>
                          <a:rPr lang="en-US" sz="4000" b="0" i="1" dirty="0" smtClean="0">
                            <a:latin typeface="Cambria Math" panose="02040503050406030204" pitchFamily="18" charset="0"/>
                          </a:rPr>
                          <m:t>𝑛</m:t>
                        </m:r>
                      </m:sub>
                    </m:sSub>
                  </m:oMath>
                </a14:m>
                <a:r>
                  <a:rPr lang="ru-RU" sz="3600" dirty="0" smtClean="0"/>
                  <a:t>, </a:t>
                </a:r>
                <a:r>
                  <a:rPr lang="ru-RU" sz="3600" dirty="0"/>
                  <a:t>на котором затраты на транспортировку были бы минимальными.</a:t>
                </a:r>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232475" y="1360449"/>
                <a:ext cx="11778711" cy="5381313"/>
              </a:xfrm>
              <a:blipFill>
                <a:blip r:embed="rId3"/>
                <a:stretch>
                  <a:fillRect l="-1553" t="-3511" r="-2174" b="-680"/>
                </a:stretch>
              </a:blipFill>
            </p:spPr>
            <p:txBody>
              <a:bodyPr/>
              <a:lstStyle/>
              <a:p>
                <a:r>
                  <a:rPr lang="ru-RU">
                    <a:noFill/>
                  </a:rPr>
                  <a:t> </a:t>
                </a:r>
              </a:p>
            </p:txBody>
          </p:sp>
        </mc:Fallback>
      </mc:AlternateContent>
    </p:spTree>
    <p:extLst>
      <p:ext uri="{BB962C8B-B14F-4D97-AF65-F5344CB8AC3E}">
        <p14:creationId xmlns:p14="http://schemas.microsoft.com/office/powerpoint/2010/main" val="1726741663"/>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8831" y="287867"/>
            <a:ext cx="10515600" cy="795867"/>
          </a:xfrm>
          <a:solidFill>
            <a:schemeClr val="accent1">
              <a:lumMod val="40000"/>
              <a:lumOff val="60000"/>
            </a:schemeClr>
          </a:solidFill>
        </p:spPr>
        <p:txBody>
          <a:bodyPr>
            <a:normAutofit fontScale="90000"/>
          </a:bodyPr>
          <a:lstStyle/>
          <a:p>
            <a:pPr algn="ctr"/>
            <a:r>
              <a:rPr lang="ru-RU" sz="5300" b="1" dirty="0" smtClean="0">
                <a:latin typeface="+mn-lt"/>
              </a:rPr>
              <a:t>Алгоритм Форда</a:t>
            </a:r>
            <a:endParaRPr lang="ru-RU"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70015" y="1638795"/>
                <a:ext cx="11198431" cy="4857008"/>
              </a:xfrm>
            </p:spPr>
            <p:txBody>
              <a:bodyPr>
                <a:normAutofit/>
              </a:bodyPr>
              <a:lstStyle/>
              <a:p>
                <a:pPr marL="0" indent="0">
                  <a:buNone/>
                </a:pPr>
                <a:r>
                  <a:rPr lang="en-US" sz="3200" dirty="0" smtClean="0"/>
                  <a:t>   </a:t>
                </a:r>
                <a:r>
                  <a:rPr lang="ru-RU" sz="3200" dirty="0" smtClean="0"/>
                  <a:t>Алгоритм </a:t>
                </a:r>
                <a:r>
                  <a:rPr lang="ru-RU" sz="3200" dirty="0"/>
                  <a:t>решения этой задачи позволяет определить кратчайший путь  и  его  длину  за  конечное  число  шагов.  Каждая  вершина  графа получает  некоторую  числовую  метку  на  первом  шаге.  Затем  метки могут  меняться,  становясь  на  некотором  шаге постоянным  числом.  Установившаяся  метка  данной  вершины  есть кратчайшее  расстояние  от  этой  вершины  до  вершины</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i="1" dirty="0">
                            <a:latin typeface="Cambria Math"/>
                          </a:rPr>
                          <m:t> </m:t>
                        </m:r>
                      </m:sub>
                    </m:sSub>
                  </m:oMath>
                </a14:m>
                <a:r>
                  <a:rPr lang="ru-RU" sz="3200" dirty="0" smtClean="0"/>
                  <a:t>.  </a:t>
                </a:r>
                <a:r>
                  <a:rPr lang="ru-RU" sz="3200" dirty="0"/>
                  <a:t>Если  пути, соединяющего</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i="1" dirty="0">
                            <a:latin typeface="Cambria Math"/>
                          </a:rPr>
                          <m:t> </m:t>
                        </m:r>
                      </m:sub>
                    </m:sSub>
                  </m:oMath>
                </a14:m>
                <a:r>
                  <a:rPr lang="ru-RU" sz="3200" dirty="0"/>
                  <a:t>и</a:t>
                </a:r>
                <a14:m>
                  <m:oMath xmlns:m="http://schemas.openxmlformats.org/officeDocument/2006/math">
                    <m:sSub>
                      <m:sSubPr>
                        <m:ctrlPr>
                          <a:rPr lang="ru-RU"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sz="3200" dirty="0"/>
                  <a:t>, не существует, будем считать длину кратчайшего пути между этими вершинами равной </a:t>
                </a:r>
                <a14:m>
                  <m:oMath xmlns:m="http://schemas.openxmlformats.org/officeDocument/2006/math">
                    <m:r>
                      <a:rPr lang="ru-RU" sz="3200" i="1" dirty="0" smtClean="0">
                        <a:latin typeface="Cambria Math" panose="02040503050406030204" pitchFamily="18" charset="0"/>
                      </a:rPr>
                      <m:t>+∞</m:t>
                    </m:r>
                  </m:oMath>
                </a14:m>
                <a:r>
                  <a:rPr lang="ru-RU" sz="3200" dirty="0"/>
                  <a: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70015" y="1638795"/>
                <a:ext cx="11198431" cy="4857008"/>
              </a:xfrm>
              <a:blipFill>
                <a:blip r:embed="rId2"/>
                <a:stretch>
                  <a:fillRect l="-1415" t="-2635" r="-2504"/>
                </a:stretch>
              </a:blipFill>
            </p:spPr>
            <p:txBody>
              <a:bodyPr/>
              <a:lstStyle/>
              <a:p>
                <a:r>
                  <a:rPr lang="ru-RU">
                    <a:noFill/>
                  </a:rPr>
                  <a:t> </a:t>
                </a:r>
              </a:p>
            </p:txBody>
          </p:sp>
        </mc:Fallback>
      </mc:AlternateContent>
    </p:spTree>
    <p:extLst>
      <p:ext uri="{BB962C8B-B14F-4D97-AF65-F5344CB8AC3E}">
        <p14:creationId xmlns:p14="http://schemas.microsoft.com/office/powerpoint/2010/main" val="362901722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0934"/>
            <a:ext cx="10515600" cy="677334"/>
          </a:xfrm>
          <a:solidFill>
            <a:schemeClr val="accent1">
              <a:lumMod val="40000"/>
              <a:lumOff val="60000"/>
            </a:schemeClr>
          </a:solidFill>
        </p:spPr>
        <p:txBody>
          <a:bodyPr>
            <a:noAutofit/>
          </a:bodyPr>
          <a:lstStyle/>
          <a:p>
            <a:pPr algn="ctr"/>
            <a:r>
              <a:rPr lang="ru-RU" sz="4800" b="1" dirty="0">
                <a:latin typeface="+mn-lt"/>
              </a:rPr>
              <a:t>Шаги </a:t>
            </a:r>
            <a:r>
              <a:rPr lang="ru-RU" sz="4800" b="1" dirty="0" smtClean="0">
                <a:latin typeface="+mn-lt"/>
              </a:rPr>
              <a:t>алгоритма</a:t>
            </a:r>
            <a:endParaRPr lang="ru-RU" sz="48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045028"/>
                <a:ext cx="10665178" cy="5427023"/>
              </a:xfrm>
            </p:spPr>
            <p:txBody>
              <a:bodyPr>
                <a:normAutofit/>
              </a:bodyPr>
              <a:lstStyle/>
              <a:p>
                <a:pPr marL="0" indent="0">
                  <a:buNone/>
                </a:pPr>
                <a:r>
                  <a:rPr lang="en-US" dirty="0" smtClean="0"/>
                  <a:t>  </a:t>
                </a:r>
              </a:p>
              <a:p>
                <a:pPr marL="0" indent="0">
                  <a:buNone/>
                </a:pPr>
                <a:endParaRPr lang="en-US" sz="3200" dirty="0"/>
              </a:p>
              <a:p>
                <a:pPr marL="0" indent="0">
                  <a:buNone/>
                </a:pPr>
                <a:r>
                  <a:rPr lang="ru-RU" sz="3200" b="1" dirty="0" smtClean="0"/>
                  <a:t>1) </a:t>
                </a:r>
                <a:r>
                  <a:rPr lang="en-US" sz="3200" b="1" dirty="0" smtClean="0"/>
                  <a:t> </a:t>
                </a:r>
                <a:r>
                  <a:rPr lang="ru-RU" sz="3200" dirty="0" smtClean="0"/>
                  <a:t>На </a:t>
                </a:r>
                <a:r>
                  <a:rPr lang="ru-RU" sz="3200" dirty="0"/>
                  <a:t>первом шаге ставим следующие метки: </a:t>
                </a:r>
                <a:endParaRPr lang="ru-RU" sz="3200" dirty="0" smtClean="0"/>
              </a:p>
              <a:p>
                <a:pPr marL="0" indent="0">
                  <a:buNone/>
                </a:pPr>
                <a:r>
                  <a:rPr lang="ru-RU" sz="3200" dirty="0" smtClean="0"/>
                  <a:t>для </a:t>
                </a:r>
                <a:r>
                  <a:rPr lang="ru-RU" sz="3200" dirty="0"/>
                  <a:t>вершины</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b="0" i="1" dirty="0" smtClean="0">
                            <a:latin typeface="Cambria Math"/>
                          </a:rPr>
                          <m:t> </m:t>
                        </m:r>
                      </m:sub>
                    </m:sSub>
                    <m:r>
                      <a:rPr lang="ru-RU" sz="3200" b="0" i="1" dirty="0" smtClean="0">
                        <a:latin typeface="Cambria Math"/>
                      </a:rPr>
                      <m:t>   </m:t>
                    </m:r>
                    <m:sSub>
                      <m:sSubPr>
                        <m:ctrlPr>
                          <a:rPr lang="en-US" sz="3200" i="1" dirty="0" smtClean="0">
                            <a:latin typeface="Cambria Math" panose="02040503050406030204" pitchFamily="18" charset="0"/>
                          </a:rPr>
                        </m:ctrlPr>
                      </m:sSubPr>
                      <m:e>
                        <m:r>
                          <m:rPr>
                            <m:nor/>
                          </m:rPr>
                          <a:rPr lang="ru-RU" sz="3200" dirty="0"/>
                          <m:t>𝜆</m:t>
                        </m:r>
                        <m:r>
                          <m:rPr>
                            <m:nor/>
                          </m:rPr>
                          <a:rPr lang="en-US" sz="3200" dirty="0"/>
                          <m:t> </m:t>
                        </m:r>
                      </m:e>
                      <m:sub>
                        <m:r>
                          <a:rPr lang="en-US" sz="3200" b="0" i="1" dirty="0" smtClean="0">
                            <a:latin typeface="Cambria Math" panose="02040503050406030204" pitchFamily="18" charset="0"/>
                          </a:rPr>
                          <m:t>0</m:t>
                        </m:r>
                      </m:sub>
                    </m:sSub>
                    <m:r>
                      <a:rPr lang="ru-RU" sz="3200" i="1" dirty="0" smtClean="0">
                        <a:latin typeface="Cambria Math" panose="02040503050406030204" pitchFamily="18" charset="0"/>
                      </a:rPr>
                      <m:t>=0</m:t>
                    </m:r>
                  </m:oMath>
                </a14:m>
                <a:r>
                  <a:rPr lang="ru-RU" sz="3200" dirty="0"/>
                  <a:t>, </a:t>
                </a:r>
                <a:r>
                  <a:rPr lang="ru-RU" sz="3200" dirty="0" smtClean="0"/>
                  <a:t>  для </a:t>
                </a:r>
                <a:r>
                  <a:rPr lang="ru-RU" sz="3200" dirty="0"/>
                  <a:t>любой другой вершины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en-US" sz="3600" b="0" i="1" dirty="0" smtClean="0">
                        <a:latin typeface="Cambria Math" panose="02040503050406030204" pitchFamily="18" charset="0"/>
                      </a:rPr>
                      <m:t>:</m:t>
                    </m:r>
                  </m:oMath>
                </a14:m>
                <a:endParaRPr lang="en-US" sz="3600" b="0" i="1" dirty="0" smtClean="0">
                  <a:latin typeface="Cambria Math"/>
                </a:endParaRPr>
              </a:p>
              <a:p>
                <a:pPr marL="0" indent="0">
                  <a:buNone/>
                </a:pPr>
                <a:endParaRPr lang="ru-RU"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ru-RU" sz="3600" i="1" dirty="0" smtClean="0">
                              <a:latin typeface="Cambria Math" panose="02040503050406030204" pitchFamily="18" charset="0"/>
                            </a:rPr>
                          </m:ctrlPr>
                        </m:sSubPr>
                        <m:e>
                          <m:r>
                            <a:rPr lang="ru-RU" sz="3600" b="0" i="1" dirty="0" smtClean="0">
                              <a:latin typeface="Cambria Math"/>
                            </a:rPr>
                            <m:t>  </m:t>
                          </m:r>
                          <m:r>
                            <m:rPr>
                              <m:nor/>
                            </m:rPr>
                            <a:rPr lang="ru-RU" sz="3600" dirty="0"/>
                            <m:t>𝜆</m:t>
                          </m:r>
                          <m:r>
                            <m:rPr>
                              <m:nor/>
                            </m:rPr>
                            <a:rPr lang="en-US" sz="3600" dirty="0"/>
                            <m:t> </m:t>
                          </m:r>
                        </m:e>
                        <m:sub>
                          <m:r>
                            <a:rPr lang="en-US" sz="3600" b="0" i="1" dirty="0" smtClean="0">
                              <a:latin typeface="Cambria Math"/>
                            </a:rPr>
                            <m:t>𝑖</m:t>
                          </m:r>
                        </m:sub>
                      </m:sSub>
                      <m:r>
                        <a:rPr lang="ru-RU" sz="3600" i="1" dirty="0">
                          <a:latin typeface="Cambria Math" panose="02040503050406030204" pitchFamily="18" charset="0"/>
                        </a:rPr>
                        <m:t>=+∞ </m:t>
                      </m:r>
                      <m:d>
                        <m:dPr>
                          <m:ctrlPr>
                            <a:rPr lang="ru-RU" sz="3600" i="1" dirty="0">
                              <a:latin typeface="Cambria Math" panose="02040503050406030204" pitchFamily="18" charset="0"/>
                            </a:rPr>
                          </m:ctrlPr>
                        </m:dPr>
                        <m:e>
                          <m:r>
                            <a:rPr lang="ru-RU" sz="3600" i="1" dirty="0">
                              <a:latin typeface="Cambria Math" panose="02040503050406030204" pitchFamily="18" charset="0"/>
                            </a:rPr>
                            <m:t>𝑖</m:t>
                          </m:r>
                          <m:r>
                            <a:rPr lang="ru-RU" sz="3600" i="1" dirty="0">
                              <a:latin typeface="Cambria Math" panose="02040503050406030204" pitchFamily="18" charset="0"/>
                            </a:rPr>
                            <m:t>=1,…,</m:t>
                          </m:r>
                          <m:r>
                            <a:rPr lang="ru-RU" sz="3600" i="1" dirty="0">
                              <a:latin typeface="Cambria Math" panose="02040503050406030204" pitchFamily="18" charset="0"/>
                            </a:rPr>
                            <m:t>𝑛</m:t>
                          </m:r>
                        </m:e>
                      </m:d>
                      <m:r>
                        <a:rPr lang="ru-RU" sz="3600" b="0" i="1" dirty="0" smtClean="0">
                          <a:latin typeface="Cambria Math" panose="02040503050406030204" pitchFamily="18" charset="0"/>
                        </a:rPr>
                        <m:t>.</m:t>
                      </m:r>
                      <m:r>
                        <a:rPr lang="ru-RU" sz="3600" i="1" dirty="0">
                          <a:latin typeface="Cambria Math" panose="02040503050406030204" pitchFamily="18" charset="0"/>
                        </a:rPr>
                        <m:t> </m:t>
                      </m:r>
                    </m:oMath>
                  </m:oMathPara>
                </a14:m>
                <a:endParaRPr lang="en-US" sz="3200" dirty="0" smtClean="0"/>
              </a:p>
              <a:p>
                <a:pPr marL="0" indent="0">
                  <a:buNone/>
                </a:pPr>
                <a:endParaRPr lang="ru-RU" sz="3200" dirty="0"/>
              </a:p>
              <a:p>
                <a:pPr marL="0" indent="0">
                  <a:buNone/>
                </a:pPr>
                <a:r>
                  <a:rPr lang="en-US" sz="3200" dirty="0" smtClean="0"/>
                  <a:t>  </a:t>
                </a:r>
                <a:endParaRPr lang="ru-RU" sz="3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045028"/>
                <a:ext cx="10665178" cy="5427023"/>
              </a:xfrm>
              <a:blipFill rotWithShape="1">
                <a:blip r:embed="rId2"/>
                <a:stretch>
                  <a:fillRect l="-1487"/>
                </a:stretch>
              </a:blipFill>
            </p:spPr>
            <p:txBody>
              <a:bodyPr/>
              <a:lstStyle/>
              <a:p>
                <a:r>
                  <a:rPr lang="ru-RU">
                    <a:noFill/>
                  </a:rPr>
                  <a:t> </a:t>
                </a:r>
              </a:p>
            </p:txBody>
          </p:sp>
        </mc:Fallback>
      </mc:AlternateContent>
    </p:spTree>
    <p:extLst>
      <p:ext uri="{BB962C8B-B14F-4D97-AF65-F5344CB8AC3E}">
        <p14:creationId xmlns:p14="http://schemas.microsoft.com/office/powerpoint/2010/main" val="3411481130"/>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6911" y="173214"/>
            <a:ext cx="10515600" cy="323497"/>
          </a:xfrm>
        </p:spPr>
        <p:txBody>
          <a:bodyPr>
            <a:normAutofit fontScale="90000"/>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06400" y="677332"/>
                <a:ext cx="11074400" cy="6180667"/>
              </a:xfrm>
            </p:spPr>
            <p:txBody>
              <a:bodyPr>
                <a:normAutofit/>
              </a:bodyPr>
              <a:lstStyle/>
              <a:p>
                <a:pPr marL="0" indent="0">
                  <a:buNone/>
                </a:pPr>
                <a:r>
                  <a:rPr lang="en-US" dirty="0" smtClean="0"/>
                  <a:t> </a:t>
                </a:r>
                <a:r>
                  <a:rPr lang="en-US" dirty="0"/>
                  <a:t> </a:t>
                </a:r>
                <a:r>
                  <a:rPr lang="ru-RU" b="1" dirty="0" smtClean="0"/>
                  <a:t>2) </a:t>
                </a:r>
                <a:r>
                  <a:rPr lang="ru-RU" dirty="0"/>
                  <a:t>Ищем  на  графе  такую  дугу</a:t>
                </a:r>
                <a:r>
                  <a:rPr lang="en-US" dirty="0"/>
                  <a:t> </a:t>
                </a:r>
                <a14:m>
                  <m:oMath xmlns:m="http://schemas.openxmlformats.org/officeDocument/2006/math">
                    <m:d>
                      <m:dPr>
                        <m:ctrlPr>
                          <a:rPr lang="ru-RU"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e>
                    </m:d>
                    <m:r>
                      <a:rPr lang="en-US" sz="3200" dirty="0">
                        <a:latin typeface="Cambria Math" panose="02040503050406030204" pitchFamily="18" charset="0"/>
                      </a:rPr>
                      <m:t>,</m:t>
                    </m:r>
                  </m:oMath>
                </a14:m>
                <a:r>
                  <a:rPr lang="en-US" sz="3200" dirty="0"/>
                  <a:t> </a:t>
                </a:r>
                <a:r>
                  <a:rPr lang="ru-RU" dirty="0"/>
                  <a:t>для  которой </a:t>
                </a:r>
                <a:endParaRPr lang="en-US" dirty="0"/>
              </a:p>
              <a:p>
                <a:pPr marL="0" indent="0">
                  <a:buNone/>
                </a:pPr>
                <a:endParaRPr lang="en-US" sz="3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sz="3200" i="1" dirty="0">
                              <a:latin typeface="Cambria Math" panose="02040503050406030204" pitchFamily="18" charset="0"/>
                            </a:rPr>
                          </m:ctrlPr>
                        </m:sSubPr>
                        <m:e>
                          <m:r>
                            <m:rPr>
                              <m:nor/>
                            </m:rPr>
                            <a:rPr lang="ru-RU" sz="3200" dirty="0"/>
                            <m:t>𝜆</m:t>
                          </m:r>
                          <m:r>
                            <m:rPr>
                              <m:nor/>
                            </m:rPr>
                            <a:rPr lang="en-US" sz="3200" dirty="0"/>
                            <m:t> </m:t>
                          </m:r>
                        </m:e>
                        <m:sub>
                          <m:r>
                            <a:rPr lang="en-US" sz="3200" i="1" dirty="0">
                              <a:latin typeface="Cambria Math" panose="02040503050406030204" pitchFamily="18" charset="0"/>
                            </a:rPr>
                            <m:t>𝑗</m:t>
                          </m:r>
                        </m:sub>
                      </m:sSub>
                      <m:r>
                        <a:rPr lang="ru-RU" sz="3200" i="1" dirty="0" err="1">
                          <a:latin typeface="Cambria Math" panose="02040503050406030204" pitchFamily="18" charset="0"/>
                        </a:rPr>
                        <m:t>−</m:t>
                      </m:r>
                      <m:sSub>
                        <m:sSubPr>
                          <m:ctrlPr>
                            <a:rPr lang="ru-RU" sz="3200" i="1" dirty="0">
                              <a:latin typeface="Cambria Math" panose="02040503050406030204" pitchFamily="18" charset="0"/>
                            </a:rPr>
                          </m:ctrlPr>
                        </m:sSubPr>
                        <m:e>
                          <m:r>
                            <m:rPr>
                              <m:nor/>
                            </m:rPr>
                            <a:rPr lang="ru-RU" sz="3200" dirty="0"/>
                            <m:t>𝜆</m:t>
                          </m:r>
                        </m:e>
                        <m:sub>
                          <m:r>
                            <a:rPr lang="en-US" sz="3200" i="1" dirty="0">
                              <a:latin typeface="Cambria Math" panose="02040503050406030204" pitchFamily="18" charset="0"/>
                            </a:rPr>
                            <m:t>𝑖</m:t>
                          </m:r>
                        </m:sub>
                      </m:sSub>
                      <m:r>
                        <a:rPr lang="ru-RU" sz="3200" i="1" dirty="0">
                          <a:latin typeface="Cambria Math" panose="02040503050406030204" pitchFamily="18" charset="0"/>
                        </a:rPr>
                        <m:t>&gt;</m:t>
                      </m:r>
                      <m:r>
                        <a:rPr lang="ru-RU" sz="3200" i="1" dirty="0">
                          <a:latin typeface="Cambria Math" panose="02040503050406030204" pitchFamily="18" charset="0"/>
                        </a:rPr>
                        <m:t>𝑙</m:t>
                      </m:r>
                      <m:d>
                        <m:dPr>
                          <m:ctrlPr>
                            <a:rPr lang="ru-RU"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e>
                      </m:d>
                      <m:r>
                        <a:rPr lang="ru-RU" sz="3200" i="1" dirty="0">
                          <a:latin typeface="Cambria Math" panose="02040503050406030204" pitchFamily="18" charset="0"/>
                        </a:rPr>
                        <m:t>. </m:t>
                      </m:r>
                    </m:oMath>
                  </m:oMathPara>
                </a14:m>
                <a:endParaRPr lang="en-US" sz="3200" dirty="0"/>
              </a:p>
              <a:p>
                <a:pPr marL="0" indent="0">
                  <a:buNone/>
                </a:pPr>
                <a:endParaRPr lang="ru-RU" sz="3200" dirty="0"/>
              </a:p>
              <a:p>
                <a:pPr marL="0" indent="0">
                  <a:buNone/>
                </a:pPr>
                <a:r>
                  <a:rPr lang="ru-RU" dirty="0"/>
                  <a:t>     Причем  разность  </a:t>
                </a:r>
                <a14:m>
                  <m:oMath xmlns:m="http://schemas.openxmlformats.org/officeDocument/2006/math">
                    <m:r>
                      <a:rPr lang="ru-RU" i="1" dirty="0">
                        <a:latin typeface="Cambria Math" panose="02040503050406030204" pitchFamily="18" charset="0"/>
                      </a:rPr>
                      <m:t>∞−∞  </m:t>
                    </m:r>
                  </m:oMath>
                </a14:m>
                <a:r>
                  <a:rPr lang="ru-RU" dirty="0"/>
                  <a:t>считаем  равной 0.  Если  такая  дуга  найдется, меняем  метку  вершины</a:t>
                </a:r>
                <a:r>
                  <a:rPr lang="en-US" dirty="0"/>
                  <a:t> </a:t>
                </a:r>
                <a14:m>
                  <m:oMath xmlns:m="http://schemas.openxmlformats.org/officeDocument/2006/math">
                    <m:sSub>
                      <m:sSubPr>
                        <m:ctrlPr>
                          <a:rPr lang="ru-RU"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oMath>
                </a14:m>
                <a:r>
                  <a:rPr lang="en-US" dirty="0"/>
                  <a:t> </a:t>
                </a:r>
                <a:r>
                  <a:rPr lang="ru-RU" dirty="0"/>
                  <a:t>на</a:t>
                </a:r>
                <a14:m>
                  <m:oMath xmlns:m="http://schemas.openxmlformats.org/officeDocument/2006/math">
                    <m:sSub>
                      <m:sSubPr>
                        <m:ctrlPr>
                          <a:rPr lang="ru-RU" i="1" dirty="0">
                            <a:latin typeface="Cambria Math" panose="02040503050406030204" pitchFamily="18" charset="0"/>
                          </a:rPr>
                        </m:ctrlPr>
                      </m:sSubPr>
                      <m:e>
                        <m:r>
                          <m:rPr>
                            <m:nor/>
                          </m:rPr>
                          <a:rPr lang="en-US" dirty="0">
                            <a:latin typeface="Cambria Math" panose="02040503050406030204" pitchFamily="18" charset="0"/>
                          </a:rPr>
                          <m:t> </m:t>
                        </m:r>
                        <m:r>
                          <m:rPr>
                            <m:nor/>
                          </m:rPr>
                          <a:rPr lang="ru-RU" dirty="0"/>
                          <m:t>𝜆</m:t>
                        </m:r>
                        <m:r>
                          <m:rPr>
                            <m:nor/>
                          </m:rPr>
                          <a:rPr lang="en-US" dirty="0"/>
                          <m:t> </m:t>
                        </m:r>
                      </m:e>
                      <m:sub>
                        <m:r>
                          <a:rPr lang="en-US" i="1" dirty="0">
                            <a:latin typeface="Cambria Math" panose="02040503050406030204" pitchFamily="18" charset="0"/>
                          </a:rPr>
                          <m:t>𝑗</m:t>
                        </m:r>
                      </m:sub>
                    </m:sSub>
                    <m:r>
                      <a:rPr lang="ru-RU" sz="3200" i="1" dirty="0">
                        <a:latin typeface="Cambria Math" panose="02040503050406030204" pitchFamily="18" charset="0"/>
                      </a:rPr>
                      <m:t>=</m:t>
                    </m:r>
                    <m:sSub>
                      <m:sSubPr>
                        <m:ctrlPr>
                          <a:rPr lang="ru-RU" sz="3200" i="1" dirty="0">
                            <a:latin typeface="Cambria Math" panose="02040503050406030204" pitchFamily="18" charset="0"/>
                          </a:rPr>
                        </m:ctrlPr>
                      </m:sSubPr>
                      <m:e>
                        <m:r>
                          <m:rPr>
                            <m:nor/>
                          </m:rPr>
                          <a:rPr lang="ru-RU" sz="3200" dirty="0"/>
                          <m:t>𝜆</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r>
                      <a:rPr lang="ru-RU" sz="3200" i="1" dirty="0">
                        <a:latin typeface="Cambria Math" panose="02040503050406030204" pitchFamily="18" charset="0"/>
                      </a:rPr>
                      <m:t>𝑙</m:t>
                    </m:r>
                    <m:r>
                      <a:rPr lang="ru-RU" sz="3200" i="1" dirty="0">
                        <a:latin typeface="Cambria Math" panose="02040503050406030204" pitchFamily="18" charset="0"/>
                      </a:rPr>
                      <m:t>(</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r>
                      <a:rPr lang="ru-RU" sz="3200" i="1" dirty="0">
                        <a:latin typeface="Cambria Math" panose="02040503050406030204" pitchFamily="18" charset="0"/>
                      </a:rPr>
                      <m:t>)</m:t>
                    </m:r>
                  </m:oMath>
                </a14:m>
                <a:r>
                  <a:rPr lang="ru-RU" dirty="0"/>
                  <a:t>.  Если  такой  дуги  не найдется, то пути, соединяющего</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𝑣</m:t>
                        </m:r>
                      </m:e>
                      <m:sub>
                        <m:r>
                          <a:rPr lang="en-US" i="1" dirty="0">
                            <a:latin typeface="Cambria Math" panose="02040503050406030204" pitchFamily="18" charset="0"/>
                          </a:rPr>
                          <m:t>0</m:t>
                        </m:r>
                      </m:sub>
                    </m:sSub>
                    <m:r>
                      <a:rPr lang="en-US" i="1" dirty="0">
                        <a:latin typeface="Cambria Math" panose="02040503050406030204" pitchFamily="18" charset="0"/>
                      </a:rPr>
                      <m:t> </m:t>
                    </m:r>
                    <m:r>
                      <a:rPr lang="ru-RU" sz="3200" i="1" dirty="0">
                        <a:latin typeface="Cambria Math" panose="02040503050406030204" pitchFamily="18" charset="0"/>
                      </a:rPr>
                      <m:t>с</m:t>
                    </m:r>
                    <m:sSub>
                      <m:sSubPr>
                        <m:ctrlPr>
                          <a:rPr lang="ru-RU"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dirty="0"/>
                  <a:t>, не </a:t>
                </a:r>
                <a:r>
                  <a:rPr lang="ru-RU" dirty="0" smtClean="0"/>
                  <a:t>существует.</a:t>
                </a:r>
                <a:endParaRPr lang="ru-RU" dirty="0"/>
              </a:p>
              <a:p>
                <a:pPr marL="0" indent="0">
                  <a:buNone/>
                </a:pPr>
                <a:r>
                  <a:rPr lang="en-US" dirty="0"/>
                  <a:t>  </a:t>
                </a:r>
                <a:endParaRPr lang="en-US" dirty="0" smtClean="0"/>
              </a:p>
              <a:p>
                <a:pPr marL="0" indent="0">
                  <a:buNone/>
                </a:pPr>
                <a:r>
                  <a:rPr lang="ru-RU" b="1" dirty="0" smtClean="0"/>
                  <a:t>3) </a:t>
                </a:r>
                <a:r>
                  <a:rPr lang="ru-RU" dirty="0"/>
                  <a:t>Повторяем процедуру пункта 2 до тех пор, пока метки вершин не перестанут меняться.</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06400" y="677332"/>
                <a:ext cx="11074400" cy="6180667"/>
              </a:xfrm>
              <a:blipFill rotWithShape="1">
                <a:blip r:embed="rId2"/>
                <a:stretch>
                  <a:fillRect l="-1156" t="-197"/>
                </a:stretch>
              </a:blipFill>
            </p:spPr>
            <p:txBody>
              <a:bodyPr/>
              <a:lstStyle/>
              <a:p>
                <a:r>
                  <a:rPr lang="ru-RU">
                    <a:noFill/>
                  </a:rPr>
                  <a:t> </a:t>
                </a:r>
              </a:p>
            </p:txBody>
          </p:sp>
        </mc:Fallback>
      </mc:AlternateContent>
    </p:spTree>
    <p:extLst>
      <p:ext uri="{BB962C8B-B14F-4D97-AF65-F5344CB8AC3E}">
        <p14:creationId xmlns:p14="http://schemas.microsoft.com/office/powerpoint/2010/main" val="4204209269"/>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1156"/>
          </a:xfrm>
        </p:spPr>
        <p:txBody>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88769" y="1591294"/>
                <a:ext cx="10925299" cy="4585669"/>
              </a:xfrm>
            </p:spPr>
            <p:txBody>
              <a:bodyPr>
                <a:normAutofit/>
              </a:bodyPr>
              <a:lstStyle/>
              <a:p>
                <a:pPr marL="0" indent="0">
                  <a:buNone/>
                </a:pPr>
                <a:r>
                  <a:rPr lang="en-US" sz="3200" dirty="0" smtClean="0"/>
                  <a:t>  </a:t>
                </a:r>
                <a:r>
                  <a:rPr lang="ru-RU" sz="3200" dirty="0" smtClean="0"/>
                  <a:t>Установившиеся </a:t>
                </a:r>
                <a:r>
                  <a:rPr lang="ru-RU" sz="3200" dirty="0"/>
                  <a:t>метки </a:t>
                </a:r>
                <a:r>
                  <a:rPr lang="ru-RU" sz="3200" dirty="0" smtClean="0"/>
                  <a:t>обозначим</a:t>
                </a:r>
                <a:r>
                  <a:rPr lang="en-US" sz="3200" dirty="0" smtClean="0"/>
                  <a:t>  </a:t>
                </a:r>
                <a14:m>
                  <m:oMath xmlns:m="http://schemas.openxmlformats.org/officeDocument/2006/math">
                    <m:sSub>
                      <m:sSubPr>
                        <m:ctrlPr>
                          <a:rPr lang="ru-RU" sz="3200" i="1">
                            <a:latin typeface="Cambria Math" panose="02040503050406030204" pitchFamily="18" charset="0"/>
                          </a:rPr>
                        </m:ctrlPr>
                      </m:sSubPr>
                      <m:e>
                        <m:sSup>
                          <m:sSupPr>
                            <m:ctrlPr>
                              <a:rPr lang="ru-RU" sz="3200" i="1" dirty="0">
                                <a:latin typeface="Cambria Math" panose="02040503050406030204" pitchFamily="18" charset="0"/>
                              </a:rPr>
                            </m:ctrlPr>
                          </m:sSupPr>
                          <m:e>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b="0" i="1" dirty="0" smtClean="0">
                            <a:latin typeface="Cambria Math" panose="02040503050406030204" pitchFamily="18" charset="0"/>
                          </a:rPr>
                          <m:t>𝑖</m:t>
                        </m:r>
                      </m:sub>
                    </m:sSub>
                    <m:r>
                      <a:rPr lang="en-US" sz="3200" b="0" i="1" dirty="0" smtClean="0">
                        <a:latin typeface="Cambria Math" panose="02040503050406030204" pitchFamily="18" charset="0"/>
                      </a:rPr>
                      <m:t> </m:t>
                    </m:r>
                    <m:r>
                      <a:rPr lang="ru-RU" sz="3200" i="1" dirty="0" smtClean="0">
                        <a:latin typeface="Cambria Math" panose="02040503050406030204" pitchFamily="18" charset="0"/>
                      </a:rPr>
                      <m:t>(</m:t>
                    </m:r>
                    <m:r>
                      <a:rPr lang="ru-RU" sz="3200" i="1" dirty="0">
                        <a:latin typeface="Cambria Math" panose="02040503050406030204" pitchFamily="18" charset="0"/>
                      </a:rPr>
                      <m:t>𝑖</m:t>
                    </m:r>
                    <m:r>
                      <a:rPr lang="ru-RU" sz="3200" i="1" dirty="0" smtClean="0">
                        <a:latin typeface="Cambria Math" panose="02040503050406030204" pitchFamily="18" charset="0"/>
                      </a:rPr>
                      <m:t>=1,2,…,</m:t>
                    </m:r>
                    <m:r>
                      <a:rPr lang="ru-RU" sz="3200" i="1" dirty="0" smtClean="0">
                        <a:latin typeface="Cambria Math" panose="02040503050406030204" pitchFamily="18" charset="0"/>
                      </a:rPr>
                      <m:t>𝑛</m:t>
                    </m:r>
                    <m:r>
                      <a:rPr lang="ru-RU" sz="3200" i="1" dirty="0" smtClean="0">
                        <a:latin typeface="Cambria Math" panose="02040503050406030204" pitchFamily="18" charset="0"/>
                      </a:rPr>
                      <m:t>). </m:t>
                    </m:r>
                  </m:oMath>
                </a14:m>
                <a:r>
                  <a:rPr lang="ru-RU" sz="3200" dirty="0"/>
                  <a:t>При этом может быть два случая: </a:t>
                </a:r>
              </a:p>
              <a:p>
                <a:pPr marL="0" indent="0">
                  <a:buNone/>
                </a:pPr>
                <a:r>
                  <a:rPr lang="ru-RU" sz="3200" b="1" dirty="0" smtClean="0"/>
                  <a:t>1)</a:t>
                </a:r>
                <a14:m>
                  <m:oMath xmlns:m="http://schemas.openxmlformats.org/officeDocument/2006/math">
                    <m:sSub>
                      <m:sSubPr>
                        <m:ctrlPr>
                          <a:rPr lang="ru-RU" sz="3200" i="1" smtClean="0">
                            <a:latin typeface="Cambria Math" panose="02040503050406030204" pitchFamily="18" charset="0"/>
                          </a:rPr>
                        </m:ctrlPr>
                      </m:sSubPr>
                      <m:e>
                        <m:sSup>
                          <m:sSupPr>
                            <m:ctrlPr>
                              <a:rPr lang="ru-RU" sz="3200" i="1" dirty="0">
                                <a:latin typeface="Cambria Math" panose="02040503050406030204" pitchFamily="18" charset="0"/>
                              </a:rPr>
                            </m:ctrlPr>
                          </m:sSupPr>
                          <m:e>
                            <m:r>
                              <a:rPr lang="en-US" sz="3200" b="0" i="1" dirty="0" smtClean="0">
                                <a:latin typeface="Cambria Math" panose="02040503050406030204" pitchFamily="18" charset="0"/>
                              </a:rPr>
                              <m:t> </m:t>
                            </m:r>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b="0" i="1" smtClean="0">
                            <a:latin typeface="Cambria Math" panose="02040503050406030204" pitchFamily="18" charset="0"/>
                          </a:rPr>
                          <m:t>𝑛</m:t>
                        </m:r>
                      </m:sub>
                    </m:sSub>
                    <m:r>
                      <a:rPr lang="ru-RU" sz="3200" i="1" dirty="0" smtClean="0">
                        <a:latin typeface="Cambria Math" panose="02040503050406030204" pitchFamily="18" charset="0"/>
                      </a:rPr>
                      <m:t>=+∞</m:t>
                    </m:r>
                  </m:oMath>
                </a14:m>
                <a:r>
                  <a:rPr lang="ru-RU" sz="3200" dirty="0"/>
                  <a:t>.  </a:t>
                </a:r>
              </a:p>
              <a:p>
                <a:pPr marL="0" indent="0">
                  <a:buNone/>
                </a:pPr>
                <a:r>
                  <a:rPr lang="en-US" sz="3200" dirty="0" smtClean="0"/>
                  <a:t>   </a:t>
                </a:r>
                <a:r>
                  <a:rPr lang="ru-RU" sz="3200" dirty="0" smtClean="0"/>
                  <a:t>Это значит</a:t>
                </a:r>
                <a:r>
                  <a:rPr lang="ru-RU" sz="3200" dirty="0"/>
                  <a:t>, что пути, соединяющего</a:t>
                </a:r>
                <a14:m>
                  <m:oMath xmlns:m="http://schemas.openxmlformats.org/officeDocument/2006/math">
                    <m:sSub>
                      <m:sSubPr>
                        <m:ctrlPr>
                          <a:rPr lang="en-US" sz="3200" i="1" dirty="0">
                            <a:latin typeface="Cambria Math" panose="02040503050406030204" pitchFamily="18" charset="0"/>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0</m:t>
                        </m:r>
                      </m:sub>
                    </m:sSub>
                    <m:r>
                      <a:rPr lang="ru-RU" sz="3200" dirty="0">
                        <a:latin typeface="Cambria Math" panose="02040503050406030204" pitchFamily="18" charset="0"/>
                      </a:rPr>
                      <m:t> и</m:t>
                    </m:r>
                    <m:sSub>
                      <m:sSubPr>
                        <m:ctrlPr>
                          <a:rPr lang="ru-RU" sz="3200" i="1" dirty="0">
                            <a:latin typeface="Cambria Math" panose="02040503050406030204" pitchFamily="18" charset="0"/>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𝑛</m:t>
                        </m:r>
                      </m:sub>
                    </m:sSub>
                  </m:oMath>
                </a14:m>
                <a:r>
                  <a:rPr lang="ru-RU" sz="3200" dirty="0"/>
                  <a:t>, не существует. Длина кратчайшего пути равна </a:t>
                </a:r>
                <a14:m>
                  <m:oMath xmlns:m="http://schemas.openxmlformats.org/officeDocument/2006/math">
                    <m:r>
                      <a:rPr lang="ru-RU" sz="3200" i="1" dirty="0" smtClean="0">
                        <a:latin typeface="Cambria Math" panose="02040503050406030204" pitchFamily="18" charset="0"/>
                      </a:rPr>
                      <m:t>+∞</m:t>
                    </m:r>
                  </m:oMath>
                </a14:m>
                <a:r>
                  <a:rPr lang="ru-RU" sz="3200" dirty="0"/>
                  <a:t>.  </a:t>
                </a:r>
              </a:p>
              <a:p>
                <a:pPr marL="0" indent="0">
                  <a:buNone/>
                </a:pPr>
                <a:r>
                  <a:rPr lang="ru-RU" sz="3200" b="1" dirty="0"/>
                  <a:t>2) </a:t>
                </a:r>
                <a14:m>
                  <m:oMath xmlns:m="http://schemas.openxmlformats.org/officeDocument/2006/math">
                    <m:sSub>
                      <m:sSubPr>
                        <m:ctrlPr>
                          <a:rPr lang="ru-RU" sz="3200" i="1">
                            <a:latin typeface="Cambria Math" panose="02040503050406030204" pitchFamily="18" charset="0"/>
                          </a:rPr>
                        </m:ctrlPr>
                      </m:sSubPr>
                      <m:e>
                        <m:sSup>
                          <m:sSupPr>
                            <m:ctrlPr>
                              <a:rPr lang="ru-RU" sz="3200" i="1" dirty="0">
                                <a:latin typeface="Cambria Math" panose="02040503050406030204" pitchFamily="18" charset="0"/>
                              </a:rPr>
                            </m:ctrlPr>
                          </m:sSupPr>
                          <m:e>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i="1">
                            <a:latin typeface="Cambria Math" panose="02040503050406030204" pitchFamily="18" charset="0"/>
                          </a:rPr>
                          <m:t>𝑛</m:t>
                        </m:r>
                      </m:sub>
                    </m:sSub>
                  </m:oMath>
                </a14:m>
                <a:r>
                  <a:rPr lang="ru-RU" sz="3200" dirty="0"/>
                  <a:t>– конечное число. Оно равно кратчайшему расстоянию между вершинами</a:t>
                </a:r>
                <a14:m>
                  <m:oMath xmlns:m="http://schemas.openxmlformats.org/officeDocument/2006/math">
                    <m:sSub>
                      <m:sSubPr>
                        <m:ctrlPr>
                          <a:rPr lang="en-US" sz="3200" i="1" dirty="0">
                            <a:latin typeface="Cambria Math" panose="02040503050406030204" pitchFamily="18" charset="0"/>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0</m:t>
                        </m:r>
                      </m:sub>
                    </m:sSub>
                  </m:oMath>
                </a14:m>
                <a:r>
                  <a:rPr lang="en-US" sz="3200" dirty="0" smtClean="0"/>
                  <a:t> </a:t>
                </a:r>
                <a:r>
                  <a:rPr lang="ru-RU" sz="3200" dirty="0" smtClean="0"/>
                  <a:t>и</a:t>
                </a:r>
                <a:r>
                  <a:rPr lang="en-US" sz="3200" dirty="0" smtClean="0"/>
                  <a:t> </a:t>
                </a:r>
                <a14:m>
                  <m:oMath xmlns:m="http://schemas.openxmlformats.org/officeDocument/2006/math">
                    <m:sSub>
                      <m:sSubPr>
                        <m:ctrlPr>
                          <a:rPr lang="ru-RU" sz="3200" i="1" dirty="0">
                            <a:latin typeface="Cambria Math" panose="02040503050406030204" pitchFamily="18" charset="0"/>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sz="3200" dirty="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88769" y="1591294"/>
                <a:ext cx="10925299" cy="4585669"/>
              </a:xfrm>
              <a:blipFill>
                <a:blip r:embed="rId2"/>
                <a:stretch>
                  <a:fillRect l="-1451" t="-2660" r="-893"/>
                </a:stretch>
              </a:blipFill>
            </p:spPr>
            <p:txBody>
              <a:bodyPr/>
              <a:lstStyle/>
              <a:p>
                <a:r>
                  <a:rPr lang="ru-RU">
                    <a:noFill/>
                  </a:rPr>
                  <a:t> </a:t>
                </a:r>
              </a:p>
            </p:txBody>
          </p:sp>
        </mc:Fallback>
      </mc:AlternateContent>
    </p:spTree>
    <p:extLst>
      <p:ext uri="{BB962C8B-B14F-4D97-AF65-F5344CB8AC3E}">
        <p14:creationId xmlns:p14="http://schemas.microsoft.com/office/powerpoint/2010/main" val="2708072899"/>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379942"/>
          </a:xfrm>
        </p:spPr>
        <p:txBody>
          <a:bodyPr>
            <a:normAutofit fontScale="90000"/>
          </a:bodyPr>
          <a:lstStyle/>
          <a:p>
            <a:pPr algn="r"/>
            <a:r>
              <a:rPr lang="ru-RU" b="1" dirty="0"/>
              <a:t>Алгоритм Форда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80010" y="936978"/>
                <a:ext cx="11293434" cy="5239985"/>
              </a:xfrm>
            </p:spPr>
            <p:txBody>
              <a:bodyPr>
                <a:noAutofit/>
              </a:bodyPr>
              <a:lstStyle/>
              <a:p>
                <a:pPr marL="0" indent="0">
                  <a:buNone/>
                </a:pPr>
                <a:r>
                  <a:rPr lang="en-US" sz="3200" dirty="0" smtClean="0"/>
                  <a:t>  </a:t>
                </a:r>
                <a:r>
                  <a:rPr lang="ru-RU" sz="3200" dirty="0" smtClean="0"/>
                  <a:t>Кратчайший  </a:t>
                </a:r>
                <a:r>
                  <a:rPr lang="ru-RU" sz="3200" dirty="0"/>
                  <a:t>путь  получаем  следующим  образом. Ищем  вершину</a:t>
                </a:r>
                <a14:m>
                  <m:oMath xmlns:m="http://schemas.openxmlformats.org/officeDocument/2006/math">
                    <m:sSub>
                      <m:sSubPr>
                        <m:ctrlPr>
                          <a:rPr lang="ru-RU"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1</m:t>
                        </m:r>
                      </m:sub>
                    </m:sSub>
                  </m:oMath>
                </a14:m>
                <a:r>
                  <a:rPr lang="ru-RU" sz="3200" dirty="0" smtClean="0"/>
                  <a:t> такую</a:t>
                </a:r>
                <a:r>
                  <a:rPr lang="ru-RU" sz="3200" dirty="0"/>
                  <a:t>, что </a:t>
                </a:r>
                <a14:m>
                  <m:oMath xmlns:m="http://schemas.openxmlformats.org/officeDocument/2006/math">
                    <m:r>
                      <a:rPr lang="ru-RU" sz="3600" i="1" dirty="0" smtClean="0">
                        <a:latin typeface="Cambria Math" panose="02040503050406030204" pitchFamily="18" charset="0"/>
                      </a:rPr>
                      <m:t>𝜆</m:t>
                    </m:r>
                    <m:r>
                      <a:rPr lang="ru-RU" i="1" dirty="0" err="1">
                        <a:latin typeface="Cambria Math" panose="02040503050406030204" pitchFamily="18" charset="0"/>
                      </a:rPr>
                      <m:t>𝑛</m:t>
                    </m:r>
                    <m:r>
                      <a:rPr lang="ru-RU" sz="3600" i="1" dirty="0">
                        <a:latin typeface="Cambria Math" panose="02040503050406030204" pitchFamily="18" charset="0"/>
                      </a:rPr>
                      <m:t> −</m:t>
                    </m:r>
                    <m:r>
                      <a:rPr lang="ru-RU" sz="3600" i="1" dirty="0">
                        <a:latin typeface="Cambria Math" panose="02040503050406030204" pitchFamily="18" charset="0"/>
                      </a:rPr>
                      <m:t>𝜆</m:t>
                    </m:r>
                    <m:r>
                      <a:rPr lang="ru-RU" i="1" dirty="0">
                        <a:latin typeface="Cambria Math" panose="02040503050406030204" pitchFamily="18" charset="0"/>
                      </a:rPr>
                      <m:t>𝑝</m:t>
                    </m:r>
                    <m:r>
                      <a:rPr lang="ru-RU" i="1" dirty="0">
                        <a:latin typeface="Cambria Math" panose="02040503050406030204" pitchFamily="18" charset="0"/>
                      </a:rPr>
                      <m:t>1</m:t>
                    </m:r>
                    <m:r>
                      <a:rPr lang="ru-RU" sz="3600" i="1" dirty="0">
                        <a:latin typeface="Cambria Math" panose="02040503050406030204" pitchFamily="18" charset="0"/>
                      </a:rPr>
                      <m:t> =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1</m:t>
                        </m:r>
                      </m:sub>
                    </m:sSub>
                    <m:r>
                      <a:rPr lang="ru-RU" sz="3600" i="1" dirty="0">
                        <a:latin typeface="Cambria Math" panose="02040503050406030204" pitchFamily="18" charset="0"/>
                      </a:rPr>
                      <m:t>,</m:t>
                    </m:r>
                    <m:sSub>
                      <m:sSubPr>
                        <m:ctrlPr>
                          <a:rPr lang="ru-RU"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𝑛</m:t>
                        </m:r>
                      </m:sub>
                    </m:sSub>
                    <m:r>
                      <a:rPr lang="ru-RU" sz="3600" i="1" dirty="0">
                        <a:latin typeface="Cambria Math" panose="02040503050406030204" pitchFamily="18" charset="0"/>
                      </a:rPr>
                      <m:t>)</m:t>
                    </m:r>
                  </m:oMath>
                </a14:m>
                <a:r>
                  <a:rPr lang="ru-RU" sz="3200" dirty="0"/>
                  <a:t>, затем</a:t>
                </a:r>
                <a14:m>
                  <m:oMath xmlns:m="http://schemas.openxmlformats.org/officeDocument/2006/math">
                    <m:sSub>
                      <m:sSubPr>
                        <m:ctrlPr>
                          <a:rPr lang="ru-RU"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2</m:t>
                        </m:r>
                      </m:sub>
                    </m:sSub>
                  </m:oMath>
                </a14:m>
                <a:r>
                  <a:rPr lang="ru-RU" sz="3200" dirty="0"/>
                  <a:t>, для которой </a:t>
                </a:r>
                <a14:m>
                  <m:oMath xmlns:m="http://schemas.openxmlformats.org/officeDocument/2006/math">
                    <m:sSub>
                      <m:sSubPr>
                        <m:ctrlPr>
                          <a:rPr lang="ru-RU" sz="3600" i="1" dirty="0" smtClean="0">
                            <a:latin typeface="Cambria Math" panose="02040503050406030204" pitchFamily="18" charset="0"/>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a:latin typeface="Cambria Math" panose="02040503050406030204" pitchFamily="18" charset="0"/>
                      </a:rPr>
                      <m:t>−</m:t>
                    </m:r>
                    <m:sSub>
                      <m:sSubPr>
                        <m:ctrlPr>
                          <a:rPr lang="ru-RU" sz="3600" i="1" dirty="0" smtClean="0">
                            <a:latin typeface="Cambria Math" panose="02040503050406030204" pitchFamily="18" charset="0"/>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a:latin typeface="Cambria Math" panose="02040503050406030204" pitchFamily="18" charset="0"/>
                      </a:rPr>
                      <m:t>=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a:latin typeface="Cambria Math" panose="02040503050406030204" pitchFamily="18" charset="0"/>
                      </a:rPr>
                      <m:t>)  </m:t>
                    </m:r>
                  </m:oMath>
                </a14:m>
                <a:r>
                  <a:rPr lang="ru-RU" sz="3200" dirty="0"/>
                  <a:t>и т.д. до тех пор, пока не придем в вершину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oMath>
                </a14:m>
                <a:r>
                  <a:rPr lang="ru-RU" sz="3200" dirty="0" smtClean="0"/>
                  <a:t>. </a:t>
                </a:r>
                <a:r>
                  <a:rPr lang="ru-RU" sz="3200" dirty="0"/>
                  <a:t>Путь, проходящий через  отмеченные  вершины</a:t>
                </a:r>
                <a:r>
                  <a:rPr lang="ru-RU" sz="3200" dirty="0" smtClean="0"/>
                  <a:t>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r>
                      <a:rPr lang="ru-RU" sz="3600" i="1" dirty="0" smtClean="0">
                        <a:latin typeface="Cambria Math" panose="02040503050406030204" pitchFamily="18" charset="0"/>
                      </a:rPr>
                      <m:t>, </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𝑝𝑘</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a:latin typeface="Cambria Math" panose="02040503050406030204" pitchFamily="18" charset="0"/>
                      </a:rPr>
                      <m:t>,…, </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panose="02040503050406030204" pitchFamily="18" charset="0"/>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oMath>
                </a14:m>
                <a:r>
                  <a:rPr lang="ru-RU" sz="3200" dirty="0" smtClean="0"/>
                  <a:t>,  </a:t>
                </a:r>
                <a:r>
                  <a:rPr lang="ru-RU" sz="3200" dirty="0"/>
                  <a:t>является кратчайшим.</a:t>
                </a:r>
              </a:p>
              <a:p>
                <a:pPr marL="0" indent="0">
                  <a:buNone/>
                </a:pPr>
                <a:r>
                  <a:rPr lang="en-US" sz="3200" dirty="0" smtClean="0"/>
                  <a:t>  </a:t>
                </a:r>
                <a:r>
                  <a:rPr lang="ru-RU" sz="3200" dirty="0" smtClean="0"/>
                  <a:t>Как  </a:t>
                </a:r>
                <a:r>
                  <a:rPr lang="ru-RU" sz="3200" dirty="0"/>
                  <a:t>следует  из  построения  и  правил  изменения  меток,  метки вершины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𝑣</m:t>
                        </m:r>
                      </m:e>
                      <m:sub>
                        <m:r>
                          <a:rPr lang="en-US" sz="3200" b="0" i="1" dirty="0" smtClean="0">
                            <a:latin typeface="Cambria Math" panose="02040503050406030204" pitchFamily="18" charset="0"/>
                          </a:rPr>
                          <m:t>𝑖</m:t>
                        </m:r>
                      </m:sub>
                    </m:sSub>
                    <m:r>
                      <a:rPr lang="en-US" sz="3200" i="1" dirty="0" smtClean="0">
                        <a:latin typeface="Cambria Math" panose="02040503050406030204" pitchFamily="18" charset="0"/>
                      </a:rPr>
                      <m:t> </m:t>
                    </m:r>
                    <m:r>
                      <a:rPr lang="ru-RU" sz="3200" i="1" dirty="0">
                        <a:latin typeface="Cambria Math" panose="02040503050406030204" pitchFamily="18" charset="0"/>
                      </a:rPr>
                      <m:t>(</m:t>
                    </m:r>
                    <m:r>
                      <a:rPr lang="ru-RU" sz="3200" i="1" dirty="0">
                        <a:latin typeface="Cambria Math" panose="02040503050406030204" pitchFamily="18" charset="0"/>
                      </a:rPr>
                      <m:t>𝑖</m:t>
                    </m:r>
                    <m:r>
                      <a:rPr lang="ru-RU" sz="3200" i="1" dirty="0">
                        <a:latin typeface="Cambria Math" panose="02040503050406030204" pitchFamily="18" charset="0"/>
                      </a:rPr>
                      <m:t>=1,…,</m:t>
                    </m:r>
                    <m:r>
                      <a:rPr lang="ru-RU" sz="3200" i="1" dirty="0">
                        <a:latin typeface="Cambria Math" panose="02040503050406030204" pitchFamily="18" charset="0"/>
                      </a:rPr>
                      <m:t>𝑛</m:t>
                    </m:r>
                    <m:r>
                      <a:rPr lang="ru-RU" sz="3200" i="1" dirty="0">
                        <a:latin typeface="Cambria Math" panose="02040503050406030204" pitchFamily="18" charset="0"/>
                      </a:rPr>
                      <m:t>) </m:t>
                    </m:r>
                  </m:oMath>
                </a14:m>
                <a:r>
                  <a:rPr lang="ru-RU" sz="3200" dirty="0"/>
                  <a:t>могут меняться конечное число раз (метка </a:t>
                </a:r>
                <a:r>
                  <a:rPr lang="ru-RU" sz="3200" dirty="0" smtClean="0"/>
                  <a:t>вершины</a:t>
                </a:r>
                <a:r>
                  <a:rPr lang="en-US" sz="3600" dirty="0" smtClean="0"/>
                  <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0</m:t>
                        </m:r>
                      </m:sub>
                    </m:sSub>
                    <m:sSub>
                      <m:sSubPr>
                        <m:ctrlPr>
                          <a:rPr lang="en-US" sz="3200" i="1" dirty="0" smtClean="0">
                            <a:latin typeface="Cambria Math" panose="02040503050406030204" pitchFamily="18" charset="0"/>
                          </a:rPr>
                        </m:ctrlPr>
                      </m:sSubPr>
                      <m:e>
                        <m:r>
                          <a:rPr lang="ru-RU" sz="3200" b="0" i="1" dirty="0" smtClean="0">
                            <a:latin typeface="Cambria Math"/>
                          </a:rPr>
                          <m:t> </m:t>
                        </m:r>
                        <m:r>
                          <a:rPr lang="ru-RU" sz="3200" i="1" dirty="0">
                            <a:latin typeface="Cambria Math" panose="02040503050406030204" pitchFamily="18" charset="0"/>
                          </a:rPr>
                          <m:t>𝜆</m:t>
                        </m:r>
                      </m:e>
                      <m:sub>
                        <m:r>
                          <a:rPr lang="ru-RU" sz="3200" b="0" i="1" dirty="0" smtClean="0">
                            <a:latin typeface="Cambria Math"/>
                          </a:rPr>
                          <m:t>0</m:t>
                        </m:r>
                      </m:sub>
                    </m:sSub>
                    <m:r>
                      <a:rPr lang="ru-RU" sz="3600" i="1" dirty="0" smtClean="0">
                        <a:latin typeface="Cambria Math" panose="02040503050406030204" pitchFamily="18" charset="0"/>
                      </a:rPr>
                      <m:t>=0 </m:t>
                    </m:r>
                  </m:oMath>
                </a14:m>
                <a:r>
                  <a:rPr lang="ru-RU" sz="3200" dirty="0"/>
                  <a:t>не меняется), т.к. конечная метка всякой вершины равна длине некоторого пути </a:t>
                </a:r>
                <a:r>
                  <a:rPr lang="ru-RU" sz="3200" dirty="0" smtClean="0"/>
                  <a:t>из</a:t>
                </a:r>
                <a:r>
                  <a:rPr lang="en-US" sz="3200" dirty="0" smtClean="0"/>
                  <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0</m:t>
                        </m:r>
                        <m:r>
                          <a:rPr lang="en-US" sz="3200" b="0" i="1" dirty="0" smtClean="0">
                            <a:latin typeface="Cambria Math" panose="02040503050406030204" pitchFamily="18" charset="0"/>
                          </a:rPr>
                          <m:t> </m:t>
                        </m:r>
                      </m:sub>
                    </m:sSub>
                  </m:oMath>
                </a14:m>
                <a:r>
                  <a:rPr lang="ru-RU" sz="3200" dirty="0"/>
                  <a:t>в данную вершину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en-US" sz="3600" b="0" i="0" dirty="0" smtClean="0">
                        <a:latin typeface="Cambria Math" panose="02040503050406030204" pitchFamily="18" charset="0"/>
                      </a:rPr>
                      <m:t>.</m:t>
                    </m:r>
                  </m:oMath>
                </a14:m>
                <a:endParaRPr lang="ru-RU" sz="32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80010" y="936978"/>
                <a:ext cx="11293434" cy="5239985"/>
              </a:xfrm>
              <a:blipFill>
                <a:blip r:embed="rId2"/>
                <a:stretch>
                  <a:fillRect l="-1349" t="-2445" r="-1241" b="-9546"/>
                </a:stretch>
              </a:blipFill>
            </p:spPr>
            <p:txBody>
              <a:bodyPr/>
              <a:lstStyle/>
              <a:p>
                <a:r>
                  <a:rPr lang="ru-RU">
                    <a:noFill/>
                  </a:rPr>
                  <a:t> </a:t>
                </a:r>
              </a:p>
            </p:txBody>
          </p:sp>
        </mc:Fallback>
      </mc:AlternateContent>
    </p:spTree>
    <p:extLst>
      <p:ext uri="{BB962C8B-B14F-4D97-AF65-F5344CB8AC3E}">
        <p14:creationId xmlns:p14="http://schemas.microsoft.com/office/powerpoint/2010/main" val="1354752915"/>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931</Words>
  <Application>Microsoft Office PowerPoint</Application>
  <PresentationFormat>Широкоэкранный</PresentationFormat>
  <Paragraphs>154</Paragraphs>
  <Slides>31</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31</vt:i4>
      </vt:variant>
    </vt:vector>
  </HeadingPairs>
  <TitlesOfParts>
    <vt:vector size="37" baseType="lpstr">
      <vt:lpstr>Arial</vt:lpstr>
      <vt:lpstr>Calibri</vt:lpstr>
      <vt:lpstr>Calibri Light</vt:lpstr>
      <vt:lpstr>Cambria Math</vt:lpstr>
      <vt:lpstr>Times New Roman</vt:lpstr>
      <vt:lpstr>Тема Office</vt:lpstr>
      <vt:lpstr> ЭКСТРЕМАЛЬНЫЕ ЗАДАЧИ НА ГРАФАХ</vt:lpstr>
      <vt:lpstr>Презентация PowerPoint</vt:lpstr>
      <vt:lpstr>Постановка  задачи</vt:lpstr>
      <vt:lpstr>Экономическое содержание задачи</vt:lpstr>
      <vt:lpstr>Алгоритм Форда</vt:lpstr>
      <vt:lpstr>Шаги алгоритма</vt:lpstr>
      <vt:lpstr>Алгоритм Форда</vt:lpstr>
      <vt:lpstr>Алгоритм Форда</vt:lpstr>
      <vt:lpstr>Алгоритм Форда</vt:lpstr>
      <vt:lpstr>Алгоритм Форда</vt:lpstr>
      <vt:lpstr>Сети. Отношение порядка между вершинами ориентированного графа.</vt:lpstr>
      <vt:lpstr>Отношение порядка</vt:lpstr>
      <vt:lpstr>Отношение порядка</vt:lpstr>
      <vt:lpstr>Пример </vt:lpstr>
      <vt:lpstr>Отношение порядка</vt:lpstr>
      <vt:lpstr>Презентация PowerPoint</vt:lpstr>
      <vt:lpstr>о пути максимальной длины</vt:lpstr>
      <vt:lpstr>о пути максимальной длины</vt:lpstr>
      <vt:lpstr>Алгоритм</vt:lpstr>
      <vt:lpstr>Этапы алгоритма</vt:lpstr>
      <vt:lpstr>Этапы алгоритма</vt:lpstr>
      <vt:lpstr>Этапы алгоритма</vt:lpstr>
      <vt:lpstr>Сетевое планирование. Скорейшее время  завершения проекта. </vt:lpstr>
      <vt:lpstr>Пусть данные о строительстве приведены в следующей таблице:</vt:lpstr>
      <vt:lpstr>Сетевое планирование</vt:lpstr>
      <vt:lpstr>Сетевое планирование</vt:lpstr>
      <vt:lpstr>Сетевое планирование</vt:lpstr>
      <vt:lpstr>Сетевое планирование. Пример </vt:lpstr>
      <vt:lpstr>Сетевое планирование</vt:lpstr>
      <vt:lpstr>Сетевое планирование</vt:lpstr>
      <vt:lpstr>Сетевое планирование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4.  Элементы теории графов</dc:title>
  <dc:creator>Юхновец</dc:creator>
  <cp:lastModifiedBy>Буснюк Николай Николаевич</cp:lastModifiedBy>
  <cp:revision>84</cp:revision>
  <dcterms:created xsi:type="dcterms:W3CDTF">2017-11-02T18:48:50Z</dcterms:created>
  <dcterms:modified xsi:type="dcterms:W3CDTF">2020-12-09T10:11:30Z</dcterms:modified>
</cp:coreProperties>
</file>