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21" r:id="rId2"/>
    <p:sldId id="256" r:id="rId3"/>
    <p:sldId id="283" r:id="rId4"/>
    <p:sldId id="311" r:id="rId5"/>
    <p:sldId id="265" r:id="rId6"/>
    <p:sldId id="266" r:id="rId7"/>
    <p:sldId id="260" r:id="rId8"/>
    <p:sldId id="261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316" r:id="rId17"/>
    <p:sldId id="323" r:id="rId18"/>
    <p:sldId id="291" r:id="rId19"/>
    <p:sldId id="317" r:id="rId20"/>
    <p:sldId id="318" r:id="rId21"/>
    <p:sldId id="322" r:id="rId22"/>
    <p:sldId id="292" r:id="rId23"/>
    <p:sldId id="295" r:id="rId24"/>
    <p:sldId id="300" r:id="rId25"/>
    <p:sldId id="296" r:id="rId26"/>
    <p:sldId id="297" r:id="rId27"/>
    <p:sldId id="312" r:id="rId28"/>
    <p:sldId id="298" r:id="rId29"/>
    <p:sldId id="299" r:id="rId30"/>
    <p:sldId id="271" r:id="rId31"/>
    <p:sldId id="272" r:id="rId32"/>
    <p:sldId id="301" r:id="rId33"/>
    <p:sldId id="313" r:id="rId34"/>
    <p:sldId id="275" r:id="rId35"/>
    <p:sldId id="276" r:id="rId36"/>
    <p:sldId id="314" r:id="rId37"/>
    <p:sldId id="320" r:id="rId38"/>
    <p:sldId id="319" r:id="rId39"/>
    <p:sldId id="278" r:id="rId40"/>
    <p:sldId id="280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6E6"/>
    <a:srgbClr val="E4D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2342E-6F1E-43E8-B5B8-4CDD3F862566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22743-198D-4B97-BBCE-32D2EEFC3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27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22743-198D-4B97-BBCE-32D2EEFC33F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5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02173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344813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5157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199798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842514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0732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787458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775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414841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38711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1114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124">
              <a:srgbClr val="E4DFEC"/>
            </a:gs>
            <a:gs pos="63000">
              <a:srgbClr val="F1F1F7"/>
            </a:gs>
            <a:gs pos="0">
              <a:schemeClr val="bg1"/>
            </a:gs>
            <a:gs pos="100000">
              <a:srgbClr val="DDD6E6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2F40-E504-466C-9597-3E2147952C76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16F8-D446-4182-9B71-D16F876087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1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emf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6.emf"/><Relationship Id="rId18" Type="http://schemas.openxmlformats.org/officeDocument/2006/relationships/image" Target="../media/image4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png"/><Relationship Id="rId20" Type="http://schemas.openxmlformats.org/officeDocument/2006/relationships/image" Target="../media/image31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4.png"/><Relationship Id="rId5" Type="http://schemas.openxmlformats.org/officeDocument/2006/relationships/image" Target="../media/image15.emf"/><Relationship Id="rId15" Type="http://schemas.openxmlformats.org/officeDocument/2006/relationships/image" Target="../media/image16.emf"/><Relationship Id="rId10" Type="http://schemas.openxmlformats.org/officeDocument/2006/relationships/image" Target="../media/image43.png"/><Relationship Id="rId19" Type="http://schemas.openxmlformats.org/officeDocument/2006/relationships/image" Target="../media/image48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2.png"/><Relationship Id="rId14" Type="http://schemas.openxmlformats.org/officeDocument/2006/relationships/oleObject" Target="../embeddings/oleObject4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18.emf"/><Relationship Id="rId18" Type="http://schemas.openxmlformats.org/officeDocument/2006/relationships/image" Target="../media/image62.png"/><Relationship Id="rId3" Type="http://schemas.openxmlformats.org/officeDocument/2006/relationships/image" Target="../media/image26.png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59.png"/><Relationship Id="rId5" Type="http://schemas.openxmlformats.org/officeDocument/2006/relationships/image" Target="../media/image17.emf"/><Relationship Id="rId15" Type="http://schemas.openxmlformats.org/officeDocument/2006/relationships/image" Target="../media/image18.emf"/><Relationship Id="rId10" Type="http://schemas.openxmlformats.org/officeDocument/2006/relationships/image" Target="../media/image58.png"/><Relationship Id="rId19" Type="http://schemas.openxmlformats.org/officeDocument/2006/relationships/image" Target="../media/image63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42.png"/><Relationship Id="rId14" Type="http://schemas.openxmlformats.org/officeDocument/2006/relationships/oleObject" Target="../embeddings/oleObject8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50.png"/><Relationship Id="rId3" Type="http://schemas.openxmlformats.org/officeDocument/2006/relationships/image" Target="../media/image29.png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11" Type="http://schemas.openxmlformats.org/officeDocument/2006/relationships/image" Target="../media/image33.png"/><Relationship Id="rId5" Type="http://schemas.openxmlformats.org/officeDocument/2006/relationships/image" Target="../media/image27.e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310.png"/><Relationship Id="rId1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3051771"/>
          </a:xfrm>
        </p:spPr>
        <p:txBody>
          <a:bodyPr>
            <a:normAutofit/>
          </a:bodyPr>
          <a:lstStyle/>
          <a:p>
            <a:r>
              <a:rPr lang="ru-RU" sz="2800" dirty="0"/>
              <a:t>Учебная дисциплина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r>
              <a:rPr lang="ru-RU" b="1" dirty="0" smtClean="0"/>
              <a:t>«Дискретная математика»</a:t>
            </a:r>
            <a:r>
              <a:rPr lang="ru-RU" sz="4800" b="1" dirty="0"/>
              <a:t/>
            </a:r>
            <a:br>
              <a:rPr lang="ru-RU" sz="4800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886200"/>
            <a:ext cx="8136904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Доцент кафедры </a:t>
            </a:r>
            <a:r>
              <a:rPr lang="ru-RU" dirty="0" err="1" smtClean="0">
                <a:solidFill>
                  <a:schemeClr val="tx1"/>
                </a:solidFill>
              </a:rPr>
              <a:t>ИСиТ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  <a:p>
            <a:r>
              <a:rPr lang="ru-RU" dirty="0" err="1" smtClean="0">
                <a:solidFill>
                  <a:schemeClr val="tx1"/>
                </a:solidFill>
              </a:rPr>
              <a:t>Буснюк</a:t>
            </a:r>
            <a:r>
              <a:rPr lang="ru-RU" dirty="0" smtClean="0">
                <a:solidFill>
                  <a:schemeClr val="tx1"/>
                </a:solidFill>
              </a:rPr>
              <a:t> Николай Николаевич,   к. ф.- м. наук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5984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31032" y="764704"/>
                <a:ext cx="8702624" cy="5628283"/>
              </a:xfrm>
            </p:spPr>
            <p:txBody>
              <a:bodyPr>
                <a:noAutofit/>
              </a:bodyPr>
              <a:lstStyle/>
              <a:p>
                <a:pPr marL="0" indent="324000" algn="just">
                  <a:buNone/>
                </a:pPr>
                <a:r>
                  <a:rPr lang="ru-RU" sz="3200" b="1" i="1" dirty="0" smtClean="0"/>
                  <a:t>  Мощностью</a:t>
                </a:r>
                <a:r>
                  <a:rPr lang="ru-RU" sz="3200" dirty="0" smtClean="0"/>
                  <a:t> </a:t>
                </a:r>
                <a:r>
                  <a:rPr lang="ru-RU" sz="3200" dirty="0"/>
                  <a:t>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3200" dirty="0" smtClean="0"/>
                  <a:t>называется </a:t>
                </a:r>
                <a:r>
                  <a:rPr lang="ru-RU" sz="3200" dirty="0"/>
                  <a:t>количество элементов </a:t>
                </a:r>
                <a:r>
                  <a:rPr lang="ru-RU" sz="3200" dirty="0" smtClean="0"/>
                  <a:t>множества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 smtClean="0"/>
                  <a:t>.</a:t>
                </a:r>
                <a:endParaRPr lang="ru-RU" sz="3200" dirty="0"/>
              </a:p>
              <a:p>
                <a:pPr marL="0" indent="324000" algn="just">
                  <a:buNone/>
                </a:pPr>
                <a:r>
                  <a:rPr lang="ru-RU" sz="3200" dirty="0" smtClean="0"/>
                  <a:t>  Множество</a:t>
                </a:r>
                <a:r>
                  <a:rPr lang="ru-RU" sz="3200" dirty="0"/>
                  <a:t>, не содержащее ни одного элемента, называется </a:t>
                </a:r>
                <a:r>
                  <a:rPr lang="ru-RU" sz="3200" b="1" i="1" dirty="0"/>
                  <a:t>пустым</a:t>
                </a:r>
                <a:r>
                  <a:rPr lang="ru-RU" sz="3200" dirty="0"/>
                  <a:t> множеством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ru-RU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Пустое множество является подмножеством любого множества.</a:t>
                </a:r>
              </a:p>
              <a:p>
                <a:pPr marL="0" indent="324000">
                  <a:buNone/>
                </a:pPr>
                <a:r>
                  <a:rPr lang="ru-RU" sz="3200" b="1" dirty="0" smtClean="0"/>
                  <a:t>ПРИМЕР: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3;8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8;3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</m:t>
                    </m:r>
                  </m:oMath>
                </a14:m>
                <a:endParaRPr lang="en-US" sz="32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32400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/>
                  <a:t>– </a:t>
                </a:r>
                <a:r>
                  <a:rPr lang="ru-RU" sz="3200" dirty="0" smtClean="0"/>
                  <a:t>собственные подмножества </a:t>
                </a:r>
                <a:r>
                  <a:rPr lang="ru-RU" sz="3200" dirty="0"/>
                  <a:t>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 smtClean="0"/>
                  <a:t>;</a:t>
                </a:r>
                <a:endParaRPr lang="ru-RU" sz="3200" dirty="0"/>
              </a:p>
              <a:p>
                <a:pPr marL="0" indent="324000" algn="just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3;8</m:t>
                        </m:r>
                      </m:e>
                    </m:d>
                  </m:oMath>
                </a14:m>
                <a:r>
                  <a:rPr lang="ru-RU" sz="320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ru-RU" sz="3200" dirty="0" smtClean="0"/>
                  <a:t> - несобственные подмножества А.</a:t>
                </a:r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032" y="764704"/>
                <a:ext cx="8702624" cy="5628283"/>
              </a:xfrm>
              <a:blipFill rotWithShape="1">
                <a:blip r:embed="rId2"/>
                <a:stretch>
                  <a:fillRect l="-1822" t="-1299" r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b="1" i="1" dirty="0"/>
              <a:t>Мощность, пустое множество </a:t>
            </a:r>
          </a:p>
        </p:txBody>
      </p:sp>
    </p:spTree>
    <p:extLst>
      <p:ext uri="{BB962C8B-B14F-4D97-AF65-F5344CB8AC3E}">
        <p14:creationId xmlns:p14="http://schemas.microsoft.com/office/powerpoint/2010/main" val="395467228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16632"/>
                <a:ext cx="8424936" cy="6624736"/>
              </a:xfrm>
            </p:spPr>
            <p:txBody>
              <a:bodyPr>
                <a:noAutofit/>
              </a:bodyPr>
              <a:lstStyle/>
              <a:p>
                <a:pPr marL="0" indent="324000" algn="just">
                  <a:buNone/>
                </a:pPr>
                <a:r>
                  <a:rPr lang="ru-RU" sz="3200" b="1" i="1" dirty="0" smtClean="0"/>
                  <a:t>  Универсальное множество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</m:d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– это </a:t>
                </a:r>
                <a:r>
                  <a:rPr lang="ru-RU" sz="3200" dirty="0" smtClean="0"/>
                  <a:t>множество </a:t>
                </a:r>
                <a:r>
                  <a:rPr lang="ru-RU" sz="3200" dirty="0"/>
                  <a:t>всех элементов, которые могут встретиться в данном исследовании. </a:t>
                </a:r>
                <a:r>
                  <a:rPr lang="ru-RU" sz="3200" i="1" dirty="0"/>
                  <a:t>В</a:t>
                </a:r>
                <a:r>
                  <a:rPr lang="ru-RU" sz="3200" dirty="0"/>
                  <a:t> различных конкретных случаях роль универсального множества могут играть конкретные множества.</a:t>
                </a:r>
              </a:p>
              <a:p>
                <a:pPr marL="0" indent="324000" algn="just">
                  <a:buNone/>
                </a:pPr>
                <a:r>
                  <a:rPr lang="ru-RU" sz="3200" b="1" i="1" dirty="0" smtClean="0"/>
                  <a:t>   Множеством </a:t>
                </a:r>
                <a:r>
                  <a:rPr lang="ru-RU" sz="3200" b="1" i="1" dirty="0"/>
                  <a:t>степенью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32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3200" dirty="0" smtClean="0"/>
                  <a:t>или</a:t>
                </a:r>
                <a:r>
                  <a:rPr lang="ru-RU" sz="3200" b="1" i="1" dirty="0" smtClean="0"/>
                  <a:t> </a:t>
                </a:r>
                <a:r>
                  <a:rPr lang="ru-RU" sz="3200" b="1" i="1" dirty="0" err="1"/>
                  <a:t>булеаном</a:t>
                </a:r>
                <a:r>
                  <a:rPr lang="ru-RU" sz="3200" b="1" i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200" b="1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32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называется множество всех подмножеств 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3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200" dirty="0"/>
              </a:p>
              <a:p>
                <a:pPr marL="0" indent="0" algn="just">
                  <a:buNone/>
                </a:pPr>
                <a:r>
                  <a:rPr lang="ru-RU" sz="3200" b="1" dirty="0" smtClean="0"/>
                  <a:t>ПРИМЕР:</a:t>
                </a:r>
                <a:r>
                  <a:rPr lang="ru-RU" sz="3200" dirty="0" smtClean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3;8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</m:oMath>
                </a14:m>
                <a:endParaRPr lang="ru-RU" sz="3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p>
                      </m:sSup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200" dirty="0"/>
              </a:p>
              <a:p>
                <a:pPr marL="0" indent="324000" algn="just">
                  <a:buNone/>
                </a:pPr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16632"/>
                <a:ext cx="8424936" cy="6624736"/>
              </a:xfrm>
              <a:blipFill rotWithShape="0">
                <a:blip r:embed="rId2"/>
                <a:stretch>
                  <a:fillRect l="-1809" t="-1104" r="-1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41753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68760"/>
                <a:ext cx="7886700" cy="4351338"/>
              </a:xfrm>
            </p:spPr>
            <p:txBody>
              <a:bodyPr/>
              <a:lstStyle/>
              <a:p>
                <a:pPr marL="0" indent="324000" algn="just">
                  <a:buNone/>
                </a:pPr>
                <a:r>
                  <a:rPr lang="ru-RU" sz="3200" b="1" i="1" dirty="0" smtClean="0"/>
                  <a:t>  Разбиением</a:t>
                </a:r>
                <a:r>
                  <a:rPr lang="ru-RU" sz="3200" dirty="0" smtClean="0"/>
                  <a:t> </a:t>
                </a:r>
                <a:r>
                  <a:rPr lang="ru-RU" sz="3200" dirty="0"/>
                  <a:t>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называется такая совокупность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непустых подмножеств 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, что каждый элемент 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является элементом одного и только одного множества из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sz="3200" dirty="0" smtClean="0"/>
                  <a:t>.</a:t>
                </a:r>
                <a:endParaRPr lang="ru-RU" sz="3200" dirty="0"/>
              </a:p>
              <a:p>
                <a:pPr marL="0" indent="324000" algn="just">
                  <a:buNone/>
                </a:pPr>
                <a:r>
                  <a:rPr lang="ru-RU" sz="3200" b="1" dirty="0" smtClean="0"/>
                  <a:t> </a:t>
                </a:r>
                <a:endParaRPr lang="en-US" sz="3200" b="1" dirty="0" smtClean="0"/>
              </a:p>
              <a:p>
                <a:pPr marL="0" indent="324000" algn="just">
                  <a:buNone/>
                </a:pPr>
                <a:r>
                  <a:rPr lang="ru-RU" sz="3200" b="1" dirty="0" smtClean="0"/>
                  <a:t>ПРИМЕР:</a:t>
                </a:r>
                <a:r>
                  <a:rPr lang="ru-RU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1;2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4;5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является разбиением 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1;2;3;4;5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68760"/>
                <a:ext cx="7886700" cy="4351338"/>
              </a:xfrm>
              <a:blipFill>
                <a:blip r:embed="rId2"/>
                <a:stretch>
                  <a:fillRect l="-1932" t="-1681" r="-2009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b="1" i="1" dirty="0"/>
              <a:t>Разбиение</a:t>
            </a:r>
          </a:p>
        </p:txBody>
      </p:sp>
    </p:spTree>
    <p:extLst>
      <p:ext uri="{BB962C8B-B14F-4D97-AF65-F5344CB8AC3E}">
        <p14:creationId xmlns:p14="http://schemas.microsoft.com/office/powerpoint/2010/main" val="96254756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8832" y="296690"/>
            <a:ext cx="7920000" cy="1224135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b="1" dirty="0" smtClean="0"/>
              <a:t>Основные числовые множества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98832" y="1844824"/>
                <a:ext cx="8365656" cy="4351338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ru-RU" dirty="0" smtClean="0"/>
                  <a:t>Натуральные </a:t>
                </a:r>
                <a:r>
                  <a:rPr lang="ru-RU" dirty="0"/>
                  <a:t>числа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1;2;3;…;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 smtClean="0"/>
              </a:p>
              <a:p>
                <a:pPr lvl="0"/>
                <a:r>
                  <a:rPr lang="ru-RU" dirty="0"/>
                  <a:t>Целые числа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…;−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;…;−2;−1;0;1;2;…;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 smtClean="0"/>
              </a:p>
              <a:p>
                <a:pPr lvl="0"/>
                <a:r>
                  <a:rPr lang="ru-RU" dirty="0"/>
                  <a:t>Рациональные </a:t>
                </a:r>
                <a:r>
                  <a:rPr lang="ru-RU" dirty="0" smtClean="0"/>
                  <a:t>числа</a:t>
                </a: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ru-RU" dirty="0"/>
              </a:p>
              <a:p>
                <a:pPr lvl="0"/>
                <a:r>
                  <a:rPr lang="ru-RU" dirty="0"/>
                  <a:t>Действительные числа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 – вся числовая </a:t>
                </a:r>
                <a:r>
                  <a:rPr lang="ru-RU" dirty="0" smtClean="0"/>
                  <a:t>ось</a:t>
                </a:r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832" y="1844824"/>
                <a:ext cx="8365656" cy="4351338"/>
              </a:xfrm>
              <a:blipFill rotWithShape="1">
                <a:blip r:embed="rId2"/>
                <a:stretch>
                  <a:fillRect l="-1602" t="-16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26627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836712"/>
            <a:ext cx="7886700" cy="5951676"/>
          </a:xfrm>
        </p:spPr>
        <p:txBody>
          <a:bodyPr>
            <a:normAutofit/>
          </a:bodyPr>
          <a:lstStyle/>
          <a:p>
            <a:pPr marL="0" indent="324000" algn="just">
              <a:buNone/>
            </a:pPr>
            <a:r>
              <a:rPr lang="ru-RU" sz="3200" dirty="0" smtClean="0"/>
              <a:t>  Множество, количество элементов </a:t>
            </a:r>
            <a:r>
              <a:rPr lang="ru-RU" sz="3200" dirty="0"/>
              <a:t>которого </a:t>
            </a:r>
            <a:r>
              <a:rPr lang="ru-RU" sz="3200" dirty="0" smtClean="0"/>
              <a:t>конечно, </a:t>
            </a:r>
            <a:r>
              <a:rPr lang="ru-RU" sz="3200" dirty="0"/>
              <a:t>называется </a:t>
            </a:r>
            <a:r>
              <a:rPr lang="ru-RU" sz="3200" b="1" i="1" dirty="0" smtClean="0"/>
              <a:t>конечным,</a:t>
            </a:r>
            <a:r>
              <a:rPr lang="ru-RU" sz="3200" dirty="0" smtClean="0"/>
              <a:t> </a:t>
            </a:r>
            <a:r>
              <a:rPr lang="ru-RU" sz="3200" dirty="0"/>
              <a:t>и </a:t>
            </a:r>
            <a:r>
              <a:rPr lang="ru-RU" sz="3200" b="1" i="1" dirty="0"/>
              <a:t>бесконечным</a:t>
            </a:r>
            <a:r>
              <a:rPr lang="ru-RU" sz="3200" dirty="0"/>
              <a:t> </a:t>
            </a:r>
            <a:r>
              <a:rPr lang="ru-RU" dirty="0"/>
              <a:t>– </a:t>
            </a:r>
            <a:r>
              <a:rPr lang="ru-RU" sz="3200" dirty="0" smtClean="0"/>
              <a:t>в </a:t>
            </a:r>
            <a:r>
              <a:rPr lang="ru-RU" sz="3200" dirty="0"/>
              <a:t>противном случае. Бесконечные множества разделяются на счётные и несчётные. </a:t>
            </a:r>
          </a:p>
          <a:p>
            <a:pPr marL="0" indent="324000" algn="just">
              <a:buNone/>
            </a:pPr>
            <a:r>
              <a:rPr lang="en-US" sz="3200" dirty="0" smtClean="0"/>
              <a:t> </a:t>
            </a:r>
            <a:r>
              <a:rPr lang="ru-RU" sz="3200" dirty="0" smtClean="0"/>
              <a:t> Если </a:t>
            </a:r>
            <a:r>
              <a:rPr lang="ru-RU" sz="3200" dirty="0"/>
              <a:t>элементы бесконечного множества можно пронумеровать с помощью натурального ряда чисел, то </a:t>
            </a:r>
            <a:r>
              <a:rPr lang="ru-RU" sz="3200" dirty="0" smtClean="0"/>
              <a:t>оно </a:t>
            </a:r>
            <a:r>
              <a:rPr lang="ru-RU" sz="3200" dirty="0"/>
              <a:t>называется </a:t>
            </a:r>
            <a:r>
              <a:rPr lang="ru-RU" sz="3200" b="1" i="1" dirty="0" smtClean="0"/>
              <a:t>счётным,</a:t>
            </a:r>
            <a:r>
              <a:rPr lang="ru-RU" sz="3200" dirty="0" smtClean="0"/>
              <a:t> </a:t>
            </a:r>
            <a:r>
              <a:rPr lang="ru-RU" sz="3200" dirty="0"/>
              <a:t>и </a:t>
            </a:r>
            <a:r>
              <a:rPr lang="ru-RU" sz="3200" b="1" i="1" dirty="0" smtClean="0"/>
              <a:t>несчётным </a:t>
            </a:r>
            <a:r>
              <a:rPr lang="ru-RU" dirty="0"/>
              <a:t>–</a:t>
            </a:r>
            <a:r>
              <a:rPr lang="ru-RU" sz="3200" b="1" i="1" dirty="0" smtClean="0"/>
              <a:t> </a:t>
            </a:r>
            <a:r>
              <a:rPr lang="ru-RU" sz="3200" dirty="0" smtClean="0"/>
              <a:t>в </a:t>
            </a:r>
            <a:r>
              <a:rPr lang="ru-RU" sz="3200" dirty="0"/>
              <a:t>противном случае.</a:t>
            </a:r>
          </a:p>
          <a:p>
            <a:pPr marL="0" indent="324000" algn="just">
              <a:buNone/>
            </a:pP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440110" y="198102"/>
            <a:ext cx="8229600" cy="634082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b="1" i="1" dirty="0"/>
              <a:t>Конечные, счётные </a:t>
            </a:r>
            <a:r>
              <a:rPr lang="ru-RU" i="1" dirty="0"/>
              <a:t>множества</a:t>
            </a:r>
          </a:p>
        </p:txBody>
      </p:sp>
    </p:spTree>
    <p:extLst>
      <p:ext uri="{BB962C8B-B14F-4D97-AF65-F5344CB8AC3E}">
        <p14:creationId xmlns:p14="http://schemas.microsoft.com/office/powerpoint/2010/main" val="125298498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728" y="116712"/>
            <a:ext cx="7920000" cy="720000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ru-RU" b="1" dirty="0"/>
              <a:t>Равномощные </a:t>
            </a:r>
            <a:r>
              <a:rPr lang="ru-RU" b="1" dirty="0" smtClean="0"/>
              <a:t>множества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57978" y="1628800"/>
                <a:ext cx="7886700" cy="5797826"/>
              </a:xfrm>
            </p:spPr>
            <p:txBody>
              <a:bodyPr>
                <a:normAutofit/>
              </a:bodyPr>
              <a:lstStyle/>
              <a:p>
                <a:pPr marL="0" indent="324000" algn="just">
                  <a:buNone/>
                </a:pPr>
                <a:r>
                  <a:rPr lang="ru-RU" sz="3100" b="1" i="1" dirty="0" smtClean="0"/>
                  <a:t>  Взаимно однозначным соответствием </a:t>
                </a:r>
                <a:r>
                  <a:rPr lang="ru-RU" sz="3100" dirty="0"/>
                  <a:t>между двумя множествами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100" dirty="0" smtClean="0"/>
                  <a:t> </a:t>
                </a:r>
                <a:r>
                  <a:rPr lang="ru-RU" sz="3100" dirty="0" smtClean="0"/>
                  <a:t>и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100" dirty="0" smtClean="0"/>
                  <a:t> </a:t>
                </a:r>
                <a:r>
                  <a:rPr lang="ru-RU" sz="3100" dirty="0"/>
                  <a:t>называется такое правило (закон)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3100" dirty="0" smtClean="0"/>
                  <a:t>, </a:t>
                </a:r>
                <a:r>
                  <a:rPr lang="ru-RU" sz="3100" dirty="0"/>
                  <a:t>по которому каждому элементу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100" dirty="0" smtClean="0"/>
                  <a:t> </a:t>
                </a:r>
                <a:r>
                  <a:rPr lang="ru-RU" sz="3100" dirty="0"/>
                  <a:t>ставится в соответствие </a:t>
                </a:r>
                <a:r>
                  <a:rPr lang="ru-RU" sz="3100" dirty="0" smtClean="0"/>
                  <a:t>единственный </a:t>
                </a:r>
                <a:r>
                  <a:rPr lang="ru-RU" sz="3100" dirty="0"/>
                  <a:t>элемент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1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100" i="1" dirty="0" smtClean="0"/>
                  <a:t>, </a:t>
                </a:r>
                <a:r>
                  <a:rPr lang="ru-RU" sz="3100" dirty="0"/>
                  <a:t>а для любого элемента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100" dirty="0" smtClean="0"/>
                  <a:t> </a:t>
                </a:r>
                <a:r>
                  <a:rPr lang="ru-RU" sz="3100" dirty="0"/>
                  <a:t>существует единственный элемент </a:t>
                </a:r>
                <a14:m>
                  <m:oMath xmlns:m="http://schemas.openxmlformats.org/officeDocument/2006/math">
                    <m:r>
                      <a:rPr lang="en-US" sz="31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1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1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100" dirty="0"/>
                  <a:t>, такой что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1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3100" i="1" dirty="0" smtClean="0"/>
                  <a:t>.</a:t>
                </a:r>
                <a:endParaRPr lang="ru-RU" sz="31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978" y="1628800"/>
                <a:ext cx="7886700" cy="5797826"/>
              </a:xfrm>
              <a:blipFill rotWithShape="1">
                <a:blip r:embed="rId2"/>
                <a:stretch>
                  <a:fillRect l="-1932" t="-1367" r="-1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38855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50714"/>
                <a:ext cx="8229600" cy="537544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324000" algn="just">
                  <a:buNone/>
                </a:pPr>
                <a:r>
                  <a:rPr lang="ru-RU" dirty="0"/>
                  <a:t>Множества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называются </a:t>
                </a:r>
                <a:r>
                  <a:rPr lang="ru-RU" b="1" i="1" dirty="0"/>
                  <a:t>равномощными</a:t>
                </a:r>
                <a:r>
                  <a:rPr lang="en-US" b="1" i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ru-RU" dirty="0"/>
                  <a:t>, если между ними можно установить взаимно однозначное соответствие. В таком случае говорят, что множества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i="1" dirty="0"/>
                  <a:t>изоморфны</a:t>
                </a:r>
                <a:r>
                  <a:rPr lang="ru-RU" i="1" dirty="0"/>
                  <a:t>.</a:t>
                </a:r>
                <a:endParaRPr lang="ru-RU" dirty="0"/>
              </a:p>
              <a:p>
                <a:pPr marL="0" indent="324000" algn="just">
                  <a:buNone/>
                </a:pPr>
                <a:r>
                  <a:rPr lang="ru-RU" dirty="0"/>
                  <a:t>Нетрудно видеть, что</a:t>
                </a:r>
              </a:p>
              <a:p>
                <a:pPr lvl="0" indent="324000" algn="just"/>
                <a:r>
                  <a:rPr lang="ru-RU" dirty="0"/>
                  <a:t>Любое множество взаимно однозначно соответствует самому </a:t>
                </a:r>
                <a:r>
                  <a:rPr lang="ru-RU" dirty="0" smtClean="0"/>
                  <a:t>себе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ru-RU" i="1" dirty="0" err="1" smtClean="0"/>
                  <a:t>рефлексивность</a:t>
                </a:r>
                <a:r>
                  <a:rPr lang="ru-RU" dirty="0" smtClean="0"/>
                  <a:t>);</a:t>
                </a:r>
                <a:endParaRPr lang="ru-RU" dirty="0"/>
              </a:p>
              <a:p>
                <a:pPr lvl="0" indent="324000" algn="just"/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i="1" dirty="0"/>
                  <a:t>, </a:t>
                </a:r>
                <a:r>
                  <a:rPr lang="ru-RU" dirty="0"/>
                  <a:t>то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i="1" dirty="0" smtClean="0"/>
                  <a:t>коммутативность (симметричность)</a:t>
                </a:r>
                <a:r>
                  <a:rPr lang="ru-RU" dirty="0" smtClean="0"/>
                  <a:t>;</a:t>
                </a:r>
                <a:endParaRPr lang="ru-RU" dirty="0"/>
              </a:p>
              <a:p>
                <a:pPr lvl="0" indent="324000" algn="just"/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i="1" dirty="0"/>
                  <a:t>,</a:t>
                </a:r>
                <a:r>
                  <a:rPr lang="en-US" i="1" dirty="0"/>
                  <a:t> </a:t>
                </a:r>
                <a:r>
                  <a:rPr lang="ru-RU" dirty="0"/>
                  <a:t>а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, то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– </a:t>
                </a:r>
                <a:r>
                  <a:rPr lang="ru-RU" i="1" dirty="0" smtClean="0"/>
                  <a:t>ассоциативность (транзитивность)</a:t>
                </a:r>
                <a:r>
                  <a:rPr lang="en-US" b="1" i="1" dirty="0" smtClean="0"/>
                  <a:t>.</a:t>
                </a:r>
                <a:endParaRPr lang="ru-RU" b="1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50714"/>
                <a:ext cx="8229600" cy="5375449"/>
              </a:xfrm>
              <a:blipFill rotWithShape="1">
                <a:blip r:embed="rId2"/>
                <a:stretch>
                  <a:fillRect l="-1704" t="-2948" r="-1704"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78148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Соответствие </a:t>
            </a:r>
            <a:r>
              <a:rPr lang="en-US" dirty="0"/>
              <a:t>n</a:t>
            </a:r>
            <a:r>
              <a:rPr lang="ru-RU" dirty="0"/>
              <a:t>→2</a:t>
            </a:r>
            <a:r>
              <a:rPr lang="en-US" dirty="0"/>
              <a:t>n</a:t>
            </a:r>
            <a:r>
              <a:rPr lang="ru-RU" dirty="0"/>
              <a:t> устанавливает взаимно однозначное соответствие между множеством натуральных чисел </a:t>
            </a:r>
            <a:r>
              <a:rPr lang="en-US" dirty="0"/>
              <a:t>N</a:t>
            </a:r>
            <a:r>
              <a:rPr lang="ru-RU" dirty="0"/>
              <a:t> и множеством четных натуральных </a:t>
            </a:r>
            <a:r>
              <a:rPr lang="ru-RU" dirty="0" smtClean="0"/>
              <a:t>чисел2*</a:t>
            </a:r>
            <a:r>
              <a:rPr lang="en-US" dirty="0" smtClean="0"/>
              <a:t>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0427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8"/>
            <a:ext cx="7920000" cy="720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b="1" dirty="0"/>
              <a:t>Условные </a:t>
            </a:r>
            <a:r>
              <a:rPr lang="ru-RU" b="1" dirty="0" smtClean="0"/>
              <a:t>обозначения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05949"/>
                <a:ext cx="7886700" cy="497101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sz="3200" b="1" dirty="0" smtClean="0">
                    <a:sym typeface="Symbol" panose="05050102010706020507" pitchFamily="18" charset="2"/>
                  </a:rPr>
                  <a:t></a:t>
                </a:r>
                <a:r>
                  <a:rPr lang="ru-RU" sz="3200" dirty="0" smtClean="0"/>
                  <a:t> </a:t>
                </a:r>
                <a:r>
                  <a:rPr lang="ru-RU" sz="3200" dirty="0"/>
                  <a:t>– любое, для </a:t>
                </a:r>
                <a:r>
                  <a:rPr lang="ru-RU" sz="3200" dirty="0" smtClean="0"/>
                  <a:t>всех</a:t>
                </a:r>
                <a:r>
                  <a:rPr lang="en-US" sz="3200" dirty="0" smtClean="0"/>
                  <a:t>;</a:t>
                </a:r>
                <a:endParaRPr lang="ru-RU" sz="3200" dirty="0"/>
              </a:p>
              <a:p>
                <a:r>
                  <a:rPr lang="ru-RU" sz="3200" b="1" dirty="0" smtClean="0">
                    <a:sym typeface="Symbol" panose="05050102010706020507" pitchFamily="18" charset="2"/>
                  </a:rPr>
                  <a:t></a:t>
                </a:r>
                <a:r>
                  <a:rPr lang="ru-RU" sz="3200" dirty="0" smtClean="0"/>
                  <a:t> </a:t>
                </a:r>
                <a:r>
                  <a:rPr lang="ru-RU" sz="3200" dirty="0"/>
                  <a:t>– </a:t>
                </a:r>
                <a:r>
                  <a:rPr lang="ru-RU" sz="3200" dirty="0" smtClean="0"/>
                  <a:t>существует</a:t>
                </a:r>
                <a:r>
                  <a:rPr lang="en-US" sz="3200" dirty="0" smtClean="0"/>
                  <a:t>;</a:t>
                </a:r>
                <a:endParaRPr lang="ru-RU" sz="3200" dirty="0"/>
              </a:p>
              <a:p>
                <a:r>
                  <a:rPr lang="ru-RU" sz="3200" b="1" dirty="0" smtClean="0">
                    <a:sym typeface="Symbol" panose="05050102010706020507" pitchFamily="18" charset="2"/>
                  </a:rPr>
                  <a:t></a:t>
                </a:r>
                <a:r>
                  <a:rPr lang="ru-RU" sz="3200" dirty="0" smtClean="0"/>
                  <a:t> </a:t>
                </a:r>
                <a:r>
                  <a:rPr lang="ru-RU" sz="3200" dirty="0"/>
                  <a:t>– существует и </a:t>
                </a:r>
                <a:r>
                  <a:rPr lang="ru-RU" sz="3200" dirty="0" smtClean="0"/>
                  <a:t>единственный</a:t>
                </a:r>
                <a:r>
                  <a:rPr lang="en-US" sz="3200" dirty="0" smtClean="0"/>
                  <a:t>;</a:t>
                </a:r>
                <a:endParaRPr lang="ru-RU" sz="3200" dirty="0"/>
              </a:p>
              <a:p>
                <a14:m>
                  <m:oMath xmlns:m="http://schemas.openxmlformats.org/officeDocument/2006/math">
                    <m:r>
                      <a:rPr lang="ru-RU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– следствие – символ </a:t>
                </a:r>
                <a:r>
                  <a:rPr lang="ru-RU" sz="3200" dirty="0" smtClean="0"/>
                  <a:t>импликации</a:t>
                </a:r>
                <a:r>
                  <a:rPr lang="en-US" sz="3200" dirty="0" smtClean="0"/>
                  <a:t>;</a:t>
                </a:r>
                <a:endParaRPr lang="ru-RU" sz="3200" dirty="0"/>
              </a:p>
              <a:p>
                <a14:m>
                  <m:oMath xmlns:m="http://schemas.openxmlformats.org/officeDocument/2006/math">
                    <m:r>
                      <a:rPr lang="ru-RU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 smtClean="0"/>
                  <a:t>– </a:t>
                </a:r>
                <a:r>
                  <a:rPr lang="ru-RU" sz="3200" dirty="0"/>
                  <a:t>эквивалентность, </a:t>
                </a:r>
                <a:r>
                  <a:rPr lang="ru-RU" sz="3200" dirty="0" smtClean="0"/>
                  <a:t>равносильность</a:t>
                </a:r>
                <a:r>
                  <a:rPr lang="en-US" sz="3200" dirty="0" smtClean="0"/>
                  <a:t>;</a:t>
                </a:r>
                <a:endParaRPr lang="ru-RU" sz="3200" dirty="0"/>
              </a:p>
              <a:p>
                <a14:m>
                  <m:oMath xmlns:m="http://schemas.openxmlformats.org/officeDocument/2006/math">
                    <m:r>
                      <a:rPr lang="ru-RU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⋀</m:t>
                    </m:r>
                    <m:d>
                      <m:dPr>
                        <m:ctrlPr>
                          <a:rPr lang="ru-RU" sz="3200" b="1" i="1" smtClean="0">
                            <a:latin typeface="Cambria Math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&amp;</m:t>
                        </m:r>
                      </m:e>
                    </m:d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– конъюнкция – логическое «и</a:t>
                </a:r>
                <a:r>
                  <a:rPr lang="ru-RU" sz="3200" dirty="0" smtClean="0"/>
                  <a:t>»</a:t>
                </a:r>
                <a:r>
                  <a:rPr lang="en-US" sz="3200" dirty="0" smtClean="0"/>
                  <a:t>;</a:t>
                </a:r>
                <a:endParaRPr lang="ru-RU" sz="3200" dirty="0"/>
              </a:p>
              <a:p>
                <a14:m>
                  <m:oMath xmlns:m="http://schemas.openxmlformats.org/officeDocument/2006/math">
                    <m:r>
                      <a:rPr lang="ru-RU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⋁</m:t>
                    </m:r>
                    <m:d>
                      <m:dPr>
                        <m:ctrlPr>
                          <a:rPr lang="ru-RU" sz="3200" b="1" i="1" smtClean="0">
                            <a:latin typeface="Cambria Math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3200" b="1" i="1" smtClean="0">
                                <a:latin typeface="Cambria Math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– дизъюнкция – логическое «или</a:t>
                </a:r>
                <a:r>
                  <a:rPr lang="ru-RU" sz="3200" dirty="0" smtClean="0"/>
                  <a:t>»</a:t>
                </a:r>
                <a:r>
                  <a:rPr lang="en-US" sz="3200" dirty="0" smtClean="0"/>
                  <a:t>;</a:t>
                </a:r>
                <a:endParaRPr lang="ru-RU" sz="3200" dirty="0"/>
              </a:p>
              <a:p>
                <a14:m>
                  <m:oMath xmlns:m="http://schemas.openxmlformats.org/officeDocument/2006/math"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  <m:d>
                      <m:dPr>
                        <m:ctrlPr>
                          <a:rPr lang="ru-RU" sz="3200" i="1" smtClean="0">
                            <a:latin typeface="Cambria Math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sz="3200" i="1" smtClean="0">
                                <a:latin typeface="Cambria Math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barPr>
                          <m:e/>
                        </m:bar>
                      </m:e>
                    </m:d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– логическое «не</a:t>
                </a:r>
                <a:r>
                  <a:rPr lang="ru-RU" sz="3200" dirty="0" smtClean="0"/>
                  <a:t>»</a:t>
                </a:r>
                <a:r>
                  <a:rPr lang="en-US" dirty="0"/>
                  <a:t>.</a:t>
                </a:r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05949"/>
                <a:ext cx="7886700" cy="4971015"/>
              </a:xfrm>
              <a:blipFill rotWithShape="1">
                <a:blip r:embed="rId2"/>
                <a:stretch>
                  <a:fillRect l="-1700" t="-28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92248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55204" y="1628800"/>
                <a:ext cx="8213947" cy="5810885"/>
              </a:xfrm>
            </p:spPr>
            <p:txBody>
              <a:bodyPr>
                <a:normAutofit/>
              </a:bodyPr>
              <a:lstStyle/>
              <a:p>
                <a:pPr marL="0" indent="324000" algn="just">
                  <a:buNone/>
                </a:pPr>
                <a:r>
                  <a:rPr lang="ru-RU" sz="3600" b="1" dirty="0" smtClean="0"/>
                  <a:t>ПРИМЕР: </a:t>
                </a:r>
                <a:r>
                  <a:rPr lang="ru-RU" sz="3600" dirty="0"/>
                  <a:t>Пусть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600" dirty="0" smtClean="0"/>
                  <a:t> </a:t>
                </a:r>
                <a:r>
                  <a:rPr lang="ru-RU" sz="3600" dirty="0"/>
                  <a:t>– множество всех натуральных чётных чисел, а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600" dirty="0" smtClean="0"/>
                  <a:t> </a:t>
                </a:r>
                <a:r>
                  <a:rPr lang="ru-RU" sz="3600" dirty="0"/>
                  <a:t>– множество всех натуральных чисел, представимых в виде суммы двух нечётных натуральных чисел. Доказать, что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600" dirty="0" smtClean="0"/>
                  <a:t>.</a:t>
                </a:r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204" y="1628800"/>
                <a:ext cx="8213947" cy="5810885"/>
              </a:xfrm>
              <a:blipFill>
                <a:blip r:embed="rId2"/>
                <a:stretch>
                  <a:fillRect l="-2226" t="-1574" r="-2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539552" y="126094"/>
            <a:ext cx="8229600" cy="63408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sz="4000" b="1" i="1" dirty="0" smtClean="0"/>
              <a:t>Равномощность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87710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4624"/>
            <a:ext cx="8928992" cy="3456384"/>
          </a:xfrm>
          <a:noFill/>
        </p:spPr>
        <p:txBody>
          <a:bodyPr>
            <a:normAutofit/>
          </a:bodyPr>
          <a:lstStyle/>
          <a:p>
            <a:pPr algn="r"/>
            <a:r>
              <a:rPr lang="ru-RU" sz="3600" dirty="0" smtClean="0"/>
              <a:t>Учебная дисциплина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sz="4900" b="1" dirty="0" smtClean="0"/>
              <a:t>«Дискретная математика»</a:t>
            </a:r>
            <a:r>
              <a:rPr lang="ru-RU" sz="6000" b="1" dirty="0" smtClean="0"/>
              <a:t/>
            </a:r>
            <a:br>
              <a:rPr lang="ru-RU" sz="6000" b="1" dirty="0" smtClean="0"/>
            </a:br>
            <a:r>
              <a:rPr lang="ru-RU" sz="3100" b="1" dirty="0" smtClean="0"/>
              <a:t>лекции – </a:t>
            </a:r>
            <a:r>
              <a:rPr lang="ru-RU" sz="3100" b="1" dirty="0" smtClean="0"/>
              <a:t>36 </a:t>
            </a:r>
            <a:r>
              <a:rPr lang="ru-RU" sz="3100" b="1" dirty="0" smtClean="0"/>
              <a:t>часа</a:t>
            </a:r>
            <a:br>
              <a:rPr lang="ru-RU" sz="3100" b="1" dirty="0" smtClean="0"/>
            </a:br>
            <a:r>
              <a:rPr lang="ru-RU" sz="3100" b="1" dirty="0" smtClean="0"/>
              <a:t>практические– </a:t>
            </a:r>
            <a:r>
              <a:rPr lang="ru-RU" sz="3100" b="1" dirty="0" smtClean="0"/>
              <a:t>36 </a:t>
            </a:r>
            <a:r>
              <a:rPr lang="ru-RU" sz="3100" b="1" dirty="0" smtClean="0"/>
              <a:t>часа</a:t>
            </a:r>
            <a:br>
              <a:rPr lang="ru-RU" sz="3100" b="1" dirty="0" smtClean="0"/>
            </a:br>
            <a:r>
              <a:rPr lang="ru-RU" sz="3100" b="1" dirty="0" smtClean="0"/>
              <a:t>экзамен</a:t>
            </a:r>
            <a:r>
              <a:rPr lang="ru-RU" sz="3100" b="1" i="1" dirty="0" smtClean="0"/>
              <a:t> (письменно, 1 вопрос, 4 задачи, 90 минут)</a:t>
            </a:r>
            <a:endParaRPr lang="ru-RU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284984"/>
            <a:ext cx="6400800" cy="2808312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rgbClr val="7030A0"/>
                </a:solidFill>
              </a:rPr>
              <a:t>Множества</a:t>
            </a:r>
          </a:p>
          <a:p>
            <a:r>
              <a:rPr lang="ru-RU" b="1" dirty="0" smtClean="0">
                <a:solidFill>
                  <a:srgbClr val="7030A0"/>
                </a:solidFill>
              </a:rPr>
              <a:t>Основы математической логики</a:t>
            </a:r>
          </a:p>
          <a:p>
            <a:r>
              <a:rPr lang="ru-RU" b="1" dirty="0" smtClean="0">
                <a:solidFill>
                  <a:srgbClr val="7030A0"/>
                </a:solidFill>
              </a:rPr>
              <a:t>Комбинаторика</a:t>
            </a:r>
          </a:p>
          <a:p>
            <a:r>
              <a:rPr lang="ru-RU" b="1" dirty="0">
                <a:solidFill>
                  <a:srgbClr val="7030A0"/>
                </a:solidFill>
              </a:rPr>
              <a:t>Т</a:t>
            </a:r>
            <a:r>
              <a:rPr lang="ru-RU" b="1" dirty="0" smtClean="0">
                <a:solidFill>
                  <a:srgbClr val="7030A0"/>
                </a:solidFill>
              </a:rPr>
              <a:t>еория </a:t>
            </a:r>
            <a:r>
              <a:rPr lang="ru-RU" b="1" dirty="0" smtClean="0">
                <a:solidFill>
                  <a:srgbClr val="7030A0"/>
                </a:solidFill>
              </a:rPr>
              <a:t>автоматов</a:t>
            </a:r>
            <a:endParaRPr lang="ru-RU" b="1" dirty="0" smtClean="0">
              <a:solidFill>
                <a:srgbClr val="7030A0"/>
              </a:solidFill>
            </a:endParaRPr>
          </a:p>
          <a:p>
            <a:r>
              <a:rPr lang="ru-RU" b="1" dirty="0" smtClean="0">
                <a:solidFill>
                  <a:srgbClr val="7030A0"/>
                </a:solidFill>
              </a:rPr>
              <a:t>Теория графов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46248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983048"/>
                <a:ext cx="7668852" cy="5145435"/>
              </a:xfrm>
            </p:spPr>
            <p:txBody>
              <a:bodyPr>
                <a:normAutofit lnSpcReduction="10000"/>
              </a:bodyPr>
              <a:lstStyle/>
              <a:p>
                <a:pPr marL="0" indent="324000" algn="just">
                  <a:buNone/>
                </a:pPr>
                <a:r>
                  <a:rPr lang="ru-RU" b="1" dirty="0"/>
                  <a:t>Доказательство: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dirty="0"/>
                  <a:t>,</a:t>
                </a:r>
              </a:p>
              <a:p>
                <a:pPr marL="0" indent="32400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e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lvl="0" indent="324000" algn="just">
                  <a:buNone/>
                </a:pPr>
                <a:r>
                  <a:rPr lang="ru-RU" dirty="0"/>
                  <a:t>Покажем, что для </a:t>
                </a:r>
                <a14:m>
                  <m:oMath xmlns:m="http://schemas.openxmlformats.org/officeDocument/2006/math">
                    <m:r>
                      <a:rPr lang="ru-RU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324000" algn="just">
                  <a:buNone/>
                </a:pPr>
                <a14:m>
                  <m:oMath xmlns:m="http://schemas.openxmlformats.org/officeDocument/2006/math">
                    <m:r>
                      <a:rPr lang="ru-RU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lvl="0" indent="324000" algn="just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i="1" dirty="0"/>
                  <a:t>, </a:t>
                </a:r>
                <a:r>
                  <a:rPr lang="ru-RU" dirty="0"/>
                  <a:t>тогда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324000" algn="just">
                  <a:buNone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⇒2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i="1" dirty="0"/>
                  <a:t>.</a:t>
                </a:r>
                <a:endParaRPr lang="ru-RU" dirty="0"/>
              </a:p>
              <a:p>
                <a:pPr marL="0" lvl="0" indent="324000" algn="just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, тогда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983048"/>
                <a:ext cx="7668852" cy="5145435"/>
              </a:xfrm>
              <a:blipFill>
                <a:blip r:embed="rId2"/>
                <a:stretch>
                  <a:fillRect t="-2370" r="-1987" b="-1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20851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692696"/>
                <a:ext cx="8496944" cy="5752893"/>
              </a:xfrm>
            </p:spPr>
            <p:txBody>
              <a:bodyPr>
                <a:normAutofit/>
              </a:bodyPr>
              <a:lstStyle/>
              <a:p>
                <a:pPr marL="0" indent="324000" algn="just">
                  <a:buNone/>
                </a:pPr>
                <a:r>
                  <a:rPr lang="ru-RU" sz="3200" b="1" dirty="0" smtClean="0"/>
                  <a:t> Теорема 1</a:t>
                </a:r>
                <a:r>
                  <a:rPr lang="ru-RU" sz="3200" dirty="0" smtClean="0"/>
                  <a:t>. Любое непустое конечное множество равномощно некоторому отрезку натурального ряда. </a:t>
                </a:r>
                <a:endParaRPr lang="en-US" sz="3200" dirty="0" smtClean="0"/>
              </a:p>
              <a:p>
                <a:pPr marL="0" indent="32400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≠∅∧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∞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⇒∃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∈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𝑁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↔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latin typeface="Cambria Math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1…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ru-RU" sz="3200" dirty="0" smtClean="0"/>
              </a:p>
              <a:p>
                <a:pPr marL="0" indent="324000" algn="just">
                  <a:buNone/>
                </a:pPr>
                <a:r>
                  <a:rPr lang="ru-RU" dirty="0" smtClean="0"/>
                  <a:t> </a:t>
                </a:r>
                <a:r>
                  <a:rPr lang="ru-RU" sz="3200" b="1" dirty="0" smtClean="0"/>
                  <a:t>Следствие 1</a:t>
                </a:r>
                <a:r>
                  <a:rPr lang="ru-RU" sz="3200" dirty="0" smtClean="0"/>
                  <a:t>. Любой отрезок натурального ряда конечен.</a:t>
                </a:r>
              </a:p>
              <a:p>
                <a:pPr marL="0" indent="324000" algn="just">
                  <a:buNone/>
                </a:pPr>
                <a:r>
                  <a:rPr lang="ru-RU" sz="3200" b="1" dirty="0" smtClean="0"/>
                  <a:t> Теорема </a:t>
                </a:r>
                <a:r>
                  <a:rPr lang="ru-RU" sz="3200" b="1" dirty="0"/>
                  <a:t>2</a:t>
                </a:r>
                <a:r>
                  <a:rPr lang="ru-RU" sz="3200" dirty="0"/>
                  <a:t>. Между конечными множествами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существует взаимно однозначное соответствие тогда и только тогда, когда их мощности равны </a:t>
                </a:r>
                <a:endParaRPr lang="en-US" sz="3200" dirty="0" smtClean="0"/>
              </a:p>
              <a:p>
                <a:pPr marL="0" indent="32400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200" dirty="0"/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692696"/>
                <a:ext cx="8496944" cy="5752893"/>
              </a:xfrm>
              <a:blipFill rotWithShape="1">
                <a:blip r:embed="rId2"/>
                <a:stretch>
                  <a:fillRect l="-1865" t="-1379" r="-17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95536" y="6437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Теоремы равномощности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5350213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32655"/>
            <a:ext cx="7920000" cy="1257605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b="1" dirty="0"/>
              <a:t>Добавление и удаление </a:t>
            </a:r>
            <a:r>
              <a:rPr lang="ru-RU" b="1" dirty="0" smtClean="0"/>
              <a:t>элементов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61950" y="1954696"/>
                <a:ext cx="7886700" cy="4903304"/>
              </a:xfrm>
            </p:spPr>
            <p:txBody>
              <a:bodyPr>
                <a:normAutofit/>
              </a:bodyPr>
              <a:lstStyle/>
              <a:p>
                <a:pPr marL="0" indent="324000" algn="just">
                  <a:buNone/>
                </a:pPr>
                <a:r>
                  <a:rPr lang="ru-RU" sz="3200" dirty="0" smtClean="0"/>
                  <a:t>Если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– множество, 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– элемент, причём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 smtClean="0"/>
                  <a:t>, </a:t>
                </a:r>
                <a:r>
                  <a:rPr lang="ru-RU" sz="3200" dirty="0"/>
                  <a:t>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3200" dirty="0"/>
                  <a:t> можно добавить </a:t>
                </a:r>
                <a:r>
                  <a:rPr lang="ru-RU" sz="3200" dirty="0" smtClean="0"/>
                  <a:t>в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3200" dirty="0"/>
              </a:p>
              <a:p>
                <a:pPr marL="0" indent="32400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200" dirty="0"/>
              </a:p>
              <a:p>
                <a:pPr marL="0" indent="324000" algn="just">
                  <a:buNone/>
                </a:pPr>
                <a:r>
                  <a:rPr lang="ru-RU" sz="3200" dirty="0"/>
                  <a:t>Аналогично, если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– множество, а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3200" dirty="0"/>
                  <a:t> – элемент, причём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/>
                  <a:t>, то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3200" dirty="0"/>
                  <a:t> можно удалить из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 smtClean="0"/>
                  <a:t>,</a:t>
                </a:r>
              </a:p>
              <a:p>
                <a:pPr marL="0" indent="32400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950" y="1954696"/>
                <a:ext cx="7886700" cy="4903304"/>
              </a:xfrm>
              <a:blipFill rotWithShape="1">
                <a:blip r:embed="rId2"/>
                <a:stretch>
                  <a:fillRect l="-2011" t="-1493" r="-2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09457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71002"/>
            <a:ext cx="7920000" cy="720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b="1" dirty="0"/>
              <a:t>Операции над </a:t>
            </a:r>
            <a:r>
              <a:rPr lang="ru-RU" b="1" dirty="0" smtClean="0"/>
              <a:t>множествами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19331"/>
                <a:ext cx="7886700" cy="5838669"/>
              </a:xfrm>
            </p:spPr>
            <p:txBody>
              <a:bodyPr>
                <a:normAutofit/>
              </a:bodyPr>
              <a:lstStyle/>
              <a:p>
                <a:pPr marL="0" indent="324000" algn="just">
                  <a:buNone/>
                </a:pPr>
                <a:r>
                  <a:rPr lang="ru-RU" sz="3500" b="1" i="1" dirty="0" smtClean="0"/>
                  <a:t>Равенство множеств</a:t>
                </a:r>
              </a:p>
              <a:p>
                <a:pPr marL="0" indent="324000" algn="just">
                  <a:buNone/>
                </a:pPr>
                <a:r>
                  <a:rPr lang="ru-RU" sz="3500" i="1" dirty="0"/>
                  <a:t>Множества </a:t>
                </a:r>
                <a14:m>
                  <m:oMath xmlns:m="http://schemas.openxmlformats.org/officeDocument/2006/math">
                    <m:r>
                      <a:rPr lang="en-US" sz="36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dirty="0"/>
                  <a:t> </a:t>
                </a:r>
                <a:r>
                  <a:rPr lang="ru-RU" sz="3600" dirty="0"/>
                  <a:t>и </a:t>
                </a:r>
                <a14:m>
                  <m:oMath xmlns:m="http://schemas.openxmlformats.org/officeDocument/2006/math">
                    <m:r>
                      <a:rPr lang="en-US" sz="36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600" dirty="0"/>
                  <a:t> </a:t>
                </a:r>
                <a:r>
                  <a:rPr lang="ru-RU" sz="3500" b="1" i="1" dirty="0"/>
                  <a:t>равны</a:t>
                </a:r>
                <a:r>
                  <a:rPr lang="ru-RU" sz="3500" i="1" dirty="0"/>
                  <a:t>, </a:t>
                </a:r>
                <a14:m>
                  <m:oMath xmlns:m="http://schemas.openxmlformats.org/officeDocument/2006/math">
                    <m:r>
                      <a:rPr lang="en-US" sz="36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 smtClean="0"/>
                  <a:t>=</a:t>
                </a:r>
                <a:r>
                  <a:rPr lang="ru-RU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500" i="1" dirty="0"/>
                  <a:t>,</a:t>
                </a:r>
                <a:r>
                  <a:rPr lang="ru-RU" sz="3500" dirty="0"/>
                  <a:t> тогда и только тогда, когда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500" i="1" dirty="0" smtClean="0"/>
                  <a:t> </a:t>
                </a:r>
                <a:r>
                  <a:rPr lang="ru-RU" sz="3500" dirty="0"/>
                  <a:t>и </a:t>
                </a:r>
                <a:endParaRPr lang="en-US" sz="3500" dirty="0" smtClean="0"/>
              </a:p>
              <a:p>
                <a:pPr marL="0" indent="324000" algn="just">
                  <a:buNone/>
                </a:pP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500" i="1" dirty="0" smtClean="0"/>
                  <a:t>, </a:t>
                </a:r>
                <a:r>
                  <a:rPr lang="ru-RU" sz="3500" dirty="0"/>
                  <a:t>т.е. состоят из одинаковых элементов,</a:t>
                </a:r>
                <a:r>
                  <a:rPr lang="ru-RU" sz="3500" i="1" dirty="0"/>
                  <a:t> </a:t>
                </a:r>
                <a:endParaRPr lang="ru-RU" sz="3500" i="1" dirty="0" smtClean="0"/>
              </a:p>
              <a:p>
                <a:pPr marL="0" indent="324000" algn="just">
                  <a:buNone/>
                </a:pPr>
                <a:r>
                  <a:rPr lang="ru-RU" sz="3500" dirty="0" smtClean="0"/>
                  <a:t>в </a:t>
                </a:r>
                <a:r>
                  <a:rPr lang="ru-RU" sz="3500" dirty="0"/>
                  <a:t>противном случае пишут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500" dirty="0" smtClean="0"/>
                  <a:t>. </a:t>
                </a:r>
                <a:endParaRPr lang="ru-RU" sz="3500" dirty="0"/>
              </a:p>
              <a:p>
                <a:pPr marL="0" indent="324000" algn="just">
                  <a:buNone/>
                </a:pPr>
                <a:endParaRPr lang="ru-RU" sz="3500" b="1" dirty="0" smtClean="0"/>
              </a:p>
              <a:p>
                <a:pPr marL="0" indent="324000" algn="just">
                  <a:buNone/>
                </a:pPr>
                <a:r>
                  <a:rPr lang="ru-RU" sz="3500" b="1" dirty="0" smtClean="0"/>
                  <a:t>ПРИМЕР:</a:t>
                </a:r>
                <a:r>
                  <a:rPr lang="ru-RU" sz="3500" dirty="0" smtClean="0"/>
                  <a:t> </a:t>
                </a:r>
                <a:r>
                  <a:rPr lang="ru-RU" sz="3500" dirty="0"/>
                  <a:t>если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5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1;2;3</m:t>
                        </m:r>
                      </m:e>
                    </m:d>
                  </m:oMath>
                </a14:m>
                <a:r>
                  <a:rPr lang="ru-RU" sz="3500" dirty="0" smtClean="0"/>
                  <a:t>, </a:t>
                </a:r>
                <a:r>
                  <a:rPr lang="ru-RU" sz="3500" dirty="0"/>
                  <a:t>а </a:t>
                </a:r>
                <a:endParaRPr lang="en-US" sz="3500" dirty="0" smtClean="0"/>
              </a:p>
              <a:p>
                <a:pPr marL="0" indent="324000" algn="just">
                  <a:buNone/>
                </a:pP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5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5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500" b="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500" b="0" i="1">
                            <a:latin typeface="Cambria Math" panose="02040503050406030204" pitchFamily="18" charset="0"/>
                          </a:rPr>
                          <m:t>;3</m:t>
                        </m:r>
                      </m:e>
                    </m:d>
                  </m:oMath>
                </a14:m>
                <a:r>
                  <a:rPr lang="ru-RU" sz="3500" dirty="0" smtClean="0"/>
                  <a:t>, </a:t>
                </a:r>
                <a:r>
                  <a:rPr lang="ru-RU" sz="3500" dirty="0"/>
                  <a:t>то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500" i="1" dirty="0" smtClean="0"/>
                  <a:t>.</a:t>
                </a:r>
                <a:endParaRPr lang="ru-RU" sz="3500" dirty="0"/>
              </a:p>
              <a:p>
                <a:pPr marL="0" indent="324000" algn="just">
                  <a:buNone/>
                </a:pPr>
                <a:endParaRPr lang="ru-RU" sz="3500" b="1" i="1" u="sng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19331"/>
                <a:ext cx="7886700" cy="5838669"/>
              </a:xfrm>
              <a:blipFill rotWithShape="1">
                <a:blip r:embed="rId2"/>
                <a:stretch>
                  <a:fillRect l="-2241" t="-1566" r="-23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07430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20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b="1" dirty="0" smtClean="0"/>
              <a:t>Операции </a:t>
            </a:r>
            <a:r>
              <a:rPr lang="ru-RU" b="1" dirty="0"/>
              <a:t>над множествами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04864"/>
                <a:ext cx="8686800" cy="5256584"/>
              </a:xfrm>
              <a:noFill/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dirty="0" smtClean="0"/>
                  <a:t>    </a:t>
                </a:r>
                <a:r>
                  <a:rPr lang="ru-RU" b="1" i="1" dirty="0" smtClean="0"/>
                  <a:t>Объединением</a:t>
                </a:r>
                <a:r>
                  <a:rPr lang="ru-RU" i="1" dirty="0" smtClean="0"/>
                  <a:t> </a:t>
                </a:r>
                <a:r>
                  <a:rPr lang="ru-RU" i="1" dirty="0"/>
                  <a:t>(или суммой) множеств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       </a:t>
                </a:r>
                <a:r>
                  <a:rPr lang="ru-RU" b="1" dirty="0" smtClean="0"/>
                  <a:t>ПРИМЕР :</a:t>
                </a:r>
                <a:r>
                  <a:rPr lang="ru-RU" dirty="0" smtClean="0"/>
                  <a:t>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ru-RU" dirty="0" smtClean="0"/>
                  <a:t>,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ru-RU" dirty="0" smtClean="0"/>
                  <a:t>. Тогда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04864"/>
                <a:ext cx="8686800" cy="5256584"/>
              </a:xfrm>
              <a:blipFill rotWithShape="1">
                <a:blip r:embed="rId2"/>
                <a:stretch>
                  <a:fillRect t="-13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992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18864" y="836712"/>
                <a:ext cx="8119814" cy="5484267"/>
              </a:xfrm>
              <a:noFill/>
            </p:spPr>
            <p:txBody>
              <a:bodyPr>
                <a:normAutofit lnSpcReduction="10000"/>
              </a:bodyPr>
              <a:lstStyle/>
              <a:p>
                <a:pPr marL="0" indent="324000" algn="just">
                  <a:buNone/>
                </a:pPr>
                <a:r>
                  <a:rPr lang="ru-RU" sz="3200" b="1" i="1" dirty="0" smtClean="0"/>
                  <a:t>Пересечением</a:t>
                </a:r>
                <a:r>
                  <a:rPr lang="ru-RU" sz="3200" i="1" dirty="0" smtClean="0"/>
                  <a:t> </a:t>
                </a:r>
                <a:r>
                  <a:rPr lang="ru-RU" sz="3200" i="1" dirty="0"/>
                  <a:t>множеств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</a:t>
                </a:r>
                <a:r>
                  <a:rPr lang="ru-RU" sz="3200" dirty="0"/>
                  <a:t>называется множество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sz="3200" dirty="0"/>
                  <a:t>, состоящее из всех элементов, которые принадлежат одновременно двум множествам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∧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3200" dirty="0" smtClean="0"/>
                  <a:t>. </a:t>
                </a:r>
                <a:endParaRPr lang="ru-RU" sz="3200" dirty="0"/>
              </a:p>
              <a:p>
                <a:pPr marL="0" indent="324000" algn="just">
                  <a:buNone/>
                </a:pPr>
                <a:r>
                  <a:rPr lang="ru-RU" sz="3200" b="1" dirty="0" smtClean="0"/>
                  <a:t>ПРИМЕР: </a:t>
                </a:r>
                <a:r>
                  <a:rPr lang="ru-RU" sz="3200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3,4,5</m:t>
                        </m:r>
                      </m:e>
                    </m:d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Тогда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ru-RU" sz="3200" dirty="0" smtClean="0"/>
                  <a:t>.</a:t>
                </a:r>
                <a:endParaRPr lang="ru-RU" sz="3200" dirty="0"/>
              </a:p>
              <a:p>
                <a:pPr marL="0" indent="324000" algn="just">
                  <a:buNone/>
                </a:pPr>
                <a:r>
                  <a:rPr lang="ru-RU" sz="3200" dirty="0"/>
                  <a:t>Аналогично определяются пересечение и объединение конечного и бесконечного количества множеств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 …), (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 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864" y="836712"/>
                <a:ext cx="8119814" cy="5484267"/>
              </a:xfrm>
              <a:blipFill rotWithShape="1">
                <a:blip r:embed="rId2"/>
                <a:stretch>
                  <a:fillRect l="-1877" t="-2222" r="-19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518864" y="86364"/>
            <a:ext cx="8229600" cy="63408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26472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88233" y="630738"/>
                <a:ext cx="8208911" cy="6558197"/>
              </a:xfrm>
              <a:noFill/>
            </p:spPr>
            <p:txBody>
              <a:bodyPr>
                <a:noAutofit/>
              </a:bodyPr>
              <a:lstStyle/>
              <a:p>
                <a:pPr marL="0" indent="324000" algn="just">
                  <a:buNone/>
                </a:pPr>
                <a:r>
                  <a:rPr lang="ru-RU" b="1" i="1" dirty="0" smtClean="0"/>
                  <a:t>Разностью</a:t>
                </a:r>
                <a:r>
                  <a:rPr lang="ru-RU" i="1" dirty="0" smtClean="0"/>
                  <a:t> </a:t>
                </a:r>
                <a:r>
                  <a:rPr lang="ru-RU" i="1" dirty="0"/>
                  <a:t>множеств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называется множество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, состоящее из тех элементов множества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которые не содержатся в множестве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324000" algn="just">
                  <a:buNone/>
                </a:pPr>
                <a:r>
                  <a:rPr lang="ru-RU" b="1" dirty="0" smtClean="0"/>
                  <a:t>ПРИМЕР:</a:t>
                </a:r>
                <a:r>
                  <a:rPr lang="ru-RU" dirty="0" smtClean="0"/>
                  <a:t>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ru-RU" dirty="0" smtClean="0"/>
                  <a:t>. </a:t>
                </a: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324000" algn="just">
                  <a:buNone/>
                </a:pPr>
                <a:r>
                  <a:rPr lang="ru-RU" dirty="0"/>
                  <a:t>В </a:t>
                </a:r>
                <a:r>
                  <a:rPr lang="ru-RU" dirty="0" smtClean="0"/>
                  <a:t>отличие </a:t>
                </a:r>
                <a:r>
                  <a:rPr lang="ru-RU" dirty="0"/>
                  <a:t>от операций объединения и пересечения множеств данная операция не коммутативна и определяется только для двух множеств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233" y="630738"/>
                <a:ext cx="8208911" cy="6558197"/>
              </a:xfrm>
              <a:blipFill rotWithShape="1">
                <a:blip r:embed="rId2"/>
                <a:stretch>
                  <a:fillRect l="-1856" t="-1115" r="-18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63300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42392" y="1268760"/>
                <a:ext cx="7859216" cy="4525963"/>
              </a:xfrm>
            </p:spPr>
            <p:txBody>
              <a:bodyPr/>
              <a:lstStyle/>
              <a:p>
                <a:pPr marL="0" indent="324000" algn="just">
                  <a:buNone/>
                </a:pPr>
                <a:r>
                  <a:rPr lang="ru-RU" dirty="0" smtClean="0"/>
                  <a:t>Для произвольных множеств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верны </a:t>
                </a:r>
                <a:r>
                  <a:rPr lang="ru-RU" dirty="0" smtClean="0"/>
                  <a:t>соотношения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pPr marL="0" indent="32400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=∅⇔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ru-R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marL="0" lvl="0" indent="32400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\∅=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3600" dirty="0" smtClean="0"/>
                  <a:t>,</a:t>
                </a:r>
                <a:endParaRPr lang="ru-RU" sz="3600" dirty="0"/>
              </a:p>
              <a:p>
                <a:pPr marL="0" lvl="0" indent="32400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ru-RU" sz="3600" dirty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392" y="1268760"/>
                <a:ext cx="7859216" cy="4525963"/>
              </a:xfrm>
              <a:blipFill>
                <a:blip r:embed="rId2"/>
                <a:stretch>
                  <a:fillRect l="-1938" t="-1615" r="-1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97528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620688"/>
                <a:ext cx="7886700" cy="5862170"/>
              </a:xfrm>
              <a:noFill/>
            </p:spPr>
            <p:txBody>
              <a:bodyPr>
                <a:normAutofit fontScale="92500" lnSpcReduction="10000"/>
              </a:bodyPr>
              <a:lstStyle/>
              <a:p>
                <a:pPr marL="0" indent="324000" algn="just">
                  <a:buNone/>
                </a:pPr>
                <a:r>
                  <a:rPr lang="ru-RU" sz="3200" b="1" i="1" dirty="0" smtClean="0"/>
                  <a:t>Симметрической </a:t>
                </a:r>
                <a:r>
                  <a:rPr lang="ru-RU" sz="3200" b="1" i="1" dirty="0"/>
                  <a:t>разностью </a:t>
                </a:r>
                <a:r>
                  <a:rPr lang="ru-RU" sz="3200" dirty="0"/>
                  <a:t>множеств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200" dirty="0"/>
                  <a:t> (обозначение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200" dirty="0"/>
                  <a:t>) называется множество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ru-RU" sz="3200" dirty="0" smtClean="0"/>
                  <a:t>.</a:t>
                </a:r>
                <a:endParaRPr lang="ru-RU" sz="3200" dirty="0"/>
              </a:p>
              <a:p>
                <a:pPr marL="0" indent="324000" algn="just">
                  <a:buNone/>
                </a:pPr>
                <a:r>
                  <a:rPr lang="ru-RU" sz="3200" b="1" i="1" dirty="0" smtClean="0"/>
                  <a:t>Дополнением</a:t>
                </a:r>
                <a:r>
                  <a:rPr lang="ru-RU" sz="3200" dirty="0" smtClean="0"/>
                  <a:t> </a:t>
                </a:r>
                <a:r>
                  <a:rPr lang="ru-RU" sz="3200" dirty="0"/>
                  <a:t>множества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/>
                  <a:t> до универсального 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ru-RU" sz="3200" dirty="0"/>
                  <a:t>называется множество всех элементов универсального множества, которые не принадлежат множеству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 smtClean="0"/>
                  <a:t>: </a:t>
                </a:r>
              </a:p>
              <a:p>
                <a:pPr marL="0" indent="324000" algn="just">
                  <a:buNone/>
                </a:pPr>
                <a:r>
                  <a:rPr lang="ru-RU" sz="3200" dirty="0" smtClean="0">
                    <a:sym typeface="Symbol" panose="05050102010706020507" pitchFamily="18" charset="2"/>
                  </a:rPr>
                  <a:t> 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3200" i="1" smtClean="0">
                            <a:latin typeface="Cambria Math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e>
                        <m:d>
                          <m:dPr>
                            <m:ctrlPr>
                              <a:rPr lang="en-US" sz="3200" i="1" smtClean="0">
                                <a:latin typeface="Cambria Math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∈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𝑈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&amp;</m:t>
                        </m:r>
                        <m:d>
                          <m:dPr>
                            <m:ctrlPr>
                              <a:rPr lang="en-US" sz="3200" i="1" smtClean="0">
                                <a:latin typeface="Cambria Math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∉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endParaRPr lang="en-US" sz="3200" dirty="0" smtClean="0">
                  <a:sym typeface="Symbol" panose="05050102010706020507" pitchFamily="18" charset="2"/>
                </a:endParaRPr>
              </a:p>
              <a:p>
                <a:pPr marL="0" indent="324000" algn="ctr">
                  <a:buNone/>
                </a:pP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dirty="0"/>
              </a:p>
              <a:p>
                <a:pPr marL="0" indent="324000" algn="just">
                  <a:buNone/>
                </a:pPr>
                <a:r>
                  <a:rPr lang="ru-RU" sz="3200" b="1" dirty="0" smtClean="0"/>
                  <a:t>ПРИМЕР:</a:t>
                </a:r>
                <a:r>
                  <a:rPr lang="ru-RU" sz="3200" dirty="0" smtClean="0"/>
                  <a:t> </a:t>
                </a:r>
                <a:r>
                  <a:rPr lang="ru-RU" sz="3200" dirty="0"/>
                  <a:t>Если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1,2,3,4,5,6,7</m:t>
                        </m:r>
                      </m:e>
                    </m:d>
                  </m:oMath>
                </a14:m>
                <a:r>
                  <a:rPr lang="ru-RU" sz="3200" dirty="0" smtClean="0"/>
                  <a:t>,</a:t>
                </a:r>
              </a:p>
              <a:p>
                <a:pPr marL="0" indent="324000" algn="just">
                  <a:buNone/>
                </a:pPr>
                <a:r>
                  <a:rPr lang="ru-RU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3,5,7</m:t>
                        </m:r>
                      </m:e>
                    </m:d>
                  </m:oMath>
                </a14:m>
                <a:r>
                  <a:rPr lang="ru-RU" sz="3200" dirty="0" smtClean="0"/>
                  <a:t>, то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1,2,4,6</m:t>
                        </m:r>
                      </m:e>
                    </m:d>
                  </m:oMath>
                </a14:m>
                <a:r>
                  <a:rPr lang="ru-RU" sz="3200" dirty="0" smtClean="0"/>
                  <a:t>.</a:t>
                </a:r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620688"/>
                <a:ext cx="7886700" cy="5862170"/>
              </a:xfrm>
              <a:blipFill>
                <a:blip r:embed="rId2"/>
                <a:stretch>
                  <a:fillRect l="-1777" t="-2081" r="-1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512118" y="13760"/>
            <a:ext cx="8229600" cy="63408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71081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214" y="592112"/>
            <a:ext cx="7886700" cy="6265888"/>
          </a:xfrm>
        </p:spPr>
        <p:txBody>
          <a:bodyPr>
            <a:normAutofit fontScale="92500" lnSpcReduction="10000"/>
          </a:bodyPr>
          <a:lstStyle/>
          <a:p>
            <a:pPr marL="0" indent="324000" algn="just">
              <a:buNone/>
            </a:pPr>
            <a:r>
              <a:rPr lang="ru-RU" dirty="0"/>
              <a:t>Названные операции и свойства могут быть продемонстрированы с помощью </a:t>
            </a:r>
            <a:r>
              <a:rPr lang="ru-RU" b="1" i="1" dirty="0"/>
              <a:t>Диаграмм Венна</a:t>
            </a:r>
            <a:r>
              <a:rPr lang="ru-RU" dirty="0" smtClean="0"/>
              <a:t>.</a:t>
            </a:r>
          </a:p>
          <a:p>
            <a:pPr marL="0" indent="324000" algn="just">
              <a:buNone/>
            </a:pPr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marL="0" indent="324000" algn="just">
              <a:buNone/>
            </a:pPr>
            <a:endParaRPr lang="ru-RU" sz="3200" b="1" i="1" u="sng" dirty="0" smtClean="0"/>
          </a:p>
          <a:p>
            <a:pPr marL="0" indent="324000" algn="just">
              <a:buNone/>
            </a:pPr>
            <a:r>
              <a:rPr lang="ru-RU" sz="3200" b="1" i="1" dirty="0" smtClean="0"/>
              <a:t>Порядок </a:t>
            </a:r>
            <a:r>
              <a:rPr lang="ru-RU" sz="3200" b="1" i="1" dirty="0"/>
              <a:t>выполнения </a:t>
            </a:r>
            <a:r>
              <a:rPr lang="ru-RU" sz="3200" b="1" i="1" dirty="0" smtClean="0"/>
              <a:t>операций</a:t>
            </a:r>
            <a:r>
              <a:rPr lang="en-US" sz="3200" b="1" i="1" dirty="0" smtClean="0"/>
              <a:t>:</a:t>
            </a:r>
            <a:endParaRPr lang="ru-RU" sz="3200" b="1" i="1" dirty="0"/>
          </a:p>
          <a:p>
            <a:pPr marL="0" indent="324000" algn="just">
              <a:buNone/>
            </a:pPr>
            <a:r>
              <a:rPr lang="ru-RU" sz="3200" dirty="0"/>
              <a:t>Сначала выполняется операция дополнения, затем пересечения, потом объединения.</a:t>
            </a:r>
          </a:p>
          <a:p>
            <a:pPr algn="just"/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558614" y="1844824"/>
            <a:ext cx="7861300" cy="3027561"/>
            <a:chOff x="654050" y="1672781"/>
            <a:chExt cx="7861300" cy="302756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Объект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30225371"/>
                    </p:ext>
                  </p:extLst>
                </p:nvPr>
              </p:nvGraphicFramePr>
              <p:xfrm>
                <a:off x="654050" y="1672781"/>
                <a:ext cx="7861300" cy="24701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13" name="CorelDRAW" r:id="rId3" imgW="9422998" imgH="2953275" progId="CorelDraw.Graphic.18">
                        <p:embed/>
                      </p:oleObj>
                    </mc:Choice>
                    <mc:Fallback>
                      <p:oleObj name="CorelDRAW" r:id="rId3" imgW="9422998" imgH="2953275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4050" y="1672781"/>
                              <a:ext cx="7861300" cy="24701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2" name="Объект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30225371"/>
                    </p:ext>
                  </p:extLst>
                </p:nvPr>
              </p:nvGraphicFramePr>
              <p:xfrm>
                <a:off x="654050" y="1672781"/>
                <a:ext cx="7861300" cy="24701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5" name="CorelDRAW" r:id="rId5" imgW="9422998" imgH="2953275" progId="CorelDraw.Graphic.18">
                        <p:embed/>
                      </p:oleObj>
                    </mc:Choice>
                    <mc:Fallback>
                      <p:oleObj name="CorelDRAW" r:id="rId5" imgW="9422998" imgH="2953275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4050" y="1672781"/>
                              <a:ext cx="7861300" cy="24701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15" name="Группа 14"/>
            <p:cNvGrpSpPr/>
            <p:nvPr/>
          </p:nvGrpSpPr>
          <p:grpSpPr>
            <a:xfrm>
              <a:off x="1331640" y="1737749"/>
              <a:ext cx="965622" cy="584776"/>
              <a:chOff x="1331640" y="1737749"/>
              <a:chExt cx="965622" cy="58477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331640" y="1737750"/>
                <a:ext cx="2880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/>
                  <a:t>А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09230" y="1737749"/>
                <a:ext cx="2880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/>
                  <a:t>В</a:t>
                </a:r>
              </a:p>
            </p:txBody>
          </p:sp>
        </p:grpSp>
        <p:grpSp>
          <p:nvGrpSpPr>
            <p:cNvPr id="16" name="Группа 15"/>
            <p:cNvGrpSpPr/>
            <p:nvPr/>
          </p:nvGrpSpPr>
          <p:grpSpPr>
            <a:xfrm>
              <a:off x="4077757" y="1737749"/>
              <a:ext cx="988478" cy="585164"/>
              <a:chOff x="1320208" y="1737749"/>
              <a:chExt cx="988478" cy="58516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320208" y="1738138"/>
                <a:ext cx="2880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/>
                  <a:t>А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020654" y="1737749"/>
                <a:ext cx="2880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/>
                  <a:t>В</a:t>
                </a:r>
              </a:p>
            </p:txBody>
          </p:sp>
        </p:grpSp>
        <p:grpSp>
          <p:nvGrpSpPr>
            <p:cNvPr id="20" name="Группа 19"/>
            <p:cNvGrpSpPr/>
            <p:nvPr/>
          </p:nvGrpSpPr>
          <p:grpSpPr>
            <a:xfrm>
              <a:off x="6702714" y="1806100"/>
              <a:ext cx="1086782" cy="593530"/>
              <a:chOff x="1221904" y="1784247"/>
              <a:chExt cx="1086782" cy="59353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221904" y="1793002"/>
                <a:ext cx="2880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>
                    <a:solidFill>
                      <a:schemeClr val="bg1"/>
                    </a:solidFill>
                  </a:rPr>
                  <a:t>А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20654" y="1784247"/>
                <a:ext cx="2880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>
                    <a:solidFill>
                      <a:schemeClr val="bg1"/>
                    </a:solidFill>
                  </a:rPr>
                  <a:t>В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34405" y="4207899"/>
                  <a:ext cx="1969368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405" y="4207899"/>
                  <a:ext cx="1969368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491880" y="4207898"/>
                  <a:ext cx="1969368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880" y="4207898"/>
                  <a:ext cx="1969368" cy="4924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514394" y="4207897"/>
                  <a:ext cx="1969368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4394" y="4207897"/>
                  <a:ext cx="1969368" cy="49244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Заголовок 5"/>
          <p:cNvSpPr>
            <a:spLocks noGrp="1"/>
          </p:cNvSpPr>
          <p:nvPr>
            <p:ph type="title"/>
          </p:nvPr>
        </p:nvSpPr>
        <p:spPr>
          <a:xfrm>
            <a:off x="567967" y="8609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i="1" dirty="0" smtClean="0"/>
              <a:t>Диаграммы Венна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78470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8352928" cy="64807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 smtClean="0"/>
              <a:t>Бонусы </a:t>
            </a:r>
            <a:r>
              <a:rPr lang="ru-RU" b="1" dirty="0" smtClean="0">
                <a:solidFill>
                  <a:srgbClr val="FF0000"/>
                </a:solidFill>
              </a:rPr>
              <a:t>-</a:t>
            </a:r>
            <a:r>
              <a:rPr lang="ru-RU" b="1" dirty="0" smtClean="0"/>
              <a:t> </a:t>
            </a:r>
            <a:r>
              <a:rPr lang="ru-RU" dirty="0"/>
              <a:t>на экзамене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196752"/>
            <a:ext cx="8784976" cy="518457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Конспект 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Средняя отметка на </a:t>
            </a:r>
            <a:r>
              <a:rPr lang="ru-RU" dirty="0" smtClean="0">
                <a:solidFill>
                  <a:srgbClr val="0070C0"/>
                </a:solidFill>
              </a:rPr>
              <a:t>ПЗ (полуавтомат)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 smtClean="0">
                <a:solidFill>
                  <a:srgbClr val="C00000"/>
                </a:solidFill>
              </a:rPr>
              <a:t>0-</a:t>
            </a:r>
            <a:r>
              <a:rPr lang="ru-RU" b="1" dirty="0" smtClean="0">
                <a:solidFill>
                  <a:srgbClr val="C00000"/>
                </a:solidFill>
              </a:rPr>
              <a:t>1</a:t>
            </a:r>
            <a:r>
              <a:rPr lang="ru-RU" dirty="0" smtClean="0">
                <a:solidFill>
                  <a:srgbClr val="C00000"/>
                </a:solidFill>
              </a:rPr>
              <a:t>-</a:t>
            </a:r>
            <a:r>
              <a:rPr lang="ru-RU" b="1" dirty="0" smtClean="0">
                <a:solidFill>
                  <a:srgbClr val="C00000"/>
                </a:solidFill>
              </a:rPr>
              <a:t>2</a:t>
            </a:r>
            <a:r>
              <a:rPr lang="ru-RU" dirty="0" smtClean="0">
                <a:solidFill>
                  <a:srgbClr val="C00000"/>
                </a:solidFill>
              </a:rPr>
              <a:t>-</a:t>
            </a:r>
            <a:r>
              <a:rPr lang="ru-RU" b="1" dirty="0" smtClean="0">
                <a:solidFill>
                  <a:srgbClr val="C00000"/>
                </a:solidFill>
              </a:rPr>
              <a:t>3</a:t>
            </a:r>
            <a:r>
              <a:rPr lang="ru-RU" dirty="0" smtClean="0">
                <a:solidFill>
                  <a:srgbClr val="C00000"/>
                </a:solidFill>
              </a:rPr>
              <a:t> балла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Дополнительные вопросы</a:t>
            </a:r>
          </a:p>
          <a:p>
            <a:r>
              <a:rPr lang="ru-RU" dirty="0" err="1" smtClean="0">
                <a:solidFill>
                  <a:srgbClr val="C00000"/>
                </a:solidFill>
              </a:rPr>
              <a:t>Недопуск</a:t>
            </a:r>
            <a:endParaRPr lang="ru-RU" dirty="0" smtClean="0">
              <a:solidFill>
                <a:srgbClr val="C00000"/>
              </a:solidFill>
            </a:endParaRPr>
          </a:p>
          <a:p>
            <a:pPr algn="l"/>
            <a:r>
              <a:rPr lang="ru-RU" sz="2800" dirty="0" smtClean="0">
                <a:solidFill>
                  <a:srgbClr val="C00000"/>
                </a:solidFill>
              </a:rPr>
              <a:t>Грубое </a:t>
            </a:r>
            <a:r>
              <a:rPr lang="ru-RU" sz="2800" dirty="0" smtClean="0">
                <a:solidFill>
                  <a:srgbClr val="C00000"/>
                </a:solidFill>
              </a:rPr>
              <a:t>нарушение дисциплины на ПЗ или лекции</a:t>
            </a:r>
            <a:r>
              <a:rPr lang="ru-RU" sz="2800" dirty="0" smtClean="0">
                <a:solidFill>
                  <a:srgbClr val="C00000"/>
                </a:solidFill>
              </a:rPr>
              <a:t>;</a:t>
            </a:r>
          </a:p>
          <a:p>
            <a:pPr algn="l"/>
            <a:r>
              <a:rPr lang="ru-RU" dirty="0">
                <a:solidFill>
                  <a:srgbClr val="C00000"/>
                </a:solidFill>
              </a:rPr>
              <a:t>Удаление с экзамена + неуд. </a:t>
            </a:r>
          </a:p>
          <a:p>
            <a:pPr algn="l"/>
            <a:endParaRPr lang="ru-RU" dirty="0" smtClean="0">
              <a:solidFill>
                <a:srgbClr val="C0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0801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3166" y="263865"/>
            <a:ext cx="7920000" cy="720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 smtClean="0"/>
              <a:t>Диаграммы </a:t>
            </a:r>
            <a:r>
              <a:rPr lang="ru-RU" b="1" dirty="0"/>
              <a:t>Венна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507288" cy="5001419"/>
          </a:xfrm>
          <a:noFill/>
        </p:spPr>
        <p:txBody>
          <a:bodyPr>
            <a:normAutofit/>
          </a:bodyPr>
          <a:lstStyle/>
          <a:p>
            <a:pPr lvl="0"/>
            <a:endParaRPr lang="ru-RU" dirty="0"/>
          </a:p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799692" y="1284520"/>
            <a:ext cx="4985434" cy="3980684"/>
            <a:chOff x="1799692" y="1284520"/>
            <a:chExt cx="4985434" cy="3980684"/>
          </a:xfrm>
        </p:grpSpPr>
        <p:sp>
          <p:nvSpPr>
            <p:cNvPr id="8" name="Овал 7"/>
            <p:cNvSpPr/>
            <p:nvPr/>
          </p:nvSpPr>
          <p:spPr>
            <a:xfrm>
              <a:off x="3677072" y="3753036"/>
              <a:ext cx="1512168" cy="1512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/>
            <p:cNvSpPr/>
            <p:nvPr/>
          </p:nvSpPr>
          <p:spPr>
            <a:xfrm>
              <a:off x="4120830" y="1844824"/>
              <a:ext cx="2664296" cy="2664296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99692" y="1284520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U</a:t>
              </a:r>
              <a:endParaRPr lang="ru-RU" sz="4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43588" y="2636912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B</a:t>
              </a:r>
              <a:endParaRPr lang="ru-RU" sz="4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3848" y="3176972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A</a:t>
              </a:r>
              <a:endParaRPr lang="ru-RU" sz="4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3126" y="4159761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C</a:t>
              </a:r>
              <a:endParaRPr lang="ru-RU" sz="4400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2413770" y="2510689"/>
              <a:ext cx="2163402" cy="2104666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59200395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79296" cy="108012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4000" b="1" dirty="0"/>
              <a:t>Алгебраические свойства операций над множествами</a:t>
            </a:r>
            <a:r>
              <a:rPr lang="ru-RU" sz="3200" b="1" dirty="0"/>
              <a:t/>
            </a:r>
            <a:br>
              <a:rPr lang="ru-RU" sz="3200" b="1" dirty="0"/>
            </a:b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412776"/>
                <a:ext cx="9036496" cy="5445224"/>
              </a:xfrm>
              <a:noFill/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1)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	</a:t>
                </a:r>
                <a:r>
                  <a:rPr lang="ru-RU" b="1" dirty="0" smtClean="0"/>
                  <a:t>1</a:t>
                </a:r>
                <a:r>
                  <a:rPr lang="en-US" b="1" dirty="0" smtClean="0"/>
                  <a:t>’</a:t>
                </a:r>
                <a:r>
                  <a:rPr lang="ru-RU" b="1" dirty="0" smtClean="0"/>
                  <a:t>)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— </a:t>
                </a:r>
                <a:r>
                  <a:rPr lang="ru-RU" dirty="0" smtClean="0"/>
                  <a:t>идемпотентность;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2)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ru-RU" b="1" dirty="0" smtClean="0"/>
                  <a:t>2</a:t>
                </a:r>
                <a:r>
                  <a:rPr lang="ru-RU" b="1" dirty="0"/>
                  <a:t>’)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— коммутативность;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3)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b="1" dirty="0" smtClean="0"/>
                  <a:t>3</a:t>
                </a:r>
                <a:r>
                  <a:rPr lang="en-US" b="1" dirty="0" smtClean="0"/>
                  <a:t>’</a:t>
                </a:r>
                <a:r>
                  <a:rPr lang="ru-RU" b="1" dirty="0" smtClean="0"/>
                  <a:t>)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– ассоциативность;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4)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4</a:t>
                </a:r>
                <a:r>
                  <a:rPr lang="en-US" b="1" dirty="0" smtClean="0"/>
                  <a:t>’</a:t>
                </a:r>
                <a:r>
                  <a:rPr lang="ru-RU" b="1" dirty="0" smtClean="0"/>
                  <a:t>)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—дистрибутивность;</a:t>
                </a:r>
                <a:endParaRPr lang="ru-RU" dirty="0"/>
              </a:p>
              <a:p>
                <a:pPr marL="0" indent="0">
                  <a:buNone/>
                </a:pPr>
                <a:r>
                  <a:rPr lang="en-US" b="1" dirty="0" smtClean="0"/>
                  <a:t>5)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			</a:t>
                </a:r>
                <a:r>
                  <a:rPr lang="en-US" b="1" dirty="0" smtClean="0"/>
                  <a:t>5’)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∩∅=∅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;</a:t>
                </a: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/>
                  <a:t>6)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			</a:t>
                </a:r>
                <a:r>
                  <a:rPr lang="en-US" b="1" dirty="0" smtClean="0"/>
                  <a:t>6’)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∪∅=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;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7</a:t>
                </a:r>
                <a:r>
                  <a:rPr lang="en-US" b="1" dirty="0" smtClean="0"/>
                  <a:t>)</a:t>
                </a:r>
                <a:r>
                  <a:rPr lang="ru-RU" b="1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i="1" cap="small" dirty="0"/>
                  <a:t>			</a:t>
                </a:r>
                <a:r>
                  <a:rPr lang="ru-RU" b="1" i="1" dirty="0" smtClean="0"/>
                  <a:t>7</a:t>
                </a:r>
                <a:r>
                  <a:rPr lang="en-US" b="1" i="1" dirty="0" smtClean="0"/>
                  <a:t>’</a:t>
                </a:r>
                <a:r>
                  <a:rPr lang="ru-RU" b="1" i="1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ru-RU" dirty="0" smtClean="0"/>
                  <a:t>;</a:t>
                </a:r>
                <a:endParaRPr lang="ru-RU" dirty="0"/>
              </a:p>
              <a:p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412776"/>
                <a:ext cx="9036496" cy="5445224"/>
              </a:xfrm>
              <a:blipFill rotWithShape="1">
                <a:blip r:embed="rId2"/>
                <a:stretch>
                  <a:fillRect l="-1552" t="-2240" b="-1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3338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779836"/>
                <a:ext cx="8185567" cy="5907140"/>
              </a:xfrm>
            </p:spPr>
            <p:txBody>
              <a:bodyPr>
                <a:normAutofit/>
              </a:bodyPr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ru-RU" altLang="ru-RU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8)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ru-RU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ru-RU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∅</m:t>
                        </m:r>
                      </m:e>
                    </m:acc>
                    <m:r>
                      <a:rPr kumimoji="0" lang="ru-RU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kumimoji="0" lang="en-US" altLang="ru-RU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</a:t>
                </a:r>
                <a:r>
                  <a:rPr kumimoji="0" lang="en-US" altLang="ru-RU" sz="36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kumimoji="0" lang="ru-RU" altLang="ru-RU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8')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ru-RU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𝑈</m:t>
                        </m:r>
                      </m:e>
                    </m:acc>
                    <m:r>
                      <a:rPr kumimoji="0" lang="ru-RU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=∅</m:t>
                    </m:r>
                  </m:oMath>
                </a14:m>
                <a:r>
                  <a:rPr kumimoji="0" lang="ru-RU" altLang="ru-RU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;</a:t>
                </a:r>
                <a:endParaRPr kumimoji="0" lang="en-US" altLang="ru-RU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ru-RU" altLang="ru-RU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9)</a:t>
                </a:r>
                <a:r>
                  <a:rPr kumimoji="0" lang="ru-RU" altLang="ru-RU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d>
                      <m:dPr>
                        <m:ctrlP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∩</m:t>
                        </m:r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</m:d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kumimoji="0" lang="ru-RU" altLang="ru-RU" sz="36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kumimoji="0" lang="ru-RU" altLang="ru-RU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9') </a:t>
                </a:r>
                <a14:m>
                  <m:oMath xmlns:m="http://schemas.openxmlformats.org/officeDocument/2006/math"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d>
                      <m:dPr>
                        <m:ctrlP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kumimoji="0" lang="ru-RU" altLang="ru-RU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— законы поглощения;</a:t>
                </a:r>
                <a:endParaRPr kumimoji="0" lang="ru-RU" altLang="ru-RU" sz="3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sym typeface="Symbol" panose="05050102010706020507" pitchFamily="18" charset="2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ru-RU" altLang="ru-RU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10)</a:t>
                </a:r>
                <a:r>
                  <a:rPr kumimoji="0" lang="ru-RU" altLang="ru-RU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ru-RU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kumimoji="0" lang="ru-RU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kumimoji="0" lang="ru-RU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kumimoji="0" lang="ru-RU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kumimoji="0" lang="ru-RU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kumimoji="0" lang="ru-RU" altLang="ru-RU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	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ru-RU" altLang="ru-RU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10')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altLang="ru-RU" sz="3600" i="1">
                            <a:latin typeface="Cambria Math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ru-RU" sz="36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ru-RU" altLang="ru-RU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US" altLang="ru-RU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kumimoji="0" lang="en-US" altLang="ru-RU" sz="36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kumimoji="0" lang="en-US" altLang="ru-RU" sz="360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kumimoji="0" lang="ru-RU" altLang="ru-RU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— законы де Моргана;</a:t>
                </a:r>
                <a:endParaRPr kumimoji="0" lang="ru-RU" altLang="ru-RU" sz="3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MS Mincho" panose="02020609040205080304" pitchFamily="49" charset="-128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ru-RU" altLang="ru-RU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11, 11')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ru-RU" altLang="ru-RU" sz="4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altLang="ru-RU" sz="3600" i="1" smtClean="0">
                                <a:latin typeface="Cambria Math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altLang="ru-RU" sz="36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</m:acc>
                      </m:e>
                    </m:acc>
                    <m:r>
                      <a:rPr kumimoji="0" lang="ru-RU" altLang="ru-RU" sz="4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kumimoji="0" lang="en-US" altLang="ru-RU" sz="4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kumimoji="0" lang="ru-RU" alt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sym typeface="Symbol" panose="05050102010706020507" pitchFamily="18" charset="2"/>
                  </a:rPr>
                  <a:t>;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ru-RU" altLang="ru-RU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12, 12') </a:t>
                </a:r>
                <a:r>
                  <a:rPr kumimoji="0" lang="ru-RU" altLang="ru-RU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Если </a:t>
                </a:r>
                <a14:m>
                  <m:oMath xmlns:m="http://schemas.openxmlformats.org/officeDocument/2006/math"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𝑈</m:t>
                    </m:r>
                  </m:oMath>
                </a14:m>
                <a:r>
                  <a:rPr kumimoji="0" lang="ru-RU" altLang="ru-RU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и </a:t>
                </a:r>
                <a14:m>
                  <m:oMath xmlns:m="http://schemas.openxmlformats.org/officeDocument/2006/math">
                    <m:r>
                      <a:rPr kumimoji="0" lang="ru-RU" altLang="ru-RU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=∅,</m:t>
                    </m:r>
                  </m:oMath>
                </a14:m>
                <a:r>
                  <a:rPr kumimoji="0" lang="ru-RU" altLang="ru-RU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 то </a:t>
                </a:r>
                <a14:m>
                  <m:oMath xmlns:m="http://schemas.openxmlformats.org/officeDocument/2006/math"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𝐵</m:t>
                    </m:r>
                    <m:r>
                      <a:rPr kumimoji="0" lang="en-US" altLang="ru-RU" sz="3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ru-RU" sz="3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kumimoji="0" lang="ru-RU" altLang="ru-RU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sym typeface="Symbol" panose="05050102010706020507" pitchFamily="18" charset="2"/>
                  </a:rPr>
                  <a:t>;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779836"/>
                <a:ext cx="8185567" cy="5907140"/>
              </a:xfrm>
              <a:blipFill rotWithShape="1">
                <a:blip r:embed="rId2"/>
                <a:stretch>
                  <a:fillRect l="-2234" t="-1135" r="-2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единительная линия 24"/>
          <p:cNvCxnSpPr/>
          <p:nvPr/>
        </p:nvCxnSpPr>
        <p:spPr>
          <a:xfrm>
            <a:off x="812007" y="7245985"/>
            <a:ext cx="2681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12006" y="6959600"/>
            <a:ext cx="232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1048702" y="7542530"/>
            <a:ext cx="37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67544" y="145754"/>
            <a:ext cx="8229600" cy="634082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3200" b="1" dirty="0"/>
              <a:t>Свойства</a:t>
            </a: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467544" y="188640"/>
            <a:ext cx="8229600" cy="63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smtClean="0"/>
              <a:t>Свойства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4408643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184576"/>
              </a:xfrm>
            </p:spPr>
            <p:txBody>
              <a:bodyPr/>
              <a:lstStyle/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ru-RU" altLang="ru-RU" b="1" dirty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13)</a:t>
                </a:r>
                <a:r>
                  <a:rPr lang="ru-RU" altLang="ru-RU" i="1" dirty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ru-RU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\</m:t>
                    </m:r>
                    <m:r>
                      <m:rPr>
                        <m:sty m:val="p"/>
                      </m:rPr>
                      <a:rPr lang="en-US" altLang="ru-RU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B</m:t>
                    </m:r>
                    <m:r>
                      <a:rPr lang="en-US" altLang="ru-RU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ru-RU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ru-RU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ru-RU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</m:acc>
                  </m:oMath>
                </a14:m>
                <a:r>
                  <a:rPr lang="ru-RU" altLang="ru-RU" i="1" dirty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ru-RU" altLang="ru-RU" i="1" dirty="0">
                  <a:sym typeface="Symbol" panose="05050102010706020507" pitchFamily="18" charset="2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ru-RU" altLang="ru-RU" b="1" dirty="0" smtClean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Доказательство</a:t>
                </a:r>
                <a:r>
                  <a:rPr lang="en-US" altLang="ru-RU" b="1" dirty="0" smtClean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:</a:t>
                </a:r>
                <a:r>
                  <a:rPr lang="en-US" altLang="ru-RU" sz="3600" dirty="0" smtClean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\</m:t>
                    </m:r>
                    <m:r>
                      <m:rPr>
                        <m:sty m:val="p"/>
                      </m:rPr>
                      <a:rPr lang="en-US" altLang="ru-RU" sz="36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B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ru-RU" sz="3600" b="0" i="1" smtClean="0">
                            <a:latin typeface="Cambria Math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e>
                        <m:d>
                          <m:dPr>
                            <m:ctrlPr>
                              <a:rPr lang="en-US" altLang="ru-RU" sz="3600" b="0" i="1" smtClean="0">
                                <a:latin typeface="Cambria Math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ru-RU" sz="3600" b="0" i="1" smtClean="0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  <m:r>
                              <a:rPr lang="en-US" altLang="ru-RU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∈</m:t>
                            </m:r>
                            <m:r>
                              <a:rPr lang="en-US" altLang="ru-RU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</m:d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&amp;</m:t>
                        </m:r>
                        <m:d>
                          <m:dPr>
                            <m:ctrlPr>
                              <a:rPr lang="en-US" altLang="ru-RU" sz="3600" b="0" i="1" smtClean="0">
                                <a:latin typeface="Cambria Math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ru-RU" sz="3600" b="0" i="1" smtClean="0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  <m:r>
                              <a:rPr lang="en-US" altLang="ru-RU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∉</m:t>
                            </m:r>
                            <m:r>
                              <a:rPr lang="en-US" altLang="ru-RU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ru-RU" sz="3600" b="0" i="1" smtClean="0">
                            <a:latin typeface="Cambria Math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e>
                        <m:d>
                          <m:dPr>
                            <m:ctrlPr>
                              <a:rPr lang="en-US" altLang="ru-RU" sz="3600" b="0" i="1" smtClean="0">
                                <a:latin typeface="Cambria Math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ru-RU" sz="3600" b="0" i="1" smtClean="0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  <m:r>
                              <a:rPr lang="en-US" altLang="ru-RU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∈</m:t>
                            </m:r>
                            <m:r>
                              <a:rPr lang="en-US" altLang="ru-RU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</m:d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&amp;</m:t>
                        </m:r>
                        <m:d>
                          <m:dPr>
                            <m:ctrlPr>
                              <a:rPr lang="en-US" altLang="ru-RU" sz="3600" b="0" i="1" smtClean="0">
                                <a:latin typeface="Cambria Math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ru-RU" sz="3600" b="0" i="1" smtClean="0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  <m:r>
                              <a:rPr lang="en-US" altLang="ru-RU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∈</m:t>
                            </m:r>
                            <m:acc>
                              <m:accPr>
                                <m:chr m:val="̅"/>
                                <m:ctrlPr>
                                  <a:rPr lang="en-US" altLang="ru-RU" sz="36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en-US" altLang="ru-RU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ru-RU" sz="3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ru-RU" sz="3600" i="1" dirty="0" smtClean="0">
                    <a:ea typeface="MS Mincho" panose="02020609040205080304" pitchFamily="49" charset="-128"/>
                    <a:cs typeface="Times New Roman" panose="02020603050405020304" pitchFamily="18" charset="0"/>
                  </a:rPr>
                  <a:t>.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ru-RU" altLang="ru-RU" sz="3600" i="1" dirty="0">
                  <a:sym typeface="Symbol" panose="05050102010706020507" pitchFamily="18" charset="2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ru-RU" altLang="ru-RU" sz="3600" b="1" dirty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14)</a:t>
                </a:r>
                <a:r>
                  <a:rPr lang="ru-RU" altLang="ru-RU" sz="3600" i="1" dirty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ru-RU" altLang="ru-RU" sz="3600" dirty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Очевидно, что </a:t>
                </a:r>
                <a14:m>
                  <m:oMath xmlns:m="http://schemas.openxmlformats.org/officeDocument/2006/math"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∆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∆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ru-RU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;</m:t>
                    </m:r>
                  </m:oMath>
                </a14:m>
                <a:endParaRPr lang="en-US" altLang="ru-RU" sz="3600" i="1" dirty="0" smtClean="0">
                  <a:ea typeface="MS Mincho" panose="02020609040205080304" pitchFamily="49" charset="-128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ru-RU" altLang="ru-RU" sz="3600" b="1" dirty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15)</a:t>
                </a:r>
                <a:r>
                  <a:rPr lang="ru-RU" altLang="ru-RU" sz="3600" i="1" dirty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∆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US" altLang="ru-RU" sz="3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∪</m:t>
                        </m:r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</m:d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\</m:t>
                    </m:r>
                    <m:d>
                      <m:dPr>
                        <m:ctrlPr>
                          <a:rPr lang="en-US" altLang="ru-RU" sz="3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∩</m:t>
                        </m:r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</m:d>
                  </m:oMath>
                </a14:m>
                <a:r>
                  <a:rPr lang="ru-RU" altLang="ru-RU" sz="3600" i="1" dirty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	т.е. 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ru-RU" altLang="ru-RU" sz="3600" i="1" dirty="0">
                    <a:ea typeface="MS Mincho" panose="02020609040205080304" pitchFamily="49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altLang="ru-RU" sz="3600" i="1" smtClean="0">
                            <a:latin typeface="Cambria Math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ru-RU" sz="36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B</m:t>
                        </m:r>
                      </m:e>
                    </m:d>
                    <m:r>
                      <a:rPr lang="ru-RU" altLang="ru-RU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∪</m:t>
                    </m:r>
                    <m:d>
                      <m:dPr>
                        <m:ctrlPr>
                          <a:rPr lang="ru-RU" altLang="ru-RU" sz="360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A</m:t>
                        </m:r>
                      </m:e>
                    </m:d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US" altLang="ru-RU" sz="3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∪</m:t>
                        </m:r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</m:d>
                    <m:r>
                      <a:rPr lang="en-US" alt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\</m:t>
                    </m:r>
                    <m:d>
                      <m:dPr>
                        <m:ctrlPr>
                          <a:rPr lang="en-US" altLang="ru-RU" sz="3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∩</m:t>
                        </m:r>
                        <m:r>
                          <a:rPr lang="en-US" alt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</m:d>
                    <m:r>
                      <a:rPr lang="en-US" altLang="ru-RU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endParaRPr lang="ru-RU" altLang="ru-RU" sz="3600" dirty="0">
                  <a:ea typeface="MS Mincho" panose="02020609040205080304" pitchFamily="49" charset="-128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184576"/>
              </a:xfrm>
              <a:blipFill rotWithShape="1">
                <a:blip r:embed="rId2"/>
                <a:stretch>
                  <a:fillRect l="-2222" t="-1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3200" b="1" dirty="0" smtClean="0"/>
              <a:t>Свойства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1921131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53526"/>
            <a:ext cx="8579296" cy="106613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/>
              <a:t>Булева </a:t>
            </a:r>
            <a:r>
              <a:rPr lang="ru-RU" sz="4000" b="1" dirty="0" smtClean="0"/>
              <a:t>алгебра и алгебраические тождества</a:t>
            </a:r>
            <a:endParaRPr lang="ru-RU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268760"/>
                <a:ext cx="8748464" cy="5184576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    Задано </a:t>
                </a:r>
                <a:r>
                  <a:rPr lang="ru-RU" dirty="0"/>
                  <a:t>множество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/>
                  <a:t>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dirty="0"/>
                  <a:t> </a:t>
                </a:r>
                <a:r>
                  <a:rPr lang="ru-RU" dirty="0"/>
                  <a:t>–</a:t>
                </a:r>
                <a:r>
                  <a:rPr lang="en-US" dirty="0"/>
                  <a:t> </a:t>
                </a:r>
                <a:r>
                  <a:rPr lang="ru-RU" dirty="0" err="1"/>
                  <a:t>булеан</a:t>
                </a:r>
                <a:r>
                  <a:rPr lang="ru-RU" dirty="0"/>
                  <a:t> множества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   Алгебра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∪,∩,</m:t>
                        </m:r>
                        <m:bar>
                          <m:barPr>
                            <m:pos m:val="top"/>
                            <m:ctrlPr>
                              <a:rPr lang="ru-RU" i="1">
                                <a:latin typeface="Cambria Math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barPr>
                          <m:e/>
                        </m:bar>
                      </m:e>
                    </m:d>
                  </m:oMath>
                </a14:m>
                <a:r>
                  <a:rPr lang="ru-RU" dirty="0" smtClean="0"/>
                  <a:t>называется </a:t>
                </a:r>
                <a:r>
                  <a:rPr lang="ru-RU" dirty="0"/>
                  <a:t>булевой алгеброй множеств над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      Элементами </a:t>
                </a:r>
                <a:r>
                  <a:rPr lang="ru-RU" dirty="0"/>
                  <a:t>основного множества этой алгебры являются подмножества множества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 smtClean="0"/>
                  <a:t>. </a:t>
                </a:r>
                <a:r>
                  <a:rPr lang="ru-RU" dirty="0"/>
                  <a:t>Операции объединения, пересечения и дополнения часто называют </a:t>
                </a:r>
                <a:r>
                  <a:rPr lang="ru-RU" b="1" i="1" dirty="0"/>
                  <a:t>булевыми</a:t>
                </a:r>
                <a:r>
                  <a:rPr lang="ru-RU" dirty="0"/>
                  <a:t> </a:t>
                </a:r>
                <a:r>
                  <a:rPr lang="ru-RU" b="1" i="1" dirty="0"/>
                  <a:t>операциями над множествами</a:t>
                </a:r>
                <a:r>
                  <a:rPr lang="ru-RU" dirty="0"/>
                  <a:t>.</a:t>
                </a:r>
              </a:p>
              <a:p>
                <a:endParaRPr lang="ru-RU" dirty="0" smtClean="0"/>
              </a:p>
              <a:p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268760"/>
                <a:ext cx="8748464" cy="5184576"/>
              </a:xfrm>
              <a:blipFill rotWithShape="1">
                <a:blip r:embed="rId2"/>
                <a:stretch>
                  <a:fillRect l="-1812" t="-1410" b="-15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7225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425" y="69185"/>
            <a:ext cx="8352928" cy="633927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b="1" i="1" dirty="0"/>
              <a:t>Примеры доказательств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539552" y="3152420"/>
            <a:ext cx="8217801" cy="3705580"/>
            <a:chOff x="467544" y="2246511"/>
            <a:chExt cx="8449638" cy="4140897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7" name="Объект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88715804"/>
                    </p:ext>
                  </p:extLst>
                </p:nvPr>
              </p:nvGraphicFramePr>
              <p:xfrm>
                <a:off x="467544" y="2262883"/>
                <a:ext cx="4113214" cy="33845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222" name="CorelDRAW" r:id="rId4" imgW="4113099" imgH="3383943" progId="CorelDraw.Graphic.18">
                        <p:embed/>
                      </p:oleObj>
                    </mc:Choice>
                    <mc:Fallback>
                      <p:oleObj name="CorelDRAW" r:id="rId4" imgW="4113099" imgH="3383943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7544" y="2262883"/>
                              <a:ext cx="4113214" cy="33845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7" name="Объект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88715804"/>
                    </p:ext>
                  </p:extLst>
                </p:nvPr>
              </p:nvGraphicFramePr>
              <p:xfrm>
                <a:off x="467544" y="2262883"/>
                <a:ext cx="4113214" cy="33845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076" name="CorelDRAW" r:id="rId6" imgW="4113099" imgH="3383943" progId="CorelDraw.Graphic.18">
                        <p:embed/>
                      </p:oleObj>
                    </mc:Choice>
                    <mc:Fallback>
                      <p:oleObj name="CorelDRAW" r:id="rId6" imgW="4113099" imgH="3383943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7544" y="2262883"/>
                              <a:ext cx="4113214" cy="33845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691680" y="2492896"/>
                  <a:ext cx="40043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2492896"/>
                  <a:ext cx="400431" cy="55399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867268" y="2524943"/>
                  <a:ext cx="41953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268" y="2524943"/>
                  <a:ext cx="419537" cy="55399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771800" y="5013176"/>
                  <a:ext cx="40017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5013176"/>
                  <a:ext cx="400174" cy="55399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963637" y="2247944"/>
                  <a:ext cx="43063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637" y="2247944"/>
                  <a:ext cx="430631" cy="55399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2195736" y="5741077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/>
                <a:t>а</a:t>
              </a:r>
              <a:endParaRPr lang="ru-RU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8" name="Объект 1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71545190"/>
                    </p:ext>
                  </p:extLst>
                </p:nvPr>
              </p:nvGraphicFramePr>
              <p:xfrm>
                <a:off x="4803969" y="2262882"/>
                <a:ext cx="4113213" cy="33845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223" name="CorelDRAW" r:id="rId12" imgW="4113099" imgH="3383943" progId="CorelDraw.Graphic.18">
                        <p:embed/>
                      </p:oleObj>
                    </mc:Choice>
                    <mc:Fallback>
                      <p:oleObj name="CorelDRAW" r:id="rId12" imgW="4113099" imgH="3383943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03969" y="2262882"/>
                              <a:ext cx="4113213" cy="33845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8" name="Объект 1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71545190"/>
                    </p:ext>
                  </p:extLst>
                </p:nvPr>
              </p:nvGraphicFramePr>
              <p:xfrm>
                <a:off x="4803969" y="2262882"/>
                <a:ext cx="4113213" cy="33845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077" name="CorelDRAW" r:id="rId14" imgW="4113099" imgH="3383943" progId="CorelDraw.Graphic.18">
                        <p:embed/>
                      </p:oleObj>
                    </mc:Choice>
                    <mc:Fallback>
                      <p:oleObj name="CorelDRAW" r:id="rId14" imgW="4113099" imgH="3383943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03969" y="2262882"/>
                              <a:ext cx="4113213" cy="33845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6732240" y="5661315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 smtClean="0"/>
                <a:t>б</a:t>
              </a:r>
              <a:endParaRPr lang="ru-RU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026406" y="2492896"/>
                  <a:ext cx="40043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6406" y="2492896"/>
                  <a:ext cx="400431" cy="553998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042704" y="2466819"/>
                  <a:ext cx="41953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704" y="2466819"/>
                  <a:ext cx="419537" cy="553998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80312" y="4941168"/>
                  <a:ext cx="40017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4941168"/>
                  <a:ext cx="400174" cy="55399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357711" y="2246511"/>
                  <a:ext cx="43063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711" y="2246511"/>
                  <a:ext cx="430631" cy="55399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9342" y="597875"/>
                <a:ext cx="784887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/>
                  <a:t>Пусть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sz="3200" dirty="0"/>
                  <a:t> –</a:t>
                </a:r>
                <a:r>
                  <a:rPr lang="en-US" sz="3200" dirty="0"/>
                  <a:t> </a:t>
                </a:r>
                <a:r>
                  <a:rPr lang="ru-RU" sz="3200" dirty="0"/>
                  <a:t>универсальное множество,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sz="3200" dirty="0"/>
                  <a:t>– произвольные подмножества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sz="3200" i="1" dirty="0"/>
                  <a:t/>
                </a:r>
                <a:br>
                  <a:rPr lang="ru-RU" sz="3200" i="1" dirty="0"/>
                </a:br>
                <a:r>
                  <a:rPr lang="ru-RU" sz="3200" dirty="0" smtClean="0">
                    <a:solidFill>
                      <a:srgbClr val="0070C0"/>
                    </a:solidFill>
                  </a:rPr>
                  <a:t>Диаграммой </a:t>
                </a:r>
                <a:r>
                  <a:rPr lang="ru-RU" sz="3200" dirty="0">
                    <a:solidFill>
                      <a:srgbClr val="0070C0"/>
                    </a:solidFill>
                  </a:rPr>
                  <a:t>Эйлера – Венна </a:t>
                </a:r>
                <a:r>
                  <a:rPr lang="en-US" sz="3200" dirty="0" smtClean="0"/>
                  <a:t>:</a:t>
                </a:r>
                <a:endParaRPr lang="ru-RU" sz="3200" dirty="0" smtClean="0"/>
              </a:p>
              <a:p>
                <a:r>
                  <a:rPr lang="en-US" sz="3200" dirty="0" smtClean="0"/>
                  <a:t> </a:t>
                </a:r>
                <a:r>
                  <a:rPr lang="ru-RU" sz="3200" b="1" dirty="0"/>
                  <a:t>а)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ru-RU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sz="3200" dirty="0" smtClean="0"/>
                  <a:t>;</a:t>
                </a:r>
                <a:r>
                  <a:rPr lang="en-US" sz="3200" b="1" dirty="0"/>
                  <a:t/>
                </a:r>
                <a:br>
                  <a:rPr lang="en-US" sz="3200" b="1" dirty="0"/>
                </a:br>
                <a:r>
                  <a:rPr lang="en-US" sz="3200" dirty="0"/>
                  <a:t> </a:t>
                </a:r>
                <a:r>
                  <a:rPr lang="ru-RU" sz="3200" b="1" dirty="0"/>
                  <a:t>б)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sz="3200" dirty="0" smtClean="0"/>
                  <a:t>.</a:t>
                </a:r>
                <a:endParaRPr lang="ru-RU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42" y="597875"/>
                <a:ext cx="7848872" cy="2554545"/>
              </a:xfrm>
              <a:prstGeom prst="rect">
                <a:avLst/>
              </a:prstGeom>
              <a:blipFill rotWithShape="1">
                <a:blip r:embed="rId20"/>
                <a:stretch>
                  <a:fillRect l="-1941" t="-2864" b="-71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04522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>
                <a:normAutofit fontScale="90000"/>
              </a:bodyPr>
              <a:lstStyle/>
              <a:p>
                <a:r>
                  <a:rPr lang="ru-RU" b="1" dirty="0"/>
                  <a:t>Диаграммы Эйлера – Венна для </a:t>
                </a:r>
                <a:r>
                  <a:rPr lang="en-US" b="1" dirty="0"/>
                  <a:t/>
                </a:r>
                <a:br>
                  <a:rPr lang="en-US" b="1" dirty="0"/>
                </a:br>
                <a:r>
                  <a:rPr lang="ru-RU" dirty="0" smtClean="0"/>
                  <a:t>а)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ru-RU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ru-RU" b="1" i="1" dirty="0"/>
                  <a:t> </a:t>
                </a:r>
                <a:r>
                  <a:rPr lang="ru-RU" dirty="0"/>
                  <a:t>и</a:t>
                </a:r>
                <a:r>
                  <a:rPr lang="ru-RU" i="1" dirty="0"/>
                  <a:t> </a:t>
                </a:r>
                <a:r>
                  <a:rPr lang="ru-RU" i="1" dirty="0" smtClean="0"/>
                  <a:t>б)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ru-RU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ru-RU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endParaRPr lang="ru-RU" b="1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1185" t="-17021" b="-29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46238"/>
            <a:ext cx="8229600" cy="532656"/>
          </a:xfrm>
        </p:spPr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644720" y="2356831"/>
            <a:ext cx="7959728" cy="3723664"/>
            <a:chOff x="644720" y="2356831"/>
            <a:chExt cx="7959728" cy="372366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Объект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82764358"/>
                    </p:ext>
                  </p:extLst>
                </p:nvPr>
              </p:nvGraphicFramePr>
              <p:xfrm>
                <a:off x="644720" y="2356831"/>
                <a:ext cx="3782708" cy="311259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62" name="CorelDRAW" r:id="rId4" imgW="4113099" imgH="3383943" progId="CorelDraw.Graphic.18">
                        <p:embed/>
                      </p:oleObj>
                    </mc:Choice>
                    <mc:Fallback>
                      <p:oleObj name="CorelDRAW" r:id="rId4" imgW="4113099" imgH="3383943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44720" y="2356831"/>
                              <a:ext cx="3782708" cy="311259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" name="Объект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82764358"/>
                    </p:ext>
                  </p:extLst>
                </p:nvPr>
              </p:nvGraphicFramePr>
              <p:xfrm>
                <a:off x="644720" y="2356831"/>
                <a:ext cx="3782708" cy="311259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24" name="CorelDRAW" r:id="rId6" imgW="4113099" imgH="3383943" progId="CorelDraw.Graphic.18">
                        <p:embed/>
                      </p:oleObj>
                    </mc:Choice>
                    <mc:Fallback>
                      <p:oleObj name="CorelDRAW" r:id="rId6" imgW="4113099" imgH="3383943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44720" y="2356831"/>
                              <a:ext cx="3782708" cy="311259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691680" y="2526056"/>
                  <a:ext cx="40043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2526056"/>
                  <a:ext cx="400431" cy="55399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867268" y="2524943"/>
                  <a:ext cx="41953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268" y="2524943"/>
                  <a:ext cx="419537" cy="55399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771800" y="4915428"/>
                  <a:ext cx="40017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4915428"/>
                  <a:ext cx="400174" cy="55399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901007" y="2356831"/>
                  <a:ext cx="43063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007" y="2356831"/>
                  <a:ext cx="430631" cy="55399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2335780" y="543416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/>
                <a:t>а</a:t>
              </a:r>
              <a:endParaRPr lang="ru-RU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Объект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27776609"/>
                    </p:ext>
                  </p:extLst>
                </p:nvPr>
              </p:nvGraphicFramePr>
              <p:xfrm>
                <a:off x="4829200" y="2362970"/>
                <a:ext cx="3775248" cy="310645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63" name="CorelDRAW" r:id="rId12" imgW="4113099" imgH="3383943" progId="CorelDraw.Graphic.18">
                        <p:embed/>
                      </p:oleObj>
                    </mc:Choice>
                    <mc:Fallback>
                      <p:oleObj name="CorelDRAW" r:id="rId12" imgW="4113099" imgH="3383943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29200" y="2362970"/>
                              <a:ext cx="3775248" cy="310645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" name="Объект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27776609"/>
                    </p:ext>
                  </p:extLst>
                </p:nvPr>
              </p:nvGraphicFramePr>
              <p:xfrm>
                <a:off x="4829200" y="2362970"/>
                <a:ext cx="3775248" cy="310645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25" name="CorelDRAW" r:id="rId14" imgW="4113099" imgH="3383943" progId="CorelDraw.Graphic.18">
                        <p:embed/>
                      </p:oleObj>
                    </mc:Choice>
                    <mc:Fallback>
                      <p:oleObj name="CorelDRAW" r:id="rId14" imgW="4113099" imgH="3383943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29200" y="2362970"/>
                              <a:ext cx="3775248" cy="310645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880173" y="2524943"/>
                  <a:ext cx="40043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0173" y="2524943"/>
                  <a:ext cx="400431" cy="553998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080179" y="2524943"/>
                  <a:ext cx="41953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0179" y="2524943"/>
                  <a:ext cx="419537" cy="553998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984711" y="4915428"/>
                  <a:ext cx="40017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711" y="4915428"/>
                  <a:ext cx="400174" cy="55399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113918" y="2356831"/>
                  <a:ext cx="43063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918" y="2356831"/>
                  <a:ext cx="430631" cy="55399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548691" y="5434164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/>
                <a:t>б</a:t>
              </a:r>
              <a:endParaRPr lang="ru-RU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478863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654538" y="196042"/>
                <a:ext cx="7805894" cy="2440870"/>
              </a:xfr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>
                <a:noAutofit/>
              </a:bodyPr>
              <a:lstStyle/>
              <a:p>
                <a:pPr lvl="0"/>
                <a:r>
                  <a:rPr lang="ru-RU" sz="4000" b="1" dirty="0" smtClean="0"/>
                  <a:t>Симметрическая разность </a:t>
                </a:r>
                <a:br>
                  <a:rPr lang="ru-RU" sz="4000" b="1" dirty="0" smtClean="0"/>
                </a:br>
                <a:r>
                  <a:rPr lang="ru-RU" sz="4000" b="1" dirty="0" smtClean="0"/>
                  <a:t>а) </a:t>
                </a:r>
                <a14:m>
                  <m:oMath xmlns:m="http://schemas.openxmlformats.org/officeDocument/2006/math">
                    <m:r>
                      <a:rPr lang="en-US" sz="40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4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4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𝐁</m:t>
                    </m:r>
                    <m:r>
                      <a:rPr lang="en-US" sz="4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𝐀</m:t>
                        </m:r>
                        <m:r>
                          <a:rPr lang="en-US" sz="4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r>
                          <a:rPr lang="en-US" sz="4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𝐁</m:t>
                        </m:r>
                      </m:e>
                    </m:d>
                    <m:r>
                      <a:rPr lang="en-US" sz="4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4000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𝐁</m:t>
                        </m:r>
                        <m:r>
                          <a:rPr lang="en-US" sz="4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r>
                          <a:rPr lang="en-US" sz="4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𝐀</m:t>
                        </m:r>
                      </m:e>
                    </m:d>
                    <m:r>
                      <a:rPr lang="en-US" sz="4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4000" b="1" dirty="0" smtClean="0"/>
                  <a:t/>
                </a:r>
                <a:br>
                  <a:rPr lang="ru-RU" sz="4000" b="1" dirty="0" smtClean="0"/>
                </a:br>
                <a:r>
                  <a:rPr lang="ru-RU" sz="4000" dirty="0"/>
                  <a:t>б)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d>
                      <m:dPr>
                        <m:ctrlPr>
                          <a:rPr lang="en-US" sz="4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ru-RU" sz="4000" b="1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4538" y="196042"/>
                <a:ext cx="7805894" cy="244087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861" y="2852936"/>
            <a:ext cx="8147248" cy="352839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i="1" cap="small" dirty="0"/>
              <a:t>		</a:t>
            </a:r>
            <a:endParaRPr lang="ru-RU" dirty="0"/>
          </a:p>
          <a:p>
            <a:pPr lvl="0"/>
            <a:endParaRPr lang="ru-RU" i="1" dirty="0" smtClean="0"/>
          </a:p>
        </p:txBody>
      </p:sp>
      <p:grpSp>
        <p:nvGrpSpPr>
          <p:cNvPr id="25" name="Группа 24"/>
          <p:cNvGrpSpPr/>
          <p:nvPr/>
        </p:nvGrpSpPr>
        <p:grpSpPr>
          <a:xfrm>
            <a:off x="540494" y="3027148"/>
            <a:ext cx="8169662" cy="3159641"/>
            <a:chOff x="540494" y="2715890"/>
            <a:chExt cx="8169662" cy="315964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6" name="Объект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12944627"/>
                    </p:ext>
                  </p:extLst>
                </p:nvPr>
              </p:nvGraphicFramePr>
              <p:xfrm>
                <a:off x="540494" y="2715890"/>
                <a:ext cx="8096250" cy="25590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58" name="CorelDRAW" r:id="rId4" imgW="9704123" imgH="3063714" progId="CorelDraw.Graphic.18">
                        <p:embed/>
                      </p:oleObj>
                    </mc:Choice>
                    <mc:Fallback>
                      <p:oleObj name="CorelDRAW" r:id="rId4" imgW="9704123" imgH="3063714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0494" y="2715890"/>
                              <a:ext cx="8096250" cy="25590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" name="Объект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116254"/>
                    </p:ext>
                  </p:extLst>
                </p:nvPr>
              </p:nvGraphicFramePr>
              <p:xfrm>
                <a:off x="540494" y="2715890"/>
                <a:ext cx="8096250" cy="25590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57" name="CorelDRAW" r:id="rId7" imgW="9704123" imgH="3063714" progId="CorelDraw.Graphic.18">
                        <p:embed/>
                      </p:oleObj>
                    </mc:Choice>
                    <mc:Fallback>
                      <p:oleObj name="CorelDRAW" r:id="rId7" imgW="9704123" imgH="3063714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0494" y="2715890"/>
                              <a:ext cx="8096250" cy="25590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419835" y="2780927"/>
                  <a:ext cx="81724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835" y="2780927"/>
                  <a:ext cx="817240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483768" y="2780927"/>
                  <a:ext cx="81724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768" y="2780927"/>
                  <a:ext cx="817240" cy="49244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347864" y="2715890"/>
                  <a:ext cx="81724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2715890"/>
                  <a:ext cx="817240" cy="49244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/>
            <p:cNvSpPr txBox="1"/>
            <p:nvPr/>
          </p:nvSpPr>
          <p:spPr>
            <a:xfrm>
              <a:off x="2016025" y="5229200"/>
              <a:ext cx="442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ru-RU" sz="3600" b="1" dirty="0">
                  <a:ea typeface="MS Mincho" panose="02020609040205080304" pitchFamily="49" charset="-128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endParaRPr lang="ru-RU" sz="3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76256" y="5229200"/>
              <a:ext cx="442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>
                  <a:ea typeface="MS Mincho" panose="02020609040205080304" pitchFamily="49" charset="-128"/>
                  <a:cs typeface="Times New Roman" panose="02020603050405020304" pitchFamily="18" charset="0"/>
                  <a:sym typeface="Symbol" panose="05050102010706020507" pitchFamily="18" charset="2"/>
                </a:rPr>
                <a:t>б</a:t>
              </a:r>
              <a:endParaRPr lang="ru-RU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940152" y="2780927"/>
                  <a:ext cx="81724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2780927"/>
                  <a:ext cx="817240" cy="49244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967901" y="2780927"/>
                  <a:ext cx="81724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901" y="2780927"/>
                  <a:ext cx="817240" cy="49244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892916" y="2721533"/>
                  <a:ext cx="81724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2916" y="2721533"/>
                  <a:ext cx="817240" cy="49244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241354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7986947" cy="5706106"/>
          </a:xfrm>
        </p:spPr>
        <p:txBody>
          <a:bodyPr>
            <a:normAutofit/>
          </a:bodyPr>
          <a:lstStyle/>
          <a:p>
            <a:pPr marL="0" indent="324000" algn="just">
              <a:buNone/>
            </a:pPr>
            <a:r>
              <a:rPr lang="ru-RU" sz="3200" dirty="0"/>
              <a:t>Установление тождеств алгебры множеств с помощью диаграмм Эйлера – Венна в ряде случаев оказывается неудобным. Доказательство тождеств может производиться также </a:t>
            </a:r>
            <a:r>
              <a:rPr lang="ru-RU" sz="3200" b="1" dirty="0"/>
              <a:t>методом двустороннего включения</a:t>
            </a:r>
            <a:r>
              <a:rPr lang="ru-RU" sz="3200" dirty="0"/>
              <a:t>, чтобы показать равенство множеств в левой и правой частях </a:t>
            </a:r>
            <a:r>
              <a:rPr lang="ru-RU" sz="3200" dirty="0" smtClean="0"/>
              <a:t>тождества, </a:t>
            </a:r>
            <a:r>
              <a:rPr lang="ru-RU" sz="3200" dirty="0"/>
              <a:t>методом </a:t>
            </a:r>
            <a:r>
              <a:rPr lang="ru-RU" sz="3200" b="1" dirty="0"/>
              <a:t>преобразования</a:t>
            </a:r>
            <a:r>
              <a:rPr lang="ru-RU" sz="3200" dirty="0"/>
              <a:t> одной части к другой, методом </a:t>
            </a:r>
            <a:r>
              <a:rPr lang="ru-RU" sz="3200" b="1" dirty="0"/>
              <a:t>преобразования</a:t>
            </a:r>
            <a:r>
              <a:rPr lang="ru-RU" sz="3200" dirty="0"/>
              <a:t> обеих частей к одному и тому же выражению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-647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467544" y="179177"/>
            <a:ext cx="8229600" cy="634082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b="1" i="1" dirty="0"/>
              <a:t>Способы доказательств</a:t>
            </a:r>
          </a:p>
        </p:txBody>
      </p:sp>
    </p:spTree>
    <p:extLst>
      <p:ext uri="{BB962C8B-B14F-4D97-AF65-F5344CB8AC3E}">
        <p14:creationId xmlns:p14="http://schemas.microsoft.com/office/powerpoint/2010/main" val="150339527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7809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4000" b="1" dirty="0"/>
              <a:t>М</a:t>
            </a:r>
            <a:r>
              <a:rPr lang="ru-RU" sz="4000" b="1" dirty="0" smtClean="0"/>
              <a:t>етод двустороннего включения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686800" cy="5400600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 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 универсальное множество,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– </a:t>
                </a:r>
                <a:r>
                  <a:rPr lang="ru-RU" dirty="0"/>
                  <a:t>его произвольные подмножества.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Докажем </a:t>
                </a:r>
                <a:r>
                  <a:rPr lang="ru-RU" dirty="0"/>
                  <a:t>тождество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ru-RU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endParaRPr lang="ru-RU" b="0" i="1" dirty="0" smtClean="0">
                  <a:latin typeface="Cambria Math" panose="02040503050406030204" pitchFamily="18" charset="0"/>
                  <a:sym typeface="Symbol"/>
                </a:endParaRPr>
              </a:p>
              <a:p>
                <a:r>
                  <a:rPr lang="en-US" dirty="0">
                    <a:sym typeface="Symbol"/>
                  </a:rPr>
                  <a:t>⎕</a:t>
                </a:r>
                <a:r>
                  <a:rPr lang="ru-RU" dirty="0" smtClean="0">
                    <a:sym typeface="Symbol"/>
                  </a:rPr>
                  <a:t> Пусть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  <a:sym typeface="Symbol"/>
                      </a:rPr>
                      <m:t>  </m:t>
                    </m:r>
                    <m:r>
                      <a:rPr lang="en-US" b="0" i="1">
                        <a:latin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  <a:sym typeface="Symbol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𝐵</m:t>
                        </m:r>
                      </m:e>
                    </m:acc>
                  </m:oMath>
                </a14:m>
                <a:r>
                  <a:rPr lang="ru-RU" dirty="0" smtClean="0">
                    <a:sym typeface="Symbol"/>
                  </a:rPr>
                  <a:t>,  т.е.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𝐵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  <a:sym typeface="Symbol"/>
                  </a:rPr>
                  <a:t>,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  <a:sym typeface="Symbol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, т. 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ru-RU" b="1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Итак</a:t>
                </a:r>
                <a:r>
                  <a:rPr lang="ru-RU" i="1" dirty="0"/>
                  <a:t>,</a:t>
                </a:r>
                <a:r>
                  <a:rPr lang="ru-RU" i="1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ru-RU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ru-RU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ru-RU" i="1" dirty="0" smtClean="0"/>
                  <a:t>.</a:t>
                </a:r>
                <a:r>
                  <a:rPr lang="en-US" dirty="0">
                    <a:sym typeface="Symbol"/>
                  </a:rPr>
                  <a:t> </a:t>
                </a:r>
                <a:endParaRPr lang="ru-RU" dirty="0" smtClean="0">
                  <a:sym typeface="Symbol"/>
                </a:endParaRPr>
              </a:p>
              <a:p>
                <a:pPr lvl="0"/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ru-RU" dirty="0">
                    <a:sym typeface="Symbol"/>
                  </a:rPr>
                  <a:t>т.е.</a:t>
                </a: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ru-RU" b="1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</m:oMath>
                </a14:m>
                <a:r>
                  <a:rPr lang="ru-RU" i="1" dirty="0" smtClean="0"/>
                  <a:t> 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i="1" dirty="0" smtClean="0"/>
                  <a:t>, т.е.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</m:oMath>
                </a14:m>
                <a:endParaRPr lang="en-US" i="1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i="1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en-US" i="1" dirty="0" smtClean="0"/>
                  <a:t>.</a:t>
                </a:r>
                <a:r>
                  <a:rPr lang="ru-RU" dirty="0" smtClean="0"/>
                  <a:t>	</a:t>
                </a:r>
                <a:r>
                  <a:rPr lang="en-US" dirty="0">
                    <a:sym typeface="Symbol"/>
                  </a:rPr>
                  <a:t> ⊠</a:t>
                </a:r>
                <a:endParaRPr lang="ru-RU" dirty="0" smtClean="0"/>
              </a:p>
              <a:p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686800" cy="5400600"/>
              </a:xfrm>
              <a:blipFill rotWithShape="1">
                <a:blip r:embed="rId2"/>
                <a:stretch>
                  <a:fillRect l="-1754" t="-1356" r="-2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ТЕМА 1. 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5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</a:t>
            </a:r>
            <a:r>
              <a:rPr lang="ru-RU" sz="5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понятия теории множеств</a:t>
            </a:r>
          </a:p>
        </p:txBody>
      </p:sp>
    </p:spTree>
    <p:extLst>
      <p:ext uri="{BB962C8B-B14F-4D97-AF65-F5344CB8AC3E}">
        <p14:creationId xmlns:p14="http://schemas.microsoft.com/office/powerpoint/2010/main" val="49665201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920000" cy="720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b="1" dirty="0" smtClean="0"/>
              <a:t>Сведение к одному виду</a:t>
            </a:r>
            <a:br>
              <a:rPr lang="ru-RU" b="1" dirty="0" smtClean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556792"/>
                <a:ext cx="8280920" cy="4032448"/>
              </a:xfrm>
              <a:noFill/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sz="3600" i="1" dirty="0" smtClean="0">
                    <a:latin typeface="Cambria Math"/>
                  </a:rPr>
                  <a:t>Правило Де Моргана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3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ru-RU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36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ru-RU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ru-RU" sz="36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ru-RU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36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3600" i="1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sz="3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acc>
                    <m:r>
                      <a:rPr lang="ru-RU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ru-RU" sz="3600" b="0" i="0" smtClean="0">
                        <a:latin typeface="Cambria Math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36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3300" i="1" smtClean="0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sz="33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ru-RU" sz="3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acc>
                          <m:accPr>
                            <m:chr m:val="̅"/>
                            <m:ctrlPr>
                              <a:rPr lang="ru-RU" sz="33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acc>
                    <m:r>
                      <a:rPr lang="ru-RU" sz="3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33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300" b="0" i="1" smtClean="0">
                            <a:latin typeface="Cambria Math"/>
                            <a:ea typeface="Cambria Math" panose="02040503050406030204" pitchFamily="18" charset="0"/>
                          </a:rPr>
                          <m:t>согласно предыдущему доказательству</m:t>
                        </m:r>
                      </m:e>
                    </m:d>
                    <m:r>
                      <a:rPr lang="ru-RU" sz="3300" b="0" i="1" smtClean="0">
                        <a:latin typeface="Cambria Math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ru-RU" sz="3300" b="0" i="1" dirty="0" smtClean="0">
                  <a:latin typeface="Cambria Math"/>
                  <a:ea typeface="Cambria Math" panose="02040503050406030204" pitchFamily="18" charset="0"/>
                </a:endParaRPr>
              </a:p>
              <a:p>
                <a:r>
                  <a:rPr lang="ru-RU" sz="3300" dirty="0" smtClean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33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sz="33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acc>
                    <m:r>
                      <a:rPr lang="ru-RU" sz="3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ru-RU" sz="33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sz="33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acc>
                    <m:r>
                      <a:rPr lang="ru-RU" sz="3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ru-RU" sz="3300" b="0" i="0" smtClean="0">
                        <a:latin typeface="Cambria Math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300" dirty="0" smtClean="0"/>
              </a:p>
              <a:p>
                <a:r>
                  <a:rPr lang="ru-RU" sz="3600" b="1" dirty="0" smtClean="0"/>
                  <a:t>Теорема доказана.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556792"/>
                <a:ext cx="8280920" cy="4032448"/>
              </a:xfrm>
              <a:blipFill rotWithShape="1">
                <a:blip r:embed="rId2"/>
                <a:stretch>
                  <a:fillRect l="-1767" t="-4683" b="-31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7188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44375" y="1412776"/>
                <a:ext cx="8229600" cy="5289451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b="1" i="1" dirty="0" smtClean="0"/>
                  <a:t>     Множество</a:t>
                </a:r>
                <a:r>
                  <a:rPr lang="ru-RU" dirty="0" smtClean="0"/>
                  <a:t> </a:t>
                </a:r>
                <a:r>
                  <a:rPr lang="ru-RU" dirty="0"/>
                  <a:t>— совокупность различимых между собой объектов, объединяемых в целое некоторым общим признаком. </a:t>
                </a:r>
                <a:endParaRPr lang="ru-RU" dirty="0" smtClean="0"/>
              </a:p>
              <a:p>
                <a:pPr marL="0" lvl="0" indent="0">
                  <a:buNone/>
                </a:pPr>
                <a:r>
                  <a:rPr lang="en-US" b="1" i="1" dirty="0" smtClean="0"/>
                  <a:t>      </a:t>
                </a:r>
                <a:r>
                  <a:rPr lang="ru-RU" b="1" i="1" dirty="0" smtClean="0"/>
                  <a:t>Элементы</a:t>
                </a:r>
                <a:r>
                  <a:rPr lang="ru-RU" dirty="0" smtClean="0"/>
                  <a:t> </a:t>
                </a:r>
                <a:r>
                  <a:rPr lang="ru-RU" dirty="0"/>
                  <a:t>— объекты, из которых состоит </a:t>
                </a:r>
                <a:r>
                  <a:rPr lang="ru-RU" dirty="0" smtClean="0"/>
                  <a:t>множество</a:t>
                </a:r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lvl="0" indent="0">
                  <a:buNone/>
                </a:pPr>
                <a:r>
                  <a:rPr lang="ru-RU" i="1" dirty="0"/>
                  <a:t>Обозначения: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— множества, </a:t>
                </a:r>
                <a:endParaRPr lang="ru-RU" dirty="0" smtClean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— элементы (точки) </a:t>
                </a:r>
                <a:r>
                  <a:rPr lang="ru-RU" dirty="0" smtClean="0"/>
                  <a:t>множеств</a:t>
                </a:r>
                <a:r>
                  <a:rPr lang="en-US" dirty="0"/>
                  <a:t>.</a:t>
                </a:r>
                <a:endParaRPr lang="ru-RU" b="1" dirty="0"/>
              </a:p>
              <a:p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375" y="1412776"/>
                <a:ext cx="8229600" cy="5289451"/>
              </a:xfrm>
              <a:blipFill rotWithShape="0">
                <a:blip r:embed="rId2"/>
                <a:stretch>
                  <a:fillRect l="-1926" t="-1499" r="-2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15739" y="320514"/>
            <a:ext cx="8229600" cy="106097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/>
              <a:t>1.1. Определения, термины и </a:t>
            </a:r>
            <a:r>
              <a:rPr lang="ru-RU" sz="4000" b="1" dirty="0" smtClean="0"/>
              <a:t>символы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38909836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809328"/>
                <a:ext cx="8568952" cy="6048672"/>
              </a:xfrm>
              <a:noFill/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600" i="1" dirty="0" smtClean="0"/>
                  <a:t>  </a:t>
                </a:r>
                <a:r>
                  <a:rPr lang="ru-RU" sz="3600" i="1" dirty="0" smtClean="0"/>
                  <a:t> </a:t>
                </a:r>
                <a:r>
                  <a:rPr lang="en-US" sz="3600" i="1" dirty="0" smtClean="0"/>
                  <a:t> </a:t>
                </a:r>
                <a:r>
                  <a:rPr lang="ru-RU" sz="3600" b="1" dirty="0" smtClean="0"/>
                  <a:t>Принадлежность</a:t>
                </a:r>
                <a:r>
                  <a:rPr lang="ru-RU" sz="36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800" dirty="0" smtClean="0"/>
                  <a:t> — </a:t>
                </a:r>
                <a:r>
                  <a:rPr lang="ru-RU" sz="3800" dirty="0"/>
                  <a:t>а принадлежит множеству </a:t>
                </a:r>
                <a:r>
                  <a:rPr lang="ru-RU" sz="3800" i="1" dirty="0"/>
                  <a:t>А</a:t>
                </a:r>
                <a:r>
                  <a:rPr lang="ru-RU" sz="3800" dirty="0"/>
                  <a:t>; </a:t>
                </a:r>
              </a:p>
              <a:p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800" dirty="0" smtClean="0"/>
                  <a:t> </a:t>
                </a:r>
                <a:r>
                  <a:rPr lang="ru-RU" sz="3800" dirty="0"/>
                  <a:t>— а не принадлежит множеству </a:t>
                </a:r>
                <a:r>
                  <a:rPr lang="ru-RU" sz="3800" i="1" dirty="0"/>
                  <a:t>А</a:t>
                </a:r>
                <a:r>
                  <a:rPr lang="ru-RU" sz="3800" dirty="0"/>
                  <a:t>.</a:t>
                </a:r>
              </a:p>
              <a:p>
                <a:pPr marL="0" indent="0">
                  <a:buNone/>
                </a:pPr>
                <a:r>
                  <a:rPr lang="ru-RU" sz="3800" dirty="0" smtClean="0"/>
                  <a:t>    Записью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3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3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3800" dirty="0" smtClean="0"/>
                  <a:t> пользуются </a:t>
                </a:r>
                <a:r>
                  <a:rPr lang="ru-RU" sz="3800" dirty="0"/>
                  <a:t>в качестве сокращения для </a:t>
                </a:r>
                <a:r>
                  <a:rPr lang="ru-RU" sz="3800" dirty="0" smtClean="0"/>
                  <a:t>записи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3800" dirty="0" smtClean="0"/>
                  <a:t>, </a:t>
                </a:r>
                <a:endParaRPr lang="en-US" sz="3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3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3800" dirty="0" smtClean="0"/>
                  <a:t>, </a:t>
                </a:r>
                <a:r>
                  <a:rPr lang="ru-RU" sz="3800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3800" dirty="0" smtClean="0"/>
                  <a:t>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324000" algn="just">
                  <a:buNone/>
                </a:pPr>
                <a:r>
                  <a:rPr lang="ru-RU" sz="3300" dirty="0"/>
                  <a:t>Из определения множества следует, что в нём не должно быть неразличимых элементов, поэтому во множестве не может быть одинаковых элементов.</a:t>
                </a:r>
              </a:p>
              <a:p>
                <a:pPr marL="0" indent="324000" algn="just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2;2;4;5</m:t>
                        </m:r>
                      </m:e>
                    </m:d>
                    <m:r>
                      <a:rPr lang="en-US" sz="3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2;4;5</m:t>
                        </m:r>
                      </m:e>
                    </m:d>
                    <m:r>
                      <a:rPr lang="en-US" sz="33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/>
                  <a:t>       </a:t>
                </a:r>
                <a:br>
                  <a:rPr lang="ru-RU" b="1" dirty="0"/>
                </a:br>
                <a:r>
                  <a:rPr lang="ru-RU" b="1" dirty="0"/>
                  <a:t>        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809328"/>
                <a:ext cx="8568952" cy="6048672"/>
              </a:xfrm>
              <a:blipFill rotWithShape="1">
                <a:blip r:embed="rId2"/>
                <a:stretch>
                  <a:fillRect l="-2063" t="-2722" r="-1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5"/>
              <p:cNvSpPr>
                <a:spLocks noGrp="1"/>
              </p:cNvSpPr>
              <p:nvPr>
                <p:ph type="title"/>
              </p:nvPr>
            </p:nvSpPr>
            <p:spPr>
              <a:xfrm>
                <a:off x="467544" y="116632"/>
                <a:ext cx="8229600" cy="634082"/>
              </a:xfr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>
                <a:normAutofit fontScale="90000"/>
              </a:bodyPr>
              <a:lstStyle/>
              <a:p>
                <a:r>
                  <a:rPr lang="ru-RU" dirty="0" smtClean="0"/>
                  <a:t>Обозначения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/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Заголовок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7544" y="116632"/>
                <a:ext cx="8229600" cy="634082"/>
              </a:xfrm>
              <a:blipFill rotWithShape="1">
                <a:blip r:embed="rId3"/>
                <a:stretch>
                  <a:fillRect t="-22115" b="-47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93906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380" y="260648"/>
            <a:ext cx="7920000" cy="72008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/>
              <a:t>Задание </a:t>
            </a:r>
            <a:r>
              <a:rPr lang="ru-RU" b="1" dirty="0" smtClean="0"/>
              <a:t>множеств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268760"/>
                <a:ext cx="8507288" cy="4713387"/>
              </a:xfrm>
              <a:noFill/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1</a:t>
                </a:r>
                <a:r>
                  <a:rPr lang="ru-RU" b="1" dirty="0" smtClean="0"/>
                  <a:t>)</a:t>
                </a:r>
                <a:r>
                  <a:rPr lang="en-US" b="1" dirty="0" smtClean="0"/>
                  <a:t>  </a:t>
                </a:r>
                <a:r>
                  <a:rPr lang="ru-RU" dirty="0" smtClean="0"/>
                  <a:t>Перечислением </a:t>
                </a:r>
                <a:r>
                  <a:rPr lang="ru-RU" dirty="0"/>
                  <a:t>элементов: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2</a:t>
                </a:r>
                <a:r>
                  <a:rPr lang="ru-RU" b="1" dirty="0" smtClean="0"/>
                  <a:t>)</a:t>
                </a:r>
                <a:r>
                  <a:rPr lang="en-US" b="1" i="1" dirty="0" smtClean="0"/>
                  <a:t>  </a:t>
                </a:r>
                <a:r>
                  <a:rPr lang="ru-RU" dirty="0" smtClean="0"/>
                  <a:t>Указанием </a:t>
                </a:r>
                <a:r>
                  <a:rPr lang="ru-RU" dirty="0"/>
                  <a:t>характеристического свойства (</a:t>
                </a:r>
                <a:r>
                  <a:rPr lang="ru-RU" dirty="0" err="1"/>
                  <a:t>хар</a:t>
                </a:r>
                <a:r>
                  <a:rPr lang="ru-RU" dirty="0"/>
                  <a:t>. предикатом):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 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;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3</a:t>
                </a:r>
                <a:r>
                  <a:rPr lang="ru-RU" b="1" dirty="0" smtClean="0"/>
                  <a:t>)</a:t>
                </a:r>
                <a:r>
                  <a:rPr lang="en-US" b="1" dirty="0" smtClean="0"/>
                  <a:t>  </a:t>
                </a:r>
                <a:r>
                  <a:rPr lang="ru-RU" dirty="0" smtClean="0"/>
                  <a:t>Порождающей </a:t>
                </a:r>
                <a:r>
                  <a:rPr lang="ru-RU" dirty="0"/>
                  <a:t>процедурой: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ПРИМЕР: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9≔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1, 2, 3, 4, 5, 6, 7, 8 , 9</m:t>
                        </m:r>
                      </m:e>
                    </m:d>
                  </m:oMath>
                </a14:m>
                <a:r>
                  <a:rPr lang="en-US" dirty="0" smtClean="0"/>
                  <a:t>;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9≔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&lt;10</m:t>
                        </m:r>
                      </m:e>
                    </m:d>
                  </m:oMath>
                </a14:m>
                <a:r>
                  <a:rPr lang="en-US" dirty="0" smtClean="0"/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9≔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m:rPr>
                            <m:nor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from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0 </m:t>
                        </m:r>
                        <m:r>
                          <m:rPr>
                            <m:nor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8 </m:t>
                        </m:r>
                        <m:r>
                          <m:rPr>
                            <m:nor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268760"/>
                <a:ext cx="8507288" cy="4713387"/>
              </a:xfrm>
              <a:blipFill>
                <a:blip r:embed="rId2"/>
                <a:stretch>
                  <a:fillRect l="-1720" t="-3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7137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00808"/>
                <a:ext cx="8496944" cy="51513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500" b="1" i="1" dirty="0" smtClean="0"/>
                  <a:t>   </a:t>
                </a:r>
                <a:r>
                  <a:rPr lang="ru-RU" sz="3500" b="1" i="1" dirty="0" smtClean="0"/>
                  <a:t>    Подмножество</a:t>
                </a:r>
                <a:r>
                  <a:rPr lang="ru-RU" sz="3500" dirty="0" smtClean="0"/>
                  <a:t> </a:t>
                </a:r>
                <a:r>
                  <a:rPr lang="ru-RU" dirty="0"/>
                  <a:t>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— множество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1800" i="1" dirty="0" smtClean="0"/>
                  <a:t>,</a:t>
                </a:r>
                <a:r>
                  <a:rPr lang="ru-RU" dirty="0" smtClean="0"/>
                  <a:t> </a:t>
                </a:r>
                <a:r>
                  <a:rPr lang="ru-RU" dirty="0"/>
                  <a:t>у которого все его элементы принадлежат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1" smtClean="0">
                        <a:latin typeface="Cambria Math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		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включено (или содержится)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1800" i="1" dirty="0" smtClean="0"/>
                  <a:t>.</a:t>
                </a:r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	Если </a:t>
                </a:r>
                <a:r>
                  <a:rPr lang="ru-RU" dirty="0"/>
                  <a:t>хотя бы один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не содержится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ru-RU" b="0" i="1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		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не подмножество (не включено в)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  <a:p>
                <a:pPr lvl="2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00808"/>
                <a:ext cx="8496944" cy="5151331"/>
              </a:xfrm>
              <a:blipFill rotWithShape="1">
                <a:blip r:embed="rId2"/>
                <a:stretch>
                  <a:fillRect l="-1865" t="-17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i="1" dirty="0"/>
              <a:t>Подмножество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3554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-108520" y="1772816"/>
                <a:ext cx="8964488" cy="3096344"/>
              </a:xfrm>
            </p:spPr>
            <p:txBody>
              <a:bodyPr>
                <a:normAutofit/>
              </a:bodyPr>
              <a:lstStyle/>
              <a:p>
                <a:pPr marL="914400" lvl="2" indent="0">
                  <a:buNone/>
                </a:pPr>
                <a:r>
                  <a:rPr lang="en-US" sz="3200" dirty="0" smtClean="0"/>
                  <a:t>      </a:t>
                </a:r>
                <a:r>
                  <a:rPr lang="ru-RU" sz="3200" dirty="0" smtClean="0"/>
                  <a:t>Говорят </a:t>
                </a:r>
                <a:r>
                  <a:rPr lang="ru-RU" sz="3200" dirty="0"/>
                  <a:t>что множество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строго включено в множество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⊂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ru-RU" sz="3200" dirty="0" smtClean="0"/>
                  <a:t>, </a:t>
                </a:r>
                <a:r>
                  <a:rPr lang="ru-RU" sz="3200" dirty="0"/>
                  <a:t>если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является подмножеством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и в тоже время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 smtClean="0"/>
                  <a:t>. </a:t>
                </a:r>
                <a:r>
                  <a:rPr lang="ru-RU" sz="3200" i="1" dirty="0"/>
                  <a:t>В</a:t>
                </a:r>
                <a:r>
                  <a:rPr lang="ru-RU" sz="3200" dirty="0"/>
                  <a:t> таком случае множество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называется </a:t>
                </a:r>
                <a:r>
                  <a:rPr lang="ru-RU" sz="3200" b="1" i="1" dirty="0"/>
                  <a:t>собственным (строгим)</a:t>
                </a:r>
                <a:r>
                  <a:rPr lang="ru-RU" sz="3200" dirty="0"/>
                  <a:t> подмножеством 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3200" dirty="0" smtClean="0"/>
                  <a:t>.</a:t>
                </a:r>
                <a:endParaRPr lang="ru-RU" sz="3200" dirty="0"/>
              </a:p>
              <a:p>
                <a:pPr lvl="2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08520" y="1772816"/>
                <a:ext cx="8964488" cy="3096344"/>
              </a:xfrm>
              <a:blipFill>
                <a:blip r:embed="rId2"/>
                <a:stretch>
                  <a:fillRect t="-2362" r="-1020" b="-41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i="1" dirty="0" smtClean="0"/>
              <a:t>Собственное </a:t>
            </a:r>
            <a:r>
              <a:rPr lang="ru-RU" dirty="0" smtClean="0"/>
              <a:t>подмножество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5508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1659</TotalTime>
  <Words>1988</Words>
  <Application>Microsoft Office PowerPoint</Application>
  <PresentationFormat>Экран (4:3)</PresentationFormat>
  <Paragraphs>252</Paragraphs>
  <Slides>40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2" baseType="lpstr">
      <vt:lpstr>Тема Office</vt:lpstr>
      <vt:lpstr>CorelDRAW</vt:lpstr>
      <vt:lpstr>Учебная дисциплина  «Дискретная математика» </vt:lpstr>
      <vt:lpstr>Учебная дисциплина  «Дискретная математика» лекции – 36 часа практические– 36 часа экзамен (письменно, 1 вопрос, 4 задачи, 90 минут)</vt:lpstr>
      <vt:lpstr>Бонусы - на экзамене</vt:lpstr>
      <vt:lpstr>ТЕМА 1.  Основные понятия теории множеств</vt:lpstr>
      <vt:lpstr>1.1. Определения, термины и символы</vt:lpstr>
      <vt:lpstr>Обозначения ∈, ∉, {┤}</vt:lpstr>
      <vt:lpstr>Задание множеств</vt:lpstr>
      <vt:lpstr>Подмножество</vt:lpstr>
      <vt:lpstr>Собственное подмножество</vt:lpstr>
      <vt:lpstr>Мощность, пустое множество </vt:lpstr>
      <vt:lpstr>Презентация PowerPoint</vt:lpstr>
      <vt:lpstr>Разбиение</vt:lpstr>
      <vt:lpstr>Основные числовые множества</vt:lpstr>
      <vt:lpstr>Конечные, счётные множества</vt:lpstr>
      <vt:lpstr>Равномощные множества</vt:lpstr>
      <vt:lpstr>Презентация PowerPoint</vt:lpstr>
      <vt:lpstr>Пример </vt:lpstr>
      <vt:lpstr>Условные обозначения</vt:lpstr>
      <vt:lpstr>Равномощность </vt:lpstr>
      <vt:lpstr>Презентация PowerPoint</vt:lpstr>
      <vt:lpstr>Теоремы равномощности</vt:lpstr>
      <vt:lpstr>Добавление и удаление элементов</vt:lpstr>
      <vt:lpstr>Операции над множествами</vt:lpstr>
      <vt:lpstr> Операции над множествами 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Диаграммы Венна</vt:lpstr>
      <vt:lpstr>Диаграммы Венна </vt:lpstr>
      <vt:lpstr> Алгебраические свойства операций над множествами </vt:lpstr>
      <vt:lpstr>Свойства</vt:lpstr>
      <vt:lpstr>Свойства</vt:lpstr>
      <vt:lpstr>Булева алгебра и алгебраические тождества</vt:lpstr>
      <vt:lpstr>Примеры доказательств</vt:lpstr>
      <vt:lpstr>Диаграммы Эйлера – Венна для  а)(A∩B)∪C и б)(A∪C)∩(B∪C)</vt:lpstr>
      <vt:lpstr>Симметрическая разность  а) A∆B=(A\B)∪(B\A). б) A∆B=(A∪B)\(A∩B)</vt:lpstr>
      <vt:lpstr>Способы доказательств</vt:lpstr>
      <vt:lpstr> Метод двустороннего включения </vt:lpstr>
      <vt:lpstr> Сведение к одному виду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дисциплина  «Монтаж систем мобильной связи»</dc:title>
  <dc:creator>u358</dc:creator>
  <cp:lastModifiedBy>БНН</cp:lastModifiedBy>
  <cp:revision>167</cp:revision>
  <dcterms:created xsi:type="dcterms:W3CDTF">2014-02-19T13:51:06Z</dcterms:created>
  <dcterms:modified xsi:type="dcterms:W3CDTF">2022-08-30T09:13:45Z</dcterms:modified>
</cp:coreProperties>
</file>