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77" r:id="rId3"/>
    <p:sldId id="279" r:id="rId4"/>
    <p:sldId id="280" r:id="rId5"/>
    <p:sldId id="281" r:id="rId6"/>
    <p:sldId id="282" r:id="rId7"/>
    <p:sldId id="300" r:id="rId8"/>
    <p:sldId id="286" r:id="rId9"/>
    <p:sldId id="284" r:id="rId10"/>
    <p:sldId id="285" r:id="rId11"/>
    <p:sldId id="301" r:id="rId12"/>
    <p:sldId id="287" r:id="rId13"/>
    <p:sldId id="288" r:id="rId14"/>
    <p:sldId id="289" r:id="rId15"/>
    <p:sldId id="290" r:id="rId16"/>
    <p:sldId id="302" r:id="rId17"/>
    <p:sldId id="303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C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94660"/>
  </p:normalViewPr>
  <p:slideViewPr>
    <p:cSldViewPr>
      <p:cViewPr varScale="1">
        <p:scale>
          <a:sx n="87" d="100"/>
          <a:sy n="87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02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34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35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19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84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20.09.2019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20.09.2019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78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20.09.2019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20.09.2019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41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20.09.2019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3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20.09.2019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1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4000">
              <a:srgbClr val="EAE5EF"/>
            </a:gs>
            <a:gs pos="83000">
              <a:srgbClr val="DDD6E6"/>
            </a:gs>
            <a:gs pos="100000">
              <a:srgbClr val="D6CDE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52F40-E504-466C-9597-3E2147952C76}" type="datetimeFigureOut">
              <a:rPr lang="ru-RU" smtClean="0"/>
              <a:pPr/>
              <a:t>20.09.2019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1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564904"/>
            <a:ext cx="8229600" cy="1143000"/>
          </a:xfrm>
        </p:spPr>
        <p:txBody>
          <a:bodyPr>
            <a:normAutofit/>
          </a:bodyPr>
          <a:lstStyle/>
          <a:p>
            <a:r>
              <a:rPr lang="ru-RU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Соответствия</a:t>
            </a:r>
            <a:endParaRPr lang="ru-RU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63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b="1" dirty="0" smtClean="0"/>
              <a:t>Примеры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24000" algn="just">
              <a:buNone/>
            </a:pPr>
            <a:r>
              <a:rPr lang="ru-RU" i="1" dirty="0"/>
              <a:t>Отображениями</a:t>
            </a:r>
            <a:r>
              <a:rPr lang="ru-RU" dirty="0"/>
              <a:t> являются соответствия </a:t>
            </a:r>
            <a:r>
              <a:rPr lang="en-US" i="1" dirty="0"/>
              <a:t>q</a:t>
            </a:r>
            <a:r>
              <a:rPr lang="ru-RU" baseline="-25000" dirty="0"/>
              <a:t>6</a:t>
            </a:r>
            <a:r>
              <a:rPr lang="ru-RU" dirty="0"/>
              <a:t>–</a:t>
            </a:r>
            <a:r>
              <a:rPr lang="en-US" i="1" dirty="0"/>
              <a:t>q</a:t>
            </a:r>
            <a:r>
              <a:rPr lang="ru-RU" baseline="-25000" dirty="0"/>
              <a:t>9</a:t>
            </a:r>
            <a:r>
              <a:rPr lang="ru-RU" dirty="0"/>
              <a:t>, </a:t>
            </a:r>
            <a:r>
              <a:rPr lang="en-US" i="1" dirty="0"/>
              <a:t>q</a:t>
            </a:r>
            <a:r>
              <a:rPr lang="ru-RU" baseline="-25000" dirty="0"/>
              <a:t>11</a:t>
            </a:r>
            <a:r>
              <a:rPr lang="ru-RU" dirty="0"/>
              <a:t>–</a:t>
            </a:r>
            <a:r>
              <a:rPr lang="en-US" i="1" dirty="0"/>
              <a:t>q</a:t>
            </a:r>
            <a:r>
              <a:rPr lang="ru-RU" baseline="-25000" dirty="0"/>
              <a:t>15</a:t>
            </a:r>
            <a:r>
              <a:rPr lang="ru-RU" dirty="0"/>
              <a:t>. </a:t>
            </a:r>
            <a:endParaRPr lang="ru-RU" dirty="0" smtClean="0"/>
          </a:p>
          <a:p>
            <a:pPr marL="0" indent="324000" algn="just">
              <a:buNone/>
            </a:pPr>
            <a:r>
              <a:rPr lang="ru-RU" i="1" dirty="0" err="1" smtClean="0"/>
              <a:t>Сюръективными</a:t>
            </a:r>
            <a:r>
              <a:rPr lang="ru-RU" dirty="0" smtClean="0"/>
              <a:t> </a:t>
            </a:r>
            <a:r>
              <a:rPr lang="ru-RU" dirty="0"/>
              <a:t>соответствиями являются </a:t>
            </a:r>
            <a:r>
              <a:rPr lang="en-US" i="1" dirty="0"/>
              <a:t>q</a:t>
            </a:r>
            <a:r>
              <a:rPr lang="ru-RU" baseline="-25000" dirty="0"/>
              <a:t>5</a:t>
            </a:r>
            <a:r>
              <a:rPr lang="ru-RU" dirty="0"/>
              <a:t>, </a:t>
            </a:r>
            <a:r>
              <a:rPr lang="en-US" i="1" dirty="0"/>
              <a:t>q</a:t>
            </a:r>
            <a:r>
              <a:rPr lang="ru-RU" baseline="-25000" dirty="0"/>
              <a:t>7</a:t>
            </a:r>
            <a:r>
              <a:rPr lang="ru-RU" dirty="0"/>
              <a:t>, </a:t>
            </a:r>
            <a:r>
              <a:rPr lang="en-US" i="1" dirty="0"/>
              <a:t>q</a:t>
            </a:r>
            <a:r>
              <a:rPr lang="ru-RU" baseline="-25000" dirty="0"/>
              <a:t>8</a:t>
            </a:r>
            <a:r>
              <a:rPr lang="ru-RU" dirty="0"/>
              <a:t>, </a:t>
            </a:r>
            <a:r>
              <a:rPr lang="en-US" i="1" dirty="0"/>
              <a:t>q</a:t>
            </a:r>
            <a:r>
              <a:rPr lang="ru-RU" baseline="-25000" dirty="0"/>
              <a:t>10</a:t>
            </a:r>
            <a:r>
              <a:rPr lang="ru-RU" dirty="0"/>
              <a:t>–</a:t>
            </a:r>
            <a:r>
              <a:rPr lang="en-US" i="1" dirty="0"/>
              <a:t>q</a:t>
            </a:r>
            <a:r>
              <a:rPr lang="ru-RU" baseline="-25000" dirty="0"/>
              <a:t>15</a:t>
            </a:r>
            <a:r>
              <a:rPr lang="ru-RU" dirty="0"/>
              <a:t>. </a:t>
            </a:r>
            <a:endParaRPr lang="ru-RU" dirty="0" smtClean="0"/>
          </a:p>
          <a:p>
            <a:pPr marL="0" indent="324000" algn="just">
              <a:buNone/>
            </a:pPr>
            <a:r>
              <a:rPr lang="ru-RU" i="1" dirty="0" smtClean="0"/>
              <a:t>Функциональные</a:t>
            </a:r>
            <a:r>
              <a:rPr lang="ru-RU" dirty="0" smtClean="0"/>
              <a:t> </a:t>
            </a:r>
            <a:r>
              <a:rPr lang="ru-RU" dirty="0"/>
              <a:t>соответствия: </a:t>
            </a:r>
            <a:r>
              <a:rPr lang="en-US" i="1" dirty="0"/>
              <a:t>q</a:t>
            </a:r>
            <a:r>
              <a:rPr lang="ru-RU" baseline="-25000" dirty="0"/>
              <a:t>1</a:t>
            </a:r>
            <a:r>
              <a:rPr lang="ru-RU" dirty="0"/>
              <a:t>–</a:t>
            </a:r>
            <a:r>
              <a:rPr lang="en-US" i="1" dirty="0"/>
              <a:t>q</a:t>
            </a:r>
            <a:r>
              <a:rPr lang="ru-RU" baseline="-25000" dirty="0"/>
              <a:t>4</a:t>
            </a:r>
            <a:r>
              <a:rPr lang="ru-RU" dirty="0"/>
              <a:t>, </a:t>
            </a:r>
            <a:r>
              <a:rPr lang="en-US" i="1" dirty="0"/>
              <a:t>q</a:t>
            </a:r>
            <a:r>
              <a:rPr lang="ru-RU" baseline="-25000" dirty="0"/>
              <a:t>6</a:t>
            </a:r>
            <a:r>
              <a:rPr lang="ru-RU" dirty="0"/>
              <a:t>–</a:t>
            </a:r>
            <a:r>
              <a:rPr lang="en-US" i="1" dirty="0"/>
              <a:t>q</a:t>
            </a:r>
            <a:r>
              <a:rPr lang="ru-RU" baseline="-25000" dirty="0"/>
              <a:t>9</a:t>
            </a:r>
            <a:r>
              <a:rPr lang="ru-RU" dirty="0"/>
              <a:t>. </a:t>
            </a:r>
            <a:r>
              <a:rPr lang="ru-RU" i="1" dirty="0"/>
              <a:t>Инъективные</a:t>
            </a:r>
            <a:r>
              <a:rPr lang="ru-RU" dirty="0"/>
              <a:t> соответствия: </a:t>
            </a:r>
            <a:r>
              <a:rPr lang="en-US" i="1" dirty="0"/>
              <a:t>q</a:t>
            </a:r>
            <a:r>
              <a:rPr lang="ru-RU" baseline="-25000" dirty="0"/>
              <a:t>1</a:t>
            </a:r>
            <a:r>
              <a:rPr lang="ru-RU" dirty="0"/>
              <a:t>–</a:t>
            </a:r>
            <a:r>
              <a:rPr lang="en-US" i="1" dirty="0"/>
              <a:t>q</a:t>
            </a:r>
            <a:r>
              <a:rPr lang="ru-RU" baseline="-25000" dirty="0"/>
              <a:t>4</a:t>
            </a:r>
            <a:r>
              <a:rPr lang="ru-RU" dirty="0"/>
              <a:t>, </a:t>
            </a:r>
            <a:r>
              <a:rPr lang="en-US" i="1" dirty="0"/>
              <a:t>q</a:t>
            </a:r>
            <a:r>
              <a:rPr lang="ru-RU" baseline="-25000" dirty="0"/>
              <a:t>7</a:t>
            </a:r>
            <a:r>
              <a:rPr lang="ru-RU" dirty="0"/>
              <a:t>, </a:t>
            </a:r>
            <a:r>
              <a:rPr lang="en-US" i="1" dirty="0"/>
              <a:t>q</a:t>
            </a:r>
            <a:r>
              <a:rPr lang="ru-RU" baseline="-25000" dirty="0"/>
              <a:t>8</a:t>
            </a:r>
            <a:r>
              <a:rPr lang="ru-RU" dirty="0"/>
              <a:t>. </a:t>
            </a:r>
            <a:r>
              <a:rPr lang="ru-RU" i="1" dirty="0"/>
              <a:t>Функциями</a:t>
            </a:r>
            <a:r>
              <a:rPr lang="ru-RU" dirty="0"/>
              <a:t> являются </a:t>
            </a:r>
            <a:r>
              <a:rPr lang="en-US" i="1" dirty="0"/>
              <a:t>q</a:t>
            </a:r>
            <a:r>
              <a:rPr lang="ru-RU" baseline="-25000" dirty="0"/>
              <a:t>6</a:t>
            </a:r>
            <a:r>
              <a:rPr lang="ru-RU" dirty="0"/>
              <a:t>–</a:t>
            </a:r>
            <a:r>
              <a:rPr lang="en-US" i="1" dirty="0"/>
              <a:t>q</a:t>
            </a:r>
            <a:r>
              <a:rPr lang="ru-RU" baseline="-25000" dirty="0"/>
              <a:t>9</a:t>
            </a:r>
            <a:r>
              <a:rPr lang="ru-RU" dirty="0"/>
              <a:t>. </a:t>
            </a:r>
            <a:endParaRPr lang="ru-RU" dirty="0" smtClean="0"/>
          </a:p>
          <a:p>
            <a:pPr marL="0" indent="324000" algn="just">
              <a:buNone/>
            </a:pPr>
            <a:r>
              <a:rPr lang="ru-RU" i="1" dirty="0" err="1" smtClean="0"/>
              <a:t>Биективные</a:t>
            </a:r>
            <a:r>
              <a:rPr lang="ru-RU" dirty="0" smtClean="0"/>
              <a:t> </a:t>
            </a:r>
            <a:r>
              <a:rPr lang="ru-RU" dirty="0"/>
              <a:t>функции: </a:t>
            </a:r>
            <a:r>
              <a:rPr lang="en-US" i="1" dirty="0"/>
              <a:t>q</a:t>
            </a:r>
            <a:r>
              <a:rPr lang="ru-RU" baseline="-25000" dirty="0"/>
              <a:t>7</a:t>
            </a:r>
            <a:r>
              <a:rPr lang="ru-RU" dirty="0"/>
              <a:t>, </a:t>
            </a:r>
            <a:r>
              <a:rPr lang="en-US" i="1" dirty="0"/>
              <a:t>q</a:t>
            </a:r>
            <a:r>
              <a:rPr lang="ru-RU" baseline="-25000" dirty="0"/>
              <a:t>8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90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i="1" dirty="0" smtClean="0"/>
              <a:t>Примеры соответствий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i="1" dirty="0" smtClean="0"/>
                  <a:t>Англо-русский словарь</a:t>
                </a:r>
              </a:p>
              <a:p>
                <a:r>
                  <a:rPr lang="ru-RU" dirty="0"/>
                  <a:t>кодирование букв азбукой </a:t>
                </a:r>
                <a:r>
                  <a:rPr lang="ru-RU" dirty="0" smtClean="0"/>
                  <a:t>Морзе</a:t>
                </a:r>
              </a:p>
              <a:p>
                <a:r>
                  <a:rPr lang="ru-RU" dirty="0" smtClean="0"/>
                  <a:t>представления </a:t>
                </a:r>
                <a:r>
                  <a:rPr lang="ru-RU" dirty="0"/>
                  <a:t>чисел в различных системах </a:t>
                </a:r>
                <a:r>
                  <a:rPr lang="ru-RU" dirty="0" smtClean="0"/>
                  <a:t>счисления</a:t>
                </a:r>
              </a:p>
              <a:p>
                <a:r>
                  <a:rPr lang="ru-RU" dirty="0" smtClean="0"/>
                  <a:t>секретные шифры</a:t>
                </a:r>
              </a:p>
              <a:p>
                <a:r>
                  <a:rPr lang="ru-RU" i="1" dirty="0"/>
                  <a:t>кодирование телефонов г.</a:t>
                </a:r>
                <a:r>
                  <a:rPr lang="en-US" i="1" dirty="0"/>
                  <a:t> </a:t>
                </a:r>
                <a:r>
                  <a:rPr lang="ru-RU" i="1" dirty="0" smtClean="0"/>
                  <a:t>Минска</a:t>
                </a:r>
              </a:p>
              <a:p>
                <a:r>
                  <a:rPr lang="ru-RU" dirty="0"/>
                  <a:t>Множество всех векторов вида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2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7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ru-RU" sz="3600" b="1" dirty="0" smtClean="0"/>
              <a:t>Композиция</a:t>
            </a:r>
            <a:r>
              <a:rPr lang="ru-RU" sz="3600" dirty="0" smtClean="0"/>
              <a:t> </a:t>
            </a:r>
            <a:r>
              <a:rPr lang="ru-RU" sz="3600" dirty="0"/>
              <a:t>двух соответствий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122413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𝑸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36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𝒁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600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122413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75656" y="3573016"/>
                <a:ext cx="36579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3600" b="1" i="1" smtClean="0">
                              <a:latin typeface="Cambria Math" panose="02040503050406030204" pitchFamily="18" charset="0"/>
                            </a:rPr>
                            <m:t>пр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пр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ru-RU" sz="3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573016"/>
                <a:ext cx="3657924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76056" y="2996952"/>
                <a:ext cx="19908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пр</m:t>
                          </m:r>
                        </m:e>
                        <m:sub>
                          <m:r>
                            <a:rPr lang="ru-RU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ru-RU" sz="3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996952"/>
                <a:ext cx="1990866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76056" y="4138888"/>
                <a:ext cx="194277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пр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ru-RU" sz="36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138888"/>
                <a:ext cx="1942776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0800000">
                <a:off x="6546555" y="1475430"/>
                <a:ext cx="944554" cy="10988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4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48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6546555" y="1475430"/>
                <a:ext cx="944554" cy="109882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1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dirty="0" smtClean="0"/>
              <a:t>Обозначения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/>
              <a:lstStyle/>
              <a:p>
                <a:r>
                  <a:rPr lang="ru-RU" dirty="0" smtClean="0"/>
                  <a:t>Композиция соответствий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ru-RU" dirty="0" smtClean="0"/>
                  <a:t>	</a:t>
                </a:r>
                <a:endParaRPr lang="ru-RU" i="1" dirty="0" smtClean="0"/>
              </a:p>
              <a:p>
                <a:r>
                  <a:rPr lang="ru-RU" dirty="0"/>
                  <a:t>Г</a:t>
                </a:r>
                <a:r>
                  <a:rPr lang="ru-RU" dirty="0" smtClean="0"/>
                  <a:t>рафик </a:t>
                </a:r>
                <a:r>
                  <a:rPr lang="ru-RU" dirty="0"/>
                  <a:t>композиции соответствий </a:t>
                </a:r>
                <a:r>
                  <a:rPr lang="ru-RU" dirty="0" smtClean="0"/>
                  <a:t>–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ru-RU" b="1" dirty="0" smtClean="0"/>
                  <a:t>   </a:t>
                </a:r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de-DE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47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2434282"/>
              </a:xfrm>
              <a:noFill/>
            </p:spPr>
            <p:txBody>
              <a:bodyPr>
                <a:noAutofit/>
              </a:bodyPr>
              <a:lstStyle/>
              <a:p>
                <a:r>
                  <a:rPr lang="ru-RU" sz="3200" dirty="0" smtClean="0"/>
                  <a:t>Пусть </a:t>
                </a:r>
                <a:r>
                  <a:rPr lang="ru-RU" sz="3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Х</a:t>
                </a:r>
                <a:r>
                  <a:rPr lang="ru-RU" sz="3200" dirty="0"/>
                  <a:t> – множество </a:t>
                </a:r>
                <a:r>
                  <a:rPr lang="ru-RU" sz="3200" dirty="0" smtClean="0"/>
                  <a:t>людей</a:t>
                </a:r>
                <a:br>
                  <a:rPr lang="ru-RU" sz="3200" dirty="0" smtClean="0"/>
                </a:b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𝒒</m:t>
                    </m:r>
                    <m:d>
                      <m:d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3200" dirty="0" smtClean="0"/>
                  <a:t> </a:t>
                </a:r>
                <a:r>
                  <a:rPr lang="ru-RU" sz="3200" dirty="0" smtClean="0"/>
                  <a:t>множество </a:t>
                </a:r>
                <a:r>
                  <a:rPr lang="ru-RU" sz="3200" dirty="0"/>
                  <a:t>его детей. </a:t>
                </a:r>
                <a:r>
                  <a:rPr lang="ru-RU" sz="3200" dirty="0" smtClean="0"/>
                  <a:t/>
                </a:r>
                <a:br>
                  <a:rPr lang="ru-RU" sz="3200" dirty="0" smtClean="0"/>
                </a:br>
                <a:r>
                  <a:rPr lang="ru-RU" sz="3200" dirty="0" smtClean="0"/>
                  <a:t>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ru-RU" sz="3200" dirty="0"/>
                  <a:t> – множество внуков </a:t>
                </a:r>
                <a:r>
                  <a:rPr lang="ru-RU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sz="3200" dirty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ru-RU" sz="3200" dirty="0"/>
                  <a:t> – множество правнуков </a:t>
                </a:r>
                <a:r>
                  <a:rPr lang="ru-RU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sz="3200" dirty="0"/>
                  <a:t>; </a:t>
                </a:r>
                <a:r>
                  <a:rPr lang="ru-RU" sz="3200" dirty="0" smtClean="0"/>
                  <a:t/>
                </a:r>
                <a:br>
                  <a:rPr lang="ru-RU" sz="3200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ru-RU" sz="3200" dirty="0"/>
                  <a:t> – множество родителей </a:t>
                </a:r>
                <a:r>
                  <a:rPr lang="ru-RU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sz="3200" dirty="0"/>
                  <a:t> </a:t>
                </a: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2434282"/>
              </a:xfrm>
              <a:blipFill rotWithShape="0">
                <a:blip r:embed="rId2"/>
                <a:stretch>
                  <a:fillRect t="-6266" b="-110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18" name="Группа 4117"/>
          <p:cNvGrpSpPr/>
          <p:nvPr/>
        </p:nvGrpSpPr>
        <p:grpSpPr>
          <a:xfrm>
            <a:off x="1331640" y="2924944"/>
            <a:ext cx="6705089" cy="3002664"/>
            <a:chOff x="1035263" y="2950402"/>
            <a:chExt cx="7137137" cy="3265238"/>
          </a:xfrm>
        </p:grpSpPr>
        <p:sp>
          <p:nvSpPr>
            <p:cNvPr id="4" name="Овал 3"/>
            <p:cNvSpPr/>
            <p:nvPr/>
          </p:nvSpPr>
          <p:spPr>
            <a:xfrm>
              <a:off x="1331640" y="3861048"/>
              <a:ext cx="134113" cy="14401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2483768" y="3207632"/>
              <a:ext cx="134113" cy="14401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1763688" y="4725144"/>
              <a:ext cx="134113" cy="14401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3059832" y="4005064"/>
              <a:ext cx="134113" cy="14401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4139952" y="5661248"/>
              <a:ext cx="134113" cy="14401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5292080" y="4099786"/>
              <a:ext cx="134113" cy="14401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6084168" y="3050050"/>
              <a:ext cx="134113" cy="14401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7596336" y="3717032"/>
              <a:ext cx="134113" cy="14401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7164288" y="4725144"/>
              <a:ext cx="134113" cy="14401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5724128" y="5373216"/>
              <a:ext cx="134113" cy="14401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" name="Прямая со стрелкой 16"/>
            <p:cNvCxnSpPr>
              <a:stCxn id="4" idx="5"/>
              <a:endCxn id="7" idx="1"/>
            </p:cNvCxnSpPr>
            <p:nvPr/>
          </p:nvCxnSpPr>
          <p:spPr>
            <a:xfrm>
              <a:off x="1446113" y="3983973"/>
              <a:ext cx="337215" cy="762262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4" idx="6"/>
              <a:endCxn id="8" idx="2"/>
            </p:cNvCxnSpPr>
            <p:nvPr/>
          </p:nvCxnSpPr>
          <p:spPr>
            <a:xfrm>
              <a:off x="1465753" y="3933056"/>
              <a:ext cx="1594079" cy="14401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6" idx="3"/>
              <a:endCxn id="7" idx="7"/>
            </p:cNvCxnSpPr>
            <p:nvPr/>
          </p:nvCxnSpPr>
          <p:spPr>
            <a:xfrm flipH="1">
              <a:off x="1878161" y="3330557"/>
              <a:ext cx="625247" cy="1415678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6" idx="5"/>
              <a:endCxn id="8" idx="1"/>
            </p:cNvCxnSpPr>
            <p:nvPr/>
          </p:nvCxnSpPr>
          <p:spPr>
            <a:xfrm>
              <a:off x="2598241" y="3330557"/>
              <a:ext cx="481231" cy="695598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7" idx="5"/>
              <a:endCxn id="9" idx="2"/>
            </p:cNvCxnSpPr>
            <p:nvPr/>
          </p:nvCxnSpPr>
          <p:spPr>
            <a:xfrm>
              <a:off x="1878161" y="4848069"/>
              <a:ext cx="2261791" cy="885187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9" idx="5"/>
            </p:cNvCxnSpPr>
            <p:nvPr/>
          </p:nvCxnSpPr>
          <p:spPr>
            <a:xfrm>
              <a:off x="4254425" y="5784173"/>
              <a:ext cx="677615" cy="288032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14" idx="4"/>
            </p:cNvCxnSpPr>
            <p:nvPr/>
          </p:nvCxnSpPr>
          <p:spPr>
            <a:xfrm flipH="1">
              <a:off x="5422207" y="5517232"/>
              <a:ext cx="368978" cy="525147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6" name="Прямая со стрелкой 4095"/>
            <p:cNvCxnSpPr>
              <a:stCxn id="8" idx="6"/>
              <a:endCxn id="14" idx="1"/>
            </p:cNvCxnSpPr>
            <p:nvPr/>
          </p:nvCxnSpPr>
          <p:spPr>
            <a:xfrm>
              <a:off x="3193945" y="4077072"/>
              <a:ext cx="2549823" cy="1317235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9" name="Прямая со стрелкой 4098"/>
            <p:cNvCxnSpPr>
              <a:stCxn id="10" idx="3"/>
              <a:endCxn id="9" idx="7"/>
            </p:cNvCxnSpPr>
            <p:nvPr/>
          </p:nvCxnSpPr>
          <p:spPr>
            <a:xfrm flipH="1">
              <a:off x="4254425" y="4222711"/>
              <a:ext cx="1057295" cy="1459628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1" name="Прямая со стрелкой 4100"/>
            <p:cNvCxnSpPr>
              <a:stCxn id="13" idx="3"/>
              <a:endCxn id="14" idx="6"/>
            </p:cNvCxnSpPr>
            <p:nvPr/>
          </p:nvCxnSpPr>
          <p:spPr>
            <a:xfrm flipH="1">
              <a:off x="5858241" y="4848069"/>
              <a:ext cx="1325687" cy="597155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3" name="Прямая со стрелкой 4102"/>
            <p:cNvCxnSpPr>
              <a:endCxn id="13" idx="5"/>
            </p:cNvCxnSpPr>
            <p:nvPr/>
          </p:nvCxnSpPr>
          <p:spPr>
            <a:xfrm flipH="1" flipV="1">
              <a:off x="7278761" y="4848069"/>
              <a:ext cx="893639" cy="66916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5" name="Прямая со стрелкой 4104"/>
            <p:cNvCxnSpPr>
              <a:endCxn id="13" idx="0"/>
            </p:cNvCxnSpPr>
            <p:nvPr/>
          </p:nvCxnSpPr>
          <p:spPr>
            <a:xfrm>
              <a:off x="7183928" y="2950402"/>
              <a:ext cx="47417" cy="1774742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7" name="Прямая со стрелкой 4106"/>
            <p:cNvCxnSpPr>
              <a:stCxn id="11" idx="3"/>
              <a:endCxn id="10" idx="7"/>
            </p:cNvCxnSpPr>
            <p:nvPr/>
          </p:nvCxnSpPr>
          <p:spPr>
            <a:xfrm flipH="1">
              <a:off x="5406553" y="3172975"/>
              <a:ext cx="697255" cy="947902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0" name="Прямая со стрелкой 4109"/>
            <p:cNvCxnSpPr>
              <a:stCxn id="12" idx="2"/>
              <a:endCxn id="10" idx="6"/>
            </p:cNvCxnSpPr>
            <p:nvPr/>
          </p:nvCxnSpPr>
          <p:spPr>
            <a:xfrm flipH="1">
              <a:off x="5426193" y="3789040"/>
              <a:ext cx="2170143" cy="382754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5" name="TextBox 4114"/>
                <p:cNvSpPr txBox="1"/>
                <p:nvPr/>
              </p:nvSpPr>
              <p:spPr>
                <a:xfrm>
                  <a:off x="1035263" y="3426419"/>
                  <a:ext cx="36343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4115" name="TextBox 4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263" y="3426419"/>
                  <a:ext cx="363433" cy="553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6" name="TextBox 4115"/>
                <p:cNvSpPr txBox="1"/>
                <p:nvPr/>
              </p:nvSpPr>
              <p:spPr>
                <a:xfrm>
                  <a:off x="1137162" y="4853509"/>
                  <a:ext cx="89768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116" name="TextBox 4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162" y="4853509"/>
                  <a:ext cx="897682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05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7" name="TextBox 4116"/>
                <p:cNvSpPr txBox="1"/>
                <p:nvPr/>
              </p:nvSpPr>
              <p:spPr>
                <a:xfrm>
                  <a:off x="3535369" y="5784753"/>
                  <a:ext cx="95346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117" name="TextBox 4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369" y="5784753"/>
                  <a:ext cx="953466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05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9006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b="1" dirty="0" smtClean="0"/>
              <a:t>Функции 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795600"/>
                <a:ext cx="8928992" cy="6062400"/>
              </a:xfrm>
              <a:noFill/>
            </p:spPr>
            <p:txBody>
              <a:bodyPr>
                <a:normAutofit fontScale="92500"/>
              </a:bodyPr>
              <a:lstStyle/>
              <a:p>
                <a:r>
                  <a:rPr lang="ru-RU" sz="3400" dirty="0" smtClean="0"/>
                  <a:t>Пусть </a:t>
                </a:r>
                <a:r>
                  <a:rPr lang="en-US" sz="3400" dirty="0"/>
                  <a:t>f</a:t>
                </a:r>
                <a:r>
                  <a:rPr lang="ru-RU" sz="3400" dirty="0"/>
                  <a:t>: </a:t>
                </a:r>
                <a14:m>
                  <m:oMath xmlns:m="http://schemas.openxmlformats.org/officeDocument/2006/math">
                    <m:r>
                      <a:rPr lang="en-US" sz="3400">
                        <a:latin typeface="Cambria Math"/>
                      </a:rPr>
                      <m:t>𝑋</m:t>
                    </m:r>
                    <m:r>
                      <a:rPr lang="en-US" sz="3400">
                        <a:latin typeface="Cambria Math"/>
                      </a:rPr>
                      <m:t>→</m:t>
                    </m:r>
                    <m:r>
                      <a:rPr lang="en-US" sz="3400">
                        <a:latin typeface="Cambria Math"/>
                      </a:rPr>
                      <m:t>𝑌</m:t>
                    </m:r>
                  </m:oMath>
                </a14:m>
                <a:r>
                  <a:rPr lang="ru-RU" sz="3400" dirty="0"/>
                  <a:t>– функция</a:t>
                </a:r>
                <a:endParaRPr lang="en-US" sz="3400" dirty="0"/>
              </a:p>
              <a:p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sz="3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r>
                  <a:rPr lang="ru-RU" sz="3400" dirty="0" smtClean="0"/>
                  <a:t>- область </a:t>
                </a:r>
                <a:r>
                  <a:rPr lang="ru-RU" sz="3400" dirty="0"/>
                  <a:t>определения функции </a:t>
                </a:r>
                <a:endParaRPr lang="ru-RU" sz="3400" dirty="0" smtClean="0"/>
              </a:p>
              <a:p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3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r>
                  <a:rPr lang="ru-RU" sz="3400" dirty="0"/>
                  <a:t> </a:t>
                </a:r>
                <a:r>
                  <a:rPr lang="ru-RU" sz="3400" dirty="0" smtClean="0"/>
                  <a:t>- область </a:t>
                </a:r>
                <a:r>
                  <a:rPr lang="ru-RU" sz="3400" dirty="0"/>
                  <a:t>значений функции </a:t>
                </a:r>
                <a:r>
                  <a:rPr lang="en-US" sz="3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u-RU" sz="3400" dirty="0"/>
                  <a:t>. </a:t>
                </a:r>
                <a:endParaRPr lang="ru-RU" sz="3400" dirty="0" smtClean="0"/>
              </a:p>
              <a:p>
                <a:r>
                  <a:rPr lang="ru-RU" sz="3400" dirty="0" smtClean="0"/>
                  <a:t>Каждому </a:t>
                </a:r>
                <a:r>
                  <a:rPr lang="ru-RU" sz="3400" dirty="0"/>
                  <a:t>элементу </a:t>
                </a: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3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u-RU" sz="3400" dirty="0" smtClean="0"/>
                  <a:t>  ставит </a:t>
                </a:r>
                <a:r>
                  <a:rPr lang="ru-RU" sz="3400" dirty="0"/>
                  <a:t>в соответствие единственный элемент </a:t>
                </a: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sz="3400" dirty="0"/>
                  <a:t>. Это обозначается записью </a:t>
                </a: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400" dirty="0" smtClean="0"/>
                  <a:t>либо </a:t>
                </a: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3400" b="1" dirty="0" smtClean="0"/>
                  <a:t> </a:t>
                </a:r>
                <a:r>
                  <a:rPr lang="ru-RU" sz="3400" dirty="0" smtClean="0"/>
                  <a:t>. </a:t>
                </a:r>
              </a:p>
              <a:p>
                <a:r>
                  <a:rPr lang="ru-RU" sz="3400" i="1" dirty="0" smtClean="0"/>
                  <a:t>Тождественной</a:t>
                </a:r>
                <a:r>
                  <a:rPr lang="ru-RU" sz="3400" dirty="0" smtClean="0"/>
                  <a:t> </a:t>
                </a:r>
                <a:r>
                  <a:rPr lang="ru-RU" sz="3400" dirty="0"/>
                  <a:t>функцией на множестве </a:t>
                </a:r>
                <a:r>
                  <a:rPr lang="ru-RU" sz="3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Х</a:t>
                </a:r>
                <a:r>
                  <a:rPr lang="ru-RU" sz="3400" dirty="0"/>
                  <a:t> называется функция </a:t>
                </a: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ru-RU" sz="3400" dirty="0"/>
                  <a:t>, такая что </a:t>
                </a: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𝒆</m:t>
                    </m:r>
                    <m:d>
                      <m:dPr>
                        <m:ctrlPr>
                          <a:rPr lang="en-US" sz="3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400" dirty="0" smtClean="0"/>
                  <a:t> </a:t>
                </a:r>
                <a:r>
                  <a:rPr lang="ru-RU" sz="3400" dirty="0"/>
                  <a:t>для любого </a:t>
                </a:r>
                <a14:m>
                  <m:oMath xmlns:m="http://schemas.openxmlformats.org/officeDocument/2006/math">
                    <m:r>
                      <a:rPr lang="en-US" sz="3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ru-RU" sz="3400" dirty="0" smtClean="0"/>
                  <a:t>.</a:t>
                </a:r>
                <a:endParaRPr lang="en-US" sz="3400" dirty="0" smtClean="0"/>
              </a:p>
              <a:p>
                <a:r>
                  <a:rPr lang="ru-RU" sz="3400" dirty="0" smtClean="0"/>
                  <a:t> </a:t>
                </a:r>
                <a:r>
                  <a:rPr lang="ru-RU" sz="3400" dirty="0"/>
                  <a:t>Если </a:t>
                </a: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ru-RU" sz="3400" dirty="0"/>
                  <a:t>, то функцию </a:t>
                </a:r>
                <a:r>
                  <a:rPr lang="en-US" sz="3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u-RU" sz="3400" dirty="0"/>
                  <a:t> называют </a:t>
                </a:r>
                <a:r>
                  <a:rPr lang="ru-RU" sz="3400" i="1" dirty="0">
                    <a:solidFill>
                      <a:srgbClr val="C00000"/>
                    </a:solidFill>
                  </a:rPr>
                  <a:t>вещественной</a:t>
                </a:r>
                <a:r>
                  <a:rPr lang="ru-RU" sz="3400" dirty="0" smtClean="0"/>
                  <a:t>.</a:t>
                </a:r>
                <a:endParaRPr lang="ru-RU" sz="3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95600"/>
                <a:ext cx="8928992" cy="6062400"/>
              </a:xfrm>
              <a:blipFill rotWithShape="1">
                <a:blip r:embed="rId2"/>
                <a:stretch>
                  <a:fillRect l="-1503" t="-1207" r="-1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6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b="1" dirty="0"/>
              <a:t>Функции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795600"/>
                <a:ext cx="8928992" cy="5760640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ru-RU" sz="3400" dirty="0" smtClean="0"/>
                  <a:t>Пусть </a:t>
                </a:r>
                <a:r>
                  <a:rPr lang="ru-RU" sz="3400" dirty="0"/>
                  <a:t>даны функции </a:t>
                </a:r>
                <a14:m>
                  <m:oMath xmlns:m="http://schemas.openxmlformats.org/officeDocument/2006/math">
                    <m:r>
                      <a:rPr lang="en-US" sz="34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3400" b="1" dirty="0"/>
                  <a:t> </a:t>
                </a:r>
                <a:r>
                  <a:rPr lang="ru-RU" sz="3400" dirty="0" smtClean="0"/>
                  <a:t>и </a:t>
                </a: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3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sz="3400" dirty="0"/>
                  <a:t>. Функция </a:t>
                </a: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3400" b="1" dirty="0"/>
                  <a:t> </a:t>
                </a:r>
                <a:r>
                  <a:rPr lang="ru-RU" sz="3400" dirty="0" smtClean="0"/>
                  <a:t>является </a:t>
                </a:r>
                <a:r>
                  <a:rPr lang="ru-RU" sz="3400" i="1" dirty="0">
                    <a:solidFill>
                      <a:srgbClr val="C00000"/>
                    </a:solidFill>
                  </a:rPr>
                  <a:t>композицией</a:t>
                </a:r>
                <a:r>
                  <a:rPr lang="ru-RU" sz="3400" dirty="0"/>
                  <a:t> функций </a:t>
                </a:r>
                <a:r>
                  <a:rPr lang="en-US" sz="3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u-RU" sz="3400" dirty="0"/>
                  <a:t> и </a:t>
                </a:r>
                <a:r>
                  <a:rPr lang="en-US" sz="3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ru-RU" sz="3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3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ru-RU" sz="3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3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en-US" sz="3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ru-RU" sz="3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3400" dirty="0" smtClean="0"/>
                  <a:t>, </a:t>
                </a:r>
                <a:r>
                  <a:rPr lang="ru-RU" sz="3400" dirty="0"/>
                  <a:t>если для любого </a:t>
                </a: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sz="3400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3400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34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3400" dirty="0" smtClean="0"/>
                  <a:t>. </a:t>
                </a:r>
                <a:r>
                  <a:rPr lang="ru-RU" sz="3400" dirty="0"/>
                  <a:t>Часто говорят, что функция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ru-RU" sz="3400" dirty="0"/>
                  <a:t> получена подстановкой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u-RU" sz="3400" dirty="0"/>
                  <a:t> в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ru-RU" sz="3400" dirty="0"/>
                  <a:t>.</a:t>
                </a:r>
              </a:p>
              <a:p>
                <a:r>
                  <a:rPr lang="ru-RU" sz="3400" dirty="0"/>
                  <a:t>Функция, полученная из </a:t>
                </a:r>
                <a:r>
                  <a:rPr lang="en-US" sz="3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u-RU" sz="3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3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 …, </a:t>
                </a:r>
                <a:r>
                  <a:rPr lang="en-US" sz="3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3400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3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400" dirty="0"/>
                  <a:t>некоторой подстановкой их друг в друга и переименованием аргументов, называется суперпозицией </a:t>
                </a:r>
                <a:r>
                  <a:rPr lang="en-US" sz="3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u-RU" sz="3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3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 </a:t>
                </a:r>
                <a:r>
                  <a:rPr lang="en-US" sz="3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3400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3400" dirty="0" smtClean="0"/>
                  <a:t>.</a:t>
                </a:r>
                <a:endParaRPr lang="ru-RU" sz="34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95600"/>
                <a:ext cx="8928992" cy="5760640"/>
              </a:xfrm>
              <a:blipFill rotWithShape="1">
                <a:blip r:embed="rId2"/>
                <a:stretch>
                  <a:fillRect l="-1708" t="-1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6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b="1" dirty="0"/>
              <a:t>Способы задания </a:t>
            </a:r>
            <a:r>
              <a:rPr lang="ru-RU" b="1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795600"/>
                <a:ext cx="8928992" cy="5760640"/>
              </a:xfrm>
              <a:noFill/>
            </p:spPr>
            <p:txBody>
              <a:bodyPr>
                <a:normAutofit/>
              </a:bodyPr>
              <a:lstStyle/>
              <a:p>
                <a:endParaRPr lang="ru-RU" sz="3400" dirty="0" smtClean="0"/>
              </a:p>
              <a:p>
                <a:r>
                  <a:rPr lang="ru-RU" sz="3400" dirty="0" smtClean="0"/>
                  <a:t>Если </a:t>
                </a:r>
                <a14:m>
                  <m:oMath xmlns:m="http://schemas.openxmlformats.org/officeDocument/2006/math">
                    <m:r>
                      <a:rPr lang="en-US" sz="34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3400" dirty="0"/>
                  <a:t>, то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3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sz="3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400" b="1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4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sz="3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e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34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sz="3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400" b="1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4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sz="34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en-US" sz="3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es-ES" sz="3400" dirty="0"/>
                  <a:t>.</a:t>
                </a:r>
                <a:endParaRPr lang="ru-RU" sz="34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95600"/>
                <a:ext cx="8928992" cy="5760640"/>
              </a:xfrm>
              <a:blipFill rotWithShape="1">
                <a:blip r:embed="rId2"/>
                <a:stretch>
                  <a:fillRect l="-17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2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2938338"/>
              </a:xfr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>
                <a:normAutofit/>
              </a:bodyPr>
              <a:lstStyle/>
              <a:p>
                <a:pPr algn="l"/>
                <a:r>
                  <a:rPr lang="ru-RU" sz="4000" b="1" dirty="0" smtClean="0"/>
                  <a:t>С</a:t>
                </a:r>
                <a:r>
                  <a:rPr lang="ru-RU" sz="4000" b="1" dirty="0" smtClean="0"/>
                  <a:t>пособы </a:t>
                </a:r>
                <a:r>
                  <a:rPr lang="ru-RU" sz="4000" b="1" dirty="0"/>
                  <a:t>задания </a:t>
                </a:r>
                <a:r>
                  <a:rPr lang="ru-RU" sz="4000" b="1" dirty="0" smtClean="0"/>
                  <a:t>функций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4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4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sz="4000" b="1" dirty="0" smtClean="0">
                    <a:ea typeface="Cambria Math" panose="02040503050406030204" pitchFamily="18" charset="0"/>
                  </a:rPr>
                  <a:t/>
                </a:r>
                <a:br>
                  <a:rPr lang="ru-RU" sz="4000" b="1" dirty="0" smtClean="0">
                    <a:ea typeface="Cambria Math" panose="02040503050406030204" pitchFamily="18" charset="0"/>
                  </a:rPr>
                </a:br>
                <a:r>
                  <a:rPr lang="en-US" sz="4000" b="1" dirty="0" smtClean="0">
                    <a:ea typeface="Cambria Math" panose="02040503050406030204" pitchFamily="18" charset="0"/>
                  </a:rPr>
                  <a:t/>
                </a:r>
                <a:br>
                  <a:rPr lang="en-US" sz="4000" b="1" dirty="0" smtClean="0">
                    <a:ea typeface="Cambria Math" panose="02040503050406030204" pitchFamily="18" charset="0"/>
                  </a:rPr>
                </a:br>
                <a:r>
                  <a:rPr lang="en-US" sz="3200" dirty="0" smtClean="0">
                    <a:ea typeface="Cambria Math" panose="02040503050406030204" pitchFamily="18" charset="0"/>
                  </a:rPr>
                  <a:t>1</a:t>
                </a:r>
                <a:r>
                  <a:rPr lang="ru-RU" sz="3200" dirty="0" smtClean="0">
                    <a:ea typeface="Cambria Math" panose="02040503050406030204" pitchFamily="18" charset="0"/>
                  </a:rPr>
                  <a:t>) табличный</a:t>
                </a:r>
                <a:br>
                  <a:rPr lang="ru-RU" sz="3200" dirty="0" smtClean="0">
                    <a:ea typeface="Cambria Math" panose="02040503050406030204" pitchFamily="18" charset="0"/>
                  </a:rPr>
                </a:br>
                <a:r>
                  <a:rPr lang="ru-RU" sz="3200" dirty="0" smtClean="0">
                    <a:ea typeface="Cambria Math" panose="02040503050406030204" pitchFamily="18" charset="0"/>
                  </a:rPr>
                  <a:t>2) аналитический (формулой)</a:t>
                </a:r>
                <a:r>
                  <a:rPr lang="en-US" sz="3200" dirty="0" smtClean="0"/>
                  <a:t> </a:t>
                </a:r>
                <a:endParaRPr lang="ru-RU" sz="32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2938338"/>
              </a:xfrm>
              <a:blipFill rotWithShape="1">
                <a:blip r:embed="rId2"/>
                <a:stretch>
                  <a:fillRect l="-2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181510"/>
              </p:ext>
            </p:extLst>
          </p:nvPr>
        </p:nvGraphicFramePr>
        <p:xfrm>
          <a:off x="179512" y="3933056"/>
          <a:ext cx="8784977" cy="1737096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379725"/>
                <a:gridCol w="2464610"/>
                <a:gridCol w="2465650"/>
                <a:gridCol w="2474992"/>
              </a:tblGrid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x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 dirty="0">
                          <a:effectLst/>
                        </a:rPr>
                        <a:t>Железная дорога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Автобус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Катер</a:t>
                      </a:r>
                      <a:endParaRPr lang="ru-RU" sz="280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68580" marR="68580" marT="17780" marB="17780" anchor="ctr"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f(x)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9 000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8 000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10 000</a:t>
                      </a:r>
                      <a:endParaRPr lang="ru-RU" sz="28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/>
                      </a:endParaRPr>
                    </a:p>
                  </a:txBody>
                  <a:tcPr marL="68580" marR="68580" marT="17780" marB="177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1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490066"/>
              </a:xfr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490066"/>
              </a:xfrm>
              <a:blipFill rotWithShape="0">
                <a:blip r:embed="rId2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052736"/>
                <a:ext cx="8229600" cy="514116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:1→3,  2→3, 3→1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и </a:t>
                </a: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  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:1→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,  2→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, 3→1</m:t>
                    </m:r>
                  </m:oMath>
                </a14:m>
                <a:r>
                  <a:rPr lang="ru-RU" dirty="0"/>
                  <a:t>; </a:t>
                </a:r>
                <a:endParaRPr lang="ru-RU" dirty="0" smtClean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𝜶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𝜷</m:t>
                    </m:r>
                  </m:oMath>
                </a14:m>
                <a:r>
                  <a:rPr lang="ru-RU" dirty="0"/>
                  <a:t> могут быть заданы таблично: </a:t>
                </a: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 smtClean="0"/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:r>
                  <a:rPr lang="ru-RU" dirty="0" smtClean="0"/>
                  <a:t> </a:t>
                </a:r>
                <a:r>
                  <a:rPr lang="ru-RU" dirty="0"/>
                  <a:t>Композиции преобразований также можно задать таблично: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𝜷𝜶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𝜶𝜷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052736"/>
                <a:ext cx="8229600" cy="5141168"/>
              </a:xfrm>
              <a:blipFill rotWithShape="1">
                <a:blip r:embed="rId3"/>
                <a:stretch>
                  <a:fillRect l="-1704" t="-1423" r="-2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57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Соответствия</a:t>
            </a:r>
            <a:endParaRPr lang="ru-RU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400600"/>
              </a:xfrm>
            </p:spPr>
            <p:txBody>
              <a:bodyPr>
                <a:normAutofit/>
              </a:bodyPr>
              <a:lstStyle/>
              <a:p>
                <a:r>
                  <a:rPr lang="ru-RU" sz="2800" dirty="0" smtClean="0"/>
                  <a:t>Если </a:t>
                </a:r>
                <a:r>
                  <a:rPr lang="ru-RU" sz="2800" dirty="0"/>
                  <a:t>определен способ сопоставления элементов </a:t>
                </a:r>
                <a:r>
                  <a:rPr lang="ru-RU" sz="28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элементам </a:t>
                </a:r>
                <a:r>
                  <a:rPr lang="ru-RU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Х</a:t>
                </a:r>
                <a:r>
                  <a:rPr lang="ru-RU" sz="2800" dirty="0"/>
                  <a:t>, то говорят, что между множествами </a:t>
                </a:r>
                <a:r>
                  <a:rPr lang="ru-RU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Х</a:t>
                </a:r>
                <a:r>
                  <a:rPr lang="ru-RU" sz="2800" dirty="0"/>
                  <a:t> и </a:t>
                </a:r>
                <a:r>
                  <a:rPr 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ru-RU" sz="2800" dirty="0"/>
                  <a:t> 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установлено соответствие.</a:t>
                </a:r>
              </a:p>
              <a:p>
                <a:r>
                  <a:rPr lang="ru-RU" sz="2800" dirty="0" smtClean="0"/>
                  <a:t>Множество</a:t>
                </a:r>
                <a:r>
                  <a:rPr lang="ru-RU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endParaRPr lang="en-US" sz="2800" b="1" i="1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ru-RU" sz="2800" dirty="0" smtClean="0"/>
              </a:p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</m:d>
                  </m:oMath>
                </a14:m>
                <a:r>
                  <a:rPr lang="en-US" sz="2800" i="1" dirty="0" smtClean="0"/>
                  <a:t>.</a:t>
                </a:r>
                <a:endParaRPr lang="en-US" sz="2800" i="1" dirty="0" smtClean="0"/>
              </a:p>
              <a:p>
                <a:r>
                  <a:rPr lang="en-US" sz="2800" b="1" i="1" dirty="0" smtClean="0"/>
                  <a:t> </a:t>
                </a:r>
                <a:r>
                  <a:rPr lang="en-US" sz="28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ru-RU" sz="2800" dirty="0" smtClean="0"/>
                  <a:t> - область </a:t>
                </a:r>
                <a:r>
                  <a:rPr lang="ru-RU" sz="2800" dirty="0"/>
                  <a:t>отправления соответствия, </a:t>
                </a:r>
                <a:endParaRPr lang="ru-RU" sz="2800" dirty="0" smtClean="0"/>
              </a:p>
              <a:p>
                <a:r>
                  <a:rPr lang="en-US" sz="28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ru-RU" sz="2800" dirty="0" smtClean="0"/>
                  <a:t> </a:t>
                </a:r>
                <a:r>
                  <a:rPr lang="ru-RU" sz="2800" dirty="0"/>
                  <a:t>– </a:t>
                </a:r>
                <a:r>
                  <a:rPr lang="ru-RU" sz="2800" dirty="0" smtClean="0"/>
                  <a:t>область </a:t>
                </a:r>
                <a:r>
                  <a:rPr lang="ru-RU" sz="2800" dirty="0"/>
                  <a:t>прибытия соответствия, </a:t>
                </a:r>
                <a:endParaRPr lang="ru-RU" sz="2800" dirty="0" smtClean="0"/>
              </a:p>
              <a:p>
                <a:r>
                  <a:rPr lang="en-US" sz="28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ru-RU" sz="2800" dirty="0" smtClean="0"/>
                  <a:t> </a:t>
                </a:r>
                <a:r>
                  <a:rPr lang="ru-RU" sz="2800" dirty="0"/>
                  <a:t>– </a:t>
                </a:r>
                <a:r>
                  <a:rPr lang="ru-RU" sz="2800" dirty="0" smtClean="0"/>
                  <a:t>график </a:t>
                </a:r>
                <a:r>
                  <a:rPr lang="ru-RU" sz="2800" dirty="0"/>
                  <a:t>соответствия.</a:t>
                </a:r>
              </a:p>
              <a:p>
                <a:endParaRPr lang="ru-RU" sz="2800" dirty="0"/>
              </a:p>
              <a:p>
                <a:endParaRPr lang="ru-RU" sz="28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400600"/>
              </a:xfrm>
              <a:blipFill rotWithShape="1">
                <a:blip r:embed="rId2"/>
                <a:stretch>
                  <a:fillRect l="-1259" t="-1016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5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/>
              <a:t>С</a:t>
            </a:r>
            <a:r>
              <a:rPr lang="ru-RU" dirty="0" smtClean="0"/>
              <a:t>войства </a:t>
            </a:r>
            <a:r>
              <a:rPr lang="ru-RU" dirty="0"/>
              <a:t>функций и их композиций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145435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Композиция </a:t>
                </a:r>
                <a:r>
                  <a:rPr lang="ru-RU" b="1" dirty="0" err="1"/>
                  <a:t>сюръективных</a:t>
                </a:r>
                <a:r>
                  <a:rPr lang="ru-RU" dirty="0"/>
                  <a:t> функций </a:t>
                </a:r>
                <a:r>
                  <a:rPr lang="ru-RU" b="1" dirty="0" err="1"/>
                  <a:t>сюръективна</a:t>
                </a:r>
                <a:r>
                  <a:rPr lang="ru-RU" dirty="0"/>
                  <a:t> (следует из определений).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Композиция  </a:t>
                </a:r>
                <a:r>
                  <a:rPr lang="ru-RU" b="1" dirty="0"/>
                  <a:t>инъективных</a:t>
                </a:r>
                <a:r>
                  <a:rPr lang="ru-RU" dirty="0"/>
                  <a:t>  функций  </a:t>
                </a:r>
                <a:r>
                  <a:rPr lang="ru-RU" b="1" dirty="0"/>
                  <a:t>инъективна</a:t>
                </a:r>
                <a:r>
                  <a:rPr lang="ru-RU" dirty="0"/>
                  <a:t> (следует  из определений).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Композиция </a:t>
                </a:r>
                <a:r>
                  <a:rPr lang="ru-RU" b="1" dirty="0" err="1"/>
                  <a:t>биективных</a:t>
                </a:r>
                <a:r>
                  <a:rPr lang="ru-RU" dirty="0"/>
                  <a:t> функций </a:t>
                </a:r>
                <a:r>
                  <a:rPr lang="ru-RU" b="1" dirty="0" err="1"/>
                  <a:t>биективна</a:t>
                </a:r>
                <a:r>
                  <a:rPr lang="ru-RU" dirty="0"/>
                  <a:t>(следует из определений).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Композиция </a:t>
                </a:r>
                <a:r>
                  <a:rPr lang="ru-RU" dirty="0"/>
                  <a:t>функций в общем случае </a:t>
                </a:r>
                <a:r>
                  <a:rPr lang="ru-RU" b="1" dirty="0"/>
                  <a:t>не</a:t>
                </a:r>
                <a:r>
                  <a:rPr lang="ru-RU" dirty="0"/>
                  <a:t> </a:t>
                </a:r>
                <a:r>
                  <a:rPr lang="ru-RU" b="1" dirty="0"/>
                  <a:t>коммутативна</a:t>
                </a:r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latin typeface="Cambria Math"/>
                    <a:ea typeface="Cambria Math"/>
                  </a:rPr>
                  <a:t>≠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𝜶𝜷</m:t>
                    </m:r>
                  </m:oMath>
                </a14:m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Композиция </a:t>
                </a:r>
                <a:r>
                  <a:rPr lang="ru-RU" dirty="0"/>
                  <a:t>функций </a:t>
                </a:r>
                <a:r>
                  <a:rPr lang="ru-RU" b="1" dirty="0"/>
                  <a:t>ассоциативна</a:t>
                </a:r>
                <a:r>
                  <a:rPr lang="ru-RU" dirty="0"/>
                  <a:t>. 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145435"/>
              </a:xfrm>
              <a:blipFill rotWithShape="1">
                <a:blip r:embed="rId2"/>
                <a:stretch>
                  <a:fillRect l="-1926" t="-17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9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/>
              <a:t>Композиция функций ассоциативна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145435"/>
              </a:xfrm>
              <a:noFill/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Пусть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ru-RU" dirty="0"/>
                  <a:t>– произвольные  функции. </a:t>
                </a:r>
                <a:endParaRPr lang="ru-RU" dirty="0" smtClean="0"/>
              </a:p>
              <a:p>
                <a:r>
                  <a:rPr lang="ru-RU" dirty="0" smtClean="0"/>
                  <a:t>Рассмотрим </a:t>
                </a:r>
                <a:r>
                  <a:rPr lang="ru-RU" dirty="0"/>
                  <a:t>произвольный элемент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r>
                  <a:rPr lang="ru-RU" dirty="0" smtClean="0"/>
                  <a:t>Тогда</a:t>
                </a:r>
                <a:r>
                  <a:rPr lang="en-US" dirty="0" smtClean="0"/>
                  <a:t> 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b="1" i="1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b="1" i="1">
                        <a:latin typeface="Cambria Math"/>
                        <a:cs typeface="Times New Roman" panose="02020603050405020304" pitchFamily="18" charset="0"/>
                      </a:rPr>
                      <m:t>𝒉</m:t>
                    </m:r>
                    <m:r>
                      <a:rPr lang="en-US" b="1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>
                        <a:latin typeface="Cambria Math"/>
                        <a:cs typeface="Times New Roman" panose="02020603050405020304" pitchFamily="18" charset="0"/>
                      </a:rPr>
                      <m:t>𝒉𝒈𝒇</m:t>
                    </m:r>
                    <m:d>
                      <m:dPr>
                        <m:ctrlP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>
                        <a:latin typeface="Cambria Math"/>
                        <a:cs typeface="Times New Roman" panose="02020603050405020304" pitchFamily="18" charset="0"/>
                      </a:rPr>
                      <m:t>𝒉</m:t>
                    </m:r>
                    <m:d>
                      <m:dPr>
                        <m:ctrlP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  <m:t>𝒈𝒇</m:t>
                        </m:r>
                        <m:d>
                          <m:dPr>
                            <m:ctrlP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>
                        <a:latin typeface="Cambria Math"/>
                        <a:cs typeface="Times New Roman" panose="02020603050405020304" pitchFamily="18" charset="0"/>
                      </a:rPr>
                      <m:t>𝒉</m:t>
                    </m:r>
                    <m:d>
                      <m:dPr>
                        <m:ctrlP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d>
                      </m:e>
                    </m:d>
                    <m:r>
                      <a:rPr lang="en-US" b="1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>
                        <a:latin typeface="Cambria Math"/>
                        <a:cs typeface="Times New Roman" panose="02020603050405020304" pitchFamily="18" charset="0"/>
                      </a:rPr>
                      <m:t>𝒉</m:t>
                    </m:r>
                    <m:d>
                      <m:dPr>
                        <m:ctrlP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</m:d>
                    <m:r>
                      <a:rPr lang="en-US" b="1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>
                        <a:latin typeface="Cambria Math"/>
                        <a:cs typeface="Times New Roman" panose="02020603050405020304" pitchFamily="18" charset="0"/>
                      </a:rPr>
                      <m:t>𝒘</m:t>
                    </m:r>
                  </m:oMath>
                </a14:m>
                <a:r>
                  <a:rPr lang="ru-RU" b="1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𝒉𝒈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𝒉𝒈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𝒉𝒈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ru-RU" dirty="0" smtClean="0"/>
                  <a:t>; </a:t>
                </a:r>
                <a:r>
                  <a:rPr lang="ru-RU" dirty="0"/>
                  <a:t>т. е. для любого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b="1" i="1" smtClean="0">
                            <a:latin typeface="Cambria Math"/>
                          </a:rPr>
                          <m:t>𝒇</m:t>
                        </m:r>
                      </m:e>
                    </m:d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𝒉𝒈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ru-RU" dirty="0" smtClean="0"/>
                  <a:t>. </a:t>
                </a:r>
              </a:p>
              <a:p>
                <a:r>
                  <a:rPr lang="ru-RU" dirty="0" smtClean="0"/>
                  <a:t>Значит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𝒈𝒇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𝒉𝒈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145435"/>
              </a:xfrm>
              <a:blipFill rotWithShape="1">
                <a:blip r:embed="rId2"/>
                <a:stretch>
                  <a:fillRect l="-1630" t="-2370" r="-2148" b="-21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7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 smtClean="0"/>
              <a:t>Оператор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686800" cy="5145435"/>
              </a:xfrm>
              <a:noFill/>
            </p:spPr>
            <p:txBody>
              <a:bodyPr/>
              <a:lstStyle/>
              <a:p>
                <a:r>
                  <a:rPr lang="ru-RU" dirty="0" smtClean="0"/>
                  <a:t>Оператором называется функциональное отображение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𝒍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в котором </a:t>
                </a:r>
                <a:r>
                  <a:rPr lang="ru-RU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Х</a:t>
                </a:r>
                <a:r>
                  <a:rPr lang="ru-RU" dirty="0"/>
                  <a:t> </a:t>
                </a:r>
                <a:r>
                  <a:rPr lang="ru-RU" dirty="0" smtClean="0"/>
                  <a:t> и </a:t>
                </a:r>
                <a:r>
                  <a:rPr lang="ru-RU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ru-RU" dirty="0"/>
                  <a:t> являются множествами функций одного аргумента </a:t>
                </a:r>
                <a:r>
                  <a:rPr lang="ru-RU" sz="36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𝒍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d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b="1" dirty="0"/>
                  <a:t>.</a:t>
                </a:r>
                <a:r>
                  <a:rPr lang="ru-RU" dirty="0"/>
                  <a:t>  В  этом  случае  говорят,  что оператор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𝒍</m:t>
                    </m:r>
                  </m:oMath>
                </a14:m>
                <a:r>
                  <a:rPr lang="ru-RU" dirty="0"/>
                  <a:t> преобразует функцию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ru-RU" dirty="0"/>
                  <a:t> в функцию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 panose="02040503050406030204" pitchFamily="18" charset="0"/>
                      </a:rPr>
                      <m:t>𝒍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686800" cy="5145435"/>
              </a:xfrm>
              <a:blipFill rotWithShape="1">
                <a:blip r:embed="rId2"/>
                <a:stretch>
                  <a:fillRect l="-1544" t="-1540" r="-21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70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i="1" dirty="0"/>
              <a:t>Ф</a:t>
            </a:r>
            <a:r>
              <a:rPr lang="ru-RU" i="1" dirty="0" smtClean="0"/>
              <a:t>ункциональное отображение (управляемая система)</a:t>
            </a:r>
            <a:endParaRPr lang="ru-RU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606388" y="2060848"/>
            <a:ext cx="7931224" cy="2592288"/>
            <a:chOff x="827584" y="2132856"/>
            <a:chExt cx="7931224" cy="2592288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131840" y="2636912"/>
              <a:ext cx="3096344" cy="20882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44743" y="3933056"/>
              <a:ext cx="648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Прямая со стрелкой 6"/>
            <p:cNvCxnSpPr>
              <a:stCxn id="4" idx="1"/>
            </p:cNvCxnSpPr>
            <p:nvPr/>
          </p:nvCxnSpPr>
          <p:spPr>
            <a:xfrm flipH="1">
              <a:off x="827584" y="3681028"/>
              <a:ext cx="2304256" cy="0"/>
            </a:xfrm>
            <a:prstGeom prst="straightConnector1">
              <a:avLst/>
            </a:prstGeom>
            <a:ln w="5715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 flipH="1">
              <a:off x="6228184" y="3672980"/>
              <a:ext cx="2530624" cy="8048"/>
            </a:xfrm>
            <a:prstGeom prst="straightConnector1">
              <a:avLst/>
            </a:prstGeom>
            <a:ln w="5715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Прямоугольник 9"/>
            <p:cNvSpPr/>
            <p:nvPr/>
          </p:nvSpPr>
          <p:spPr>
            <a:xfrm>
              <a:off x="1403648" y="2132856"/>
              <a:ext cx="936104" cy="16201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732240" y="2132856"/>
              <a:ext cx="936104" cy="16201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445085" y="2604972"/>
                  <a:ext cx="94064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5085" y="2604972"/>
                  <a:ext cx="940642" cy="5539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720969" y="2609357"/>
                  <a:ext cx="94737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969" y="2609357"/>
                  <a:ext cx="947375" cy="553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295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562074"/>
              </a:xfr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>
                <a:normAutofit fontScale="90000"/>
              </a:bodyPr>
              <a:lstStyle/>
              <a:p>
                <a:r>
                  <a:rPr lang="ru-RU" i="1" dirty="0" smtClean="0"/>
                  <a:t>Пример: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562074"/>
              </a:xfrm>
              <a:blipFill rotWithShape="0">
                <a:blip r:embed="rId2"/>
                <a:stretch>
                  <a:fillRect t="-31522" b="-59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980728"/>
                <a:ext cx="8579296" cy="5145435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фон Нейман</a:t>
                </a:r>
              </a:p>
              <a:p>
                <a:r>
                  <a:rPr lang="ru-RU" dirty="0" smtClean="0"/>
                  <a:t>блок-схема ЭВМ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b="1" dirty="0" smtClean="0"/>
              </a:p>
              <a:p>
                <a:r>
                  <a:rPr lang="ru-RU" dirty="0" smtClean="0"/>
                  <a:t>Опишем </a:t>
                </a:r>
                <a:r>
                  <a:rPr lang="ru-RU" dirty="0"/>
                  <a:t>отношение </a:t>
                </a:r>
                <a:r>
                  <a:rPr lang="ru-RU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Т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как </a:t>
                </a:r>
                <a:r>
                  <a:rPr lang="ru-RU" dirty="0"/>
                  <a:t>множество упорядоченных пар: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ru-RU" baseline="300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sz="1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980728"/>
                <a:ext cx="8579296" cy="5145435"/>
              </a:xfrm>
              <a:blipFill rotWithShape="0">
                <a:blip r:embed="rId3"/>
                <a:stretch>
                  <a:fillRect l="-1635" t="-1540" r="-1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1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210146"/>
              </a:xfr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>
                <a:normAutofit fontScale="90000"/>
              </a:bodyPr>
              <a:lstStyle/>
              <a:p>
                <a:r>
                  <a:rPr lang="ru-RU" i="1" dirty="0" smtClean="0"/>
                  <a:t>Пример: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ru-RU" dirty="0" smtClean="0"/>
                  <a:t>,</a:t>
                </a:r>
                <a:br>
                  <a:rPr lang="ru-RU" dirty="0" smtClean="0"/>
                </a:br>
                <a:r>
                  <a:rPr lang="ru-RU" dirty="0" smtClean="0"/>
                  <a:t>матрица </a:t>
                </a:r>
                <a:r>
                  <a:rPr lang="ru-RU" dirty="0"/>
                  <a:t>данного соответствия</a:t>
                </a: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210146"/>
              </a:xfrm>
              <a:blipFill rotWithShape="0">
                <a:blip r:embed="rId2"/>
                <a:stretch>
                  <a:fillRect t="-13065" b="-256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19359" y="3356992"/>
                <a:ext cx="96975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59" y="3356992"/>
                <a:ext cx="969753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893398" y="2348880"/>
            <a:ext cx="576064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</a:p>
          <a:p>
            <a:pPr>
              <a:spcBef>
                <a:spcPts val="1000"/>
              </a:spcBef>
            </a:pPr>
            <a:r>
              <a:rPr lang="en-US" sz="40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</a:p>
          <a:p>
            <a:pPr>
              <a:spcBef>
                <a:spcPts val="1000"/>
              </a:spcBef>
            </a:pPr>
            <a:r>
              <a:rPr lang="en-US" sz="40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</a:t>
            </a:r>
          </a:p>
          <a:p>
            <a:pPr>
              <a:spcBef>
                <a:spcPts val="1000"/>
              </a:spcBef>
            </a:pPr>
            <a:r>
              <a:rPr lang="en-US" sz="40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</a:t>
            </a:r>
          </a:p>
          <a:p>
            <a:pPr>
              <a:spcBef>
                <a:spcPts val="1000"/>
              </a:spcBef>
            </a:pPr>
            <a:r>
              <a:rPr lang="en-US" sz="40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endParaRPr lang="ru-RU" sz="40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1920" y="1774556"/>
            <a:ext cx="466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  b   c   d    e</a:t>
            </a:r>
          </a:p>
        </p:txBody>
      </p:sp>
      <p:grpSp>
        <p:nvGrpSpPr>
          <p:cNvPr id="28" name="Группа 27"/>
          <p:cNvGrpSpPr/>
          <p:nvPr/>
        </p:nvGrpSpPr>
        <p:grpSpPr>
          <a:xfrm>
            <a:off x="3584876" y="2482442"/>
            <a:ext cx="465301" cy="3549498"/>
            <a:chOff x="3584876" y="2482442"/>
            <a:chExt cx="465301" cy="3549498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3584876" y="2482442"/>
              <a:ext cx="0" cy="35494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584876" y="2482442"/>
              <a:ext cx="46530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584876" y="6031940"/>
              <a:ext cx="46530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97589"/>
              </p:ext>
            </p:extLst>
          </p:nvPr>
        </p:nvGraphicFramePr>
        <p:xfrm>
          <a:off x="3723692" y="2430996"/>
          <a:ext cx="3224570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914"/>
                <a:gridCol w="644914"/>
                <a:gridCol w="644914"/>
                <a:gridCol w="644914"/>
                <a:gridCol w="644914"/>
              </a:tblGrid>
              <a:tr h="55604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5604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5604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5604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5604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9" name="Группа 28"/>
          <p:cNvGrpSpPr/>
          <p:nvPr/>
        </p:nvGrpSpPr>
        <p:grpSpPr>
          <a:xfrm>
            <a:off x="6660232" y="2415661"/>
            <a:ext cx="465301" cy="3549498"/>
            <a:chOff x="6660232" y="2415661"/>
            <a:chExt cx="465301" cy="3549498"/>
          </a:xfrm>
        </p:grpSpPr>
        <p:cxnSp>
          <p:nvCxnSpPr>
            <p:cNvPr id="24" name="Прямая соединительная линия 23"/>
            <p:cNvCxnSpPr/>
            <p:nvPr/>
          </p:nvCxnSpPr>
          <p:spPr>
            <a:xfrm rot="10800000">
              <a:off x="7125533" y="2415661"/>
              <a:ext cx="0" cy="35494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rot="10800000">
              <a:off x="6660232" y="5965159"/>
              <a:ext cx="46530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rot="10800000">
              <a:off x="6660232" y="2415661"/>
              <a:ext cx="46530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71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sz="3600" b="1" i="1" dirty="0" smtClean="0"/>
              <a:t>Множества:</a:t>
            </a:r>
            <a:endParaRPr lang="ru-RU" sz="36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4006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 smtClean="0">
                            <a:latin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ru-R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- область </a:t>
                </a:r>
                <a:r>
                  <a:rPr lang="ru-RU" dirty="0"/>
                  <a:t>определения соответствия, 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- область </a:t>
                </a:r>
                <a:r>
                  <a:rPr lang="ru-RU" dirty="0"/>
                  <a:t>значений </a:t>
                </a:r>
                <a:r>
                  <a:rPr lang="ru-RU" dirty="0" smtClean="0"/>
                  <a:t>соответствия</a:t>
                </a:r>
                <a:r>
                  <a:rPr lang="ru-RU" sz="3600" dirty="0" smtClean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sz="36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ru-RU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endParaRPr lang="en-US" sz="3600" b="1" i="1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ru-RU" sz="3600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400600"/>
              </a:xfrm>
              <a:blipFill rotWithShape="0">
                <a:blip r:embed="rId2"/>
                <a:stretch>
                  <a:fillRect t="-13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98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sz="3200" b="1" i="1" dirty="0" smtClean="0"/>
              <a:t>Определения </a:t>
            </a:r>
            <a:endParaRPr lang="ru-RU" sz="36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400600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 smtClean="0">
                            <a:latin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ru-R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ru-RU" dirty="0"/>
                  <a:t>, то соответствие называется </a:t>
                </a:r>
                <a:r>
                  <a:rPr lang="ru-RU" i="1" dirty="0">
                    <a:solidFill>
                      <a:srgbClr val="C00000"/>
                    </a:solidFill>
                  </a:rPr>
                  <a:t>всюду определенным</a:t>
                </a:r>
                <a:r>
                  <a:rPr lang="ru-RU" dirty="0"/>
                  <a:t>, или </a:t>
                </a:r>
                <a:r>
                  <a:rPr lang="ru-RU" i="1" dirty="0">
                    <a:solidFill>
                      <a:srgbClr val="C00000"/>
                    </a:solidFill>
                  </a:rPr>
                  <a:t>отображением</a:t>
                </a:r>
                <a:r>
                  <a:rPr lang="ru-RU" dirty="0"/>
                  <a:t> </a:t>
                </a:r>
                <a:r>
                  <a:rPr lang="ru-RU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Х</a:t>
                </a:r>
                <a:r>
                  <a:rPr lang="ru-RU" dirty="0"/>
                  <a:t> </a:t>
                </a:r>
                <a:r>
                  <a:rPr lang="ru-RU" dirty="0" smtClean="0"/>
                  <a:t> в </a:t>
                </a:r>
                <a:r>
                  <a:rPr lang="en-US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ru-RU" dirty="0"/>
                  <a:t> (в противном случае соответствие называется </a:t>
                </a:r>
                <a:r>
                  <a:rPr lang="ru-RU" i="1" dirty="0">
                    <a:solidFill>
                      <a:srgbClr val="C00000"/>
                    </a:solidFill>
                  </a:rPr>
                  <a:t>частичным</a:t>
                </a:r>
                <a:r>
                  <a:rPr lang="ru-RU" dirty="0"/>
                  <a:t>). </a:t>
                </a:r>
                <a:endParaRPr lang="ru-RU" dirty="0" smtClean="0"/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dirty="0"/>
                  <a:t>, то соответствие называется </a:t>
                </a:r>
                <a:r>
                  <a:rPr lang="ru-RU" dirty="0" err="1"/>
                  <a:t>сюръективным</a:t>
                </a:r>
                <a:r>
                  <a:rPr lang="ru-RU" dirty="0"/>
                  <a:t> (</a:t>
                </a:r>
                <a:r>
                  <a:rPr lang="ru-RU" i="1" dirty="0">
                    <a:solidFill>
                      <a:srgbClr val="C00000"/>
                    </a:solidFill>
                  </a:rPr>
                  <a:t>сюръекцией</a:t>
                </a:r>
                <a:r>
                  <a:rPr lang="ru-RU" dirty="0"/>
                  <a:t>).</a:t>
                </a:r>
                <a:endParaRPr lang="ru-RU" dirty="0" smtClean="0"/>
              </a:p>
              <a:p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400600"/>
              </a:xfrm>
              <a:blipFill rotWithShape="1">
                <a:blip r:embed="rId2"/>
                <a:stretch>
                  <a:fillRect l="-1630" t="-1354" r="-16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5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sz="3600" b="1" i="1" dirty="0" smtClean="0"/>
              <a:t>Определения </a:t>
            </a:r>
            <a:endParaRPr lang="ru-RU" sz="36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060768"/>
                <a:ext cx="8928992" cy="5400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Множество всех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соответствующих элементу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ru-RU" dirty="0"/>
                  <a:t>, называется </a:t>
                </a:r>
                <a:r>
                  <a:rPr lang="ru-RU" i="1" dirty="0">
                    <a:solidFill>
                      <a:srgbClr val="C00000"/>
                    </a:solidFill>
                  </a:rPr>
                  <a:t>образом</a:t>
                </a:r>
                <a:r>
                  <a:rPr lang="ru-RU" dirty="0"/>
                  <a:t> 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dirty="0"/>
                  <a:t> в </a:t>
                </a:r>
                <a:r>
                  <a:rPr lang="ru-RU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 </a:t>
                </a:r>
                <a:r>
                  <a:rPr lang="ru-RU" dirty="0"/>
                  <a:t>соответствии 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ru-RU" dirty="0"/>
                  <a:t>. Множество всех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ru-RU" dirty="0"/>
                  <a:t>, которым соответствует элемент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dirty="0"/>
                  <a:t>, называется </a:t>
                </a:r>
                <a:r>
                  <a:rPr lang="ru-RU" i="1" dirty="0">
                    <a:solidFill>
                      <a:srgbClr val="C00000"/>
                    </a:solidFill>
                  </a:rPr>
                  <a:t>прообразом</a:t>
                </a:r>
                <a:r>
                  <a:rPr lang="ru-RU" dirty="0"/>
                  <a:t> 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ru-RU" dirty="0"/>
                  <a:t> в </a:t>
                </a:r>
                <a:r>
                  <a:rPr lang="ru-RU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Х</a:t>
                </a:r>
                <a:r>
                  <a:rPr lang="ru-RU" dirty="0"/>
                  <a:t> при соответствии 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ru-RU" dirty="0"/>
                  <a:t>. </a:t>
                </a:r>
                <a:endParaRPr lang="ru-RU" dirty="0" smtClean="0"/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ru-R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образом множества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называется </a:t>
                </a:r>
                <a:r>
                  <a:rPr lang="ru-RU" i="1" dirty="0">
                    <a:solidFill>
                      <a:srgbClr val="C00000"/>
                    </a:solidFill>
                  </a:rPr>
                  <a:t>объединение образов всех элементов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ru-RU" dirty="0"/>
                  <a:t>. </a:t>
                </a:r>
                <a:r>
                  <a:rPr lang="ru-RU" dirty="0" err="1"/>
                  <a:t>Aналогично</a:t>
                </a:r>
                <a:r>
                  <a:rPr lang="ru-RU" dirty="0"/>
                  <a:t> определяется прообраз множества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ru-RU" dirty="0"/>
                  <a:t> для любого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r>
                  <a:rPr lang="ru-RU" dirty="0" smtClean="0"/>
                  <a:t>Соответствие 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ru-RU" dirty="0"/>
                  <a:t> называется </a:t>
                </a:r>
                <a:r>
                  <a:rPr lang="ru-RU" i="1" dirty="0">
                    <a:solidFill>
                      <a:srgbClr val="C00000"/>
                    </a:solidFill>
                  </a:rPr>
                  <a:t>инъективным</a:t>
                </a:r>
                <a:r>
                  <a:rPr lang="ru-RU" dirty="0"/>
                  <a:t> (инъекцией), если любые различные 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dirty="0"/>
                  <a:t> и 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dirty="0"/>
                  <a:t>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ru-R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ru-RU" dirty="0"/>
                  <a:t> имеют различные образы и любые различные 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</a:t>
                </a:r>
                <a:r>
                  <a:rPr lang="ru-RU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dirty="0"/>
                  <a:t> и 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</a:t>
                </a:r>
                <a:r>
                  <a:rPr lang="ru-RU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dirty="0"/>
                  <a:t>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имеют различные прообразы при соответствии 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ru-RU" dirty="0"/>
                  <a:t>.</a:t>
                </a:r>
              </a:p>
              <a:p>
                <a:endParaRPr lang="ru-RU" dirty="0" smtClean="0"/>
              </a:p>
              <a:p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060768"/>
                <a:ext cx="8928992" cy="5400600"/>
              </a:xfrm>
              <a:blipFill rotWithShape="0">
                <a:blip r:embed="rId2"/>
                <a:stretch>
                  <a:fillRect l="-1434" t="-2935" r="-1093" b="-36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9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sz="3600" b="1" i="1" dirty="0" smtClean="0"/>
              <a:t>Определения </a:t>
            </a:r>
            <a:endParaRPr lang="ru-RU" sz="36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620688"/>
                <a:ext cx="9036496" cy="612068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ru-RU" sz="3800" dirty="0" smtClean="0"/>
                  <a:t>Соответствие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ru-RU" sz="3800" dirty="0"/>
                  <a:t> называется </a:t>
                </a:r>
                <a:r>
                  <a:rPr lang="ru-RU" sz="3800" i="1" dirty="0">
                    <a:solidFill>
                      <a:srgbClr val="C00000"/>
                    </a:solidFill>
                  </a:rPr>
                  <a:t>функциональным</a:t>
                </a:r>
                <a:r>
                  <a:rPr lang="ru-RU" sz="3800" dirty="0"/>
                  <a:t> (или </a:t>
                </a:r>
                <a:r>
                  <a:rPr lang="ru-RU" sz="3800" i="1" dirty="0">
                    <a:solidFill>
                      <a:srgbClr val="C00000"/>
                    </a:solidFill>
                  </a:rPr>
                  <a:t>однозначным</a:t>
                </a:r>
                <a:r>
                  <a:rPr lang="ru-RU" sz="3800" dirty="0"/>
                  <a:t>), если образом любого элемента </a:t>
                </a:r>
                <a14:m>
                  <m:oMath xmlns:m="http://schemas.openxmlformats.org/officeDocument/2006/math">
                    <m:r>
                      <a:rPr lang="en-US" sz="3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800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en-US" sz="3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3800" dirty="0" smtClean="0"/>
                  <a:t> </a:t>
                </a:r>
                <a:r>
                  <a:rPr lang="ru-RU" sz="3800" dirty="0"/>
                  <a:t>является единственный элемент </a:t>
                </a:r>
                <a14:m>
                  <m:oMath xmlns:m="http://schemas.openxmlformats.org/officeDocument/2006/math">
                    <m:r>
                      <a:rPr lang="en-US" sz="3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8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en-US" sz="3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ru-RU" sz="3800" dirty="0"/>
                  <a:t>. </a:t>
                </a:r>
                <a:endParaRPr lang="ru-RU" sz="3800" dirty="0" smtClean="0"/>
              </a:p>
              <a:p>
                <a:endParaRPr lang="ru-RU" sz="3800" dirty="0" smtClean="0"/>
              </a:p>
              <a:p>
                <a:r>
                  <a:rPr lang="ru-RU" sz="3800" dirty="0" smtClean="0"/>
                  <a:t>Соответствие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ru-RU" sz="3800" dirty="0"/>
                  <a:t> между множествами </a:t>
                </a:r>
                <a:r>
                  <a:rPr lang="ru-RU" sz="3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Х</a:t>
                </a:r>
                <a:r>
                  <a:rPr lang="ru-RU" sz="3800" dirty="0"/>
                  <a:t> и </a:t>
                </a:r>
                <a:r>
                  <a:rPr lang="en-US" sz="3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ru-RU" sz="3800" dirty="0"/>
                  <a:t> называется взаимно однозначным, или </a:t>
                </a:r>
                <a:r>
                  <a:rPr lang="ru-RU" sz="3800" dirty="0" err="1"/>
                  <a:t>биективным</a:t>
                </a:r>
                <a:r>
                  <a:rPr lang="ru-RU" sz="3800" dirty="0"/>
                  <a:t> (</a:t>
                </a:r>
                <a:r>
                  <a:rPr lang="ru-RU" sz="3800" i="1" dirty="0">
                    <a:solidFill>
                      <a:srgbClr val="C00000"/>
                    </a:solidFill>
                  </a:rPr>
                  <a:t>биекцией</a:t>
                </a:r>
                <a:r>
                  <a:rPr lang="ru-RU" sz="3800" dirty="0"/>
                  <a:t>) (иногда пишут </a:t>
                </a:r>
                <a:r>
                  <a:rPr lang="ru-RU" sz="3800" dirty="0" smtClean="0"/>
                  <a:t>«</a:t>
                </a:r>
                <a:r>
                  <a:rPr lang="ru-RU" sz="3800" dirty="0"/>
                  <a:t>1-1-соответствие»), </a:t>
                </a:r>
                <a:r>
                  <a:rPr lang="ru-RU" sz="3800" dirty="0" smtClean="0"/>
                  <a:t>если </a:t>
                </a:r>
                <a:r>
                  <a:rPr lang="ru-RU" sz="3800" dirty="0"/>
                  <a:t>оно всюду определено, </a:t>
                </a:r>
                <a:r>
                  <a:rPr lang="ru-RU" sz="3800" dirty="0" err="1"/>
                  <a:t>сюръективно</a:t>
                </a:r>
                <a:r>
                  <a:rPr lang="ru-RU" sz="3800" dirty="0"/>
                  <a:t> и инъективно. </a:t>
                </a:r>
                <a:endParaRPr lang="ru-RU" sz="3800" dirty="0" smtClean="0"/>
              </a:p>
              <a:p>
                <a:endParaRPr lang="ru-RU" sz="3800" dirty="0" smtClean="0"/>
              </a:p>
              <a:p>
                <a:r>
                  <a:rPr lang="ru-RU" sz="3800" dirty="0" smtClean="0"/>
                  <a:t>Однозначное </a:t>
                </a:r>
                <a:r>
                  <a:rPr lang="ru-RU" sz="3800" dirty="0"/>
                  <a:t>отображение называется </a:t>
                </a:r>
                <a:r>
                  <a:rPr lang="ru-RU" sz="3800" i="1" dirty="0">
                    <a:solidFill>
                      <a:srgbClr val="C00000"/>
                    </a:solidFill>
                  </a:rPr>
                  <a:t>функцией</a:t>
                </a:r>
                <a:r>
                  <a:rPr lang="ru-RU" sz="3800" dirty="0"/>
                  <a:t>. Функция является инъективной, если различным </a:t>
                </a:r>
                <a:r>
                  <a:rPr lang="ru-RU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sz="3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3800" dirty="0"/>
                  <a:t> и </a:t>
                </a:r>
                <a:r>
                  <a:rPr lang="ru-RU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sz="3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3800" dirty="0"/>
                  <a:t> из </a:t>
                </a:r>
                <a:r>
                  <a:rPr lang="ru-RU" sz="38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sz="3800" dirty="0"/>
                  <a:t> соответствуют различные </a:t>
                </a:r>
                <a:r>
                  <a:rPr lang="ru-RU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</a:t>
                </a:r>
                <a:r>
                  <a:rPr lang="ru-RU" sz="3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3800" dirty="0"/>
                  <a:t> и </a:t>
                </a:r>
                <a:r>
                  <a:rPr lang="ru-RU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</a:t>
                </a:r>
                <a:r>
                  <a:rPr lang="ru-RU" sz="3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3800" dirty="0"/>
                  <a:t> из </a:t>
                </a:r>
                <a:r>
                  <a:rPr lang="en-US" sz="3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ru-RU" sz="3800" dirty="0"/>
                  <a:t>, и </a:t>
                </a:r>
                <a:r>
                  <a:rPr lang="ru-RU" sz="3800" dirty="0" err="1"/>
                  <a:t>сюръективной</a:t>
                </a:r>
                <a:r>
                  <a:rPr lang="ru-RU" sz="3800" dirty="0"/>
                  <a:t>, если она </a:t>
                </a:r>
                <a:r>
                  <a:rPr lang="ru-RU" sz="3800" dirty="0" err="1"/>
                  <a:t>сюръективна</a:t>
                </a:r>
                <a:r>
                  <a:rPr lang="ru-RU" sz="3800" dirty="0"/>
                  <a:t> как соответствие. Функция называется </a:t>
                </a:r>
                <a:r>
                  <a:rPr lang="ru-RU" sz="3800" dirty="0" err="1"/>
                  <a:t>биективной</a:t>
                </a:r>
                <a:r>
                  <a:rPr lang="ru-RU" sz="3800" dirty="0"/>
                  <a:t>, если она одновременно инъективна и </a:t>
                </a:r>
                <a:r>
                  <a:rPr lang="ru-RU" sz="3800" dirty="0" err="1"/>
                  <a:t>сюръективна</a:t>
                </a:r>
                <a:r>
                  <a:rPr lang="ru-RU" sz="3800" dirty="0"/>
                  <a:t>.</a:t>
                </a:r>
              </a:p>
              <a:p>
                <a:endParaRPr lang="ru-RU" dirty="0" smtClean="0"/>
              </a:p>
              <a:p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20688"/>
                <a:ext cx="9036496" cy="6120680"/>
              </a:xfrm>
              <a:blipFill rotWithShape="1">
                <a:blip r:embed="rId2"/>
                <a:stretch>
                  <a:fillRect l="-1282" t="-2490" r="-16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6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9822"/>
            <a:ext cx="9144000" cy="647154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i="1" dirty="0"/>
              <a:t>Пример.</a:t>
            </a:r>
            <a:r>
              <a:rPr lang="ru-RU" dirty="0"/>
              <a:t> Пусть </a:t>
            </a:r>
            <a:r>
              <a:rPr lang="ru-RU" b="1" i="1" dirty="0"/>
              <a:t>Х</a:t>
            </a:r>
            <a:r>
              <a:rPr lang="ru-RU" b="1" dirty="0"/>
              <a:t> </a:t>
            </a:r>
            <a:r>
              <a:rPr lang="ru-RU" dirty="0"/>
              <a:t>= {1, 2}, </a:t>
            </a:r>
            <a:r>
              <a:rPr lang="en-US" b="1" i="1" dirty="0"/>
              <a:t>Y</a:t>
            </a:r>
            <a:r>
              <a:rPr lang="en-US" b="1" dirty="0"/>
              <a:t> </a:t>
            </a:r>
            <a:r>
              <a:rPr lang="ru-RU" dirty="0"/>
              <a:t>= {3, 5}, значит, </a:t>
            </a:r>
            <a:r>
              <a:rPr lang="ru-RU" b="1" i="1" dirty="0"/>
              <a:t>Х</a:t>
            </a:r>
            <a:r>
              <a:rPr lang="ru-RU" b="1" dirty="0"/>
              <a:t> </a:t>
            </a:r>
            <a:r>
              <a:rPr lang="ru-RU" dirty="0">
                <a:sym typeface="Symbol" panose="05050102010706020507" pitchFamily="18" charset="2"/>
              </a:rPr>
              <a:t></a:t>
            </a:r>
            <a:r>
              <a:rPr lang="ru-RU" dirty="0"/>
              <a:t> </a:t>
            </a:r>
            <a:r>
              <a:rPr lang="en-US" b="1" i="1" dirty="0"/>
              <a:t>Y</a:t>
            </a:r>
            <a:r>
              <a:rPr lang="en-US" b="1" dirty="0"/>
              <a:t> </a:t>
            </a:r>
            <a:r>
              <a:rPr lang="ru-RU" dirty="0"/>
              <a:t>= {(1, 3), (1, 5), (2, 3), (2, 5)}. Это множество дает возможность получить 16 различных соответствий. Графики соответствий:</a:t>
            </a:r>
          </a:p>
          <a:p>
            <a:pPr marL="0" indent="0" algn="just">
              <a:buNone/>
            </a:pPr>
            <a:r>
              <a:rPr lang="en-US" b="1" i="1" dirty="0" smtClean="0"/>
              <a:t>Q</a:t>
            </a:r>
            <a:r>
              <a:rPr lang="ru-RU" baseline="-25000" dirty="0" smtClean="0"/>
              <a:t>0 </a:t>
            </a:r>
            <a:r>
              <a:rPr lang="ru-RU" dirty="0" smtClean="0"/>
              <a:t>= {(</a:t>
            </a:r>
            <a:r>
              <a:rPr lang="en-US" dirty="0" smtClean="0"/>
              <a:t> </a:t>
            </a:r>
            <a:r>
              <a:rPr lang="ru-RU" dirty="0" smtClean="0"/>
              <a:t>)} = </a:t>
            </a:r>
            <a:r>
              <a:rPr lang="en-US" dirty="0" smtClean="0">
                <a:sym typeface="Symbol" panose="05050102010706020507" pitchFamily="18" charset="2"/>
              </a:rPr>
              <a:t></a:t>
            </a:r>
            <a:r>
              <a:rPr lang="ru-RU" dirty="0" smtClean="0"/>
              <a:t>,			</a:t>
            </a:r>
            <a:r>
              <a:rPr lang="en-US" b="1" i="1" dirty="0" smtClean="0"/>
              <a:t> Q</a:t>
            </a:r>
            <a:r>
              <a:rPr lang="ru-RU" baseline="-25000" dirty="0" smtClean="0"/>
              <a:t>8 </a:t>
            </a:r>
            <a:r>
              <a:rPr lang="ru-RU" dirty="0" smtClean="0"/>
              <a:t>= {(1,</a:t>
            </a:r>
            <a:r>
              <a:rPr lang="en-US" dirty="0" smtClean="0"/>
              <a:t> </a:t>
            </a:r>
            <a:r>
              <a:rPr lang="ru-RU" dirty="0" smtClean="0"/>
              <a:t>5),</a:t>
            </a:r>
            <a:r>
              <a:rPr lang="en-US" dirty="0" smtClean="0"/>
              <a:t> </a:t>
            </a:r>
            <a:r>
              <a:rPr lang="ru-RU" dirty="0" smtClean="0"/>
              <a:t>(2,</a:t>
            </a:r>
            <a:r>
              <a:rPr lang="en-US" dirty="0" smtClean="0"/>
              <a:t> </a:t>
            </a:r>
            <a:r>
              <a:rPr lang="ru-RU" dirty="0" smtClean="0"/>
              <a:t>3)},</a:t>
            </a:r>
          </a:p>
          <a:p>
            <a:pPr marL="0" indent="0" algn="just">
              <a:buNone/>
            </a:pPr>
            <a:r>
              <a:rPr lang="en-US" b="1" i="1" dirty="0" smtClean="0"/>
              <a:t>Q</a:t>
            </a:r>
            <a:r>
              <a:rPr lang="ru-RU" baseline="-25000" dirty="0"/>
              <a:t>1 </a:t>
            </a:r>
            <a:r>
              <a:rPr lang="ru-RU" dirty="0"/>
              <a:t>= {(1,</a:t>
            </a:r>
            <a:r>
              <a:rPr lang="en-US" dirty="0"/>
              <a:t> </a:t>
            </a:r>
            <a:r>
              <a:rPr lang="ru-RU" dirty="0"/>
              <a:t>3)}, </a:t>
            </a:r>
            <a:r>
              <a:rPr lang="ru-RU" dirty="0" smtClean="0"/>
              <a:t>			 </a:t>
            </a:r>
            <a:r>
              <a:rPr lang="en-US" b="1" i="1" dirty="0" smtClean="0"/>
              <a:t>Q</a:t>
            </a:r>
            <a:r>
              <a:rPr lang="ru-RU" baseline="-25000" dirty="0" smtClean="0"/>
              <a:t>9 </a:t>
            </a:r>
            <a:r>
              <a:rPr lang="ru-RU" dirty="0" smtClean="0"/>
              <a:t>= {(1,</a:t>
            </a:r>
            <a:r>
              <a:rPr lang="en-US" dirty="0" smtClean="0"/>
              <a:t> </a:t>
            </a:r>
            <a:r>
              <a:rPr lang="ru-RU" dirty="0" smtClean="0"/>
              <a:t>5),</a:t>
            </a:r>
            <a:r>
              <a:rPr lang="en-US" dirty="0" smtClean="0"/>
              <a:t> </a:t>
            </a:r>
            <a:r>
              <a:rPr lang="ru-RU" dirty="0" smtClean="0"/>
              <a:t>(2,</a:t>
            </a:r>
            <a:r>
              <a:rPr lang="en-US" dirty="0" smtClean="0"/>
              <a:t> </a:t>
            </a:r>
            <a:r>
              <a:rPr lang="ru-RU" dirty="0" smtClean="0"/>
              <a:t>5)},</a:t>
            </a:r>
            <a:endParaRPr lang="ru-RU" dirty="0"/>
          </a:p>
          <a:p>
            <a:pPr marL="0" indent="0" algn="just">
              <a:buNone/>
            </a:pPr>
            <a:r>
              <a:rPr lang="en-US" b="1" i="1" dirty="0"/>
              <a:t>Q</a:t>
            </a:r>
            <a:r>
              <a:rPr lang="ru-RU" baseline="-25000" dirty="0"/>
              <a:t>2 </a:t>
            </a:r>
            <a:r>
              <a:rPr lang="ru-RU" dirty="0"/>
              <a:t>= {(1,</a:t>
            </a:r>
            <a:r>
              <a:rPr lang="en-US" dirty="0"/>
              <a:t> </a:t>
            </a:r>
            <a:r>
              <a:rPr lang="ru-RU" dirty="0"/>
              <a:t>5)}, </a:t>
            </a:r>
            <a:r>
              <a:rPr lang="ru-RU" dirty="0" smtClean="0"/>
              <a:t>			 </a:t>
            </a:r>
            <a:r>
              <a:rPr lang="en-US" b="1" i="1" dirty="0" smtClean="0"/>
              <a:t>Q</a:t>
            </a:r>
            <a:r>
              <a:rPr lang="ru-RU" baseline="-25000" dirty="0" smtClean="0"/>
              <a:t>10 </a:t>
            </a:r>
            <a:r>
              <a:rPr lang="ru-RU" dirty="0" smtClean="0"/>
              <a:t>= {(2,</a:t>
            </a:r>
            <a:r>
              <a:rPr lang="en-US" dirty="0" smtClean="0"/>
              <a:t> </a:t>
            </a:r>
            <a:r>
              <a:rPr lang="ru-RU" dirty="0" smtClean="0"/>
              <a:t>3),</a:t>
            </a:r>
            <a:r>
              <a:rPr lang="en-US" dirty="0" smtClean="0"/>
              <a:t> </a:t>
            </a:r>
            <a:r>
              <a:rPr lang="ru-RU" dirty="0" smtClean="0"/>
              <a:t>(2,</a:t>
            </a:r>
            <a:r>
              <a:rPr lang="en-US" dirty="0" smtClean="0"/>
              <a:t> </a:t>
            </a:r>
            <a:r>
              <a:rPr lang="ru-RU" dirty="0" smtClean="0"/>
              <a:t>5)},</a:t>
            </a:r>
            <a:endParaRPr lang="ru-RU" dirty="0"/>
          </a:p>
          <a:p>
            <a:pPr marL="0" indent="0" algn="just">
              <a:buNone/>
            </a:pPr>
            <a:r>
              <a:rPr lang="en-US" b="1" i="1" dirty="0"/>
              <a:t>Q</a:t>
            </a:r>
            <a:r>
              <a:rPr lang="ru-RU" baseline="-25000" dirty="0"/>
              <a:t>3 </a:t>
            </a:r>
            <a:r>
              <a:rPr lang="ru-RU" dirty="0"/>
              <a:t>= {(2,</a:t>
            </a:r>
            <a:r>
              <a:rPr lang="en-US" dirty="0"/>
              <a:t> </a:t>
            </a:r>
            <a:r>
              <a:rPr lang="ru-RU" dirty="0"/>
              <a:t>3</a:t>
            </a:r>
            <a:r>
              <a:rPr lang="ru-RU" dirty="0" smtClean="0"/>
              <a:t>)},</a:t>
            </a:r>
            <a:r>
              <a:rPr lang="en-US" b="1" i="1" dirty="0" smtClean="0"/>
              <a:t> </a:t>
            </a:r>
            <a:r>
              <a:rPr lang="ru-RU" b="1" i="1" dirty="0" smtClean="0"/>
              <a:t>			 </a:t>
            </a:r>
            <a:r>
              <a:rPr lang="en-US" b="1" i="1" dirty="0" smtClean="0"/>
              <a:t>Q</a:t>
            </a:r>
            <a:r>
              <a:rPr lang="ru-RU" baseline="-25000" dirty="0" smtClean="0"/>
              <a:t>11 </a:t>
            </a:r>
            <a:r>
              <a:rPr lang="ru-RU" dirty="0" smtClean="0"/>
              <a:t>= {(1,</a:t>
            </a:r>
            <a:r>
              <a:rPr lang="en-US" dirty="0" smtClean="0"/>
              <a:t> </a:t>
            </a:r>
            <a:r>
              <a:rPr lang="ru-RU" dirty="0" smtClean="0"/>
              <a:t>3),</a:t>
            </a:r>
            <a:r>
              <a:rPr lang="en-US" dirty="0" smtClean="0"/>
              <a:t> </a:t>
            </a:r>
            <a:r>
              <a:rPr lang="ru-RU" dirty="0" smtClean="0"/>
              <a:t>(1,</a:t>
            </a:r>
            <a:r>
              <a:rPr lang="en-US" dirty="0" smtClean="0"/>
              <a:t> </a:t>
            </a:r>
            <a:r>
              <a:rPr lang="ru-RU" dirty="0" smtClean="0"/>
              <a:t>5),</a:t>
            </a:r>
            <a:r>
              <a:rPr lang="en-US" dirty="0" smtClean="0"/>
              <a:t> </a:t>
            </a:r>
            <a:r>
              <a:rPr lang="ru-RU" dirty="0" smtClean="0"/>
              <a:t>(2,</a:t>
            </a:r>
            <a:r>
              <a:rPr lang="en-US" dirty="0" smtClean="0"/>
              <a:t> </a:t>
            </a:r>
            <a:r>
              <a:rPr lang="ru-RU" dirty="0" smtClean="0"/>
              <a:t>3)}, </a:t>
            </a:r>
            <a:endParaRPr lang="ru-RU" dirty="0"/>
          </a:p>
          <a:p>
            <a:pPr marL="0" indent="0" algn="just">
              <a:buNone/>
            </a:pPr>
            <a:r>
              <a:rPr lang="en-US" b="1" i="1" dirty="0"/>
              <a:t>Q</a:t>
            </a:r>
            <a:r>
              <a:rPr lang="ru-RU" baseline="-25000" dirty="0"/>
              <a:t>4 </a:t>
            </a:r>
            <a:r>
              <a:rPr lang="ru-RU" dirty="0"/>
              <a:t>= {(2,</a:t>
            </a:r>
            <a:r>
              <a:rPr lang="en-US" dirty="0"/>
              <a:t> </a:t>
            </a:r>
            <a:r>
              <a:rPr lang="ru-RU" dirty="0"/>
              <a:t>5</a:t>
            </a:r>
            <a:r>
              <a:rPr lang="ru-RU" dirty="0" smtClean="0"/>
              <a:t>)},</a:t>
            </a:r>
            <a:r>
              <a:rPr lang="en-US" b="1" i="1" dirty="0" smtClean="0"/>
              <a:t> </a:t>
            </a:r>
            <a:r>
              <a:rPr lang="ru-RU" b="1" i="1" dirty="0" smtClean="0"/>
              <a:t> 			 </a:t>
            </a:r>
            <a:r>
              <a:rPr lang="en-US" b="1" i="1" dirty="0" smtClean="0"/>
              <a:t>Q</a:t>
            </a:r>
            <a:r>
              <a:rPr lang="ru-RU" baseline="-25000" dirty="0" smtClean="0"/>
              <a:t>12 </a:t>
            </a:r>
            <a:r>
              <a:rPr lang="ru-RU" dirty="0" smtClean="0"/>
              <a:t>= {(1,</a:t>
            </a:r>
            <a:r>
              <a:rPr lang="en-US" dirty="0" smtClean="0"/>
              <a:t> </a:t>
            </a:r>
            <a:r>
              <a:rPr lang="ru-RU" dirty="0" smtClean="0"/>
              <a:t>3),</a:t>
            </a:r>
            <a:r>
              <a:rPr lang="en-US" dirty="0" smtClean="0"/>
              <a:t> </a:t>
            </a:r>
            <a:r>
              <a:rPr lang="ru-RU" dirty="0" smtClean="0"/>
              <a:t>(1,</a:t>
            </a:r>
            <a:r>
              <a:rPr lang="en-US" dirty="0" smtClean="0"/>
              <a:t> </a:t>
            </a:r>
            <a:r>
              <a:rPr lang="ru-RU" dirty="0" smtClean="0"/>
              <a:t>5), (2,</a:t>
            </a:r>
            <a:r>
              <a:rPr lang="en-US" dirty="0" smtClean="0"/>
              <a:t> </a:t>
            </a:r>
            <a:r>
              <a:rPr lang="ru-RU" dirty="0" smtClean="0"/>
              <a:t>5)},</a:t>
            </a:r>
            <a:endParaRPr lang="ru-RU" dirty="0"/>
          </a:p>
          <a:p>
            <a:pPr marL="0" indent="0" algn="just">
              <a:buNone/>
            </a:pPr>
            <a:r>
              <a:rPr lang="en-US" b="1" i="1" dirty="0"/>
              <a:t>Q</a:t>
            </a:r>
            <a:r>
              <a:rPr lang="ru-RU" baseline="-25000" dirty="0"/>
              <a:t>5 </a:t>
            </a:r>
            <a:r>
              <a:rPr lang="ru-RU" dirty="0"/>
              <a:t>= {(1,</a:t>
            </a:r>
            <a:r>
              <a:rPr lang="en-US" dirty="0"/>
              <a:t> </a:t>
            </a:r>
            <a:r>
              <a:rPr lang="ru-RU" dirty="0"/>
              <a:t>3),</a:t>
            </a:r>
            <a:r>
              <a:rPr lang="en-US" dirty="0"/>
              <a:t> </a:t>
            </a:r>
            <a:r>
              <a:rPr lang="ru-RU" dirty="0"/>
              <a:t>(1,</a:t>
            </a:r>
            <a:r>
              <a:rPr lang="en-US" dirty="0"/>
              <a:t> </a:t>
            </a:r>
            <a:r>
              <a:rPr lang="ru-RU" dirty="0"/>
              <a:t>5)}, </a:t>
            </a:r>
            <a:r>
              <a:rPr lang="ru-RU" dirty="0" smtClean="0"/>
              <a:t>		 </a:t>
            </a:r>
            <a:r>
              <a:rPr lang="en-US" b="1" i="1" dirty="0" smtClean="0"/>
              <a:t>Q</a:t>
            </a:r>
            <a:r>
              <a:rPr lang="ru-RU" baseline="-25000" dirty="0" smtClean="0"/>
              <a:t>13 </a:t>
            </a:r>
            <a:r>
              <a:rPr lang="ru-RU" dirty="0" smtClean="0"/>
              <a:t>= {(1,</a:t>
            </a:r>
            <a:r>
              <a:rPr lang="en-US" dirty="0" smtClean="0"/>
              <a:t> </a:t>
            </a:r>
            <a:r>
              <a:rPr lang="ru-RU" dirty="0" smtClean="0"/>
              <a:t>3),</a:t>
            </a:r>
            <a:r>
              <a:rPr lang="en-US" dirty="0" smtClean="0"/>
              <a:t> </a:t>
            </a:r>
            <a:r>
              <a:rPr lang="ru-RU" dirty="0" smtClean="0"/>
              <a:t>(2,</a:t>
            </a:r>
            <a:r>
              <a:rPr lang="en-US" dirty="0" smtClean="0"/>
              <a:t> </a:t>
            </a:r>
            <a:r>
              <a:rPr lang="ru-RU" dirty="0" smtClean="0"/>
              <a:t>3),</a:t>
            </a:r>
            <a:r>
              <a:rPr lang="en-US" dirty="0" smtClean="0"/>
              <a:t> </a:t>
            </a:r>
            <a:r>
              <a:rPr lang="ru-RU" dirty="0" smtClean="0"/>
              <a:t>(2,</a:t>
            </a:r>
            <a:r>
              <a:rPr lang="en-US" dirty="0" smtClean="0"/>
              <a:t> </a:t>
            </a:r>
            <a:r>
              <a:rPr lang="ru-RU" dirty="0" smtClean="0"/>
              <a:t>5)}, </a:t>
            </a:r>
            <a:endParaRPr lang="ru-RU" dirty="0"/>
          </a:p>
          <a:p>
            <a:pPr marL="0" indent="0" algn="just">
              <a:buNone/>
            </a:pPr>
            <a:r>
              <a:rPr lang="en-US" b="1" i="1" dirty="0"/>
              <a:t>Q</a:t>
            </a:r>
            <a:r>
              <a:rPr lang="ru-RU" baseline="-25000" dirty="0"/>
              <a:t>6 </a:t>
            </a:r>
            <a:r>
              <a:rPr lang="ru-RU" dirty="0"/>
              <a:t>= {(1,</a:t>
            </a:r>
            <a:r>
              <a:rPr lang="en-US" dirty="0"/>
              <a:t> </a:t>
            </a:r>
            <a:r>
              <a:rPr lang="ru-RU" dirty="0"/>
              <a:t>3),</a:t>
            </a:r>
            <a:r>
              <a:rPr lang="en-US" dirty="0"/>
              <a:t> </a:t>
            </a:r>
            <a:r>
              <a:rPr lang="ru-RU" dirty="0"/>
              <a:t>(2,</a:t>
            </a:r>
            <a:r>
              <a:rPr lang="en-US" dirty="0"/>
              <a:t> </a:t>
            </a:r>
            <a:r>
              <a:rPr lang="ru-RU" dirty="0"/>
              <a:t>3</a:t>
            </a:r>
            <a:r>
              <a:rPr lang="ru-RU" dirty="0" smtClean="0"/>
              <a:t>)},</a:t>
            </a:r>
            <a:r>
              <a:rPr lang="en-US" b="1" i="1" dirty="0" smtClean="0"/>
              <a:t> </a:t>
            </a:r>
            <a:r>
              <a:rPr lang="ru-RU" b="1" i="1" dirty="0" smtClean="0"/>
              <a:t> 		 </a:t>
            </a:r>
            <a:r>
              <a:rPr lang="en-US" b="1" i="1" dirty="0" smtClean="0"/>
              <a:t>Q</a:t>
            </a:r>
            <a:r>
              <a:rPr lang="ru-RU" baseline="-25000" dirty="0" smtClean="0"/>
              <a:t>14 </a:t>
            </a:r>
            <a:r>
              <a:rPr lang="ru-RU" dirty="0" smtClean="0"/>
              <a:t>= {(1,</a:t>
            </a:r>
            <a:r>
              <a:rPr lang="en-US" dirty="0" smtClean="0"/>
              <a:t> </a:t>
            </a:r>
            <a:r>
              <a:rPr lang="ru-RU" dirty="0" smtClean="0"/>
              <a:t>5),</a:t>
            </a:r>
            <a:r>
              <a:rPr lang="en-US" dirty="0" smtClean="0"/>
              <a:t> </a:t>
            </a:r>
            <a:r>
              <a:rPr lang="ru-RU" dirty="0" smtClean="0"/>
              <a:t>(2,</a:t>
            </a:r>
            <a:r>
              <a:rPr lang="en-US" dirty="0" smtClean="0"/>
              <a:t> </a:t>
            </a:r>
            <a:r>
              <a:rPr lang="ru-RU" dirty="0" smtClean="0"/>
              <a:t>3),</a:t>
            </a:r>
            <a:r>
              <a:rPr lang="en-US" dirty="0" smtClean="0"/>
              <a:t> </a:t>
            </a:r>
            <a:r>
              <a:rPr lang="ru-RU" dirty="0" smtClean="0"/>
              <a:t>(2,</a:t>
            </a:r>
            <a:r>
              <a:rPr lang="en-US" dirty="0" smtClean="0"/>
              <a:t> </a:t>
            </a:r>
            <a:r>
              <a:rPr lang="ru-RU" dirty="0" smtClean="0"/>
              <a:t>5)},</a:t>
            </a:r>
            <a:endParaRPr lang="ru-RU" dirty="0"/>
          </a:p>
          <a:p>
            <a:pPr marL="0" indent="0" algn="just">
              <a:buNone/>
            </a:pPr>
            <a:r>
              <a:rPr lang="en-US" b="1" i="1" dirty="0"/>
              <a:t>Q</a:t>
            </a:r>
            <a:r>
              <a:rPr lang="ru-RU" baseline="-25000" dirty="0"/>
              <a:t>7 </a:t>
            </a:r>
            <a:r>
              <a:rPr lang="ru-RU" dirty="0"/>
              <a:t>= {(1,</a:t>
            </a:r>
            <a:r>
              <a:rPr lang="en-US" dirty="0"/>
              <a:t> </a:t>
            </a:r>
            <a:r>
              <a:rPr lang="ru-RU" dirty="0"/>
              <a:t>3),</a:t>
            </a:r>
            <a:r>
              <a:rPr lang="en-US" dirty="0"/>
              <a:t> </a:t>
            </a:r>
            <a:r>
              <a:rPr lang="ru-RU" dirty="0"/>
              <a:t>(2,</a:t>
            </a:r>
            <a:r>
              <a:rPr lang="en-US" dirty="0"/>
              <a:t> </a:t>
            </a:r>
            <a:r>
              <a:rPr lang="ru-RU" dirty="0"/>
              <a:t>5)}, </a:t>
            </a:r>
            <a:r>
              <a:rPr lang="ru-RU" dirty="0" smtClean="0"/>
              <a:t> 	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 smtClean="0"/>
              <a:t>	 </a:t>
            </a:r>
            <a:r>
              <a:rPr lang="en-US" b="1" i="1" dirty="0" smtClean="0"/>
              <a:t>Q</a:t>
            </a:r>
            <a:r>
              <a:rPr lang="ru-RU" baseline="-25000" dirty="0" smtClean="0"/>
              <a:t>15 </a:t>
            </a:r>
            <a:r>
              <a:rPr lang="ru-RU" dirty="0" smtClean="0"/>
              <a:t>= {(1,</a:t>
            </a:r>
            <a:r>
              <a:rPr lang="en-US" dirty="0" smtClean="0"/>
              <a:t> </a:t>
            </a:r>
            <a:r>
              <a:rPr lang="ru-RU" dirty="0" smtClean="0"/>
              <a:t>3), (1,</a:t>
            </a:r>
            <a:r>
              <a:rPr lang="en-US" dirty="0" smtClean="0"/>
              <a:t> </a:t>
            </a:r>
            <a:r>
              <a:rPr lang="ru-RU" dirty="0" smtClean="0"/>
              <a:t>5), (2,</a:t>
            </a:r>
            <a:r>
              <a:rPr lang="en-US" dirty="0" smtClean="0"/>
              <a:t> </a:t>
            </a:r>
            <a:r>
              <a:rPr lang="ru-RU" dirty="0" smtClean="0"/>
              <a:t>3), (2,</a:t>
            </a:r>
            <a:r>
              <a:rPr lang="en-US" dirty="0" smtClean="0"/>
              <a:t> </a:t>
            </a:r>
            <a:r>
              <a:rPr lang="ru-RU" dirty="0" smtClean="0"/>
              <a:t>5)} = </a:t>
            </a:r>
            <a:r>
              <a:rPr lang="en-US" b="1" i="1" dirty="0" smtClean="0"/>
              <a:t>X</a:t>
            </a:r>
            <a:r>
              <a:rPr lang="ru-RU" b="1" i="1" dirty="0" smtClean="0"/>
              <a:t> 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ru-RU" dirty="0" smtClean="0"/>
              <a:t> </a:t>
            </a:r>
            <a:r>
              <a:rPr lang="en-US" b="1" i="1" dirty="0" smtClean="0"/>
              <a:t>Y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1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301006"/>
          </a:xfrm>
        </p:spPr>
        <p:txBody>
          <a:bodyPr>
            <a:normAutofit fontScale="90000"/>
          </a:bodyPr>
          <a:lstStyle/>
          <a:p>
            <a:r>
              <a:rPr lang="ru-RU" dirty="0"/>
              <a:t>Обозначим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dirty="0"/>
              <a:t> соответствие с графиком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257800"/>
              </a:xfrm>
            </p:spPr>
            <p:txBody>
              <a:bodyPr/>
              <a:lstStyle/>
              <a:p>
                <a:r>
                  <a:rPr lang="ru-RU" dirty="0" smtClean="0"/>
                  <a:t> </a:t>
                </a:r>
                <a:r>
                  <a:rPr lang="ru-RU" dirty="0"/>
                  <a:t>Рассмотрим соответствие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ru-RU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ru-RU" dirty="0"/>
                  <a:t>. </a:t>
                </a:r>
                <a:endParaRPr lang="ru-RU" dirty="0" smtClean="0"/>
              </a:p>
              <a:p>
                <a:r>
                  <a:rPr lang="ru-RU" dirty="0" smtClean="0"/>
                  <a:t>Областью </a:t>
                </a:r>
                <a:r>
                  <a:rPr lang="ru-RU" dirty="0"/>
                  <a:t>определения соответствия </a:t>
                </a:r>
                <a:r>
                  <a:rPr lang="en-US" b="1" i="1" dirty="0"/>
                  <a:t>q</a:t>
                </a:r>
                <a:r>
                  <a:rPr lang="ru-RU" b="1" baseline="-25000" dirty="0"/>
                  <a:t>9</a:t>
                </a:r>
                <a:r>
                  <a:rPr lang="ru-RU" dirty="0"/>
                  <a:t> является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ru-RU" b="1" i="1" smtClean="0">
                        <a:latin typeface="Cambria Math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 smtClean="0">
                    <a:ea typeface="Cambria Math" panose="02040503050406030204" pitchFamily="18" charset="0"/>
                  </a:rPr>
                  <a:t>	 </a:t>
                </a:r>
                <a:r>
                  <a:rPr lang="ru-RU" i="1" dirty="0" smtClean="0">
                    <a:ea typeface="Cambria Math" panose="02040503050406030204" pitchFamily="18" charset="0"/>
                  </a:rPr>
                  <a:t>- отображение</a:t>
                </a:r>
              </a:p>
              <a:p>
                <a:r>
                  <a:rPr lang="en-US" dirty="0"/>
                  <a:t> </a:t>
                </a:r>
                <a:r>
                  <a:rPr lang="ru-RU" dirty="0" smtClean="0"/>
                  <a:t>Областью </a:t>
                </a:r>
                <a:r>
                  <a:rPr lang="ru-RU" dirty="0"/>
                  <a:t>значений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ru-RU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ru-RU" dirty="0"/>
                  <a:t> является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i="1" dirty="0" smtClean="0"/>
                  <a:t>не </a:t>
                </a:r>
                <a:r>
                  <a:rPr lang="ru-RU" i="1" dirty="0" err="1" smtClean="0"/>
                  <a:t>сюръективно</a:t>
                </a:r>
                <a:endParaRPr lang="ru-RU" i="1" dirty="0" smtClean="0"/>
              </a:p>
              <a:p>
                <a:r>
                  <a:rPr lang="ru-RU" i="1" dirty="0" smtClean="0"/>
                  <a:t>- не инъективно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ru-RU" i="1" dirty="0" smtClean="0"/>
                  <a:t> - образ Х</a:t>
                </a:r>
              </a:p>
              <a:p>
                <a:r>
                  <a:rPr lang="ru-RU" i="1" dirty="0" smtClean="0"/>
                  <a:t>Х – прообраз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ru-RU" i="1" dirty="0" smtClean="0"/>
              </a:p>
              <a:p>
                <a:r>
                  <a:rPr lang="ru-RU" i="1" dirty="0" smtClean="0"/>
                  <a:t>- функционально</a:t>
                </a:r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257800"/>
              </a:xfrm>
              <a:blipFill rotWithShape="1">
                <a:blip r:embed="rId2"/>
                <a:stretch>
                  <a:fillRect l="-1467" t="-1740" r="-800" b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33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539552" y="258698"/>
                <a:ext cx="8229600" cy="2218258"/>
              </a:xfrm>
            </p:spPr>
            <p:txBody>
              <a:bodyPr>
                <a:noAutofit/>
              </a:bodyPr>
              <a:lstStyle/>
              <a:p>
                <a:r>
                  <a:rPr lang="ru-RU" sz="3200" b="1" dirty="0" smtClean="0"/>
                  <a:t>Геометрическое </a:t>
                </a:r>
                <a:r>
                  <a:rPr lang="ru-RU" sz="3200" b="1" dirty="0"/>
                  <a:t>представление </a:t>
                </a:r>
                <a:r>
                  <a:rPr lang="ru-RU" sz="3200" b="1" dirty="0" smtClean="0"/>
                  <a:t>соответствий </a:t>
                </a:r>
                <a:r>
                  <a:rPr lang="ru-RU" sz="2800" dirty="0" smtClean="0"/>
                  <a:t/>
                </a:r>
                <a:br>
                  <a:rPr lang="ru-RU" sz="2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3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ru-RU" sz="2800" baseline="-25000" dirty="0" smtClean="0"/>
                  <a:t>	</a:t>
                </a:r>
                <a:r>
                  <a:rPr lang="ru-RU" sz="2800" dirty="0" smtClean="0"/>
                  <a:t>и</a:t>
                </a:r>
                <a:r>
                  <a:rPr lang="en-US" sz="2800" dirty="0" smtClean="0"/>
                  <a:t>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  <m:sup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ru-RU" sz="3200" baseline="-25000" dirty="0" smtClean="0"/>
                  <a:t> 	</a:t>
                </a:r>
                <a:r>
                  <a:rPr lang="ru-RU" sz="32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ru-RU" sz="32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800" dirty="0"/>
                  <a:t>Графиком обратного соответствия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ru-RU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ru-RU" sz="28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–1</a:t>
                </a:r>
                <a:r>
                  <a:rPr lang="ru-RU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/>
                  <a:t>является множество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8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ru-RU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800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sz="28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</m:d>
                  </m:oMath>
                </a14:m>
                <a:endParaRPr lang="ru-RU" sz="2800" b="1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52" y="258698"/>
                <a:ext cx="8229600" cy="2218258"/>
              </a:xfrm>
              <a:blipFill rotWithShape="1">
                <a:blip r:embed="rId2"/>
                <a:stretch>
                  <a:fillRect l="-1778" r="-2741" b="-4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Группа 43"/>
          <p:cNvGrpSpPr/>
          <p:nvPr/>
        </p:nvGrpSpPr>
        <p:grpSpPr>
          <a:xfrm>
            <a:off x="1175284" y="2420888"/>
            <a:ext cx="6958135" cy="3670456"/>
            <a:chOff x="1041441" y="2456262"/>
            <a:chExt cx="6958135" cy="3670456"/>
          </a:xfrm>
        </p:grpSpPr>
        <p:grpSp>
          <p:nvGrpSpPr>
            <p:cNvPr id="27" name="Группа 26"/>
            <p:cNvGrpSpPr/>
            <p:nvPr/>
          </p:nvGrpSpPr>
          <p:grpSpPr>
            <a:xfrm>
              <a:off x="1041441" y="2476956"/>
              <a:ext cx="3168351" cy="3649762"/>
              <a:chOff x="557556" y="2636911"/>
              <a:chExt cx="3402377" cy="3649762"/>
            </a:xfrm>
          </p:grpSpPr>
          <p:cxnSp>
            <p:nvCxnSpPr>
              <p:cNvPr id="19" name="Прямая со стрелкой 18"/>
              <p:cNvCxnSpPr/>
              <p:nvPr/>
            </p:nvCxnSpPr>
            <p:spPr>
              <a:xfrm>
                <a:off x="1043608" y="3140968"/>
                <a:ext cx="0" cy="2520280"/>
              </a:xfrm>
              <a:prstGeom prst="straightConnector1">
                <a:avLst/>
              </a:prstGeom>
              <a:ln w="28575">
                <a:headEnd type="oval" w="lg" len="lg"/>
                <a:tailEnd type="arrow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 стрелкой 20"/>
              <p:cNvCxnSpPr/>
              <p:nvPr/>
            </p:nvCxnSpPr>
            <p:spPr>
              <a:xfrm>
                <a:off x="1043608" y="3140968"/>
                <a:ext cx="2448272" cy="2520280"/>
              </a:xfrm>
              <a:prstGeom prst="straightConnector1">
                <a:avLst/>
              </a:prstGeom>
              <a:ln w="28575">
                <a:headEnd type="none"/>
                <a:tailEnd type="arrow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/>
              <p:nvPr/>
            </p:nvCxnSpPr>
            <p:spPr>
              <a:xfrm flipH="1">
                <a:off x="1043607" y="3140968"/>
                <a:ext cx="2448273" cy="2520280"/>
              </a:xfrm>
              <a:prstGeom prst="straightConnector1">
                <a:avLst/>
              </a:prstGeom>
              <a:ln w="28575">
                <a:headEnd type="oval" w="lg" len="lg"/>
                <a:tailEnd type="arrow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Овал 23"/>
              <p:cNvSpPr/>
              <p:nvPr/>
            </p:nvSpPr>
            <p:spPr>
              <a:xfrm>
                <a:off x="971596" y="5661248"/>
                <a:ext cx="144020" cy="13968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3455874" y="5656913"/>
                <a:ext cx="144019" cy="14401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57556" y="2636912"/>
                <a:ext cx="360040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 smtClean="0"/>
                  <a:t>1</a:t>
                </a:r>
                <a:endParaRPr lang="ru-RU" sz="44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535918" y="2636911"/>
                <a:ext cx="360040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/>
                  <a:t>2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99893" y="5416208"/>
                <a:ext cx="360040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/>
                  <a:t>5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1906" y="5517232"/>
                <a:ext cx="360040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/>
                  <a:t>3</a:t>
                </a: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4831225" y="2456262"/>
              <a:ext cx="3168351" cy="3649762"/>
              <a:chOff x="4449680" y="2458902"/>
              <a:chExt cx="3168351" cy="3649762"/>
            </a:xfrm>
          </p:grpSpPr>
          <p:cxnSp>
            <p:nvCxnSpPr>
              <p:cNvPr id="33" name="Прямая со стрелкой 32"/>
              <p:cNvCxnSpPr/>
              <p:nvPr/>
            </p:nvCxnSpPr>
            <p:spPr>
              <a:xfrm>
                <a:off x="4902300" y="2962959"/>
                <a:ext cx="0" cy="2520280"/>
              </a:xfrm>
              <a:prstGeom prst="straightConnector1">
                <a:avLst/>
              </a:prstGeom>
              <a:ln w="28575">
                <a:headEnd type="arrow"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 стрелкой 33"/>
              <p:cNvCxnSpPr/>
              <p:nvPr/>
            </p:nvCxnSpPr>
            <p:spPr>
              <a:xfrm>
                <a:off x="4902300" y="2962959"/>
                <a:ext cx="2279872" cy="2520280"/>
              </a:xfrm>
              <a:prstGeom prst="straightConnector1">
                <a:avLst/>
              </a:prstGeom>
              <a:ln w="28575">
                <a:headEnd type="arrow"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 стрелкой 34"/>
              <p:cNvCxnSpPr/>
              <p:nvPr/>
            </p:nvCxnSpPr>
            <p:spPr>
              <a:xfrm flipH="1">
                <a:off x="4902299" y="2962959"/>
                <a:ext cx="2279873" cy="2520280"/>
              </a:xfrm>
              <a:prstGeom prst="straightConnector1">
                <a:avLst/>
              </a:prstGeom>
              <a:ln w="28575">
                <a:headEnd type="arrow"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Овал 35"/>
              <p:cNvSpPr/>
              <p:nvPr/>
            </p:nvSpPr>
            <p:spPr>
              <a:xfrm>
                <a:off x="4835241" y="5483239"/>
                <a:ext cx="134114" cy="13968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Овал 36"/>
              <p:cNvSpPr/>
              <p:nvPr/>
            </p:nvSpPr>
            <p:spPr>
              <a:xfrm>
                <a:off x="7148643" y="5478904"/>
                <a:ext cx="134113" cy="14401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449680" y="2458903"/>
                <a:ext cx="335275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 smtClean="0"/>
                  <a:t>1</a:t>
                </a:r>
                <a:endParaRPr lang="ru-RU" sz="44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223181" y="2458902"/>
                <a:ext cx="335275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/>
                  <a:t>2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282756" y="5238199"/>
                <a:ext cx="335275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/>
                  <a:t>5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481667" y="5339223"/>
                <a:ext cx="335275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4400" dirty="0"/>
                  <a:t>3</a:t>
                </a:r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7139896" y="2890951"/>
                <a:ext cx="134113" cy="14401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Овал 42"/>
              <p:cNvSpPr/>
              <p:nvPr/>
            </p:nvSpPr>
            <p:spPr>
              <a:xfrm>
                <a:off x="4825964" y="2843622"/>
                <a:ext cx="134113" cy="14401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538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1009</TotalTime>
  <Words>1388</Words>
  <Application>Microsoft Office PowerPoint</Application>
  <PresentationFormat>Экран (4:3)</PresentationFormat>
  <Paragraphs>169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Соответствия</vt:lpstr>
      <vt:lpstr>Соответствия</vt:lpstr>
      <vt:lpstr>Множества:</vt:lpstr>
      <vt:lpstr>Определения </vt:lpstr>
      <vt:lpstr>Определения </vt:lpstr>
      <vt:lpstr>Определения </vt:lpstr>
      <vt:lpstr>Презентация PowerPoint</vt:lpstr>
      <vt:lpstr>Обозначим qi соответствие с графиком Qi</vt:lpstr>
      <vt:lpstr>Геометрическое представление соответствий  q_11 и        q_11^(-1)   Графиком обратного соответствия q11–1 является множество Q_11^(-1)={(3,1),(5,1),(3,2)}</vt:lpstr>
      <vt:lpstr>Примеры </vt:lpstr>
      <vt:lpstr>Примеры соответствий</vt:lpstr>
      <vt:lpstr>Композиция двух соответствий</vt:lpstr>
      <vt:lpstr>Обозначения </vt:lpstr>
      <vt:lpstr>Пусть Х – множество людей q(x) множество его детей.  Тогда q^2 (x) – множество внуков х; q^3 (x) – множество правнуков х;  q^(-1) (x) – множество родителей х </vt:lpstr>
      <vt:lpstr>Функции </vt:lpstr>
      <vt:lpstr>Функции</vt:lpstr>
      <vt:lpstr>Способы задания функций</vt:lpstr>
      <vt:lpstr>Способы задания функций f:X→Y  1) табличный 2) аналитический (формулой) </vt:lpstr>
      <vt:lpstr>X≔{1,2,3}</vt:lpstr>
      <vt:lpstr>Свойства функций и их композиций</vt:lpstr>
      <vt:lpstr>Композиция функций ассоциативна</vt:lpstr>
      <vt:lpstr>Оператор</vt:lpstr>
      <vt:lpstr>Функциональное отображение (управляемая система)</vt:lpstr>
      <vt:lpstr>Пример: M={a,b,c,d,e}</vt:lpstr>
      <vt:lpstr>Пример: M={a,b,c,d,e}, матрица данного соответствия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дисциплина  «Монтаж систем мобильной связи»</dc:title>
  <dc:creator>u358</dc:creator>
  <cp:lastModifiedBy>Администратор</cp:lastModifiedBy>
  <cp:revision>115</cp:revision>
  <dcterms:created xsi:type="dcterms:W3CDTF">2014-02-19T13:51:06Z</dcterms:created>
  <dcterms:modified xsi:type="dcterms:W3CDTF">2019-09-20T09:51:15Z</dcterms:modified>
</cp:coreProperties>
</file>