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8" r:id="rId2"/>
    <p:sldId id="27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99" r:id="rId13"/>
    <p:sldId id="288" r:id="rId14"/>
    <p:sldId id="289" r:id="rId15"/>
    <p:sldId id="290" r:id="rId16"/>
    <p:sldId id="291" r:id="rId17"/>
    <p:sldId id="292" r:id="rId18"/>
    <p:sldId id="300" r:id="rId19"/>
    <p:sldId id="293" r:id="rId20"/>
    <p:sldId id="294" r:id="rId21"/>
    <p:sldId id="295" r:id="rId22"/>
    <p:sldId id="301" r:id="rId23"/>
    <p:sldId id="296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3928-807F-4C1F-9DCA-A6FB8FCDF05B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842BB-1D25-42E9-9ECD-EA8BAF54C8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842BB-1D25-42E9-9ECD-EA8BAF54C86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78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021730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344813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35157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199798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842514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0732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787458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775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414841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38711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1114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D0C6DC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52F40-E504-466C-9597-3E2147952C76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1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ru-RU" sz="4800" b="1" dirty="0" smtClean="0">
                <a:cs typeface="Times New Roman" pitchFamily="18" charset="0"/>
              </a:rPr>
              <a:t>Бинарные </a:t>
            </a:r>
            <a:r>
              <a:rPr lang="ru-RU" sz="4800" b="1" dirty="0">
                <a:cs typeface="Times New Roman" pitchFamily="18" charset="0"/>
              </a:rPr>
              <a:t>отношения</a:t>
            </a:r>
            <a:endParaRPr lang="ru-RU" sz="4800" b="1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824"/>
            <a:ext cx="7859216" cy="4525963"/>
          </a:xfrm>
          <a:noFill/>
        </p:spPr>
        <p:txBody>
          <a:bodyPr>
            <a:normAutofit lnSpcReduction="10000"/>
          </a:bodyPr>
          <a:lstStyle/>
          <a:p>
            <a:r>
              <a:rPr lang="ru-RU" sz="3600" dirty="0" smtClean="0">
                <a:latin typeface="+mj-lt"/>
                <a:cs typeface="Times New Roman" pitchFamily="18" charset="0"/>
              </a:rPr>
              <a:t>Основные определения</a:t>
            </a:r>
            <a:r>
              <a:rPr lang="en-US" sz="3600" dirty="0" smtClean="0">
                <a:latin typeface="+mj-lt"/>
                <a:cs typeface="Times New Roman" pitchFamily="18" charset="0"/>
              </a:rPr>
              <a:t>;</a:t>
            </a:r>
            <a:endParaRPr lang="ru-RU" sz="3600" dirty="0" smtClean="0">
              <a:latin typeface="+mj-lt"/>
              <a:cs typeface="Times New Roman" pitchFamily="18" charset="0"/>
            </a:endParaRPr>
          </a:p>
          <a:p>
            <a:r>
              <a:rPr lang="ru-RU" sz="3600" dirty="0" smtClean="0">
                <a:latin typeface="+mj-lt"/>
                <a:cs typeface="Times New Roman" pitchFamily="18" charset="0"/>
              </a:rPr>
              <a:t>Способы задания</a:t>
            </a:r>
            <a:r>
              <a:rPr lang="en-US" sz="3600" dirty="0" smtClean="0">
                <a:latin typeface="+mj-lt"/>
                <a:cs typeface="Times New Roman" pitchFamily="18" charset="0"/>
              </a:rPr>
              <a:t>;</a:t>
            </a:r>
            <a:endParaRPr lang="ru-RU" sz="3600" dirty="0" smtClean="0">
              <a:latin typeface="+mj-lt"/>
              <a:cs typeface="Times New Roman" pitchFamily="18" charset="0"/>
            </a:endParaRPr>
          </a:p>
          <a:p>
            <a:r>
              <a:rPr lang="ru-RU" sz="3600" dirty="0" smtClean="0">
                <a:latin typeface="+mj-lt"/>
                <a:cs typeface="Times New Roman" pitchFamily="18" charset="0"/>
              </a:rPr>
              <a:t>Операции над бинарными </a:t>
            </a:r>
            <a:endParaRPr lang="en-US" sz="3600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+mj-lt"/>
                <a:cs typeface="Times New Roman" pitchFamily="18" charset="0"/>
              </a:rPr>
              <a:t> </a:t>
            </a:r>
            <a:r>
              <a:rPr lang="en-US" sz="3600" dirty="0" smtClean="0">
                <a:latin typeface="+mj-lt"/>
                <a:cs typeface="Times New Roman" pitchFamily="18" charset="0"/>
              </a:rPr>
              <a:t>  </a:t>
            </a:r>
            <a:r>
              <a:rPr lang="ru-RU" sz="3600" dirty="0" smtClean="0">
                <a:latin typeface="+mj-lt"/>
                <a:cs typeface="Times New Roman" pitchFamily="18" charset="0"/>
              </a:rPr>
              <a:t>отношениями</a:t>
            </a:r>
            <a:r>
              <a:rPr lang="en-US" sz="3600" dirty="0" smtClean="0">
                <a:latin typeface="+mj-lt"/>
                <a:cs typeface="Times New Roman" pitchFamily="18" charset="0"/>
              </a:rPr>
              <a:t>;</a:t>
            </a:r>
            <a:endParaRPr lang="ru-RU" sz="3600" dirty="0" smtClean="0">
              <a:latin typeface="+mj-lt"/>
              <a:cs typeface="Times New Roman" pitchFamily="18" charset="0"/>
            </a:endParaRPr>
          </a:p>
          <a:p>
            <a:pPr lvl="0" fontAlgn="base"/>
            <a:r>
              <a:rPr lang="ru-RU" sz="3600" dirty="0" smtClean="0">
                <a:latin typeface="+mj-lt"/>
                <a:cs typeface="Times New Roman" pitchFamily="18" charset="0"/>
              </a:rPr>
              <a:t>Свойства бинарных отношений</a:t>
            </a:r>
            <a:r>
              <a:rPr lang="en-US" sz="3600" dirty="0" smtClean="0">
                <a:latin typeface="+mj-lt"/>
                <a:cs typeface="Times New Roman" pitchFamily="18" charset="0"/>
              </a:rPr>
              <a:t>;</a:t>
            </a:r>
            <a:endParaRPr lang="ru-RU" sz="3600" dirty="0" smtClean="0">
              <a:latin typeface="+mj-lt"/>
              <a:cs typeface="Times New Roman" pitchFamily="18" charset="0"/>
            </a:endParaRPr>
          </a:p>
          <a:p>
            <a:pPr lvl="0" fontAlgn="base"/>
            <a:r>
              <a:rPr lang="ru-RU" sz="3600" dirty="0" smtClean="0">
                <a:latin typeface="+mj-lt"/>
                <a:cs typeface="Times New Roman" pitchFamily="18" charset="0"/>
              </a:rPr>
              <a:t>Отношения порядка;</a:t>
            </a:r>
          </a:p>
          <a:p>
            <a:pPr lvl="0" fontAlgn="base"/>
            <a:r>
              <a:rPr lang="ru-RU" sz="3600" dirty="0" smtClean="0">
                <a:latin typeface="+mj-lt"/>
                <a:cs typeface="Times New Roman" pitchFamily="18" charset="0"/>
              </a:rPr>
              <a:t>Диаграмма Хассе</a:t>
            </a:r>
            <a:r>
              <a:rPr lang="en-US" sz="3600" dirty="0">
                <a:latin typeface="+mj-lt"/>
                <a:cs typeface="Times New Roman" pitchFamily="18" charset="0"/>
              </a:rPr>
              <a:t>.</a:t>
            </a:r>
            <a:endParaRPr lang="ru-RU" sz="3600" dirty="0" smtClean="0">
              <a:latin typeface="+mj-lt"/>
              <a:cs typeface="Times New Roman" pitchFamily="18" charset="0"/>
            </a:endParaRPr>
          </a:p>
          <a:p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994122"/>
              </a:xfr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>
                <a:noAutofit/>
              </a:bodyPr>
              <a:lstStyle/>
              <a:p>
                <a:r>
                  <a:rPr lang="ru-RU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5</a:t>
                </a:r>
                <a:r>
                  <a:rPr lang="ru-RU" b="1" dirty="0" smtClean="0"/>
                  <a:t>) </a:t>
                </a:r>
                <a:r>
                  <a:rPr lang="ru-RU" b="1" dirty="0" smtClean="0">
                    <a:solidFill>
                      <a:schemeClr val="tx1"/>
                    </a:solidFill>
                  </a:rPr>
                  <a:t>Матрицей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sub>
                                <m:r>
                                  <a:rPr lang="en-US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  <m:r>
                                  <a:rPr lang="en-US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𝐣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ru-RU" b="1" dirty="0" smtClean="0">
                    <a:solidFill>
                      <a:schemeClr val="tx1"/>
                    </a:solidFill>
                  </a:rPr>
                  <a:t> </a:t>
                </a:r>
                <a:endParaRPr lang="ru-RU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994122"/>
              </a:xfrm>
              <a:blipFill rotWithShape="1">
                <a:blip r:embed="rId2"/>
                <a:stretch>
                  <a:fillRect b="-190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702061"/>
              </p:ext>
            </p:extLst>
          </p:nvPr>
        </p:nvGraphicFramePr>
        <p:xfrm>
          <a:off x="2483768" y="1772816"/>
          <a:ext cx="4032445" cy="36004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064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64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64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64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64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25400" marR="25400" marT="0" marB="0">
                    <a:solidFill>
                      <a:srgbClr val="D0C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</a:rPr>
                        <a:t>а</a:t>
                      </a:r>
                      <a:endParaRPr lang="ru-RU" sz="44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25400" marR="25400" marT="0" marB="0" anchor="ctr">
                    <a:solidFill>
                      <a:srgbClr val="D0C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b</a:t>
                      </a:r>
                      <a:endParaRPr lang="ru-RU" sz="44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25400" marR="25400" marT="0" marB="0" anchor="ctr">
                    <a:solidFill>
                      <a:srgbClr val="D0C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</a:rPr>
                        <a:t>с</a:t>
                      </a:r>
                      <a:endParaRPr lang="ru-RU" sz="44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25400" marR="25400" marT="0" marB="0" anchor="ctr">
                    <a:solidFill>
                      <a:srgbClr val="D0C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d</a:t>
                      </a:r>
                      <a:endParaRPr lang="ru-RU" sz="44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25400" marR="25400" marT="0" marB="0" anchor="ctr">
                    <a:solidFill>
                      <a:srgbClr val="D0C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</a:rPr>
                        <a:t>а</a:t>
                      </a:r>
                      <a:endParaRPr lang="ru-RU" sz="44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25400" marR="25400" marT="0" marB="0">
                    <a:solidFill>
                      <a:srgbClr val="D0C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</a:rPr>
                        <a:t>0</a:t>
                      </a:r>
                      <a:endParaRPr lang="ru-RU" sz="44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25400" marR="254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</a:rPr>
                        <a:t>1</a:t>
                      </a:r>
                      <a:endParaRPr lang="ru-RU" sz="44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25400" marR="254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</a:rPr>
                        <a:t>1</a:t>
                      </a:r>
                      <a:endParaRPr lang="ru-RU" sz="440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25400" marR="254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</a:rPr>
                        <a:t>0</a:t>
                      </a:r>
                      <a:endParaRPr lang="ru-RU" sz="440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25400" marR="254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b</a:t>
                      </a:r>
                      <a:endParaRPr lang="ru-RU" sz="44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25400" marR="25400" marT="0" marB="0">
                    <a:solidFill>
                      <a:srgbClr val="D0C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</a:rPr>
                        <a:t>0</a:t>
                      </a:r>
                      <a:endParaRPr lang="ru-RU" sz="440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25400" marR="254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</a:rPr>
                        <a:t>0</a:t>
                      </a:r>
                      <a:endParaRPr lang="ru-RU" sz="44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25400" marR="254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</a:rPr>
                        <a:t>1</a:t>
                      </a:r>
                      <a:endParaRPr lang="ru-RU" sz="44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25400" marR="254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</a:rPr>
                        <a:t>1</a:t>
                      </a:r>
                      <a:endParaRPr lang="ru-RU" sz="44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25400" marR="254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c</a:t>
                      </a:r>
                      <a:endParaRPr lang="ru-RU" sz="44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25400" marR="25400" marT="0" marB="0">
                    <a:solidFill>
                      <a:srgbClr val="D0C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</a:rPr>
                        <a:t>0</a:t>
                      </a:r>
                      <a:endParaRPr lang="ru-RU" sz="440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25400" marR="254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</a:rPr>
                        <a:t>0</a:t>
                      </a:r>
                      <a:endParaRPr lang="ru-RU" sz="440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25400" marR="254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</a:rPr>
                        <a:t>0</a:t>
                      </a:r>
                      <a:endParaRPr lang="ru-RU" sz="44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25400" marR="254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</a:rPr>
                        <a:t>0</a:t>
                      </a:r>
                      <a:endParaRPr lang="ru-RU" sz="44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25400" marR="254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d</a:t>
                      </a:r>
                      <a:endParaRPr lang="ru-RU" sz="44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25400" marR="25400" marT="0" marB="0">
                    <a:solidFill>
                      <a:srgbClr val="D0C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</a:rPr>
                        <a:t>0</a:t>
                      </a:r>
                      <a:endParaRPr lang="ru-RU" sz="440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25400" marR="254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</a:rPr>
                        <a:t>0</a:t>
                      </a:r>
                      <a:endParaRPr lang="ru-RU" sz="440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25400" marR="254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</a:rPr>
                        <a:t>0</a:t>
                      </a:r>
                      <a:endParaRPr lang="ru-RU" sz="440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25400" marR="254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</a:rPr>
                        <a:t>0</a:t>
                      </a:r>
                      <a:endParaRPr lang="ru-RU" sz="44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25400" marR="254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67377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0952" y="130622"/>
            <a:ext cx="8229600" cy="99412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sz="4000" b="1" dirty="0"/>
              <a:t>Операции над бинарными отношениями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556792"/>
                <a:ext cx="9036496" cy="56612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ru-RU" dirty="0" smtClean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есть объединение полей каждого из рассматриваемых отношений. 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  ПРИМЕР: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 smtClean="0"/>
                  <a:t>. </a:t>
                </a:r>
                <a:r>
                  <a:rPr lang="ru-RU" dirty="0"/>
                  <a:t>В этом случае универсальное множество имеет вид: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e>
                            </m:d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2,1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2,2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2,3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3,2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3,3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556792"/>
                <a:ext cx="9036496" cy="5661248"/>
              </a:xfrm>
              <a:blipFill>
                <a:blip r:embed="rId2"/>
                <a:stretch>
                  <a:fillRect l="-1754" t="-12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1608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Примеры 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21744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    </a:t>
                </a:r>
                <a:r>
                  <a:rPr lang="ru-RU" sz="3600" dirty="0" smtClean="0"/>
                  <a:t>Тогда </a:t>
                </a:r>
                <a:r>
                  <a:rPr lang="ru-RU" sz="3600" dirty="0"/>
                  <a:t>результаты некоторых теоретико-множественных операций будут следующими: 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/>
                  <a:t>; 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:r>
                  <a:rPr lang="ru-RU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/>
                  <a:t>; 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3,3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/>
                  <a:t> .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217443"/>
              </a:xfrm>
              <a:blipFill rotWithShape="0">
                <a:blip r:embed="rId2"/>
                <a:stretch>
                  <a:fillRect l="-2222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23750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5010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sz="4000" b="1" dirty="0" smtClean="0"/>
              <a:t>Композиция </a:t>
            </a:r>
            <a:r>
              <a:rPr lang="ru-RU" sz="4000" b="1" dirty="0"/>
              <a:t>бинарных отношений</a:t>
            </a:r>
            <a:endParaRPr lang="ru-RU" sz="40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836712"/>
                <a:ext cx="8229600" cy="5661248"/>
              </a:xfrm>
              <a:noFill/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ru-RU" sz="2900" b="1" dirty="0" smtClean="0"/>
                  <a:t>      Композицией</a:t>
                </a:r>
                <a:r>
                  <a:rPr lang="ru-RU" sz="2900" dirty="0" smtClean="0"/>
                  <a:t> </a:t>
                </a:r>
                <a:r>
                  <a:rPr lang="ru-RU" sz="2900" dirty="0"/>
                  <a:t>бинарных отношений </a:t>
                </a:r>
                <a:r>
                  <a:rPr lang="ru-RU" sz="2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sz="2900" dirty="0"/>
                  <a:t> и </a:t>
                </a:r>
                <a:r>
                  <a:rPr lang="ru-RU" sz="2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ru-RU" sz="2900" dirty="0"/>
                  <a:t> называют бинарное отношение </a:t>
                </a:r>
                <a:r>
                  <a:rPr lang="ru-RU" sz="2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</a:t>
                </a:r>
                <a:r>
                  <a:rPr lang="ru-RU" sz="2900" dirty="0"/>
                  <a:t>, состоящее из всех упорядоченных пар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9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ru-RU" sz="2900" dirty="0" smtClean="0"/>
                  <a:t>, </a:t>
                </a:r>
                <a:r>
                  <a:rPr lang="ru-RU" sz="2900" dirty="0"/>
                  <a:t>для каждой из которых существует элемент 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9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9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ru-RU" sz="2900" i="1" dirty="0"/>
                  <a:t> </a:t>
                </a:r>
                <a:r>
                  <a:rPr lang="ru-RU" sz="2900" dirty="0"/>
                  <a:t>такой, </a:t>
                </a:r>
                <a:r>
                  <a:rPr lang="ru-RU" sz="2900" dirty="0" smtClean="0"/>
                  <a:t>что</a:t>
                </a:r>
                <a:r>
                  <a:rPr lang="en-US" sz="29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9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9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sz="2900" dirty="0" smtClean="0"/>
                  <a:t> </a:t>
                </a:r>
                <a:r>
                  <a:rPr lang="ru-RU" sz="2900" dirty="0"/>
                  <a:t>(то есть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𝑎𝑅𝑐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𝑐𝑆𝑏</m:t>
                    </m:r>
                  </m:oMath>
                </a14:m>
                <a:r>
                  <a:rPr lang="ru-RU" sz="2900" dirty="0"/>
                  <a:t>). Операцию композиции записывают так: </a:t>
                </a:r>
                <a:endParaRPr lang="en-US" sz="2900" dirty="0" smtClean="0"/>
              </a:p>
              <a:p>
                <a:pPr marL="0" indent="0" algn="just">
                  <a:buNone/>
                </a:pPr>
                <a:r>
                  <a:rPr lang="en-US" sz="2900" dirty="0"/>
                  <a:t> </a:t>
                </a:r>
                <a:r>
                  <a:rPr lang="en-US" sz="2900" dirty="0" smtClean="0"/>
                  <a:t>  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sz="2900" dirty="0"/>
                  <a:t>.</a:t>
                </a:r>
              </a:p>
              <a:p>
                <a:pPr marL="0" indent="0" algn="just">
                  <a:buNone/>
                </a:pPr>
                <a:r>
                  <a:rPr lang="en-US" sz="2900" dirty="0" smtClean="0"/>
                  <a:t>    </a:t>
                </a:r>
                <a:r>
                  <a:rPr lang="ru-RU" sz="2900" dirty="0" smtClean="0"/>
                  <a:t>Например</a:t>
                </a:r>
                <a:r>
                  <a:rPr lang="ru-RU" sz="2900" dirty="0"/>
                  <a:t>, пусть</a:t>
                </a:r>
              </a:p>
              <a:p>
                <a:pPr marL="0" indent="0" algn="just">
                  <a:buNone/>
                </a:pPr>
                <a:r>
                  <a:rPr lang="en-US" sz="29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900" b="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9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9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900" b="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sz="2900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900" b="0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sz="2900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900" b="0" i="1">
                                <a:latin typeface="Cambria Math" panose="02040503050406030204" pitchFamily="18" charset="0"/>
                              </a:rPr>
                              <m:t>,3</m:t>
                            </m:r>
                          </m:e>
                        </m:d>
                        <m:r>
                          <a:rPr lang="en-US" sz="2900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900" b="0" i="1">
                                <a:latin typeface="Cambria Math" panose="02040503050406030204" pitchFamily="18" charset="0"/>
                              </a:rPr>
                              <m:t>3,3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900" dirty="0" smtClean="0"/>
                  <a:t>, </a:t>
                </a:r>
                <a:endParaRPr lang="en-US" sz="290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9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9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9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9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2900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900" b="0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sz="2900" b="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900" b="0" i="1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9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  <m:t>5,5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900" dirty="0" smtClean="0"/>
                  <a:t>. </a:t>
                </a:r>
                <a:endParaRPr lang="ru-RU" sz="2900" dirty="0"/>
              </a:p>
              <a:p>
                <a:pPr marL="0" indent="0" algn="just">
                  <a:buNone/>
                </a:pPr>
                <a:r>
                  <a:rPr lang="en-US" sz="2900" dirty="0" smtClean="0"/>
                  <a:t>    </a:t>
                </a:r>
                <a:r>
                  <a:rPr lang="ru-RU" sz="2900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9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9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900" b="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2900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9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sz="2900" b="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9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9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900" dirty="0" smtClean="0"/>
                  <a:t>, </a:t>
                </a:r>
                <a:endParaRPr lang="en-US" sz="290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9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9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9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900" b="0" i="1">
                                <a:latin typeface="Cambria Math" panose="02040503050406030204" pitchFamily="18" charset="0"/>
                              </a:rPr>
                              <m:t>3,3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900" dirty="0" smtClean="0"/>
                  <a:t>.</a:t>
                </a:r>
                <a:endParaRPr lang="ru-RU" sz="2900" dirty="0"/>
              </a:p>
              <a:p>
                <a:pPr algn="just"/>
                <a:endParaRPr lang="ru-RU" sz="29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836712"/>
                <a:ext cx="8229600" cy="5661248"/>
              </a:xfrm>
              <a:blipFill rotWithShape="0">
                <a:blip r:embed="rId2"/>
                <a:stretch>
                  <a:fillRect l="-1630" t="-1292" r="-1556" b="-7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26567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/>
              <a:t>Свойства бинарных отношений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412776"/>
                <a:ext cx="9036496" cy="5661248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    Бинарное отношение называют </a:t>
                </a:r>
                <a:r>
                  <a:rPr lang="ru-RU" b="1" i="1" dirty="0" smtClean="0"/>
                  <a:t>рефлексивным</a:t>
                </a:r>
                <a:r>
                  <a:rPr lang="ru-RU" dirty="0"/>
                  <a:t>, если для любого элемента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имеет </a:t>
                </a:r>
                <a:r>
                  <a:rPr lang="ru-RU" dirty="0"/>
                  <a:t>место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𝑎𝑅𝑎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r>
                  <a:rPr lang="ru-RU" dirty="0" smtClean="0"/>
                  <a:t>Отношение подобия </a:t>
                </a:r>
                <a:r>
                  <a:rPr lang="ru-RU" dirty="0"/>
                  <a:t>( ~ ), </a:t>
                </a:r>
                <a:endParaRPr lang="ru-RU" dirty="0" smtClean="0"/>
              </a:p>
              <a:p>
                <a:r>
                  <a:rPr lang="ru-RU" dirty="0" smtClean="0"/>
                  <a:t>отношение </a:t>
                </a:r>
                <a:r>
                  <a:rPr lang="ru-RU" dirty="0"/>
                  <a:t>параллельности </a:t>
                </a:r>
                <a:r>
                  <a:rPr lang="ru-RU" dirty="0" smtClean="0"/>
                  <a:t>(||),</a:t>
                </a:r>
              </a:p>
              <a:p>
                <a:r>
                  <a:rPr lang="ru-RU" dirty="0" smtClean="0"/>
                  <a:t>Отношение равенства (=).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412776"/>
                <a:ext cx="9036496" cy="5661248"/>
              </a:xfrm>
              <a:blipFill rotWithShape="1">
                <a:blip r:embed="rId2"/>
                <a:stretch>
                  <a:fillRect l="-1687" t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212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0324" y="238094"/>
            <a:ext cx="8229600" cy="85010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/>
              <a:t>Свойства бинарных отношений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0324" y="1088200"/>
                <a:ext cx="8606172" cy="5661248"/>
              </a:xfrm>
              <a:noFill/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     Бинарное </a:t>
                </a:r>
                <a:r>
                  <a:rPr lang="ru-RU" dirty="0"/>
                  <a:t>отношение называют </a:t>
                </a:r>
                <a:r>
                  <a:rPr lang="ru-RU" b="1" i="1" dirty="0" err="1" smtClean="0"/>
                  <a:t>антирефлексивным</a:t>
                </a:r>
                <a:r>
                  <a:rPr lang="ru-RU" dirty="0" smtClean="0"/>
                  <a:t>, </a:t>
                </a:r>
                <a:r>
                  <a:rPr lang="ru-RU" dirty="0"/>
                  <a:t>если для любого элемента поля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имеет </a:t>
                </a:r>
                <a:r>
                  <a:rPr lang="ru-RU" dirty="0"/>
                  <a:t>место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r>
                  <a:rPr lang="ru-RU" dirty="0" smtClean="0"/>
                  <a:t>отношения </a:t>
                </a:r>
                <a:r>
                  <a:rPr lang="ru-RU" dirty="0"/>
                  <a:t>порядка (&lt;), (&gt;), </a:t>
                </a:r>
                <a:endParaRPr lang="ru-RU" dirty="0" smtClean="0"/>
              </a:p>
              <a:p>
                <a:r>
                  <a:rPr lang="ru-RU" dirty="0" smtClean="0"/>
                  <a:t>отношение перпендикулярности</a:t>
                </a:r>
                <a:r>
                  <a:rPr lang="en-US" dirty="0" smtClean="0"/>
                  <a:t> (</a:t>
                </a:r>
                <a:r>
                  <a:rPr lang="ru-RU" dirty="0"/>
                  <a:t>┴</a:t>
                </a:r>
                <a:r>
                  <a:rPr lang="en-US" dirty="0" smtClean="0"/>
                  <a:t>)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     Если </a:t>
                </a:r>
                <a:r>
                  <a:rPr lang="ru-RU" dirty="0"/>
                  <a:t>задано бинарное </a:t>
                </a:r>
                <a:r>
                  <a:rPr lang="ru-RU" dirty="0" smtClean="0"/>
                  <a:t>отношение</a:t>
                </a:r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 это  отношение  </a:t>
                </a:r>
                <a:r>
                  <a:rPr lang="ru-RU" i="1" dirty="0"/>
                  <a:t>рефлексивно</a:t>
                </a:r>
                <a:r>
                  <a:rPr lang="ru-RU" dirty="0"/>
                  <a:t>,  а  бинарное  отношение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/>
                  <a:t> ‒ нет.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   Бинарное отношение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ru-RU" b="1" i="1" dirty="0" smtClean="0"/>
                  <a:t>антирефлексивно</a:t>
                </a:r>
                <a:r>
                  <a:rPr lang="ru-RU" dirty="0"/>
                  <a:t>.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0324" y="1088200"/>
                <a:ext cx="8606172" cy="5661248"/>
              </a:xfrm>
              <a:blipFill rotWithShape="0">
                <a:blip r:embed="rId2"/>
                <a:stretch>
                  <a:fillRect l="-1701" t="-2155" r="-13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48623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/>
              <a:t>Свойства бинарных отношений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069912"/>
                <a:ext cx="9036496" cy="5661248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   Бинарное </a:t>
                </a:r>
                <a:r>
                  <a:rPr lang="ru-RU" dirty="0"/>
                  <a:t>отношение называют </a:t>
                </a:r>
                <a:r>
                  <a:rPr lang="ru-RU" b="1" i="1" dirty="0" smtClean="0"/>
                  <a:t>симметричным</a:t>
                </a:r>
                <a:r>
                  <a:rPr lang="ru-RU" dirty="0" smtClean="0"/>
                  <a:t>,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если из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</a:rPr>
                  <a:t>следует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𝑅𝑎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отношение  </a:t>
                </a:r>
                <a:r>
                  <a:rPr lang="ru-RU" dirty="0">
                    <a:solidFill>
                      <a:schemeClr val="tx1"/>
                    </a:solidFill>
                  </a:rPr>
                  <a:t>равенства (=), </a:t>
                </a:r>
                <a:endParaRPr lang="ru-RU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подобия</a:t>
                </a:r>
                <a:r>
                  <a:rPr lang="ru-RU" dirty="0">
                    <a:solidFill>
                      <a:schemeClr val="tx1"/>
                    </a:solidFill>
                  </a:rPr>
                  <a:t>(~), </a:t>
                </a:r>
                <a:endParaRPr lang="ru-RU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отношение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перпендикулярности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</a:rPr>
                  <a:t>(┴)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отношение </a:t>
                </a:r>
                <a:r>
                  <a:rPr lang="ru-RU" dirty="0">
                    <a:solidFill>
                      <a:schemeClr val="tx1"/>
                    </a:solidFill>
                  </a:rPr>
                  <a:t>параллельности (||). </a:t>
                </a: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solidFill>
                      <a:schemeClr val="tx1"/>
                    </a:solidFill>
                  </a:rPr>
                  <a:t>   Бинарное </a:t>
                </a:r>
                <a:r>
                  <a:rPr lang="ru-RU" dirty="0">
                    <a:solidFill>
                      <a:schemeClr val="tx1"/>
                    </a:solidFill>
                  </a:rPr>
                  <a:t>отношение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u-RU" b="1" i="1" dirty="0">
                    <a:solidFill>
                      <a:schemeClr val="tx1"/>
                    </a:solidFill>
                  </a:rPr>
                  <a:t>асимметрично</a:t>
                </a:r>
                <a:r>
                  <a:rPr lang="ru-RU" dirty="0">
                    <a:solidFill>
                      <a:schemeClr val="tx1"/>
                    </a:solidFill>
                  </a:rPr>
                  <a:t>, если из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 следует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ru-R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solidFill>
                      <a:schemeClr val="tx1"/>
                    </a:solidFill>
                  </a:rPr>
                  <a:t>   </a:t>
                </a:r>
                <a:r>
                  <a:rPr lang="ru-RU" b="1" i="1" dirty="0" smtClean="0">
                    <a:solidFill>
                      <a:schemeClr val="tx1"/>
                    </a:solidFill>
                  </a:rPr>
                  <a:t>Асимметричными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</a:rPr>
                  <a:t>являются отношения порядка (&lt;), (&gt;). 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069912"/>
                <a:ext cx="9036496" cy="5661248"/>
              </a:xfrm>
              <a:blipFill rotWithShape="1">
                <a:blip r:embed="rId2"/>
                <a:stretch>
                  <a:fillRect l="-1754" t="-1401" r="-742" b="-1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55825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/>
              <a:t>Свойства бинарных отношений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168" y="1700808"/>
                <a:ext cx="8686832" cy="5661248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   Бинарное </a:t>
                </a:r>
                <a:r>
                  <a:rPr lang="ru-RU" dirty="0"/>
                  <a:t>отношение называют </a:t>
                </a:r>
                <a:r>
                  <a:rPr lang="ru-RU" b="1" i="1" dirty="0" smtClean="0"/>
                  <a:t>антисимметричным</a:t>
                </a:r>
                <a:r>
                  <a:rPr lang="ru-RU" dirty="0" smtClean="0"/>
                  <a:t>, </a:t>
                </a:r>
                <a:r>
                  <a:rPr lang="ru-RU" dirty="0"/>
                  <a:t>если из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𝑏𝑅𝑎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следует,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. Заметим, что антисимметричное отношение отличается от асимметричного лишь тем, что в антисимметричном отношении  допускается  существование  упорядоченной  пары  с  </a:t>
                </a:r>
                <a:r>
                  <a:rPr lang="ru-RU" dirty="0" smtClean="0"/>
                  <a:t>одинаковыми компонентами</a:t>
                </a:r>
                <a:r>
                  <a:rPr lang="ru-RU" dirty="0"/>
                  <a:t>. 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68" y="1700808"/>
                <a:ext cx="8686832" cy="5661248"/>
              </a:xfrm>
              <a:blipFill rotWithShape="1">
                <a:blip r:embed="rId2"/>
                <a:stretch>
                  <a:fillRect l="-1825" t="-13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80673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Примеры 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507288" cy="521744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   Так</a:t>
                </a:r>
                <a:r>
                  <a:rPr lang="ru-RU" dirty="0"/>
                  <a:t>,  заданные бинарные отношения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 smtClean="0"/>
                  <a:t> симметричны</a:t>
                </a:r>
                <a:r>
                  <a:rPr lang="ru-RU" dirty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 С </a:t>
                </a:r>
                <a:r>
                  <a:rPr lang="ru-RU" dirty="0"/>
                  <a:t>другой стороны, бинарные отношения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/>
                  <a:t>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/>
                  <a:t> антисимметричны.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507288" cy="5217443"/>
              </a:xfrm>
              <a:blipFill rotWithShape="1">
                <a:blip r:embed="rId2"/>
                <a:stretch>
                  <a:fillRect l="-1791" t="-1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65666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/>
              <a:t>Свойства бинарных отношений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1528" y="1052736"/>
                <a:ext cx="9036496" cy="5661248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    Бинарное </a:t>
                </a:r>
                <a:r>
                  <a:rPr lang="ru-RU" dirty="0"/>
                  <a:t>отношение называют </a:t>
                </a:r>
                <a:r>
                  <a:rPr lang="ru-RU" b="1" i="1" dirty="0" smtClean="0"/>
                  <a:t>транзитивным</a:t>
                </a:r>
                <a:r>
                  <a:rPr lang="ru-RU" dirty="0" smtClean="0"/>
                  <a:t>, </a:t>
                </a:r>
                <a:r>
                  <a:rPr lang="ru-RU" dirty="0"/>
                  <a:t>если из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следует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𝑎𝑅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 smtClean="0"/>
                  <a:t>отношение </a:t>
                </a:r>
                <a:r>
                  <a:rPr lang="ru-RU" dirty="0"/>
                  <a:t>равенства (=), </a:t>
                </a:r>
                <a:endParaRPr lang="ru-RU" dirty="0" smtClean="0"/>
              </a:p>
              <a:p>
                <a:r>
                  <a:rPr lang="ru-RU" dirty="0" smtClean="0"/>
                  <a:t>отношение </a:t>
                </a:r>
                <a:r>
                  <a:rPr lang="ru-RU" dirty="0"/>
                  <a:t>подобия </a:t>
                </a:r>
                <a:r>
                  <a:rPr lang="ru-RU" dirty="0" smtClean="0"/>
                  <a:t>(~),</a:t>
                </a:r>
              </a:p>
              <a:p>
                <a:r>
                  <a:rPr lang="ru-RU" dirty="0" smtClean="0"/>
                  <a:t>отношения </a:t>
                </a:r>
                <a:r>
                  <a:rPr lang="ru-RU" dirty="0"/>
                  <a:t>порядка, </a:t>
                </a:r>
                <a:endParaRPr lang="ru-RU" dirty="0" smtClean="0"/>
              </a:p>
              <a:p>
                <a:r>
                  <a:rPr lang="ru-RU" dirty="0" smtClean="0"/>
                  <a:t>отношение </a:t>
                </a:r>
                <a:r>
                  <a:rPr lang="ru-RU" dirty="0"/>
                  <a:t>параллельности (||).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   Примерами </a:t>
                </a:r>
                <a:r>
                  <a:rPr lang="ru-RU" dirty="0"/>
                  <a:t>транзитивных отношений также могут служить отношения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 В </a:t>
                </a:r>
                <a:r>
                  <a:rPr lang="ru-RU" dirty="0"/>
                  <a:t>противном случае отношение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dirty="0"/>
                  <a:t> называют </a:t>
                </a:r>
                <a:r>
                  <a:rPr lang="ru-RU" b="1" i="1" dirty="0" err="1"/>
                  <a:t>нетранзитивным</a:t>
                </a:r>
                <a:r>
                  <a:rPr lang="ru-RU" b="1" dirty="0"/>
                  <a:t>.</a:t>
                </a:r>
                <a:r>
                  <a:rPr lang="ru-RU" dirty="0"/>
                  <a:t> 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528" y="1052736"/>
                <a:ext cx="9036496" cy="5661248"/>
              </a:xfrm>
              <a:blipFill rotWithShape="1">
                <a:blip r:embed="rId2"/>
                <a:stretch>
                  <a:fillRect l="-1754" t="-1401" b="-1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58229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sz="3600" b="1" dirty="0" smtClean="0"/>
              <a:t>Соответствие между двумя объектами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88156" y="1124744"/>
                <a:ext cx="8229600" cy="59766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0" dirty="0" smtClean="0"/>
                  <a:t>  </a:t>
                </a:r>
                <a:r>
                  <a:rPr lang="ru-RU" b="1" dirty="0" smtClean="0"/>
                  <a:t>Примеры:</a:t>
                </a:r>
              </a:p>
              <a:p>
                <a:pPr marL="0" indent="0">
                  <a:buNone/>
                </a:pP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это означает, что а уважает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u-RU" dirty="0"/>
                  <a:t>. Отношение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/>
                  <a:t> означает, что а уважает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u-RU" dirty="0"/>
                  <a:t> и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u-RU" dirty="0"/>
                  <a:t> уважает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   Нетрудно </a:t>
                </a:r>
                <a:r>
                  <a:rPr lang="ru-RU" dirty="0"/>
                  <a:t>интерпретировать также другие отношения «уважать» между интересующими нас лицами: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 </a:t>
                </a:r>
                <a:r>
                  <a:rPr lang="ru-RU" dirty="0"/>
                  <a:t>т. д.</a:t>
                </a:r>
                <a:endParaRPr lang="ru-RU" dirty="0" smtClean="0"/>
              </a:p>
              <a:p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156" y="1124744"/>
                <a:ext cx="8229600" cy="5976664"/>
              </a:xfrm>
              <a:blipFill rotWithShape="1">
                <a:blip r:embed="rId2"/>
                <a:stretch>
                  <a:fillRect l="-1852" t="-1327" r="-2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57623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 smtClean="0"/>
              <a:t>Отношение </a:t>
            </a:r>
            <a:r>
              <a:rPr lang="ru-RU" b="1" dirty="0"/>
              <a:t>эквивалентности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96752"/>
                <a:ext cx="9036496" cy="5661248"/>
              </a:xfrm>
              <a:noFill/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   Бинарное </a:t>
                </a:r>
                <a:r>
                  <a:rPr lang="ru-RU" dirty="0"/>
                  <a:t>отношение называют </a:t>
                </a:r>
                <a:r>
                  <a:rPr lang="ru-RU" b="1" i="1" dirty="0"/>
                  <a:t>отношением </a:t>
                </a:r>
                <a:r>
                  <a:rPr lang="ru-RU" b="1" i="1" dirty="0" smtClean="0"/>
                  <a:t>эквивалентности, </a:t>
                </a:r>
                <a:r>
                  <a:rPr lang="ru-RU" dirty="0"/>
                  <a:t>если оно рефлексивно, симметрично и транзитивно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отношение </a:t>
                </a:r>
                <a:r>
                  <a:rPr lang="ru-RU" dirty="0"/>
                  <a:t>равенства(=), </a:t>
                </a:r>
                <a:endParaRPr lang="ru-RU" dirty="0" smtClean="0"/>
              </a:p>
              <a:p>
                <a:r>
                  <a:rPr lang="ru-RU" dirty="0" smtClean="0"/>
                  <a:t>отношение </a:t>
                </a:r>
                <a:r>
                  <a:rPr lang="ru-RU" dirty="0"/>
                  <a:t>параллельности (||) 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>
                    <a:solidFill>
                      <a:srgbClr val="C00000"/>
                    </a:solidFill>
                  </a:rPr>
                  <a:t>    </a:t>
                </a:r>
                <a:r>
                  <a:rPr lang="ru-RU" b="1" i="1" dirty="0" smtClean="0">
                    <a:solidFill>
                      <a:schemeClr val="tx1"/>
                    </a:solidFill>
                  </a:rPr>
                  <a:t>Классом  </a:t>
                </a:r>
                <a:r>
                  <a:rPr lang="ru-RU" b="1" i="1" dirty="0">
                    <a:solidFill>
                      <a:schemeClr val="tx1"/>
                    </a:solidFill>
                  </a:rPr>
                  <a:t>эквивалентности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называют  </a:t>
                </a:r>
                <a:r>
                  <a:rPr lang="ru-RU" dirty="0"/>
                  <a:t>множество  всех  вторых компонентов упорядоченных пар отношения эквивалентности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dirty="0"/>
                  <a:t>, у которых первой компонентой является элемент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dirty="0"/>
                  <a:t>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96752"/>
                <a:ext cx="9036496" cy="5661248"/>
              </a:xfrm>
              <a:blipFill rotWithShape="0">
                <a:blip r:embed="rId2"/>
                <a:stretch>
                  <a:fillRect l="-1754" t="-22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03602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/>
              <a:t>О</a:t>
            </a:r>
            <a:r>
              <a:rPr lang="ru-RU" b="1" dirty="0" smtClean="0"/>
              <a:t>тношение </a:t>
            </a:r>
            <a:r>
              <a:rPr lang="ru-RU" b="1" dirty="0"/>
              <a:t>эквивалентности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96752"/>
                <a:ext cx="9036496" cy="5661248"/>
              </a:xfrm>
              <a:noFill/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3800" dirty="0" smtClean="0"/>
                  <a:t>,</a:t>
                </a:r>
                <a:r>
                  <a:rPr lang="en-US" sz="3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800" dirty="0" smtClean="0"/>
                  <a:t> </a:t>
                </a:r>
                <a:r>
                  <a:rPr lang="ru-RU" sz="3800" dirty="0" smtClean="0"/>
                  <a:t>и</a:t>
                </a:r>
                <a:r>
                  <a:rPr lang="en-US" sz="3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3800" dirty="0" smtClean="0"/>
                  <a:t>. </a:t>
                </a:r>
                <a:endParaRPr lang="ru-RU" sz="3800" dirty="0"/>
              </a:p>
              <a:p>
                <a:pPr marL="0" indent="0">
                  <a:buNone/>
                </a:pPr>
                <a:r>
                  <a:rPr lang="ru-RU" sz="3800" dirty="0"/>
                  <a:t>Пусть имеется бинарное отношение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sz="3800" dirty="0" smtClean="0"/>
                  <a:t>    Нетрудно </a:t>
                </a:r>
                <a:r>
                  <a:rPr lang="ru-RU" sz="3800" dirty="0"/>
                  <a:t>видеть, что данное отношение рефлексивно, симметрично и транзитивно. Следовательно, отношение </a:t>
                </a:r>
                <a:r>
                  <a:rPr lang="ru-RU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ru-RU" sz="3800" dirty="0"/>
                  <a:t> есть отношение эквивалентности. </a:t>
                </a:r>
              </a:p>
              <a:p>
                <a:pPr marL="0" indent="0">
                  <a:buNone/>
                </a:pPr>
                <a:r>
                  <a:rPr lang="ru-RU" sz="3800" dirty="0" smtClean="0"/>
                  <a:t>   Имеем </a:t>
                </a:r>
                <a:r>
                  <a:rPr lang="ru-RU" sz="3800" dirty="0"/>
                  <a:t>классы эквивалентности: </a:t>
                </a:r>
              </a:p>
              <a:p>
                <a:pPr marL="0" indent="0">
                  <a:buNone/>
                </a:pPr>
                <a:r>
                  <a:rPr lang="en-US" sz="3800" dirty="0" smtClean="0"/>
                  <a:t>  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𝑆𝑎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800" dirty="0" smtClean="0"/>
                  <a:t>, </a:t>
                </a:r>
                <a14:m>
                  <m:oMath xmlns:m="http://schemas.openxmlformats.org/officeDocument/2006/math">
                    <m:r>
                      <a:rPr lang="en-US" sz="38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8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8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8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8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8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8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sz="3800" dirty="0" smtClean="0"/>
                  <a:t>,</a:t>
                </a:r>
                <a:r>
                  <a:rPr lang="en-US" sz="3800" dirty="0" smtClean="0"/>
                  <a:t> </a:t>
                </a:r>
                <a14:m>
                  <m:oMath xmlns:m="http://schemas.openxmlformats.org/officeDocument/2006/math">
                    <m:r>
                      <a:rPr lang="en-US" sz="38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8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8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ru-RU" sz="3800" dirty="0" smtClean="0"/>
                  <a:t>,</a:t>
                </a:r>
                <a:endParaRPr lang="en-US" sz="3800" dirty="0" smtClean="0"/>
              </a:p>
              <a:p>
                <a:pPr marL="0" indent="0">
                  <a:buNone/>
                </a:pPr>
                <a:r>
                  <a:rPr lang="en-US" sz="3800" dirty="0"/>
                  <a:t> </a:t>
                </a:r>
                <a:r>
                  <a:rPr lang="en-US" sz="3800" dirty="0" smtClean="0"/>
                  <a:t>  </a:t>
                </a:r>
                <a14:m>
                  <m:oMath xmlns:m="http://schemas.openxmlformats.org/officeDocument/2006/math">
                    <m:r>
                      <a:rPr lang="en-US" sz="38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8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8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ru-RU" sz="3800" dirty="0" smtClean="0"/>
                  <a:t>. </a:t>
                </a:r>
                <a:endParaRPr lang="ru-RU" sz="38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96752"/>
                <a:ext cx="9036496" cy="5661248"/>
              </a:xfrm>
              <a:blipFill rotWithShape="0">
                <a:blip r:embed="rId2"/>
                <a:stretch>
                  <a:fillRect l="-1754" t="-21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13966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/>
              <a:t>О</a:t>
            </a:r>
            <a:r>
              <a:rPr lang="ru-RU" b="1" dirty="0" smtClean="0"/>
              <a:t>тношение порядка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96752"/>
                <a:ext cx="9036496" cy="5661248"/>
              </a:xfrm>
              <a:noFill/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ru-RU" sz="3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sz="4100" dirty="0"/>
                  <a:t>Бинарное отношение </a:t>
                </a:r>
                <a:r>
                  <a:rPr lang="en-US" sz="4100" dirty="0"/>
                  <a:t>R</a:t>
                </a:r>
                <a:r>
                  <a:rPr lang="ru-RU" sz="4100" dirty="0"/>
                  <a:t> называют отношением порядка, если оно антисимметрично и транзитивно. Если к тому же оно </a:t>
                </a:r>
                <a:r>
                  <a:rPr lang="ru-RU" sz="4100" dirty="0" err="1"/>
                  <a:t>антирефлексивно</a:t>
                </a:r>
                <a:r>
                  <a:rPr lang="ru-RU" sz="4100" dirty="0"/>
                  <a:t>, то называется отношением строгого порядка. (пример – «быть потомком»). </a:t>
                </a:r>
              </a:p>
              <a:p>
                <a:pPr marL="0" indent="0">
                  <a:buNone/>
                </a:pPr>
                <a:r>
                  <a:rPr lang="ru-RU" sz="4100" dirty="0"/>
                  <a:t>	</a:t>
                </a:r>
                <a:r>
                  <a:rPr lang="ru-RU" sz="4100" dirty="0"/>
                  <a:t>Отношение порядка часто обозначают упорядоченной парой (</a:t>
                </a:r>
                <a:r>
                  <a:rPr lang="en-US" sz="4100" dirty="0"/>
                  <a:t>R</a:t>
                </a:r>
                <a:r>
                  <a:rPr lang="ru-RU" sz="4100" dirty="0"/>
                  <a:t>, </a:t>
                </a:r>
                <a:r>
                  <a:rPr lang="en-US" sz="4100" dirty="0"/>
                  <a:t>&gt;</a:t>
                </a:r>
                <a:r>
                  <a:rPr lang="ru-RU" sz="4100" dirty="0"/>
                  <a:t>), (</a:t>
                </a:r>
                <a:r>
                  <a:rPr lang="en-US" sz="4100" dirty="0"/>
                  <a:t>R</a:t>
                </a:r>
                <a:r>
                  <a:rPr lang="ru-RU" sz="4100" dirty="0"/>
                  <a:t>, </a:t>
                </a:r>
                <a:r>
                  <a:rPr lang="en-US" sz="4100" dirty="0"/>
                  <a:t>&lt;=) </a:t>
                </a:r>
                <a:r>
                  <a:rPr lang="ru-RU" sz="4100" dirty="0"/>
                  <a:t> и т.д. В этом случае </a:t>
                </a:r>
                <a:r>
                  <a:rPr lang="en-US" sz="4100" dirty="0"/>
                  <a:t>R</a:t>
                </a:r>
                <a:r>
                  <a:rPr lang="ru-RU" sz="4100" dirty="0"/>
                  <a:t> называется</a:t>
                </a:r>
                <a:r>
                  <a:rPr lang="en-US" sz="4100" dirty="0"/>
                  <a:t> </a:t>
                </a:r>
                <a:r>
                  <a:rPr lang="ru-RU" sz="4100" dirty="0"/>
                  <a:t> </a:t>
                </a:r>
                <a:r>
                  <a:rPr lang="ru-RU" sz="4100" dirty="0"/>
                  <a:t>у</a:t>
                </a:r>
                <a:r>
                  <a:rPr lang="ru-RU" sz="4100" dirty="0"/>
                  <a:t>порядоченным множеством.</a:t>
                </a:r>
              </a:p>
              <a:p>
                <a:pPr marL="0" indent="0">
                  <a:buNone/>
                </a:pPr>
                <a:r>
                  <a:rPr lang="ru-RU" sz="4100" dirty="0"/>
                  <a:t>	Бинарное отношение </a:t>
                </a:r>
                <a:r>
                  <a:rPr lang="en-US" sz="4100" dirty="0"/>
                  <a:t>R</a:t>
                </a:r>
                <a:r>
                  <a:rPr lang="ru-RU" sz="4100" dirty="0"/>
                  <a:t> называют отношением частичного порядка, если для некоторых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100"/>
                      <m:t>a</m:t>
                    </m:r>
                    <m:r>
                      <a:rPr lang="en-US" sz="4100"/>
                      <m:t>,</m:t>
                    </m:r>
                    <m:r>
                      <m:rPr>
                        <m:sty m:val="p"/>
                      </m:rPr>
                      <a:rPr lang="en-US" sz="4100"/>
                      <m:t>b</m:t>
                    </m:r>
                    <m:r>
                      <a:rPr lang="en-US" sz="4100"/>
                      <m:t>∈</m:t>
                    </m:r>
                    <m:r>
                      <m:rPr>
                        <m:sty m:val="p"/>
                      </m:rPr>
                      <a:rPr lang="en-US" sz="4100"/>
                      <m:t>F</m:t>
                    </m:r>
                    <m:d>
                      <m:dPr>
                        <m:ctrlPr>
                          <a:rPr lang="en-US" sz="4100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4100"/>
                          <m:t>R</m:t>
                        </m:r>
                      </m:e>
                    </m:d>
                    <m:r>
                      <a:rPr lang="en-US" sz="4100"/>
                      <m:t> </m:t>
                    </m:r>
                    <m:r>
                      <a:rPr lang="ru-RU" sz="4100"/>
                      <m:t>нет ни </m:t>
                    </m:r>
                  </m:oMath>
                </a14:m>
                <a:r>
                  <a:rPr lang="en-US" sz="4100" dirty="0" err="1"/>
                  <a:t>aRb</a:t>
                </a:r>
                <a:r>
                  <a:rPr lang="en-US" sz="4100" dirty="0"/>
                  <a:t>, </a:t>
                </a:r>
                <a:r>
                  <a:rPr lang="ru-RU" sz="4100" dirty="0"/>
                  <a:t>ни </a:t>
                </a:r>
                <a:r>
                  <a:rPr lang="en-US" sz="4100" dirty="0" err="1"/>
                  <a:t>bRa</a:t>
                </a:r>
                <a:r>
                  <a:rPr lang="en-US" sz="4100" dirty="0"/>
                  <a:t>. </a:t>
                </a:r>
                <a:r>
                  <a:rPr lang="ru-RU" sz="4100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100"/>
                      <m:t>F</m:t>
                    </m:r>
                    <m:d>
                      <m:dPr>
                        <m:ctrlPr>
                          <a:rPr lang="en-US" sz="4100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4100"/>
                          <m:t>R</m:t>
                        </m:r>
                      </m:e>
                    </m:d>
                    <m:r>
                      <a:rPr lang="en-US" sz="4100"/>
                      <m:t> </m:t>
                    </m:r>
                  </m:oMath>
                </a14:m>
                <a:r>
                  <a:rPr lang="ru-RU" sz="4100" dirty="0"/>
                  <a:t>называют  частично упорядоченным множеством. </a:t>
                </a:r>
              </a:p>
              <a:p>
                <a:pPr marL="0" indent="0">
                  <a:buNone/>
                </a:pPr>
                <a:r>
                  <a:rPr lang="ru-RU" sz="4100" dirty="0"/>
                  <a:t> Любые два элемента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100"/>
                      <m:t>a</m:t>
                    </m:r>
                    <m:r>
                      <a:rPr lang="en-US" sz="4100"/>
                      <m:t>,</m:t>
                    </m:r>
                    <m:r>
                      <m:rPr>
                        <m:sty m:val="p"/>
                      </m:rPr>
                      <a:rPr lang="en-US" sz="4100"/>
                      <m:t>b</m:t>
                    </m:r>
                    <m:r>
                      <a:rPr lang="en-US" sz="4100"/>
                      <m:t>∈</m:t>
                    </m:r>
                    <m:r>
                      <m:rPr>
                        <m:sty m:val="p"/>
                      </m:rPr>
                      <a:rPr lang="en-US" sz="4100"/>
                      <m:t>F</m:t>
                    </m:r>
                    <m:d>
                      <m:dPr>
                        <m:ctrlPr>
                          <a:rPr lang="en-US" sz="4100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4100"/>
                          <m:t>R</m:t>
                        </m:r>
                      </m:e>
                    </m:d>
                    <m:r>
                      <a:rPr lang="en-US" sz="4100"/>
                      <m:t> </m:t>
                    </m:r>
                  </m:oMath>
                </a14:m>
                <a:r>
                  <a:rPr lang="ru-RU" sz="4100" dirty="0"/>
                  <a:t>называют сравнимыми, если </a:t>
                </a:r>
                <a:r>
                  <a:rPr lang="en-US" sz="4100" dirty="0" err="1"/>
                  <a:t>aRb</a:t>
                </a:r>
                <a:r>
                  <a:rPr lang="en-US" sz="4100" dirty="0"/>
                  <a:t>, </a:t>
                </a:r>
                <a:r>
                  <a:rPr lang="ru-RU" sz="4100" dirty="0"/>
                  <a:t>или </a:t>
                </a:r>
                <a:r>
                  <a:rPr lang="en-US" sz="4100" dirty="0" err="1"/>
                  <a:t>bRa</a:t>
                </a:r>
                <a:r>
                  <a:rPr lang="ru-RU" sz="4100" dirty="0"/>
                  <a:t>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96752"/>
                <a:ext cx="9036496" cy="5661248"/>
              </a:xfrm>
              <a:blipFill rotWithShape="1">
                <a:blip r:embed="rId2"/>
                <a:stretch>
                  <a:fillRect l="-1484" t="-2476" r="-16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72805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/>
              <a:t>Диаграмма Хассе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96752"/>
                <a:ext cx="9036496" cy="5661248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𝑎𝑅𝑏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ru-RU" i="1">
                            <a:latin typeface="Cambria Math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ru-RU" b="1" dirty="0">
                            <a:sym typeface="Symbol" panose="05050102010706020507" pitchFamily="18" charset="2"/>
                          </a:rPr>
                          <m:t>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такого</a:t>
                </a:r>
                <a:r>
                  <a:rPr lang="ru-RU" dirty="0"/>
                  <a:t>, что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𝑎𝑅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𝑅𝑏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1,6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1,7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1,8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2,5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2,7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eqArr>
                            </m: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2,8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3,5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3,6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3,8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4,6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4,7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4,8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5,8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6,8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7,8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96752"/>
                <a:ext cx="9036496" cy="5661248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Группа 4"/>
          <p:cNvGrpSpPr/>
          <p:nvPr/>
        </p:nvGrpSpPr>
        <p:grpSpPr>
          <a:xfrm>
            <a:off x="5364088" y="2924944"/>
            <a:ext cx="3096344" cy="3130760"/>
            <a:chOff x="2545830" y="1495051"/>
            <a:chExt cx="4080082" cy="4786028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2951820" y="2096852"/>
              <a:ext cx="3254676" cy="3600400"/>
              <a:chOff x="2951820" y="2096852"/>
              <a:chExt cx="3254676" cy="3600400"/>
            </a:xfrm>
          </p:grpSpPr>
          <p:sp>
            <p:nvSpPr>
              <p:cNvPr id="15" name="Овал 14"/>
              <p:cNvSpPr/>
              <p:nvPr/>
            </p:nvSpPr>
            <p:spPr>
              <a:xfrm>
                <a:off x="4463988" y="4642880"/>
                <a:ext cx="216024" cy="21602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Овал 15"/>
              <p:cNvSpPr/>
              <p:nvPr/>
            </p:nvSpPr>
            <p:spPr>
              <a:xfrm>
                <a:off x="4478303" y="2937438"/>
                <a:ext cx="216024" cy="21602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Овал 16"/>
              <p:cNvSpPr/>
              <p:nvPr/>
            </p:nvSpPr>
            <p:spPr>
              <a:xfrm>
                <a:off x="5976156" y="4642880"/>
                <a:ext cx="216024" cy="21602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Овал 17"/>
              <p:cNvSpPr/>
              <p:nvPr/>
            </p:nvSpPr>
            <p:spPr>
              <a:xfrm>
                <a:off x="5990472" y="2937438"/>
                <a:ext cx="216024" cy="21602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Овал 18"/>
              <p:cNvSpPr/>
              <p:nvPr/>
            </p:nvSpPr>
            <p:spPr>
              <a:xfrm>
                <a:off x="4463988" y="5481228"/>
                <a:ext cx="216024" cy="21602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2951820" y="4642880"/>
                <a:ext cx="216024" cy="21602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2951820" y="2937438"/>
                <a:ext cx="216024" cy="21602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4463988" y="2096852"/>
                <a:ext cx="216024" cy="21602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3" name="Прямая соединительная линия 22"/>
              <p:cNvCxnSpPr>
                <a:stCxn id="21" idx="7"/>
                <a:endCxn id="22" idx="2"/>
              </p:cNvCxnSpPr>
              <p:nvPr/>
            </p:nvCxnSpPr>
            <p:spPr>
              <a:xfrm flipV="1">
                <a:off x="3136208" y="2204864"/>
                <a:ext cx="1327780" cy="76421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единительная линия 23"/>
              <p:cNvCxnSpPr>
                <a:stCxn id="22" idx="6"/>
                <a:endCxn id="18" idx="1"/>
              </p:cNvCxnSpPr>
              <p:nvPr/>
            </p:nvCxnSpPr>
            <p:spPr>
              <a:xfrm>
                <a:off x="4680012" y="2204864"/>
                <a:ext cx="1342096" cy="76421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>
                <a:stCxn id="21" idx="4"/>
                <a:endCxn id="20" idx="0"/>
              </p:cNvCxnSpPr>
              <p:nvPr/>
            </p:nvCxnSpPr>
            <p:spPr>
              <a:xfrm>
                <a:off x="3059832" y="3153462"/>
                <a:ext cx="0" cy="148941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>
                <a:stCxn id="18" idx="4"/>
                <a:endCxn id="17" idx="0"/>
              </p:cNvCxnSpPr>
              <p:nvPr/>
            </p:nvCxnSpPr>
            <p:spPr>
              <a:xfrm flipH="1">
                <a:off x="6084168" y="3153462"/>
                <a:ext cx="14316" cy="148941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>
                <a:stCxn id="20" idx="5"/>
                <a:endCxn id="19" idx="2"/>
              </p:cNvCxnSpPr>
              <p:nvPr/>
            </p:nvCxnSpPr>
            <p:spPr>
              <a:xfrm>
                <a:off x="3136208" y="4827268"/>
                <a:ext cx="1327780" cy="76197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>
                <a:stCxn id="17" idx="3"/>
                <a:endCxn id="19" idx="6"/>
              </p:cNvCxnSpPr>
              <p:nvPr/>
            </p:nvCxnSpPr>
            <p:spPr>
              <a:xfrm flipH="1">
                <a:off x="4680012" y="4827268"/>
                <a:ext cx="1327780" cy="76197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>
                <a:stCxn id="22" idx="4"/>
                <a:endCxn id="19" idx="0"/>
              </p:cNvCxnSpPr>
              <p:nvPr/>
            </p:nvCxnSpPr>
            <p:spPr>
              <a:xfrm>
                <a:off x="4572000" y="2312876"/>
                <a:ext cx="0" cy="316835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>
                <a:stCxn id="17" idx="1"/>
                <a:endCxn id="16" idx="5"/>
              </p:cNvCxnSpPr>
              <p:nvPr/>
            </p:nvCxnSpPr>
            <p:spPr>
              <a:xfrm flipH="1" flipV="1">
                <a:off x="4662691" y="3121826"/>
                <a:ext cx="1345101" cy="155269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>
                <a:stCxn id="20" idx="6"/>
                <a:endCxn id="18" idx="3"/>
              </p:cNvCxnSpPr>
              <p:nvPr/>
            </p:nvCxnSpPr>
            <p:spPr>
              <a:xfrm flipV="1">
                <a:off x="3167844" y="3121826"/>
                <a:ext cx="2854264" cy="162906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>
                <a:stCxn id="21" idx="5"/>
                <a:endCxn id="15" idx="1"/>
              </p:cNvCxnSpPr>
              <p:nvPr/>
            </p:nvCxnSpPr>
            <p:spPr>
              <a:xfrm>
                <a:off x="3136208" y="3121826"/>
                <a:ext cx="1359416" cy="155269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545830" y="2399119"/>
              <a:ext cx="468052" cy="7998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5</a:t>
              </a:r>
              <a:endParaRPr lang="ru-RU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79857" y="4771189"/>
              <a:ext cx="468052" cy="7998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  <a:endParaRPr lang="ru-RU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15552" y="5481227"/>
              <a:ext cx="468052" cy="7998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1</a:t>
              </a:r>
              <a:endParaRPr lang="ru-RU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57860" y="4771189"/>
              <a:ext cx="468052" cy="7998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4</a:t>
              </a:r>
              <a:endParaRPr lang="ru-RU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57860" y="2463274"/>
              <a:ext cx="468052" cy="7998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7</a:t>
              </a:r>
              <a:endParaRPr lang="ru-RU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81526" y="1495051"/>
              <a:ext cx="468052" cy="7998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8</a:t>
              </a:r>
              <a:endParaRPr lang="ru-RU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31375" y="2537897"/>
              <a:ext cx="468052" cy="7998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6</a:t>
              </a:r>
              <a:endParaRPr lang="ru-RU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4008" y="4422911"/>
              <a:ext cx="468052" cy="7998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3</a:t>
              </a:r>
              <a:endParaRPr lang="ru-R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804269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/>
              <a:t>Бинарные отношения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67972"/>
                <a:ext cx="8435280" cy="5400600"/>
              </a:xfrm>
              <a:noFill/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  </a:t>
                </a:r>
                <a:r>
                  <a:rPr lang="ru-RU" sz="3600" dirty="0" smtClean="0"/>
                  <a:t>Если два элемента </a:t>
                </a:r>
                <a:r>
                  <a:rPr lang="ru-RU" sz="3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3600" dirty="0" smtClean="0">
                    <a:latin typeface="+mj-lt"/>
                    <a:cs typeface="Times New Roman" panose="02020603050405020304" pitchFamily="18" charset="0"/>
                  </a:rPr>
                  <a:t>,</a:t>
                </a:r>
                <a:r>
                  <a:rPr lang="en-US" sz="36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ru-RU" sz="3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u-RU" sz="3600" dirty="0" smtClean="0"/>
                  <a:t> </a:t>
                </a:r>
                <a:r>
                  <a:rPr lang="ru-RU" sz="3600" dirty="0"/>
                  <a:t>находятся в данном отношении </a:t>
                </a:r>
                <a:r>
                  <a:rPr lang="ru-RU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sz="3600" dirty="0"/>
                  <a:t>, то этот факт записывают </a:t>
                </a:r>
                <a:endParaRPr lang="ru-RU" sz="3600" dirty="0" smtClean="0"/>
              </a:p>
              <a:p>
                <a:pPr marL="0" indent="0" algn="ctr">
                  <a:buNone/>
                </a:pPr>
                <a:r>
                  <a:rPr lang="en-US" sz="3600" dirty="0" smtClean="0"/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600" dirty="0"/>
                  <a:t>или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ru-RU" sz="36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3600" dirty="0"/>
                  <a:t> </a:t>
                </a:r>
                <a:r>
                  <a:rPr lang="en-US" sz="3600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sz="3600" dirty="0" smtClean="0"/>
                  <a:t>Если </a:t>
                </a:r>
                <a:r>
                  <a:rPr lang="ru-RU" sz="3600" dirty="0"/>
                  <a:t>эти элементы не находятся в отношении </a:t>
                </a:r>
                <a:r>
                  <a:rPr lang="ru-RU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sz="3600" dirty="0"/>
                  <a:t>, то это записывают так: </a:t>
                </a:r>
                <a:endParaRPr lang="ru-RU" sz="3600" dirty="0" smtClean="0"/>
              </a:p>
              <a:p>
                <a:pPr marL="0" indent="0" algn="ctr">
                  <a:buNone/>
                </a:pPr>
                <a:r>
                  <a:rPr lang="en-US" sz="3600" dirty="0" smtClean="0"/>
                  <a:t>   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3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3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600" dirty="0" smtClean="0"/>
                  <a:t>, </a:t>
                </a:r>
                <a:r>
                  <a:rPr lang="ru-RU" sz="3600" dirty="0"/>
                  <a:t>или </a:t>
                </a:r>
                <a14:m>
                  <m:oMath xmlns:m="http://schemas.openxmlformats.org/officeDocument/2006/math">
                    <m:r>
                      <a:rPr lang="en-US" sz="3600" b="0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sz="36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sz="3600" b="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3600" dirty="0"/>
                  <a:t>.</a:t>
                </a:r>
              </a:p>
              <a:p>
                <a:endParaRPr lang="ru-RU" dirty="0" smtClean="0"/>
              </a:p>
              <a:p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67972"/>
                <a:ext cx="8435280" cy="5400600"/>
              </a:xfrm>
              <a:blipFill>
                <a:blip r:embed="rId2"/>
                <a:stretch>
                  <a:fillRect l="-2168" t="-30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98512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 smtClean="0"/>
              <a:t>Бинарные отношения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82352" y="1196752"/>
                <a:ext cx="8579296" cy="5400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 Эквивалентность </a:t>
                </a:r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ru-RU" dirty="0"/>
                  <a:t>), отношение порядка(&gt;) или</a:t>
                </a:r>
                <a:r>
                  <a:rPr lang="ru-RU" dirty="0" smtClean="0"/>
                  <a:t>(</a:t>
                </a:r>
                <a:r>
                  <a:rPr lang="en-US" dirty="0" smtClean="0"/>
                  <a:t>&lt;</a:t>
                </a:r>
                <a:r>
                  <a:rPr lang="ru-RU" dirty="0" smtClean="0"/>
                  <a:t>), </a:t>
                </a:r>
                <a:r>
                  <a:rPr lang="ru-RU" dirty="0"/>
                  <a:t>равенство(=), параллельность(||), перпендикулярность (┴) и т. д.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,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 smtClean="0"/>
                  <a:t>, - </a:t>
                </a:r>
                <a:r>
                  <a:rPr lang="ru-RU" dirty="0" smtClean="0"/>
                  <a:t>(</a:t>
                </a:r>
                <a:r>
                  <a:rPr lang="ru-RU" i="1" dirty="0" smtClean="0"/>
                  <a:t>левая</a:t>
                </a:r>
                <a:r>
                  <a:rPr lang="ru-RU" dirty="0" smtClean="0"/>
                  <a:t>)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ru-RU" dirty="0" smtClean="0"/>
                  <a:t>. – (</a:t>
                </a:r>
                <a:r>
                  <a:rPr lang="ru-RU" i="1" dirty="0" smtClean="0"/>
                  <a:t>правая</a:t>
                </a:r>
                <a:r>
                  <a:rPr lang="ru-RU" dirty="0" smtClean="0"/>
                  <a:t>)</a:t>
                </a:r>
                <a:endParaRPr lang="ru-RU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ПРИМЕР:</a:t>
                </a:r>
                <a:r>
                  <a:rPr lang="ru-RU" dirty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3,3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 smtClean="0"/>
                  <a:t>. </a:t>
                </a: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</m:oMath>
                </a14:m>
                <a:r>
                  <a:rPr lang="ru-RU" dirty="0" smtClean="0"/>
                  <a:t>,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endParaRPr lang="ru-RU" dirty="0" smtClean="0"/>
              </a:p>
              <a:p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2352" y="1196752"/>
                <a:ext cx="8579296" cy="5400600"/>
              </a:xfrm>
              <a:blipFill rotWithShape="1">
                <a:blip r:embed="rId2"/>
                <a:stretch>
                  <a:fillRect l="-1776" t="-22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52420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/>
              <a:t>Бинарные отношения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340768"/>
                <a:ext cx="8496944" cy="46805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   Поле: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    Бинарное </a:t>
                </a:r>
                <a:r>
                  <a:rPr lang="ru-RU" dirty="0"/>
                  <a:t>отношение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baseline="30000" dirty="0" smtClean="0"/>
                  <a:t> </a:t>
                </a:r>
                <a:r>
                  <a:rPr lang="ru-RU" dirty="0"/>
                  <a:t>называют </a:t>
                </a:r>
                <a:r>
                  <a:rPr lang="ru-RU" b="1" i="1" dirty="0"/>
                  <a:t>обратным к отношению 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</a:t>
                </a:r>
                <a:r>
                  <a:rPr lang="ru-RU" dirty="0"/>
                  <a:t>и только тогда, когда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, то есть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e>
                        <m:d>
                          <m:dPr>
                            <m:ctrlPr>
                              <a:rPr lang="ru-RU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   </a:t>
                </a:r>
                <a:r>
                  <a:rPr lang="ru-RU" b="1" dirty="0" smtClean="0"/>
                  <a:t>ПРИМЕР</a:t>
                </a:r>
                <a:r>
                  <a:rPr lang="ru-RU" dirty="0" smtClean="0"/>
                  <a:t>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3,4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 smtClean="0"/>
                  <a:t>,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ru-RU" dirty="0" smtClean="0"/>
                  <a:t>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340768"/>
                <a:ext cx="8496944" cy="4680520"/>
              </a:xfrm>
              <a:blipFill rotWithShape="1">
                <a:blip r:embed="rId2"/>
                <a:stretch>
                  <a:fillRect l="-1866" t="-15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93761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/>
              <a:t>Бинарные отношения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9488" y="1268760"/>
                <a:ext cx="8229600" cy="46805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i="1" dirty="0" smtClean="0"/>
                  <a:t>    Пересечением</a:t>
                </a:r>
                <a:r>
                  <a:rPr lang="ru-RU" dirty="0" smtClean="0"/>
                  <a:t> бинарного отношения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dirty="0"/>
                  <a:t> по элементу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ru-RU" dirty="0" smtClean="0"/>
                  <a:t>называют </a:t>
                </a:r>
                <a:r>
                  <a:rPr lang="ru-RU" dirty="0"/>
                  <a:t>совокупность всех </a:t>
                </a:r>
                <a:r>
                  <a:rPr lang="ru-RU" dirty="0" smtClean="0"/>
                  <a:t>вторых (</a:t>
                </a:r>
                <a:r>
                  <a:rPr lang="ru-RU" dirty="0"/>
                  <a:t>различных) компонентов упорядоченных пар, составляющих данное отношение, и таких, у которых первой компонентой есть элемент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dirty="0"/>
                  <a:t>. Обозначение: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    Например</a:t>
                </a:r>
                <a:r>
                  <a:rPr lang="ru-RU" dirty="0"/>
                  <a:t>,  для  предыдущего  бинарного  отношения 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dirty="0"/>
                  <a:t> имеем: 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ru-RU" dirty="0"/>
                  <a:t>. </a:t>
                </a:r>
              </a:p>
              <a:p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9488" y="1268760"/>
                <a:ext cx="8229600" cy="4680520"/>
              </a:xfrm>
              <a:blipFill rotWithShape="1">
                <a:blip r:embed="rId2"/>
                <a:stretch>
                  <a:fillRect l="-1852" t="-2995" b="-42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6798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6613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sz="4000" b="1" dirty="0"/>
              <a:t>Способы задания бинарных отношений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80120" y="1628800"/>
                <a:ext cx="8604448" cy="4680520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3600" b="1" dirty="0" smtClean="0"/>
                  <a:t>1) </a:t>
                </a:r>
                <a:r>
                  <a:rPr lang="ru-RU" sz="3600" i="1" dirty="0" smtClean="0"/>
                  <a:t>Перечислением</a:t>
                </a:r>
                <a:r>
                  <a:rPr lang="ru-RU" sz="36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3600" dirty="0" smtClean="0"/>
                  <a:t> </a:t>
                </a:r>
                <a:r>
                  <a:rPr lang="ru-RU" sz="3600" dirty="0" smtClean="0"/>
                  <a:t>Например</a:t>
                </a:r>
                <a:r>
                  <a:rPr lang="ru-RU" sz="3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6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6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6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3,3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6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4,4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3600" dirty="0" smtClean="0"/>
                  <a:t>. </a:t>
                </a:r>
                <a:endParaRPr lang="ru-RU" sz="3600" dirty="0"/>
              </a:p>
              <a:p>
                <a:pPr marL="0" indent="0">
                  <a:buNone/>
                </a:pPr>
                <a:r>
                  <a:rPr lang="ru-RU" sz="3600" b="1" dirty="0" smtClean="0"/>
                  <a:t>2) </a:t>
                </a:r>
                <a:r>
                  <a:rPr lang="en-US" sz="3600" b="1" dirty="0" smtClean="0"/>
                  <a:t>  </a:t>
                </a:r>
                <a:r>
                  <a:rPr lang="ru-RU" sz="3600" i="1" dirty="0" smtClean="0"/>
                  <a:t>Формулой </a:t>
                </a:r>
                <a:endParaRPr lang="ru-RU" sz="3600" i="1" dirty="0"/>
              </a:p>
              <a:p>
                <a:pPr marL="0" indent="0">
                  <a:buNone/>
                </a:pPr>
                <a:r>
                  <a:rPr lang="en-US" sz="3600" dirty="0" err="1"/>
                  <a:t>Например</a:t>
                </a:r>
                <a:r>
                  <a:rPr lang="en-US" sz="3600" dirty="0" smtClean="0"/>
                  <a:t>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3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3600" i="1">
                        <a:latin typeface="Cambria Math"/>
                      </a:rPr>
                      <m:t>|</m:t>
                    </m:r>
                    <m:d>
                      <m:dPr>
                        <m:ctrlPr>
                          <a:rPr lang="en-US" sz="3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3;</m:t>
                    </m:r>
                  </m:oMath>
                </a14:m>
                <a:endParaRPr lang="en-US" sz="36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36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0..10</m:t>
                        </m:r>
                      </m:e>
                    </m:d>
                  </m:oMath>
                </a14:m>
                <a:r>
                  <a:rPr lang="en-US" sz="3600" dirty="0" smtClean="0"/>
                  <a:t>}. </a:t>
                </a:r>
                <a:endParaRPr lang="ru-RU" sz="3600" dirty="0"/>
              </a:p>
              <a:p>
                <a:pPr marL="0" indent="0">
                  <a:buNone/>
                </a:pPr>
                <a:r>
                  <a:rPr lang="en-US" sz="3600" b="1" dirty="0" smtClean="0"/>
                  <a:t>3</a:t>
                </a:r>
                <a:r>
                  <a:rPr lang="ru-RU" sz="3600" b="1" dirty="0" smtClean="0"/>
                  <a:t>) </a:t>
                </a:r>
                <a:r>
                  <a:rPr lang="ru-RU" sz="3600" i="1" dirty="0" smtClean="0"/>
                  <a:t>Графическое </a:t>
                </a:r>
                <a:r>
                  <a:rPr lang="ru-RU" sz="3600" i="1" dirty="0"/>
                  <a:t>задание бинарного </a:t>
                </a:r>
                <a:r>
                  <a:rPr lang="ru-RU" sz="3600" i="1" dirty="0" smtClean="0"/>
                  <a:t>отношения</a:t>
                </a:r>
                <a:r>
                  <a:rPr lang="en-US" sz="3600" i="1" dirty="0" smtClean="0"/>
                  <a:t>.</a:t>
                </a:r>
              </a:p>
              <a:p>
                <a:pPr marL="742950" indent="-742950">
                  <a:buAutoNum type="arabicParenR" startAt="3"/>
                </a:pPr>
                <a:endParaRPr lang="ru-RU" sz="36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120" y="1628800"/>
                <a:ext cx="8604448" cy="4680520"/>
              </a:xfrm>
              <a:blipFill rotWithShape="1">
                <a:blip r:embed="rId2"/>
                <a:stretch>
                  <a:fillRect l="-2197" t="-1953" r="-2055" b="-6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78021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67544" y="247734"/>
                <a:ext cx="8229600" cy="1260990"/>
              </a:xfr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>
                <a:noAutofit/>
              </a:bodyPr>
              <a:lstStyle/>
              <a:p>
                <a:pPr/>
                <a:r>
                  <a:rPr lang="ru-RU" b="1" dirty="0" smtClean="0"/>
                  <a:t>Пример отношения </a:t>
                </a:r>
                <a:br>
                  <a:rPr lang="ru-RU" b="1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b="1" i="1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7544" y="247734"/>
                <a:ext cx="8229600" cy="1260990"/>
              </a:xfrm>
              <a:blipFill rotWithShape="0">
                <a:blip r:embed="rId2"/>
                <a:stretch>
                  <a:fillRect t="-16990" b="-4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Скругленный прямоугольник 4"/>
          <p:cNvSpPr/>
          <p:nvPr/>
        </p:nvSpPr>
        <p:spPr>
          <a:xfrm>
            <a:off x="1907704" y="1772816"/>
            <a:ext cx="1368152" cy="396044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364088" y="1772816"/>
            <a:ext cx="1368152" cy="396044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519772" y="303295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519772" y="4581128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976156" y="2060848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043000" y="3681028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6043000" y="5229200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7" idx="6"/>
            <a:endCxn id="9" idx="2"/>
          </p:cNvCxnSpPr>
          <p:nvPr/>
        </p:nvCxnSpPr>
        <p:spPr>
          <a:xfrm flipV="1">
            <a:off x="2663788" y="2132856"/>
            <a:ext cx="3312368" cy="972108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7" idx="6"/>
            <a:endCxn id="10" idx="2"/>
          </p:cNvCxnSpPr>
          <p:nvPr/>
        </p:nvCxnSpPr>
        <p:spPr>
          <a:xfrm>
            <a:off x="2663788" y="3104964"/>
            <a:ext cx="3379212" cy="648072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6"/>
            <a:endCxn id="10" idx="3"/>
          </p:cNvCxnSpPr>
          <p:nvPr/>
        </p:nvCxnSpPr>
        <p:spPr>
          <a:xfrm flipV="1">
            <a:off x="2663788" y="3803953"/>
            <a:ext cx="3400303" cy="84918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5"/>
            <a:endCxn id="11" idx="2"/>
          </p:cNvCxnSpPr>
          <p:nvPr/>
        </p:nvCxnSpPr>
        <p:spPr>
          <a:xfrm>
            <a:off x="2642697" y="4704053"/>
            <a:ext cx="3400303" cy="597155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39752" y="2267999"/>
            <a:ext cx="50405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ru-RU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90669" y="4598752"/>
            <a:ext cx="50405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ru-RU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50142" y="2162609"/>
            <a:ext cx="50405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ru-RU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3149" y="3037600"/>
            <a:ext cx="50405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ru-RU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34988" y="4484440"/>
            <a:ext cx="50405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ru-RU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164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b="1" dirty="0" smtClean="0"/>
              <a:t>4</a:t>
            </a:r>
            <a:r>
              <a:rPr lang="ru-RU" b="1" dirty="0" smtClean="0"/>
              <a:t>) </a:t>
            </a:r>
            <a:r>
              <a:rPr lang="ru-RU" b="1" dirty="0"/>
              <a:t>В табличной форме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12054"/>
              </p:ext>
            </p:extLst>
          </p:nvPr>
        </p:nvGraphicFramePr>
        <p:xfrm>
          <a:off x="456080" y="2204864"/>
          <a:ext cx="8348375" cy="19974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957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58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8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79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30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rgbClr val="D0C6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rgbClr val="D0C6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rgbClr val="D0C6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ru-RU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rgbClr val="D0C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40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a </a:t>
                      </a:r>
                      <a:r>
                        <a:rPr kumimoji="0" 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 {b, c}</a:t>
                      </a:r>
                      <a:endParaRPr kumimoji="0" lang="ru-RU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40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0" 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= {c ,d}</a:t>
                      </a:r>
                      <a:endParaRPr kumimoji="0" lang="ru-RU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40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= Ø</a:t>
                      </a:r>
                      <a:endParaRPr kumimoji="0" lang="ru-RU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40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r>
                        <a:rPr kumimoji="0" lang="en-US" sz="4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= Ø</a:t>
                      </a:r>
                      <a:endParaRPr kumimoji="0" lang="ru-RU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1724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912</TotalTime>
  <Words>1592</Words>
  <Application>Microsoft Office PowerPoint</Application>
  <PresentationFormat>Экран (4:3)</PresentationFormat>
  <Paragraphs>177</Paragraphs>
  <Slides>23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Бинарные отношения</vt:lpstr>
      <vt:lpstr>Соответствие между двумя объектами</vt:lpstr>
      <vt:lpstr>Бинарные отношения</vt:lpstr>
      <vt:lpstr>Бинарные отношения</vt:lpstr>
      <vt:lpstr>Бинарные отношения</vt:lpstr>
      <vt:lpstr>Бинарные отношения</vt:lpstr>
      <vt:lpstr>Способы задания бинарных отношений</vt:lpstr>
      <vt:lpstr>Пример отношения  S={(a,b),(a,c),(b,c),(b,d)}</vt:lpstr>
      <vt:lpstr>4) В табличной форме</vt:lpstr>
      <vt:lpstr> 5) Матрицей |(|a_(i,j) |)| </vt:lpstr>
      <vt:lpstr>Операции над бинарными отношениями</vt:lpstr>
      <vt:lpstr>Примеры </vt:lpstr>
      <vt:lpstr>Композиция бинарных отношений</vt:lpstr>
      <vt:lpstr>Свойства бинарных отношений</vt:lpstr>
      <vt:lpstr>Свойства бинарных отношений</vt:lpstr>
      <vt:lpstr>Свойства бинарных отношений</vt:lpstr>
      <vt:lpstr>Свойства бинарных отношений</vt:lpstr>
      <vt:lpstr>Примеры </vt:lpstr>
      <vt:lpstr>Свойства бинарных отношений</vt:lpstr>
      <vt:lpstr>Отношение эквивалентности</vt:lpstr>
      <vt:lpstr>Отношение эквивалентности</vt:lpstr>
      <vt:lpstr>Отношение порядка</vt:lpstr>
      <vt:lpstr>Диаграмма Хассе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дисциплина  «Монтаж систем мобильной связи»</dc:title>
  <dc:creator>u358</dc:creator>
  <cp:lastModifiedBy>Администратор</cp:lastModifiedBy>
  <cp:revision>116</cp:revision>
  <dcterms:created xsi:type="dcterms:W3CDTF">2014-02-19T13:51:06Z</dcterms:created>
  <dcterms:modified xsi:type="dcterms:W3CDTF">2018-10-04T14:23:28Z</dcterms:modified>
</cp:coreProperties>
</file>