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78" r:id="rId12"/>
    <p:sldId id="277" r:id="rId13"/>
    <p:sldId id="279" r:id="rId14"/>
    <p:sldId id="270" r:id="rId15"/>
    <p:sldId id="264" r:id="rId16"/>
    <p:sldId id="282" r:id="rId17"/>
    <p:sldId id="281" r:id="rId18"/>
    <p:sldId id="284" r:id="rId19"/>
    <p:sldId id="283" r:id="rId20"/>
    <p:sldId id="285" r:id="rId21"/>
    <p:sldId id="291" r:id="rId22"/>
    <p:sldId id="265" r:id="rId23"/>
    <p:sldId id="287" r:id="rId24"/>
    <p:sldId id="286" r:id="rId25"/>
    <p:sldId id="266" r:id="rId26"/>
    <p:sldId id="288" r:id="rId27"/>
    <p:sldId id="292" r:id="rId28"/>
    <p:sldId id="267" r:id="rId29"/>
    <p:sldId id="269" r:id="rId30"/>
    <p:sldId id="290" r:id="rId31"/>
    <p:sldId id="293" r:id="rId32"/>
    <p:sldId id="268" r:id="rId33"/>
    <p:sldId id="289" r:id="rId34"/>
    <p:sldId id="294" r:id="rId35"/>
    <p:sldId id="295" r:id="rId36"/>
    <p:sldId id="296" r:id="rId37"/>
    <p:sldId id="271" r:id="rId38"/>
    <p:sldId id="308" r:id="rId39"/>
    <p:sldId id="272" r:id="rId40"/>
    <p:sldId id="273" r:id="rId41"/>
    <p:sldId id="297" r:id="rId42"/>
    <p:sldId id="298" r:id="rId43"/>
    <p:sldId id="309" r:id="rId44"/>
    <p:sldId id="310" r:id="rId45"/>
    <p:sldId id="311" r:id="rId46"/>
    <p:sldId id="301" r:id="rId47"/>
    <p:sldId id="302" r:id="rId48"/>
    <p:sldId id="312" r:id="rId49"/>
    <p:sldId id="274" r:id="rId50"/>
    <p:sldId id="299" r:id="rId51"/>
    <p:sldId id="300" r:id="rId52"/>
    <p:sldId id="275" r:id="rId53"/>
    <p:sldId id="305" r:id="rId54"/>
    <p:sldId id="304" r:id="rId55"/>
    <p:sldId id="303" r:id="rId56"/>
    <p:sldId id="306" r:id="rId57"/>
    <p:sldId id="307" r:id="rId5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2591" autoAdjust="0"/>
  </p:normalViewPr>
  <p:slideViewPr>
    <p:cSldViewPr>
      <p:cViewPr>
        <p:scale>
          <a:sx n="116" d="100"/>
          <a:sy n="116" d="100"/>
        </p:scale>
        <p:origin x="560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F0B0-0971-49F6-9F82-FB2177E3063C}" type="datetimeFigureOut">
              <a:rPr lang="ru-RU" smtClean="0"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8DD09-C3CB-42E8-8C01-18D110298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4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Рассматриваемая архитектура предполагает два типа оборудования: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компьютер, где осуществляется управление сетью, хранение и обработка данных.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Терминалы, предназначенные для передачи главному компьютеру команд на организацию сеансов и выполнения заданий, ввода данных для выполнения заданий и получения результатов.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Главный компьютер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мультиплексоры передачи данных (МПД) взаимодействуют с терминалами, как представлено на рис. 2.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Классический пример архитектуры сети с главными компьютерами – системы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банкоматов и процессинговых центров.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7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45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6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6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сетям относятся малые сети, где любая рабочая станция может выполнять одновременно функции файлового сервера и рабочей станции. В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дисковое пространство и файлы на любом компьютере могут быть общими. Чтобы ресурс стал общим, его необходимо отдать в общее пользование, используя службы удаленного доступа сетевых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операционных систем. В зависимости от того, как будет установлена защита данных, другие пользователи смогут пользоваться файлами сразу же после их создания. </a:t>
            </a:r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 хороши только для небольших рабочих групп.</a:t>
            </a:r>
          </a:p>
          <a:p>
            <a:endParaRPr lang="ru-RU" dirty="0"/>
          </a:p>
          <a:p>
            <a:r>
              <a:rPr lang="ru-RU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Одноранговые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ЛВС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являются наиболее легким и дешевым типом сетей для установки.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2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3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Сервисная функция 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Процесс, который вызывает сервисную функцию с помощью определенных операций, называется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клиентом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 может быть программа или пользователь.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4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6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73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93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8DD09-C3CB-42E8-8C01-18D11029859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5FF4B9-37E2-41C9-AC50-FF6C546891D0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81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F77D-5896-486D-BDC9-26D449DCF64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991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021F-1238-4790-9BC3-5000527B186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29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CD92-84C8-4C13-8744-11943A7CAB6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346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747D28-797F-4EAE-8B17-8E58848A34F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61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5A9E-1FBE-4D68-91E8-D0884D66BBD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07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634F-BC9F-4CBE-9152-479AE6F87C7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65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3CAA-A97F-4F43-8CA3-8534841D9C4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227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EA-EBF2-4206-9E4A-5A7AB9791A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85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E5761-8178-4237-9D4A-715440FAC8C5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D655-64E7-450E-AEE5-013344EB4F2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2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3634E26-DBD0-4C8D-9BD4-8BB792154342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95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2420938"/>
            <a:ext cx="6400800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altLang="ru-RU" sz="3600">
                <a:latin typeface="Times New Roman" panose="02020603050405020304" pitchFamily="18" charset="0"/>
              </a:rPr>
              <a:t>Обзор и архитектура компьютерных (вычислительных) сетей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188913"/>
            <a:ext cx="76327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 i="1" u="sng">
                <a:latin typeface="Times New Roman" panose="02020603050405020304" pitchFamily="18" charset="0"/>
              </a:rPr>
              <a:t>Архитектура клиент–сервер</a:t>
            </a:r>
            <a:r>
              <a:rPr lang="ru-RU" altLang="ru-RU">
                <a:latin typeface="Times New Roman" panose="02020603050405020304" pitchFamily="18" charset="0"/>
              </a:rPr>
              <a:t> (</a:t>
            </a:r>
            <a:r>
              <a:rPr lang="en-US" altLang="ru-RU">
                <a:latin typeface="Times New Roman" panose="02020603050405020304" pitchFamily="18" charset="0"/>
              </a:rPr>
              <a:t>client</a:t>
            </a:r>
            <a:r>
              <a:rPr lang="ru-RU" altLang="ru-RU">
                <a:latin typeface="Times New Roman" panose="02020603050405020304" pitchFamily="18" charset="0"/>
              </a:rPr>
              <a:t>-</a:t>
            </a:r>
            <a:r>
              <a:rPr lang="en-US" altLang="ru-RU">
                <a:latin typeface="Times New Roman" panose="02020603050405020304" pitchFamily="18" charset="0"/>
              </a:rPr>
              <a:t>server architecture</a:t>
            </a:r>
            <a:r>
              <a:rPr lang="ru-RU" altLang="ru-RU">
                <a:latin typeface="Times New Roman" panose="02020603050405020304" pitchFamily="18" charset="0"/>
              </a:rPr>
              <a:t>) – это концепция информационной сети, в которой основная часть ее ресурсов сосредоточена в серверах, обслуживающих своих клиентов</a:t>
            </a:r>
            <a:r>
              <a:rPr lang="ru-RU" altLang="ru-RU"/>
              <a:t>. 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17" y="1755970"/>
            <a:ext cx="5410902" cy="3441725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1978966" y="5451320"/>
            <a:ext cx="5545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4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Архитектура клиент – 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7414" y="692696"/>
            <a:ext cx="7609171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 объект, предоставляющий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другим объектам сети по их запросам.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процесс обслуживания клиентов.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Сервер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работает по заданиям клиентов и управляет выполнением их заданий. После выполнения каждого задания сервер посылает полученные результаты клиенту, пославшему это задание.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Сервисная функция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архитектуре клиент – сервер описывается комплексом прикладных программ, в соответствии с которым выполняются разнообразные прикладные процессы.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Процесс, который вызывает сервисную функцию с помощью определенных операций, называется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клиентом.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 может быть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или пользователь.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рабочие станции, которые используют ресурсы сервера и предоставляют удобные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Интерфейсы пользователя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процедуры взаимодействия пользователя с системой или сетью.</a:t>
            </a:r>
          </a:p>
          <a:p>
            <a:pPr lvl="0" indent="450215" algn="just">
              <a:spcBef>
                <a:spcPts val="300"/>
              </a:spcBef>
              <a:spcAft>
                <a:spcPts val="0"/>
              </a:spcAft>
            </a:pPr>
            <a:endParaRPr lang="ru-RU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6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827088" y="360183"/>
            <a:ext cx="7632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инициатором и использует какой-либо вид сервиса сервера (например, сервис файлов). В этом процессе клиент запрашивает вид обслуживания, устанавливает сеанс, получает нужные ему результаты и сообщает об окончании работы.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946670"/>
              </p:ext>
            </p:extLst>
          </p:nvPr>
        </p:nvGraphicFramePr>
        <p:xfrm>
          <a:off x="2411410" y="2077175"/>
          <a:ext cx="432117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r:id="rId3" imgW="3890772" imgH="3174492" progId="Visio.Drawing.6">
                  <p:embed/>
                </p:oleObj>
              </mc:Choice>
              <mc:Fallback>
                <p:oleObj r:id="rId3" imgW="3890772" imgH="3174492" progId="Visio.Drawing.6">
                  <p:embed/>
                  <p:pic>
                    <p:nvPicPr>
                      <p:cNvPr id="30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0" y="2077175"/>
                        <a:ext cx="4321175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2870992" y="5595075"/>
            <a:ext cx="340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5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Модель клиент-сервер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6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76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32656"/>
            <a:ext cx="7560840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сетях с выделенным файловым сервером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выделенном автономном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устанавливается серверная сетевая операционная система. Этот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становится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сервером.</a:t>
            </a:r>
            <a:endParaRPr lang="ru-RU" sz="2000" dirty="0"/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сетевой операционной системы необходимы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прикладные программы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реализующие преимущества, предоставляемые сетью.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Сети на базе серверов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имеют лучшие характеристики и повышенную надежность. Сервер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владеет главными ресурсами сети,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которым обращаются остальные рабочие станции.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общем случае в современной клиент – серверной архитектуре 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выделяется четыре группы объектов: клиенты, серверы, данные и сетевые службы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Клиенты располагаются в системах на рабочих местах пользователей. Данные в основном хранятся в серверах. Сетевые службы являются совместно используемыми серверами и данными. Кроме того службы управляют процедурами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1735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115615" y="2714625"/>
            <a:ext cx="7614047" cy="1143000"/>
          </a:xfrm>
        </p:spPr>
        <p:txBody>
          <a:bodyPr/>
          <a:lstStyle/>
          <a:p>
            <a:r>
              <a:rPr lang="ru-RU" altLang="ru-RU" dirty="0"/>
              <a:t>ТОПОЛОГИЯ СЕТЕЙ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332656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(конфигурация)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способ соединения компьютеров в сеть. Тип топологии определяет стоимость, защищенность, производительность и надежность эксплуатации рабочих станций, для которых имеет значение время обращения к файловому серверу.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2852936"/>
            <a:ext cx="784887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топологии широко используется при создании сетей. Одним из подходов к классификации топологий ЛВС является выделение двух основных классов топологий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широковещательные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последовательные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ПК передает сигналы, которые могут быть восприняты остальными ПК. К таким топологиям относятся топологии: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шина, дерево, звезда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топологиях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информация передается только одному ПК. Примерами таких топологий являются: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произвольная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(произвольное соединение ПК), 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кольцо, цепочка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620688"/>
            <a:ext cx="727280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выборе оптимальной топологии преследуются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основных цели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альтернативной маршрутизации и максимальной надежности передачи данных;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выбор оптимального маршрута передачи блоков данных;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 приемлемого времени ответа и нужной пропускной способности.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12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4"/>
          <p:cNvSpPr>
            <a:spLocks noChangeArrowheads="1"/>
          </p:cNvSpPr>
          <p:nvPr/>
        </p:nvSpPr>
        <p:spPr bwMode="auto">
          <a:xfrm>
            <a:off x="1011660" y="214313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шина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тип сетевой топологии, в которой рабочие станции расположены вдоль одного участка кабеля, называемого 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сегментом.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1660" y="3501008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Топология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предполагает использование одного кабеля, к которому подключаются все компьютеры сети. В случае топологии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Общая шина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кабель используется всеми станциями по очереди. Принимаются специальные  меры для того, чтобы при работе с общим кабелем компьютеры не мешали друг другу передавать и принимать данные. 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Все сообщения, посылаемые отдельными компьютерами, принимаются и прослушиваются всеми остальными компьютерами, подключенными к сети.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Рабочая станция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отбирает адресованные ей сообщения, пользуясь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адресной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информацией.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30" y="1447257"/>
            <a:ext cx="4533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1600" y="548680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Выход из строя отдельных компьютеров не нарушит работоспособность сети в целом.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Поиск неисправности в сети затруднен. Кроме того, так как используется только один кабель, в случае обрыва нарушается работа всей сети.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</a:rPr>
              <a:t>	Расширение сети требует прекращения ее работы на некоторый период.</a:t>
            </a:r>
          </a:p>
          <a:p>
            <a:pPr algn="just"/>
            <a:endParaRPr lang="ru-RU" sz="2200" dirty="0">
              <a:latin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</a:rPr>
              <a:t>	Сеть характеризуется проблемами с безопасностью, т.к. применяется широковещательный принцип передачи.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1557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Прямоугольник 7"/>
          <p:cNvSpPr>
            <a:spLocks noChangeArrowheads="1"/>
          </p:cNvSpPr>
          <p:nvPr/>
        </p:nvSpPr>
        <p:spPr bwMode="auto">
          <a:xfrm>
            <a:off x="971600" y="404664"/>
            <a:ext cx="79295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  <a:r>
              <a:rPr lang="ru-RU" altLang="ru-RU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ЛВС, в которой каждая рабочая станция соединена с двумя другими рабочими станциями, образуя кольцо.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00" y="1358058"/>
            <a:ext cx="4357688" cy="20113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71600" y="4032892"/>
            <a:ext cx="7704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Данные передаются от одной рабочей станции к другой в одном направлении (по кольцу). </a:t>
            </a:r>
          </a:p>
          <a:p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Каждый ПК работает как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повторитель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ретранслируя сообщения к следующему ПК. Если компьютер получает данные, предназначенные для другого компьютера, он передает их дальше по кольцу, в ином случае они дальше не передаются. </a:t>
            </a:r>
          </a:p>
        </p:txBody>
      </p:sp>
    </p:spTree>
    <p:extLst>
      <p:ext uri="{BB962C8B-B14F-4D97-AF65-F5344CB8AC3E}">
        <p14:creationId xmlns:p14="http://schemas.microsoft.com/office/powerpoint/2010/main" val="187408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 rot="10800000" flipV="1">
            <a:off x="827584" y="457603"/>
            <a:ext cx="795776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i="1" u="sng" dirty="0">
                <a:latin typeface="Times New Roman" panose="02020603050405020304" pitchFamily="18" charset="0"/>
              </a:rPr>
              <a:t>Сеть</a:t>
            </a:r>
            <a:r>
              <a:rPr lang="ru-RU" altLang="ru-RU" sz="2000" i="1" dirty="0">
                <a:latin typeface="Times New Roman" panose="02020603050405020304" pitchFamily="18" charset="0"/>
              </a:rPr>
              <a:t> </a:t>
            </a:r>
            <a:r>
              <a:rPr lang="ru-RU" altLang="ru-RU" sz="2000" dirty="0">
                <a:latin typeface="Times New Roman" panose="02020603050405020304" pitchFamily="18" charset="0"/>
              </a:rPr>
              <a:t>– это совокупность объектов, образуемых устройствами передачи и обработки данных. Международная организация по стандартизации определила компьютерную сеть </a:t>
            </a:r>
            <a:r>
              <a:rPr lang="ru-RU" altLang="ru-RU" sz="2000" i="1" dirty="0">
                <a:latin typeface="Times New Roman" panose="02020603050405020304" pitchFamily="18" charset="0"/>
              </a:rPr>
              <a:t>как последовательную бит-ориентированную передачу информации между связанными друг с другом независимыми устройствами</a:t>
            </a:r>
            <a:r>
              <a:rPr lang="ru-RU" altLang="ru-RU" sz="2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82030" y="2492896"/>
            <a:ext cx="784887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состав сети в общем случае включается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элементы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сетевые компьютеры (оснащенные сетевым адаптером);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каналы связи (кабельные, спутниковые, телефонные, цифровые, волоконно-оптические, радиоканалы и др.);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различного рода преобразователи сигналов;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сетевое оборудование.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71600" y="260648"/>
            <a:ext cx="75608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проблема при кольцевой топологии заключается в том, что каждая рабочая станция должна активно участвовать в пересылке информации, и в случае выхода из строя хотя бы одной из них, вся сеть парализуется.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 новой рабочей станции требует краткосрочного выключения сети, т.к. во время установки кольцо должно быть разомкнуто. Топология</a:t>
            </a: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имеет хорошо предсказуемое время отклика, определяемое числом рабочих станций.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4759961"/>
            <a:ext cx="7704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Чистая кольцевая топология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практике используется редко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Вместо этого кольцевая топология играет транспортную роль в схеме метода доступа. Кольцо описывает логический маршрут, а пакет передается от одной станции к другой, совершая в итоге полный круг.</a:t>
            </a:r>
            <a:endParaRPr lang="ru-RU" sz="22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71600" y="43651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59632" y="47667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отдельной топологию «цепочка», представляющую «разомкнутое» кольцо.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35" y="1484784"/>
            <a:ext cx="38949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59632" y="2996952"/>
            <a:ext cx="70567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топологии сохраняются все особенности и правила топологии «кольцо».</a:t>
            </a:r>
          </a:p>
        </p:txBody>
      </p:sp>
    </p:spTree>
    <p:extLst>
      <p:ext uri="{BB962C8B-B14F-4D97-AF65-F5344CB8AC3E}">
        <p14:creationId xmlns:p14="http://schemas.microsoft.com/office/powerpoint/2010/main" val="326530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78153"/>
            <a:ext cx="4376737" cy="2571750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33338"/>
            <a:ext cx="7929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altLang="ru-RU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это топология сети, в которой все рабочие станции присоединены к центральному узлу (например, к концентратору), который устанавливает, поддерживает и разрывает связи между рабочими станциями.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47665" y="5588012"/>
            <a:ext cx="69171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Преимуществом такой топологии является возможность простого исключения неисправного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узла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Однако, если неисправен центральный узел, вся сеть выходит из строя.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7605" y="5372568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2065" y="4252455"/>
            <a:ext cx="7648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 каждый компьютер через специальный сетевой адаптер подключается отдельным кабелем к объединяющему устройству. При необходимости можно объединять вместе несколько сетей с топологией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007605" y="5372568"/>
            <a:ext cx="7677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404664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Звездообразная топология обеспечивает защиту от разрыва кабеля. Если кабель рабочей станции будет поврежден, это не приведет к выходу из строя всего сегмента сети.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Она позволяет также легко диагностировать проблемы подключения, так как каждая рабочая станция имеет свой собственный кабельный сегмент, подключенный к концентратору.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3429000"/>
            <a:ext cx="75608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Однако звездообразная топология имеет 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Во-первых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она требует много кабеля. Однако в большинстве случаев в такой топологии используется недорогой кабель типа витая пара. </a:t>
            </a:r>
            <a:endParaRPr lang="ru-RU" sz="2000" dirty="0"/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Во-вторых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центральные устройства могут быть довольно дороги.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В-третьих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кабельные центральные связующие устройства при большом количестве кабеля трудно обслуживать. </a:t>
            </a: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59632" y="2996952"/>
            <a:ext cx="7344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5" y="3140968"/>
            <a:ext cx="8286750" cy="25066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755576" y="222058"/>
            <a:ext cx="7929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с топологией звезда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ограничены в расширении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(увеличения числа компьютеров) – все зависит от числа портов на центральном связующем устройстве.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91680" y="1681513"/>
            <a:ext cx="6993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Решением является последовательное соединение нескольких равноправных «звезд». При этом особое внимание необходимо уделить пропускной способности связующих каналов.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1619957"/>
            <a:ext cx="1080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" t="7371"/>
          <a:stretch/>
        </p:blipFill>
        <p:spPr bwMode="auto">
          <a:xfrm>
            <a:off x="4994931" y="4358600"/>
            <a:ext cx="3849440" cy="213513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Прямоугольник 1"/>
          <p:cNvSpPr>
            <a:spLocks noChangeArrowheads="1"/>
          </p:cNvSpPr>
          <p:nvPr/>
        </p:nvSpPr>
        <p:spPr bwMode="auto">
          <a:xfrm>
            <a:off x="837324" y="214313"/>
            <a:ext cx="8020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Сетевую топологию «дерево» 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можно рассматривать как комбинацию нескольких звезд. Причем, как и в случае «звезды», «дерево» может быть активным или истинным. 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289482"/>
            <a:ext cx="5000625" cy="1924050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0" r="7696"/>
          <a:stretch/>
        </p:blipFill>
        <p:spPr bwMode="auto">
          <a:xfrm>
            <a:off x="837325" y="4636363"/>
            <a:ext cx="4032449" cy="185737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755576" y="3714750"/>
            <a:ext cx="810267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«дерево» может быть пассивным.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активном «дереве»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центрах объединения нескольких линий связи находятся центральные компьютеры, а при 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концентраторы (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хабы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755576" y="3562419"/>
            <a:ext cx="808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69269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любой древовидной топологии должна четко прослеживаться иерархия подключений.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Важнейшую роль при таком построении будет играть узел или устройство, расположенное в вершине дерева.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3587" y="33875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87624" y="3212976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6229549" cy="29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508104" y="378904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364502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</a:p>
        </p:txBody>
      </p:sp>
    </p:spTree>
    <p:extLst>
      <p:ext uri="{BB962C8B-B14F-4D97-AF65-F5344CB8AC3E}">
        <p14:creationId xmlns:p14="http://schemas.microsoft.com/office/powerpoint/2010/main" val="10150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4509120"/>
            <a:ext cx="623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</a:rPr>
              <a:t>Н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 практике эффективно исполнять роль вершины дерева в пассивном варианте топологии устройство типа «концентратор» не может – целесообразно использовать «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коммутатор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586" y="379399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15616" y="4005064"/>
            <a:ext cx="7416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968" y="398772"/>
            <a:ext cx="6942348" cy="331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292080" y="82028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7888" y="68178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дерева</a:t>
            </a:r>
          </a:p>
        </p:txBody>
      </p:sp>
    </p:spTree>
    <p:extLst>
      <p:ext uri="{BB962C8B-B14F-4D97-AF65-F5344CB8AC3E}">
        <p14:creationId xmlns:p14="http://schemas.microsoft.com/office/powerpoint/2010/main" val="19008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953439" y="357188"/>
            <a:ext cx="7547624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Сетевая топология «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(утолщенное дерево), изобретенная 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Charles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является дешевой и эффективной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схемой построения суперкомпьютеров.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4" y="1124744"/>
            <a:ext cx="8112876" cy="3511847"/>
          </a:xfrm>
          <a:prstGeom prst="rect">
            <a:avLst/>
          </a:prstGeom>
          <a:noFill/>
          <a:ln>
            <a:noFill/>
          </a:ln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53439" y="5301208"/>
            <a:ext cx="79475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отличие от классической топологии «дерево», в которой все связи между узлами одинаковы, связи в «утолщенном дереве» становятся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широкими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(производительными по пропускной способности) с каждым уровнем по мере приближения к корню дерева.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используют удвоение пропускной способности на каждом уровне.</a:t>
            </a:r>
            <a:endParaRPr lang="ru-RU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571500" y="149225"/>
            <a:ext cx="807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сеточной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ячеистой</a:t>
            </a: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(mesh) топологии компьютеры связываются между собой не одной, а многими линиями связи, образующими сетку.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57313"/>
            <a:ext cx="6807200" cy="2074862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угольник 3"/>
          <p:cNvSpPr>
            <a:spLocks noChangeArrowheads="1"/>
          </p:cNvSpPr>
          <p:nvPr/>
        </p:nvSpPr>
        <p:spPr bwMode="auto">
          <a:xfrm>
            <a:off x="1571625" y="3643313"/>
            <a:ext cx="578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Рис. 14. Сеточная топология: полная (а) и частичная (б)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22675"/>
            <a:ext cx="77443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полной сеточной топологии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каждый компьютер напрямую связан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 всеми остальными компьютерами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 этом случае при увеличении числа компьютеров резко возрастает количество линий связи. Кроме того, любое изменение в конфигурации сети требует внесения изменений в сетевую аппаратуру всех компьютеров, поэтому полная сеточная топология не получила широкого распространения.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867100"/>
              </p:ext>
            </p:extLst>
          </p:nvPr>
        </p:nvGraphicFramePr>
        <p:xfrm>
          <a:off x="2555875" y="332656"/>
          <a:ext cx="40322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r:id="rId3" imgW="3151632" imgH="2465832" progId="Visio.Drawing.6">
                  <p:embed/>
                </p:oleObj>
              </mc:Choice>
              <mc:Fallback>
                <p:oleObj r:id="rId3" imgW="3151632" imgH="2465832" progId="Visio.Drawing.6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2656"/>
                        <a:ext cx="4032250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1496219" y="3526011"/>
            <a:ext cx="615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</a:rPr>
              <a:t>Рис.1.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и коммуникационные сети</a:t>
            </a:r>
            <a:endParaRPr lang="ru-RU" altLang="ru-RU" sz="2000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4365104"/>
            <a:ext cx="7596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Коммуникационная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передачи данных, также она выполняет задачи, связанные с преобразованием данных. Коммуникационные сети различаются по типу используемых физических средств соединения.</a:t>
            </a:r>
          </a:p>
          <a:p>
            <a:pPr algn="just" eaLnBrk="1" hangingPunct="1"/>
            <a:endParaRPr lang="ru-RU" altLang="ru-RU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b="1" i="1" u="sng" dirty="0">
                <a:latin typeface="Times New Roman" panose="02020603050405020304" pitchFamily="18" charset="0"/>
              </a:rPr>
              <a:t>Информационная сеть</a:t>
            </a:r>
            <a:r>
              <a:rPr lang="ru-RU" altLang="ru-RU" dirty="0">
                <a:latin typeface="Times New Roman" panose="02020603050405020304" pitchFamily="18" charset="0"/>
              </a:rPr>
              <a:t> предназначена для хранения информации и состоит из </a:t>
            </a:r>
            <a:r>
              <a:rPr lang="ru-RU" altLang="ru-RU" b="1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dirty="0">
                <a:latin typeface="Times New Roman" panose="02020603050405020304" pitchFamily="18" charset="0"/>
              </a:rPr>
              <a:t>. На базе коммуникационной сети может быть построена группа информационных сетей.</a:t>
            </a:r>
          </a:p>
        </p:txBody>
      </p:sp>
    </p:spTree>
    <p:extLst>
      <p:ext uri="{BB962C8B-B14F-4D97-AF65-F5344CB8AC3E}">
        <p14:creationId xmlns:p14="http://schemas.microsoft.com/office/powerpoint/2010/main" val="658239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3678405" cy="2024211"/>
          </a:xfrm>
          <a:prstGeom prst="rect">
            <a:avLst/>
          </a:prstGeom>
          <a:noFill/>
          <a:ln>
            <a:noFill/>
          </a:ln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>
            <a:off x="3131840" y="4500563"/>
            <a:ext cx="3456384" cy="1736749"/>
          </a:xfrm>
          <a:prstGeom prst="line">
            <a:avLst/>
          </a:prstGeom>
          <a:ln w="22225">
            <a:solidFill>
              <a:srgbClr val="FF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V="1">
            <a:off x="3131840" y="4500563"/>
            <a:ext cx="3456384" cy="18087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59632" y="319881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Частичная сеточная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предполагает прямые связи только для самых активных компьютеров, передающих максимальные объемы информации. Остальные компьютеры соединяются через промежуточные узлы.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7784" y="1899058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Сеточная топология позволяет выбирать маршрут для доставки информации от абонента к абоненту, обходя неисправные участки. С одной стороны, это увеличивает надежность сети, с другой же – требует существенного усложнения сетевой аппаратуры, которая должна выбирать маршрут.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5840" y="1452782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404664"/>
            <a:ext cx="7272808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Решетчетая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топология, в которой узлы образуют регулярную многомерную решетку. При этом каждое ребро решетки параллельно ее оси и соединяет два смежных узла вдоль этой оси.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Одномерная «решетка» – это цепь, соединяющая два внешних узла (имеющие лишь одного соседа) через некоторое количество внутренних (у которых по два соседа – слева и справа). При соединении обоих внешних узлов получается топология «кольцо». Двух- и трехмерные решетки (рис. 2.12) используются в архитектуре суперкомпьютеров.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840760" cy="328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1"/>
          <p:cNvSpPr>
            <a:spLocks noChangeArrowheads="1"/>
          </p:cNvSpPr>
          <p:nvPr/>
        </p:nvSpPr>
        <p:spPr bwMode="auto">
          <a:xfrm>
            <a:off x="714375" y="142875"/>
            <a:ext cx="7929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Комбинированные топологии</a:t>
            </a:r>
          </a:p>
          <a:p>
            <a:pPr eaLnBrk="1" hangingPunct="1"/>
            <a:endParaRPr lang="ru-RU" alt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распространены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звездно-шинная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12) 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звездно-кольцевая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(рис. 13).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343025"/>
            <a:ext cx="5500687" cy="2128838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Прямоугольник 4"/>
          <p:cNvSpPr>
            <a:spLocks noChangeArrowheads="1"/>
          </p:cNvSpPr>
          <p:nvPr/>
        </p:nvSpPr>
        <p:spPr bwMode="auto">
          <a:xfrm>
            <a:off x="2822065" y="3573016"/>
            <a:ext cx="371417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12. Звездно-шинная топология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4241122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«звездно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шинной» топологии используется комбинация шины и «пассивной звезды». К концентратору подключаются как отдельные компьютеры, так и целые шинные сегменты.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данной топологии может использоваться и несколько концентраторов, соединенных между собой и образующих так называемую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магистральную, опорную шину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 каждому из концентраторов при этом подключаются отдельные компьютеры или шинные сегменты. В результате получается «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звездно 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шинное дерево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r="5075"/>
          <a:stretch/>
        </p:blipFill>
        <p:spPr bwMode="auto">
          <a:xfrm>
            <a:off x="2483768" y="3280119"/>
            <a:ext cx="4929163" cy="2645470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Прямоугольник 5"/>
          <p:cNvSpPr>
            <a:spLocks noChangeArrowheads="1"/>
          </p:cNvSpPr>
          <p:nvPr/>
        </p:nvSpPr>
        <p:spPr bwMode="auto">
          <a:xfrm>
            <a:off x="2972550" y="5949280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13. Пример звездно-кольцевой топологии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196632"/>
            <a:ext cx="7128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звездно 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кольцевой топологии в кольцо объединяются не сами компьютеры, а специальные концентраторы (прямоугольник на рис. 13), к которым в свою очередь подключаются компьютеры с помощью звездообразных двойных линий связи. </a:t>
            </a:r>
          </a:p>
          <a:p>
            <a:pPr algn="just"/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действительности все компьютеры сети включаются в замкнутое кольцо, так как внутри концентраторов линии связи образуют замкнутый контур. Данная топология дает возможность комбинировать преимущества звездной и кольцевой топологий.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11760" y="447055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416690"/>
            <a:ext cx="7272808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сети указывает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только на физическое расположение компьютеров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часто считают, но, что гораздо важнее,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 связей между ними, особенности распространения информации, сигналов по сети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характер связей определяет: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степень отказоустойчивости сети,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требуемую сложность сетевой аппаратуры,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подходящий метод управления обменом (метод доступа),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 типы сред передачи (каналов связи),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допустимый размер сети (длина линий связи и количество абонентов),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необходимость электрического согласования </a:t>
            </a:r>
          </a:p>
          <a:p>
            <a:pPr marL="285750" indent="-285750" algn="just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многое другое.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52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топология</a:t>
            </a:r>
            <a:endParaRPr 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1052736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Более того, физическое расположение компьютеров, соединяемых сетью, в виду выше сказанного может не влияет на выбор топологии либо оказывать минимальное влияние.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бы ни были расположены компьютеры, их можно соединить с помощью любой заранее выбранной топологии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если это будут требовать параметры проектируемой сети.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86" y="3366655"/>
            <a:ext cx="3175960" cy="2294593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10800000">
            <a:off x="5292080" y="4225919"/>
            <a:ext cx="136815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62883" y="404676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«Общая шина»</a:t>
            </a:r>
          </a:p>
        </p:txBody>
      </p:sp>
    </p:spTree>
    <p:extLst>
      <p:ext uri="{BB962C8B-B14F-4D97-AF65-F5344CB8AC3E}">
        <p14:creationId xmlns:p14="http://schemas.microsoft.com/office/powerpoint/2010/main" val="3139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79257" y="413453"/>
            <a:ext cx="52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Многозначность понятия топология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412776"/>
            <a:ext cx="727280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географическая схема расположения компьютеров и прокладки кабелей. В этом смысле, например, «пассивная звезда» ничем не отличается от «активной», поэтому ее нередко называют просто «звездой».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структура связей, характер распространения сигналов по сети. Это определение наиболее точно в современном понимание задает цели.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Информационная топология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направление потоков информации, передаваемой по сети.</a:t>
            </a: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Топология управления обменом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другими словами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метод доступа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принцип и последовательность передачи права на использование сети для передачи данных между отдельными компьютерами.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500188" y="2214563"/>
            <a:ext cx="6786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000"/>
              <a:t>МЕТОДЫ ДОСТУПА В КОМПЬЮТЕРНЫХ СЕТЯХ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827584" y="428625"/>
            <a:ext cx="7632848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доступа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способ определения, какая из рабочих станций сможет следующей использовать сеть. То, как сеть управляет доступом к каналу связи (кабелю), существенно влияет на ее характеристики. Примерами методов доступа являются:</a:t>
            </a:r>
          </a:p>
          <a:p>
            <a:pPr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817200" lvl="1" algn="just" eaLnBrk="1" hangingPunct="1"/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множественный доступ с прослушиванием несущей и разрешением коллизий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 –CSMA/CD)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17200" lvl="1" algn="just" eaLnBrk="1" hangingPunct="1"/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множественный доступ с прослушиванием несущей и предотвращением коллизий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With Collision Avoidance – CSMA/CA);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приоритета);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1"/>
          <p:cNvSpPr>
            <a:spLocks noChangeArrowheads="1"/>
          </p:cNvSpPr>
          <p:nvPr/>
        </p:nvSpPr>
        <p:spPr bwMode="auto">
          <a:xfrm>
            <a:off x="827584" y="428625"/>
            <a:ext cx="756084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 или метод с передачей маркера;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TDMA);</a:t>
            </a:r>
          </a:p>
          <a:p>
            <a:pPr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или множественный доступ с разделением длины волны (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899592" y="116632"/>
            <a:ext cx="7704856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ru-RU" altLang="ru-RU" sz="24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Компьютерная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 состоит из </a:t>
            </a:r>
            <a:r>
              <a:rPr lang="ru-RU" altLang="ru-RU" sz="2200" i="1" dirty="0">
                <a:latin typeface="Times New Roman" panose="02020603050405020304" pitchFamily="18" charset="0"/>
              </a:rPr>
              <a:t>информационных систем</a:t>
            </a:r>
            <a:r>
              <a:rPr lang="ru-RU" altLang="ru-RU" sz="2200" dirty="0">
                <a:latin typeface="Times New Roman" panose="02020603050405020304" pitchFamily="18" charset="0"/>
              </a:rPr>
              <a:t> и </a:t>
            </a:r>
            <a:r>
              <a:rPr lang="ru-RU" altLang="ru-RU" sz="2200" i="1" dirty="0">
                <a:latin typeface="Times New Roman" panose="02020603050405020304" pitchFamily="18" charset="0"/>
              </a:rPr>
              <a:t>каналов связи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системой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объект, способный осуществлять хранение, обработку или передачу информация. В состав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информационной системы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входят: компьютеры, программы, пользователи и другие составляющие, предназначенные для процесса обработки и передачи данных. 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b="1" i="1" u="sng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Вычислительная сеть</a:t>
            </a:r>
            <a:r>
              <a:rPr lang="ru-RU" altLang="ru-RU" sz="2200" dirty="0">
                <a:latin typeface="Times New Roman" panose="02020603050405020304" pitchFamily="18" charset="0"/>
              </a:rPr>
              <a:t> – это одна из разновидностей распределенных систем, предназначенная для распараллеливания вычислений, за счет чего может быть достигнуто повышение производительности и отказоустойчивости системы.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разрешением коллизий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50262"/>
              </p:ext>
            </p:extLst>
          </p:nvPr>
        </p:nvGraphicFramePr>
        <p:xfrm>
          <a:off x="899592" y="1467247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3" imgW="4154424" imgH="4800600" progId="Visio.Drawing.6">
                  <p:embed/>
                </p:oleObj>
              </mc:Choice>
              <mc:Fallback>
                <p:oleObj r:id="rId3" imgW="4154424" imgH="48006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67247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08104" y="1628800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0215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рабочая станция хочет воспользоваться сетью для передачи данных, она сначала должна проверить состояние канала: начинать передачу станция может, если канал свободен. 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C41C476-9C7F-1147-82C2-E8437A37E670}"/>
              </a:ext>
            </a:extLst>
          </p:cNvPr>
          <p:cNvSpPr/>
          <p:nvPr/>
        </p:nvSpPr>
        <p:spPr>
          <a:xfrm>
            <a:off x="971600" y="2132856"/>
            <a:ext cx="3888432" cy="1368152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C4632-E6A3-EC4B-8649-82F49CAE238F}"/>
              </a:ext>
            </a:extLst>
          </p:cNvPr>
          <p:cNvSpPr txBox="1"/>
          <p:nvPr/>
        </p:nvSpPr>
        <p:spPr>
          <a:xfrm>
            <a:off x="5508104" y="4072829"/>
            <a:ext cx="3421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В процессе передачи станция продолжает прослушивание сети для обнаружения возможных конфликтов.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AC422BE-CD66-DC48-957A-696900DF249D}"/>
              </a:ext>
            </a:extLst>
          </p:cNvPr>
          <p:cNvSpPr/>
          <p:nvPr/>
        </p:nvSpPr>
        <p:spPr>
          <a:xfrm>
            <a:off x="971600" y="3645024"/>
            <a:ext cx="1872208" cy="792088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разрешением коллизий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873576"/>
              </p:ext>
            </p:extLst>
          </p:nvPr>
        </p:nvGraphicFramePr>
        <p:xfrm>
          <a:off x="827584" y="1432104"/>
          <a:ext cx="4500563" cy="520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r:id="rId3" imgW="4154424" imgH="4800600" progId="Visio.Drawing.6">
                  <p:embed/>
                </p:oleObj>
              </mc:Choice>
              <mc:Fallback>
                <p:oleObj r:id="rId3" imgW="4154424" imgH="4800600" progId="Visio.Drawing.6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32104"/>
                        <a:ext cx="4500563" cy="52022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580112" y="1317095"/>
            <a:ext cx="31683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Если возникает конфликт из-за того, что два узла попытаются занять канал, то обнаружившая конфликт интерфейсная плата, выдает в сеть специальный сигнал, и обе станции одновременно прекращают передачу.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FA324B8-58F9-DD4E-A065-4B5C375560BF}"/>
              </a:ext>
            </a:extLst>
          </p:cNvPr>
          <p:cNvSpPr/>
          <p:nvPr/>
        </p:nvSpPr>
        <p:spPr>
          <a:xfrm>
            <a:off x="960398" y="4365104"/>
            <a:ext cx="3971642" cy="864096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ECB90-EDE7-BB45-AF27-D3505638C553}"/>
              </a:ext>
            </a:extLst>
          </p:cNvPr>
          <p:cNvSpPr txBox="1"/>
          <p:nvPr/>
        </p:nvSpPr>
        <p:spPr>
          <a:xfrm>
            <a:off x="5580112" y="4096089"/>
            <a:ext cx="31683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 Принимающая станция отбрасывает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частич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-но принятое сообщение, а все рабочие станции, желающие передать сообщение, в течение некоторого, случайно выбранного промежутка времени выжидают, прежде чем начать заново передачу сообщение.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62E113C-AA3A-F249-9572-53BBA4EC0D16}"/>
              </a:ext>
            </a:extLst>
          </p:cNvPr>
          <p:cNvSpPr/>
          <p:nvPr/>
        </p:nvSpPr>
        <p:spPr>
          <a:xfrm>
            <a:off x="2915815" y="5425896"/>
            <a:ext cx="2016225" cy="864096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14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разрешением коллизий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Collision Detection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CSMA/CD)</a:t>
            </a:r>
            <a:endParaRPr lang="ru-RU" altLang="ru-RU" sz="2000" b="1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3488591"/>
            <a:ext cx="76328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конфликт возникнет во время повторной передачи сообщения, этот промежуток времени будет увеличен.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процедура будет повторяться до тех пор, пока сеть не выйдет из состояния коллизий.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D2CA9-F190-1440-8A41-41AEA2BB8864}"/>
              </a:ext>
            </a:extLst>
          </p:cNvPr>
          <p:cNvSpPr txBox="1"/>
          <p:nvPr/>
        </p:nvSpPr>
        <p:spPr>
          <a:xfrm>
            <a:off x="1466765" y="1528117"/>
            <a:ext cx="71376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Отметим, что все сетевые интерфейсные платы запрограммированы на разные псевдослучайные промежутки времени.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7FBCF-0273-974F-A5B0-250DE1080DC5}"/>
              </a:ext>
            </a:extLst>
          </p:cNvPr>
          <p:cNvSpPr txBox="1"/>
          <p:nvPr/>
        </p:nvSpPr>
        <p:spPr>
          <a:xfrm>
            <a:off x="791580" y="1228021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11500" dirty="0">
                <a:solidFill>
                  <a:srgbClr val="FF0000"/>
                </a:solidFill>
                <a:latin typeface="Times" pitchFamily="2" charset="0"/>
              </a:rPr>
              <a:t>!</a:t>
            </a:r>
            <a:endParaRPr lang="ru-BY" dirty="0">
              <a:solidFill>
                <a:srgbClr val="FF0000"/>
              </a:solidFill>
              <a:latin typeface="Times" pitchFamily="2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7E4C93E-30D0-EC49-9C43-A628E322B18F}"/>
              </a:ext>
            </a:extLst>
          </p:cNvPr>
          <p:cNvCxnSpPr/>
          <p:nvPr/>
        </p:nvCxnSpPr>
        <p:spPr>
          <a:xfrm flipV="1">
            <a:off x="791580" y="2936209"/>
            <a:ext cx="7956884" cy="4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5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628800"/>
            <a:ext cx="7488832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b="1" i="1" dirty="0">
                <a:latin typeface="Times" pitchFamily="2" charset="0"/>
              </a:rPr>
              <a:t>Метод</a:t>
            </a:r>
            <a:r>
              <a:rPr lang="ru-RU" sz="2200" dirty="0">
                <a:latin typeface="Times" pitchFamily="2" charset="0"/>
              </a:rPr>
              <a:t> </a:t>
            </a:r>
            <a:r>
              <a:rPr lang="ru-RU" sz="2200" b="1" i="1" dirty="0">
                <a:latin typeface="Times" pitchFamily="2" charset="0"/>
              </a:rPr>
              <a:t>множественного доступа</a:t>
            </a:r>
            <a:r>
              <a:rPr lang="ru-RU" sz="2200" b="1" dirty="0">
                <a:latin typeface="Times" pitchFamily="2" charset="0"/>
              </a:rPr>
              <a:t> </a:t>
            </a:r>
            <a:r>
              <a:rPr lang="ru-RU" sz="2200" b="1" i="1" dirty="0">
                <a:latin typeface="Times" pitchFamily="2" charset="0"/>
              </a:rPr>
              <a:t>с прослушиванием несущей</a:t>
            </a:r>
            <a:r>
              <a:rPr lang="ru-RU" sz="2200" dirty="0">
                <a:latin typeface="Times" pitchFamily="2" charset="0"/>
              </a:rPr>
              <a:t> </a:t>
            </a:r>
            <a:r>
              <a:rPr lang="ru-RU" sz="2200" b="1" dirty="0">
                <a:latin typeface="Times" pitchFamily="2" charset="0"/>
              </a:rPr>
              <a:t>и </a:t>
            </a:r>
            <a:r>
              <a:rPr lang="ru-RU" sz="2200" b="1" i="1" dirty="0">
                <a:latin typeface="Times" pitchFamily="2" charset="0"/>
              </a:rPr>
              <a:t>предотвращением коллизий</a:t>
            </a:r>
            <a:r>
              <a:rPr lang="ru-RU" sz="2200" dirty="0">
                <a:latin typeface="Times" pitchFamily="2" charset="0"/>
              </a:rPr>
              <a:t> </a:t>
            </a:r>
            <a:r>
              <a:rPr lang="ru-RU" sz="2200" b="1" i="1" dirty="0">
                <a:latin typeface="Times" pitchFamily="2" charset="0"/>
              </a:rPr>
              <a:t>(CSMA/CA)</a:t>
            </a:r>
            <a:r>
              <a:rPr lang="ru-RU" sz="2200" dirty="0">
                <a:latin typeface="Times" pitchFamily="2" charset="0"/>
              </a:rPr>
              <a:t> в отличии от </a:t>
            </a:r>
            <a:r>
              <a:rPr lang="en-US" sz="2200" dirty="0">
                <a:latin typeface="Times" pitchFamily="2" charset="0"/>
              </a:rPr>
              <a:t>CSMA</a:t>
            </a:r>
            <a:r>
              <a:rPr lang="ru-RU" sz="2200" dirty="0">
                <a:latin typeface="Times" pitchFamily="2" charset="0"/>
              </a:rPr>
              <a:t>/</a:t>
            </a:r>
            <a:r>
              <a:rPr lang="en-US" sz="2200" dirty="0">
                <a:latin typeface="Times" pitchFamily="2" charset="0"/>
              </a:rPr>
              <a:t>CD </a:t>
            </a:r>
            <a:r>
              <a:rPr lang="be-BY" sz="2200" dirty="0">
                <a:latin typeface="Times" pitchFamily="2" charset="0"/>
              </a:rPr>
              <a:t>характер</a:t>
            </a:r>
            <a:r>
              <a:rPr lang="ru-RU" sz="2200" dirty="0">
                <a:latin typeface="Times" pitchFamily="2" charset="0"/>
              </a:rPr>
              <a:t>и</a:t>
            </a:r>
            <a:r>
              <a:rPr lang="be-BY" sz="2200" dirty="0">
                <a:latin typeface="Times" pitchFamily="2" charset="0"/>
              </a:rPr>
              <a:t>зуется следующими основновными особенностями:</a:t>
            </a:r>
            <a:endParaRPr lang="ru-BY" sz="2200" dirty="0">
              <a:latin typeface="Times" pitchFamily="2" charset="0"/>
            </a:endParaRPr>
          </a:p>
          <a:p>
            <a:pPr lvl="0" indent="457200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" pitchFamily="2" charset="0"/>
              </a:rPr>
              <a:t>1. </a:t>
            </a:r>
            <a:r>
              <a:rPr lang="ru-RU" sz="2200" dirty="0">
                <a:latin typeface="Times" pitchFamily="2" charset="0"/>
              </a:rPr>
              <a:t>Станция, которая собирается начать передачу, посылает </a:t>
            </a:r>
            <a:r>
              <a:rPr lang="ru-RU" sz="2200" dirty="0" err="1">
                <a:latin typeface="Times" pitchFamily="2" charset="0"/>
              </a:rPr>
              <a:t>jam</a:t>
            </a:r>
            <a:r>
              <a:rPr lang="ru-RU" sz="2200" dirty="0">
                <a:latin typeface="Times" pitchFamily="2" charset="0"/>
              </a:rPr>
              <a:t> </a:t>
            </a:r>
            <a:r>
              <a:rPr lang="ru-RU" sz="2200" dirty="0" err="1">
                <a:latin typeface="Times" pitchFamily="2" charset="0"/>
              </a:rPr>
              <a:t>signal</a:t>
            </a:r>
            <a:r>
              <a:rPr lang="ru-RU" sz="2200" dirty="0">
                <a:latin typeface="Times" pitchFamily="2" charset="0"/>
              </a:rPr>
              <a:t> (сигнал затора).</a:t>
            </a:r>
            <a:endParaRPr lang="ru-BY" sz="2200" dirty="0">
              <a:latin typeface="Times" pitchFamily="2" charset="0"/>
            </a:endParaRPr>
          </a:p>
          <a:p>
            <a:pPr lvl="0" indent="457200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Times" pitchFamily="2" charset="0"/>
              </a:rPr>
              <a:t>2. </a:t>
            </a:r>
            <a:r>
              <a:rPr lang="ru-RU" sz="2200" dirty="0">
                <a:latin typeface="Times" pitchFamily="2" charset="0"/>
              </a:rPr>
              <a:t>После продолжительного ожидания всех станций, которые могут послать </a:t>
            </a:r>
            <a:r>
              <a:rPr lang="ru-RU" sz="2200" b="1" i="1" dirty="0" err="1">
                <a:latin typeface="Times" pitchFamily="2" charset="0"/>
              </a:rPr>
              <a:t>jam</a:t>
            </a:r>
            <a:r>
              <a:rPr lang="ru-RU" sz="2200" b="1" i="1" dirty="0">
                <a:latin typeface="Times" pitchFamily="2" charset="0"/>
              </a:rPr>
              <a:t> </a:t>
            </a:r>
            <a:r>
              <a:rPr lang="ru-RU" sz="2200" b="1" i="1" dirty="0" err="1">
                <a:latin typeface="Times" pitchFamily="2" charset="0"/>
              </a:rPr>
              <a:t>signal</a:t>
            </a:r>
            <a:r>
              <a:rPr lang="ru-RU" sz="2200" dirty="0">
                <a:latin typeface="Times" pitchFamily="2" charset="0"/>
              </a:rPr>
              <a:t>, станция начинает передачу.</a:t>
            </a:r>
            <a:endParaRPr lang="ru-BY" sz="2200" dirty="0">
              <a:latin typeface="Times" pitchFamily="2" charset="0"/>
            </a:endParaRPr>
          </a:p>
          <a:p>
            <a:pPr lvl="0" indent="457200" algn="just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latin typeface="Times" pitchFamily="2" charset="0"/>
              </a:rPr>
              <a:t>3. Если во время передачи станция обнаруживает </a:t>
            </a:r>
            <a:r>
              <a:rPr lang="ru-RU" sz="2200" dirty="0" err="1">
                <a:latin typeface="Times" pitchFamily="2" charset="0"/>
              </a:rPr>
              <a:t>jam</a:t>
            </a:r>
            <a:r>
              <a:rPr lang="ru-RU" sz="2200" dirty="0">
                <a:latin typeface="Times" pitchFamily="2" charset="0"/>
              </a:rPr>
              <a:t> </a:t>
            </a:r>
            <a:r>
              <a:rPr lang="ru-RU" sz="2200" dirty="0" err="1">
                <a:latin typeface="Times" pitchFamily="2" charset="0"/>
              </a:rPr>
              <a:t>signal</a:t>
            </a:r>
            <a:r>
              <a:rPr lang="ru-RU" sz="2200" dirty="0">
                <a:latin typeface="Times" pitchFamily="2" charset="0"/>
              </a:rPr>
              <a:t> от другой станции, она останавливает передачу на отрезок времени случайной длины и затем повторяет попытку.</a:t>
            </a:r>
            <a:endParaRPr lang="ru-BY" sz="2200" dirty="0">
              <a:latin typeface="Times" pitchFamily="2" charset="0"/>
            </a:endParaRP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934275C0-C499-2B4C-B7E7-DAAA0DD1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4624"/>
            <a:ext cx="8715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предотвращением коллизий</a:t>
            </a:r>
          </a:p>
          <a:p>
            <a:pPr algn="ctr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</a:t>
            </a:r>
            <a:r>
              <a:rPr lang="en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– CSMA/CA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35ED755-E977-8C47-A90C-78A415EC7D70}"/>
              </a:ext>
            </a:extLst>
          </p:cNvPr>
          <p:cNvCxnSpPr/>
          <p:nvPr/>
        </p:nvCxnSpPr>
        <p:spPr>
          <a:xfrm>
            <a:off x="791580" y="134076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14313" y="44624"/>
            <a:ext cx="8715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предотвращением коллизий</a:t>
            </a:r>
          </a:p>
          <a:p>
            <a:pPr algn="ctr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</a:t>
            </a:r>
            <a:r>
              <a:rPr lang="en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– CSMA/CA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971600" y="2125355"/>
            <a:ext cx="7704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" pitchFamily="2" charset="0"/>
              </a:rPr>
              <a:t>В сущности, CSMA/CA отличается от CSMA/CD тем, что узлы сообщают о намерении передать данные по сети до фактической их передачи. Узлы постоянно «прослушивают» объявления других узлов и при обнаружении объявления отменяют передачу своих данных.</a:t>
            </a:r>
            <a:endParaRPr lang="ru-BY" sz="2400" dirty="0">
              <a:latin typeface="Times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91580" y="134076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8B31B8-6A94-5A4A-9EBB-64B7CE0FBED1}"/>
              </a:ext>
            </a:extLst>
          </p:cNvPr>
          <p:cNvSpPr txBox="1"/>
          <p:nvPr/>
        </p:nvSpPr>
        <p:spPr>
          <a:xfrm>
            <a:off x="2286000" y="4758117"/>
            <a:ext cx="6318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" pitchFamily="2" charset="0"/>
              </a:rPr>
              <a:t>В таком случае </a:t>
            </a:r>
            <a:r>
              <a:rPr lang="ru-RU" sz="2400" u="sng" dirty="0">
                <a:latin typeface="Times" pitchFamily="2" charset="0"/>
              </a:rPr>
              <a:t>при использовании CSMA/CA коллизиям подвержены не пакеты данных, а только </a:t>
            </a:r>
            <a:r>
              <a:rPr lang="ru-RU" sz="2400" u="sng" dirty="0" err="1">
                <a:latin typeface="Times" pitchFamily="2" charset="0"/>
              </a:rPr>
              <a:t>jam</a:t>
            </a:r>
            <a:r>
              <a:rPr lang="ru-RU" sz="2400" u="sng" dirty="0">
                <a:latin typeface="Times" pitchFamily="2" charset="0"/>
              </a:rPr>
              <a:t>-сигналы</a:t>
            </a:r>
            <a:r>
              <a:rPr lang="ru-RU" sz="2400" dirty="0">
                <a:latin typeface="Times" pitchFamily="2" charset="0"/>
              </a:rPr>
              <a:t>. </a:t>
            </a:r>
            <a:endParaRPr lang="ru-BY" sz="2400" dirty="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95DEF-1060-0745-BA7F-F9C180FAAE6B}"/>
              </a:ext>
            </a:extLst>
          </p:cNvPr>
          <p:cNvSpPr txBox="1"/>
          <p:nvPr/>
        </p:nvSpPr>
        <p:spPr>
          <a:xfrm>
            <a:off x="1547664" y="4447272"/>
            <a:ext cx="67518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BY" sz="11500" dirty="0">
                <a:solidFill>
                  <a:srgbClr val="FF0000"/>
                </a:solidFill>
                <a:latin typeface="Times" pitchFamily="2" charset="0"/>
              </a:rPr>
              <a:t>!</a:t>
            </a:r>
            <a:endParaRPr lang="ru-BY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B31B8-6A94-5A4A-9EBB-64B7CE0FBED1}"/>
              </a:ext>
            </a:extLst>
          </p:cNvPr>
          <p:cNvSpPr txBox="1"/>
          <p:nvPr/>
        </p:nvSpPr>
        <p:spPr>
          <a:xfrm>
            <a:off x="908720" y="1916832"/>
            <a:ext cx="7326560" cy="456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ts val="24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" pitchFamily="2" charset="0"/>
              </a:rPr>
              <a:t>Выводы</a:t>
            </a:r>
          </a:p>
          <a:p>
            <a:pPr indent="457200" algn="just">
              <a:lnSpc>
                <a:spcPts val="24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" pitchFamily="2" charset="0"/>
              </a:rPr>
              <a:t>1. Избегание коллизий используется для того, чтобы улучшить производительность CSMA. </a:t>
            </a:r>
          </a:p>
          <a:p>
            <a:pPr indent="457200" algn="just">
              <a:lnSpc>
                <a:spcPts val="24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" pitchFamily="2" charset="0"/>
              </a:rPr>
              <a:t>2. Улучшение производительности достигается за счет снижения вероятности коллизий и повторных попыток передачи. </a:t>
            </a:r>
          </a:p>
          <a:p>
            <a:pPr indent="457200" algn="just">
              <a:lnSpc>
                <a:spcPts val="24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" pitchFamily="2" charset="0"/>
              </a:rPr>
              <a:t>3. </a:t>
            </a:r>
            <a:r>
              <a:rPr lang="ru-RU" sz="2400" b="1" dirty="0">
                <a:latin typeface="Times" pitchFamily="2" charset="0"/>
              </a:rPr>
              <a:t>Но</a:t>
            </a:r>
            <a:r>
              <a:rPr lang="ru-RU" sz="2400" dirty="0">
                <a:latin typeface="Times" pitchFamily="2" charset="0"/>
              </a:rPr>
              <a:t> ожидание </a:t>
            </a:r>
            <a:r>
              <a:rPr lang="ru-RU" sz="2400" dirty="0" err="1">
                <a:latin typeface="Times" pitchFamily="2" charset="0"/>
              </a:rPr>
              <a:t>jam</a:t>
            </a:r>
            <a:r>
              <a:rPr lang="ru-RU" sz="2400" dirty="0">
                <a:latin typeface="Times" pitchFamily="2" charset="0"/>
              </a:rPr>
              <a:t> </a:t>
            </a:r>
            <a:r>
              <a:rPr lang="ru-RU" sz="2400" dirty="0" err="1">
                <a:latin typeface="Times" pitchFamily="2" charset="0"/>
              </a:rPr>
              <a:t>signal</a:t>
            </a:r>
            <a:r>
              <a:rPr lang="ru-RU" sz="2400" dirty="0">
                <a:latin typeface="Times" pitchFamily="2" charset="0"/>
              </a:rPr>
              <a:t> создает дополнительные задержки, поэтому другие методы доступа позволяют достичь лучших результатов. </a:t>
            </a:r>
          </a:p>
          <a:p>
            <a:pPr indent="457200" algn="just">
              <a:lnSpc>
                <a:spcPts val="248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" pitchFamily="2" charset="0"/>
              </a:rPr>
              <a:t>4. Избегание коллизий полезно на практике в тех ситуациях, когда своевременное обнаружение коллизии невозможно.</a:t>
            </a:r>
            <a:endParaRPr lang="ru-BY" sz="2400" dirty="0">
              <a:latin typeface="Times" pitchFamily="2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8ECA77E8-AB28-8743-A64F-90820014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4624"/>
            <a:ext cx="8715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прослушиванием несущей </a:t>
            </a: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предотвращением коллизий</a:t>
            </a:r>
          </a:p>
          <a:p>
            <a:pPr algn="ctr" eaLnBrk="1" hangingPunct="1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with </a:t>
            </a:r>
            <a:r>
              <a:rPr lang="en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 – CSMA/CA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7E7379E-602F-1046-B0F6-13EB62B24810}"/>
              </a:ext>
            </a:extLst>
          </p:cNvPr>
          <p:cNvCxnSpPr/>
          <p:nvPr/>
        </p:nvCxnSpPr>
        <p:spPr>
          <a:xfrm>
            <a:off x="791580" y="134076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0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02344" y="4462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 </a:t>
            </a:r>
          </a:p>
          <a:p>
            <a:pPr algn="ctr" eaLnBrk="1" hangingPunct="1"/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51619" y="1410355"/>
            <a:ext cx="741682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методе доступа </a:t>
            </a:r>
            <a:r>
              <a:rPr lang="ru-RU" sz="2200" b="1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Demand</a:t>
            </a:r>
            <a:r>
              <a:rPr lang="ru-RU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Priority</a:t>
            </a:r>
            <a:r>
              <a:rPr lang="ru-RU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концентратор выступает в роли «арбитра» − проблема доступа к разделяемой среде решается через передачу запросов на передачу концентратору, который</a:t>
            </a:r>
            <a:r>
              <a:rPr lang="ru-RU" sz="2200" dirty="0">
                <a:solidFill>
                  <a:srgbClr val="202122"/>
                </a:solidFill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циклически прослушивает всех абонентов по очереди и даёт право передачи абоненту, следующему по порядку за тем, который закончил передачу. </a:t>
            </a:r>
            <a:r>
              <a:rPr lang="ru-RU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Величина времени доступа в таком случае в отличии от обычного CSMA/CD гарантирована</a:t>
            </a:r>
            <a:r>
              <a:rPr lang="ru-RU" sz="2200" b="1" dirty="0">
                <a:solidFill>
                  <a:srgbClr val="202122"/>
                </a:solidFill>
                <a:ea typeface="Times New Roman" panose="02020603050405020304" pitchFamily="18" charset="0"/>
              </a:rPr>
              <a:t>.</a:t>
            </a:r>
            <a:r>
              <a:rPr lang="ru-RU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ru-RU" sz="14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методе доступа реализованы два уровня приоритетов: низкий − для обычных приложений и высокий − для мультимедийных. Запросы с высоким уровнем приоритета (высокоприоритетные) обслуживаются раньше, чем запросы с нормальным приоритетом (низкоприоритетные). 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20346" y="3668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 </a:t>
            </a:r>
          </a:p>
          <a:p>
            <a:pPr algn="ctr" eaLnBrk="1" hangingPunct="1"/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772816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Если приходит запрос </a:t>
            </a:r>
            <a:r>
              <a:rPr lang="ru-RU" sz="24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высокого приоритета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</a:t>
            </a:r>
            <a:r>
              <a:rPr lang="ru-RU" sz="24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нормальный порядок обслуживания прерывается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 после окончания приема текущего пакета обслуживается запрос высокого приоритета. </a:t>
            </a:r>
          </a:p>
          <a:p>
            <a:pPr indent="457200" algn="just"/>
            <a:endParaRPr lang="ru-RU" sz="24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4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таких высокоприоритетных запросов несколько, то возврат к нормальной процедуре обслуживания происходит только после полной обработки всех этих запросов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сказать, что высокоприоритетные запросы обслуживаются вне очереди, но они образуют свою очередь. 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520346" y="36684"/>
            <a:ext cx="8715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метод доступа </a:t>
            </a:r>
          </a:p>
          <a:p>
            <a:pPr algn="ctr" eaLnBrk="1" hangingPunct="1"/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ru-R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 запросом приоритета)</a:t>
            </a:r>
            <a:endParaRPr lang="ru-RU" altLang="ru-RU" sz="2800" b="1" u="sng" dirty="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556792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При этом концентратор следит за тем, чтобы не была превышена установленная величина гарантированного времени доступа для низкоприоритетных запросов. </a:t>
            </a:r>
            <a:r>
              <a:rPr lang="ru-RU" sz="24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высокоприоритетных запросов слишком много, то запросы с нормальным приоритетом автоматически переводятся им в ранг высокоприоритетных. 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Типичная величина времени повышения приоритета равна 200—300 </a:t>
            </a:r>
            <a:r>
              <a:rPr lang="ru-RU" sz="24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мс</a:t>
            </a:r>
            <a:r>
              <a:rPr lang="ru-RU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(устанавливается при конфигурировании сети).</a:t>
            </a:r>
            <a:endParaRPr lang="ru-RU" sz="2400" dirty="0"/>
          </a:p>
          <a:p>
            <a:pPr algn="just"/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25152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052736"/>
            <a:ext cx="331236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метод доступа к среде, в котором от рабочей станции к рабочей станции передается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дающий разрешение на передачу сообщения.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Маркер (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token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полномочие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– уникальная комбинация бит, позволяющая начать передачу данных.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получении маркера рабочая станция может передавать сообщение, присоединяя его к маркеру, который переносит это сообщение по сети. </a:t>
            </a: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Каждая станция между передающей станцией и принимающей видит это сообщение, но только станция – адресат принимает его. При этом она создает новый маркер.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64293"/>
              </p:ext>
            </p:extLst>
          </p:nvPr>
        </p:nvGraphicFramePr>
        <p:xfrm>
          <a:off x="640485" y="131728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Visio" r:id="rId3" imgW="5458968" imgH="5742432" progId="Visio.Drawing.11">
                  <p:embed/>
                </p:oleObj>
              </mc:Choice>
              <mc:Fallback>
                <p:oleObj name="Visio" r:id="rId3" imgW="5458968" imgH="57424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85" y="131728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791580" y="980728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333A37-D888-D34B-8812-53F881C0D7CB}"/>
              </a:ext>
            </a:extLst>
          </p:cNvPr>
          <p:cNvSpPr/>
          <p:nvPr/>
        </p:nvSpPr>
        <p:spPr>
          <a:xfrm>
            <a:off x="791580" y="1556792"/>
            <a:ext cx="2700300" cy="1728192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6415BA2-9752-D04A-9BBD-A33F18A9B025}"/>
              </a:ext>
            </a:extLst>
          </p:cNvPr>
          <p:cNvSpPr/>
          <p:nvPr/>
        </p:nvSpPr>
        <p:spPr>
          <a:xfrm>
            <a:off x="791580" y="3284984"/>
            <a:ext cx="4284476" cy="864096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971600" y="476672"/>
            <a:ext cx="7776864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Под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каналом связи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data link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dirty="0">
                <a:latin typeface="Times New Roman" panose="02020603050405020304" pitchFamily="18" charset="0"/>
              </a:rPr>
              <a:t> следует понимать путь или средство, по которому передаются сигналы. Средство передачи сигналов называют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абонентским</a:t>
            </a:r>
            <a:r>
              <a:rPr lang="ru-RU" altLang="ru-RU" sz="2200" i="1" dirty="0">
                <a:latin typeface="Times New Roman" panose="02020603050405020304" pitchFamily="18" charset="0"/>
              </a:rPr>
              <a:t>, </a:t>
            </a:r>
            <a:r>
              <a:rPr lang="ru-RU" altLang="ru-RU" sz="2200" dirty="0">
                <a:latin typeface="Times New Roman" panose="02020603050405020304" pitchFamily="18" charset="0"/>
              </a:rPr>
              <a:t>или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физическим, каналом</a:t>
            </a:r>
            <a:r>
              <a:rPr lang="ru-RU" altLang="ru-RU" sz="2200" dirty="0">
                <a:latin typeface="Times New Roman" panose="02020603050405020304" pitchFamily="18" charset="0"/>
              </a:rPr>
              <a:t>. </a:t>
            </a:r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путь для передачи данных от одной системы к другой. Логический канал прокладывается по маршруту в одном или нескольких физических каналах. </a:t>
            </a:r>
            <a:r>
              <a:rPr lang="ru-RU" altLang="ru-RU" sz="2200" b="1" i="1" dirty="0">
                <a:latin typeface="Times New Roman" panose="02020603050405020304" pitchFamily="18" charset="0"/>
              </a:rPr>
              <a:t>Логический канал</a:t>
            </a:r>
            <a:r>
              <a:rPr lang="ru-RU" altLang="ru-RU" sz="2200" dirty="0">
                <a:latin typeface="Times New Roman" panose="02020603050405020304" pitchFamily="18" charset="0"/>
              </a:rPr>
              <a:t> можно охарактеризовать, как маршрут, проложенный через физические каналы и узлы коммутации.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Информация в сети передается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блоками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по процедурам обмена между объектами. Эти процедуры называют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протоколами передачи данных</a:t>
            </a:r>
            <a:r>
              <a:rPr lang="ru-RU" altLang="ru-RU" sz="2200" i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endParaRPr lang="ru-RU" altLang="ru-RU" sz="2200" i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Протокол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</a:t>
            </a:r>
            <a:r>
              <a:rPr lang="ru-RU" altLang="ru-RU" sz="2200" dirty="0">
                <a:latin typeface="Times New Roman" panose="02020603050405020304" pitchFamily="18" charset="0"/>
              </a:rPr>
              <a:t> это совокупность правил, устанавливающих формат и процедуры обмена информацией между двумя или несколькими устройствами.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80112" y="1132735"/>
            <a:ext cx="324036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Пакет распространяется по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адаптера к адаптеру, пока не найдет своего адресата, который установит в нем определенные биты для подтверждения того, что данные достигли адресата, и ретранслирует его вновь в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После этого пакет возвращается в узел из которого был отправлен. Здесь после проверки безошибочной передачи пакета, узел освобождает 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сеть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выпуская новый маркер или начинает передачу следующего пакета.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97757"/>
              </p:ext>
            </p:extLst>
          </p:nvPr>
        </p:nvGraphicFramePr>
        <p:xfrm>
          <a:off x="611560" y="1353542"/>
          <a:ext cx="4762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Visio" r:id="rId3" imgW="5458968" imgH="5742432" progId="Visio.Drawing.11">
                  <p:embed/>
                </p:oleObj>
              </mc:Choice>
              <mc:Fallback>
                <p:oleObj name="Visio" r:id="rId3" imgW="5458968" imgH="5742432" progId="Visio.Drawing.11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53542"/>
                        <a:ext cx="4762500" cy="50006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56176" y="5674022"/>
            <a:ext cx="2664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сети с передачей маркера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невозможны коллизии (конфликты).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908720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1E27CD-2019-9842-B5CF-9A853D12B05E}"/>
              </a:ext>
            </a:extLst>
          </p:cNvPr>
          <p:cNvSpPr/>
          <p:nvPr/>
        </p:nvSpPr>
        <p:spPr>
          <a:xfrm>
            <a:off x="2555776" y="3573016"/>
            <a:ext cx="2520280" cy="1224136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072266A-68BE-614A-AE0C-519CAE15DAB4}"/>
              </a:ext>
            </a:extLst>
          </p:cNvPr>
          <p:cNvSpPr/>
          <p:nvPr/>
        </p:nvSpPr>
        <p:spPr>
          <a:xfrm>
            <a:off x="791580" y="4856385"/>
            <a:ext cx="4284476" cy="1497781"/>
          </a:xfrm>
          <a:prstGeom prst="rect">
            <a:avLst/>
          </a:prstGeom>
          <a:solidFill>
            <a:srgbClr val="FF0000">
              <a:alpha val="314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61834-05D8-DB4D-ADD5-0F16B92D425A}"/>
              </a:ext>
            </a:extLst>
          </p:cNvPr>
          <p:cNvSpPr txBox="1"/>
          <p:nvPr/>
        </p:nvSpPr>
        <p:spPr>
          <a:xfrm>
            <a:off x="5751161" y="5493879"/>
            <a:ext cx="1080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9" grpId="1" animBg="1"/>
      <p:bldP spid="10" grpId="0" animBg="1"/>
      <p:bldP spid="10" grpId="1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1115616" y="97874"/>
            <a:ext cx="80283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передачей полномочия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TPMA)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124744"/>
            <a:ext cx="9144000" cy="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1343228"/>
            <a:ext cx="784887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метод характеризуется следующими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достоинствами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гарантирует определенное время доставки блоков данных в сети;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дает возможность предоставления различных приоритетов передачи данных.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с тем он имеет существенные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сети возможны потеря маркера, а также появление нескольких маркеров, при этом сеть прекращает работу;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включение новой рабочей станции и отключение связаны с изменением адресов всей системы.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4882659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методе доступа часто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ограничивают число последовательных передач между одними и теми же узлами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что обеспечить принцип «чередования», т.е. исключить возможность «захвата сети» одной парой передающих и принимающих абонентов, например, при использовании подтверждения передачи.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4436383"/>
            <a:ext cx="10801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>
                <a:solidFill>
                  <a:srgbClr val="FF0000"/>
                </a:solidFill>
                <a:latin typeface="Bookman Old Style" panose="02050604050505020204" pitchFamily="18" charset="0"/>
              </a:rPr>
              <a:t>!</a:t>
            </a:r>
            <a:endParaRPr lang="ru-RU" sz="4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71600" y="4653136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99592" y="116632"/>
            <a:ext cx="82444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pic>
        <p:nvPicPr>
          <p:cNvPr id="21507" name="Picture 1" descr="R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940886" cy="162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87624" y="1256556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Множественный доступ с разделением во времени основан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распределении времени работы канала между системами.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0648" y="4365104"/>
            <a:ext cx="7423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использовании специального устройства, называемого тактовым генератором. Этот генератор делит время канала на повторяющиеся циклы. 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из циклов начинается сигналом </a:t>
            </a:r>
            <a:r>
              <a:rPr lang="ru-RU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Разграничителем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Цикл включает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пронумерованных временных интервалов, называемых ячейками. 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Интервалы предоставляются для загрузки в них блоков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971600" y="116632"/>
            <a:ext cx="81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33618" y="1486160"/>
            <a:ext cx="7488832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(простейший) вариант использования интервалов заключается в том, что их число (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делается равным количеству абонентских систем, подключенных к рассматриваемому каналу. Тогда во время цикла каждой системе предоставляется один интервал, в течение которого она может передавать данные.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использовании рассмотренного метода доступа часто оказывается, что в одном и том же цикле одним системам нечего передавать, а другим не хватает выделенного времени. В результате – неэффективное использование пропускной способности канала.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124744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1"/>
          <p:cNvSpPr>
            <a:spLocks noChangeArrowheads="1"/>
          </p:cNvSpPr>
          <p:nvPr/>
        </p:nvSpPr>
        <p:spPr bwMode="auto">
          <a:xfrm>
            <a:off x="827584" y="77723"/>
            <a:ext cx="8316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во времени </a:t>
            </a:r>
            <a:endParaRPr lang="en-US" altLang="ru-RU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Division Multiple Access</a:t>
            </a: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TDMA)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1268760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Варианты реализации: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более сложный, но высокоэкономичный вариант заключается в том, что система получает интервал только тогда, когда у нее возникает необходимость в передаче данных, например, при асинхронном способе передачи. 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передачи данных система может в каждом цикле получать интервал с одним и тем же номером. В этом случае передаваемые системой блоки данных появляются через одинаковые промежутки времени и приходят с одним и тем же временем запаздывания. 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наличии свободных интервалов абоненту по запросу может предоставляться несколько временных ячеек.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вариант организации доступа к сети особенно удобен при передаче речи.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052736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21510" name="Picture 1" descr="R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29" y="2693264"/>
            <a:ext cx="5291137" cy="18081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</p:pic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14472"/>
            <a:ext cx="810039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или 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длины волны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07002" y="1914965"/>
            <a:ext cx="766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FDMA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основан на разделении полосы пропускания канала на группу полос частот, образующих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каналы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0382" y="4720730"/>
            <a:ext cx="7741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Широкая полоса пропускания канала делится на ряд узких полос, разделенных защитными полосами. Размеры узких полос могут быть различными.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3018" y="5737530"/>
            <a:ext cx="7669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целом, метод доступа FDMA относительно прост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но для его реализации необходимы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передатчики и приемники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работающие на различных частотах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791580" y="155679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CE493D2-1008-8149-AA66-C6C13172183D}"/>
              </a:ext>
            </a:extLst>
          </p:cNvPr>
          <p:cNvCxnSpPr/>
          <p:nvPr/>
        </p:nvCxnSpPr>
        <p:spPr>
          <a:xfrm>
            <a:off x="1003018" y="5684706"/>
            <a:ext cx="7778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длины волны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564904"/>
            <a:ext cx="727280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FDMA: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каждой узкой полосе создается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логический канал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Размеры узких полос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могут быть различными.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Передаваемые по логическим каналам сигналы накладываются 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разные несущие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поэтому в частотной области не должны пересекаться.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с этим, иногда, несмотря на наличие защитных полос, спектральные составляющие сигнала могут выходить за границы логического канала и вызывать шум в соседнем логическом канале.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512" name="Прямоугольник 7"/>
          <p:cNvSpPr>
            <a:spLocks noChangeArrowheads="1"/>
          </p:cNvSpPr>
          <p:nvPr/>
        </p:nvSpPr>
        <p:spPr bwMode="auto">
          <a:xfrm>
            <a:off x="791580" y="161686"/>
            <a:ext cx="810039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частоты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FDMA)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</a:p>
          <a:p>
            <a:pPr algn="ctr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Множественный доступ с разделением длины волны </a:t>
            </a:r>
          </a:p>
          <a:p>
            <a:pPr algn="ctr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Division Multiple Access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WDMA)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59632" y="2348880"/>
            <a:ext cx="734481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Bef>
                <a:spcPts val="300"/>
              </a:spcBef>
              <a:spcAft>
                <a:spcPts val="0"/>
              </a:spcAft>
            </a:pPr>
            <a:r>
              <a:rPr lang="ru-RU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Аспекты метода доступа </a:t>
            </a:r>
            <a:r>
              <a:rPr lang="en-US" sz="20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WDMA: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оптических каналах разделение частоты осуществляется направлением в каждый из них лучей света с различными частотами. Благодаря этому пропускная способность физического канала увеличивается в несколько раз.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осуществлении этого мультиплексирования в один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излучает свет большое число лазеров (на различных частотах). Через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световод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излучение каждого из них проходит независимо от другого.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приемном конце разделение частот сигналов, прошедших физический канал, осуществляется путем фильтрации выходных сигналов.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91580" y="1916832"/>
            <a:ext cx="81729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0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770485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200" dirty="0">
                <a:latin typeface="Times New Roman" panose="02020603050405020304" pitchFamily="18" charset="0"/>
              </a:rPr>
              <a:t>Загрузка сети характеризуется параметром, называемым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трафиком</a:t>
            </a:r>
            <a:r>
              <a:rPr lang="ru-RU" altLang="ru-RU" sz="2200" dirty="0">
                <a:latin typeface="Times New Roman" panose="02020603050405020304" pitchFamily="18" charset="0"/>
              </a:rPr>
              <a:t>.</a:t>
            </a:r>
            <a:r>
              <a:rPr lang="ru-RU" altLang="ru-RU" sz="2200" i="1" dirty="0">
                <a:latin typeface="Times New Roman" panose="02020603050405020304" pitchFamily="18" charset="0"/>
              </a:rPr>
              <a:t> 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Трафик (</a:t>
            </a:r>
            <a:r>
              <a:rPr lang="en-US" altLang="ru-RU" sz="2200" b="1" i="1" u="sng" dirty="0">
                <a:latin typeface="Times New Roman" panose="02020603050405020304" pitchFamily="18" charset="0"/>
              </a:rPr>
              <a:t>traffic</a:t>
            </a:r>
            <a:r>
              <a:rPr lang="ru-RU" altLang="ru-RU" sz="2200" b="1" i="1" u="sng" dirty="0">
                <a:latin typeface="Times New Roman" panose="02020603050405020304" pitchFamily="18" charset="0"/>
              </a:rPr>
              <a:t>)</a:t>
            </a:r>
            <a:r>
              <a:rPr lang="ru-RU" altLang="ru-RU" sz="2200" i="1" dirty="0">
                <a:latin typeface="Times New Roman" panose="02020603050405020304" pitchFamily="18" charset="0"/>
              </a:rPr>
              <a:t> – </a:t>
            </a:r>
            <a:r>
              <a:rPr lang="ru-RU" altLang="ru-RU" sz="2200" dirty="0">
                <a:latin typeface="Times New Roman" panose="02020603050405020304" pitchFamily="18" charset="0"/>
              </a:rPr>
              <a:t>это поток сообщений в сети передачи данных. Под ним понимают количественное измерение в выбранных точках сети числа проходящих </a:t>
            </a:r>
            <a:r>
              <a:rPr lang="ru-RU" altLang="ru-RU" sz="2200" i="1" dirty="0">
                <a:latin typeface="Times New Roman" panose="02020603050405020304" pitchFamily="18" charset="0"/>
              </a:rPr>
              <a:t>блоков данных</a:t>
            </a:r>
            <a:r>
              <a:rPr lang="ru-RU" altLang="ru-RU" sz="2200" dirty="0">
                <a:latin typeface="Times New Roman" panose="02020603050405020304" pitchFamily="18" charset="0"/>
              </a:rPr>
              <a:t> и их длины, выраженное в битах в секунду.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Метод доступа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способ определения того, какая из рабочих станций сможет следующей использовать канал связи и как управлять доступом к каналу связи (кабелю).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Топология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описание физических соединений в сети, указывающее какие рабочие станции могут связываться между собой. </a:t>
            </a:r>
          </a:p>
          <a:p>
            <a:pPr algn="just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200" b="1" i="1" u="sng" dirty="0">
                <a:latin typeface="Times New Roman" panose="02020603050405020304" pitchFamily="18" charset="0"/>
              </a:rPr>
              <a:t>Архитектура</a:t>
            </a:r>
            <a:r>
              <a:rPr lang="ru-RU" altLang="ru-RU" sz="2200" dirty="0">
                <a:latin typeface="Times New Roman" panose="02020603050405020304" pitchFamily="18" charset="0"/>
              </a:rPr>
              <a:t> – это концепция, определяющая взаимосвязь, структуру и функции взаимодействия рабочих станций в сети.</a:t>
            </a:r>
            <a:r>
              <a:rPr lang="ru-RU" altLang="ru-RU" sz="22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71600" y="476250"/>
            <a:ext cx="7561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>
                <a:latin typeface="Times New Roman" panose="02020603050405020304" pitchFamily="18" charset="0"/>
              </a:rPr>
              <a:t>Архитектура «терминал – главный компьютер»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terminal</a:t>
            </a:r>
            <a:r>
              <a:rPr lang="ru-RU" altLang="ru-RU" dirty="0">
                <a:latin typeface="Times New Roman" panose="02020603050405020304" pitchFamily="18" charset="0"/>
              </a:rPr>
              <a:t>–</a:t>
            </a:r>
            <a:r>
              <a:rPr lang="en-US" altLang="ru-RU" dirty="0">
                <a:latin typeface="Times New Roman" panose="02020603050405020304" pitchFamily="18" charset="0"/>
              </a:rPr>
              <a:t>host computer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вся обработка данных осуществляется одним или группой главных компьютеров. 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48" y="2171512"/>
            <a:ext cx="5255916" cy="3624304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15839" y="5955357"/>
            <a:ext cx="562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2. Архитектура терминал – главный компьютер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757239" y="333375"/>
            <a:ext cx="7769604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altLang="ru-RU" b="1" i="1" u="sng" dirty="0" err="1">
                <a:latin typeface="Times New Roman" panose="02020603050405020304" pitchFamily="18" charset="0"/>
              </a:rPr>
              <a:t>Одноранговая</a:t>
            </a:r>
            <a:r>
              <a:rPr lang="ru-RU" altLang="ru-RU" b="1" i="1" u="sng" dirty="0">
                <a:latin typeface="Times New Roman" panose="02020603050405020304" pitchFamily="18" charset="0"/>
              </a:rPr>
              <a:t> архитектура</a:t>
            </a:r>
            <a:r>
              <a:rPr lang="ru-RU" altLang="ru-RU" dirty="0">
                <a:latin typeface="Times New Roman" panose="02020603050405020304" pitchFamily="18" charset="0"/>
              </a:rPr>
              <a:t> (</a:t>
            </a:r>
            <a:r>
              <a:rPr lang="en-US" altLang="ru-RU" dirty="0">
                <a:latin typeface="Times New Roman" panose="02020603050405020304" pitchFamily="18" charset="0"/>
              </a:rPr>
              <a:t>peer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to</a:t>
            </a:r>
            <a:r>
              <a:rPr lang="ru-RU" altLang="ru-RU" dirty="0">
                <a:latin typeface="Times New Roman" panose="02020603050405020304" pitchFamily="18" charset="0"/>
              </a:rPr>
              <a:t>-</a:t>
            </a:r>
            <a:r>
              <a:rPr lang="en-US" altLang="ru-RU" dirty="0">
                <a:latin typeface="Times New Roman" panose="02020603050405020304" pitchFamily="18" charset="0"/>
              </a:rPr>
              <a:t>peer architecture</a:t>
            </a:r>
            <a:r>
              <a:rPr lang="ru-RU" altLang="ru-RU" dirty="0">
                <a:latin typeface="Times New Roman" panose="02020603050405020304" pitchFamily="18" charset="0"/>
              </a:rPr>
              <a:t>) – это концепция информационной сети, в которой ее ресурсы рассредоточены по всем взаимодействующим между собой системам.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04335"/>
              </p:ext>
            </p:extLst>
          </p:nvPr>
        </p:nvGraphicFramePr>
        <p:xfrm>
          <a:off x="1979712" y="1628800"/>
          <a:ext cx="5400675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4408932" imgH="2260092" progId="Visio.Drawing.6">
                  <p:embed/>
                </p:oleObj>
              </mc:Choice>
              <mc:Fallback>
                <p:oleObj r:id="rId4" imgW="4408932" imgH="226009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28800"/>
                        <a:ext cx="5400675" cy="276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655887" y="4588718"/>
            <a:ext cx="383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 </a:t>
            </a:r>
            <a:r>
              <a:rPr lang="ru-RU" altLang="ru-RU" dirty="0">
                <a:latin typeface="Times New Roman" panose="02020603050405020304" pitchFamily="18" charset="0"/>
              </a:rPr>
              <a:t>3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Одноранговая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3486" y="5517232"/>
            <a:ext cx="7743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архитектура характеризуется тем, что в ней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системы равноправны.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19572" y="188640"/>
            <a:ext cx="7704856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 имеют следующие преимущества: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легки в установке и настройке;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отдельные ПК не зависят от выделенного сервера;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в состоянии контролировать свои ресурсы;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малая стоимость и легкая эксплуатация;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минимум оборудования и программного обеспечения;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нет необходимости в администраторе (финансовая выгода);</a:t>
            </a:r>
          </a:p>
          <a:p>
            <a:pPr marL="342900" lvl="0" indent="-342900" algn="just">
              <a:spcBef>
                <a:spcPts val="30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хорошо подходят для сетей с количеством пользователей, не превышающим десяти.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1255" y="3573016"/>
            <a:ext cx="7704856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архитектуры является ситуация, когда компьютеры отключаются от сети. В этих случаях из сети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исчезают виды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сервиса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они предоставляли.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Сетевую безопасность одновременно можно применить только к одному ресурсу, и пользователь должен помнить столько паролей, сколько сетевых ресурсов.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получении доступа к разделяемому ресурсу ощущается падение производительности компьютера. </a:t>
            </a:r>
          </a:p>
          <a:p>
            <a:pPr indent="450215" algn="just">
              <a:spcBef>
                <a:spcPts val="30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Существенным недостатком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одноранговых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сетей в контексте безопасности является отсутствие централизованного администрирования.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9572" y="3284984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337</TotalTime>
  <Words>4741</Words>
  <Application>Microsoft Macintosh PowerPoint</Application>
  <PresentationFormat>Экран (4:3)</PresentationFormat>
  <Paragraphs>340</Paragraphs>
  <Slides>57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68" baseType="lpstr">
      <vt:lpstr>Arial</vt:lpstr>
      <vt:lpstr>Bookman Old Style</vt:lpstr>
      <vt:lpstr>Calibri</vt:lpstr>
      <vt:lpstr>Franklin Gothic Book</vt:lpstr>
      <vt:lpstr>Symbol</vt:lpstr>
      <vt:lpstr>Times</vt:lpstr>
      <vt:lpstr>Times New Roman</vt:lpstr>
      <vt:lpstr>Wingdings</vt:lpstr>
      <vt:lpstr>Crop</vt:lpstr>
      <vt:lpstr>Visio.Drawing.6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ТОПОЛОГИЯ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DmitriM</dc:creator>
  <cp:lastModifiedBy>Microsoft Office User</cp:lastModifiedBy>
  <cp:revision>46</cp:revision>
  <dcterms:created xsi:type="dcterms:W3CDTF">2010-09-04T08:10:29Z</dcterms:created>
  <dcterms:modified xsi:type="dcterms:W3CDTF">2022-09-15T07:47:33Z</dcterms:modified>
</cp:coreProperties>
</file>