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4"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03.03.2021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03.03.2021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03.03.2021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03.03.2021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03.03.2021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03.03.2021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03.03.2021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dirty="0" smtClean="0">
                <a:solidFill>
                  <a:srgbClr val="FF0000"/>
                </a:solidFill>
              </a:rPr>
              <a:t>Устройство управления шаговым двигателем.</a:t>
            </a:r>
            <a:endParaRPr lang="ru-RU" dirty="0"/>
          </a:p>
        </p:txBody>
      </p:sp>
      <p:sp>
        <p:nvSpPr>
          <p:cNvPr id="3" name="Объект 2"/>
          <p:cNvSpPr>
            <a:spLocks noGrp="1"/>
          </p:cNvSpPr>
          <p:nvPr>
            <p:ph idx="1"/>
          </p:nvPr>
        </p:nvSpPr>
        <p:spPr/>
        <p:txBody>
          <a:bodyPr/>
          <a:lstStyle/>
          <a:p>
            <a:endParaRPr lang="ru-RU" dirty="0"/>
          </a:p>
          <a:p>
            <a:pPr marL="0" indent="0">
              <a:buNone/>
            </a:pPr>
            <a:endParaRPr lang="ru-RU" dirty="0" smtClean="0"/>
          </a:p>
          <a:p>
            <a:pPr marL="0" indent="0">
              <a:buNone/>
            </a:pPr>
            <a:endParaRPr lang="ru-RU" dirty="0" smtClean="0"/>
          </a:p>
          <a:p>
            <a:pPr marL="0" indent="0">
              <a:buNone/>
            </a:pPr>
            <a:endParaRPr lang="ru-RU" dirty="0"/>
          </a:p>
          <a:p>
            <a:pPr marL="0" indent="0">
              <a:buNone/>
            </a:pPr>
            <a:endParaRPr lang="ru-RU" dirty="0"/>
          </a:p>
          <a:p>
            <a:endParaRPr lang="ru-RU" dirty="0" smtClean="0"/>
          </a:p>
          <a:p>
            <a:endParaRPr lang="ru-RU" dirty="0"/>
          </a:p>
          <a:p>
            <a:endParaRPr lang="ru-RU"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931676"/>
            <a:ext cx="3621087"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222" y="1865073"/>
            <a:ext cx="3242913" cy="2577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599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73725"/>
            <a:ext cx="7772400" cy="1033628"/>
          </a:xfrm>
        </p:spPr>
        <p:txBody>
          <a:bodyPr>
            <a:normAutofit/>
          </a:bodyPr>
          <a:lstStyle/>
          <a:p>
            <a:r>
              <a:rPr lang="ru-RU" sz="3600" b="1" dirty="0">
                <a:solidFill>
                  <a:srgbClr val="FF0000"/>
                </a:solidFill>
              </a:rPr>
              <a:t>Принцип работы шагового двигателя.</a:t>
            </a:r>
          </a:p>
        </p:txBody>
      </p:sp>
      <p:sp>
        <p:nvSpPr>
          <p:cNvPr id="4" name="Подзаголовок 3"/>
          <p:cNvSpPr>
            <a:spLocks noGrp="1"/>
          </p:cNvSpPr>
          <p:nvPr>
            <p:ph type="subTitle" idx="1"/>
          </p:nvPr>
        </p:nvSpPr>
        <p:spPr>
          <a:xfrm>
            <a:off x="323528" y="3284984"/>
            <a:ext cx="8568952" cy="1849760"/>
          </a:xfrm>
        </p:spPr>
        <p:txBody>
          <a:bodyPr>
            <a:noAutofit/>
          </a:bodyPr>
          <a:lstStyle/>
          <a:p>
            <a:r>
              <a:rPr lang="ru-RU" sz="2800" dirty="0">
                <a:solidFill>
                  <a:schemeClr val="tx1"/>
                </a:solidFill>
              </a:rPr>
              <a:t>Шаговый электродвигатель — это синхронный бесщёточный электродвигатель с несколькими обмотками, в котором ток, подаваемый в одну из обмоток статора, вызывает фиксацию ротора. Последовательная активация обмоток двигателя вызывает дискретные угловые перемещения (шаги) ротора.</a:t>
            </a:r>
          </a:p>
        </p:txBody>
      </p:sp>
      <p:sp>
        <p:nvSpPr>
          <p:cNvPr id="7" name="AutoShape 6" descr="https://upload.wikimedia.org/wikipedia/commons/thumb/6/67/StepperMotor.gif/240px-StepperMotor.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980728"/>
            <a:ext cx="2286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93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Описание</a:t>
            </a:r>
            <a:endParaRPr lang="ru-RU" dirty="0">
              <a:solidFill>
                <a:srgbClr val="FF0000"/>
              </a:solidFill>
            </a:endParaRPr>
          </a:p>
        </p:txBody>
      </p:sp>
      <p:sp>
        <p:nvSpPr>
          <p:cNvPr id="3" name="Объект 2"/>
          <p:cNvSpPr>
            <a:spLocks noGrp="1"/>
          </p:cNvSpPr>
          <p:nvPr>
            <p:ph idx="1"/>
          </p:nvPr>
        </p:nvSpPr>
        <p:spPr/>
        <p:txBody>
          <a:bodyPr>
            <a:normAutofit fontScale="62500" lnSpcReduction="20000"/>
          </a:bodyPr>
          <a:lstStyle/>
          <a:p>
            <a:pPr marL="0" indent="0" algn="just">
              <a:buNone/>
            </a:pPr>
            <a:r>
              <a:rPr lang="ru-RU" dirty="0"/>
              <a:t>Конструктивно шаговые электродвигатели состоят из статора, на котором расположены обмотки возбуждения, и ротора, выполненного из </a:t>
            </a:r>
            <a:r>
              <a:rPr lang="ru-RU" dirty="0" err="1" smtClean="0"/>
              <a:t>магнитомягкого</a:t>
            </a:r>
            <a:r>
              <a:rPr lang="ru-RU" dirty="0" smtClean="0"/>
              <a:t> </a:t>
            </a:r>
            <a:r>
              <a:rPr lang="ru-RU" dirty="0"/>
              <a:t>или из </a:t>
            </a:r>
            <a:r>
              <a:rPr lang="ru-RU" dirty="0" err="1" smtClean="0"/>
              <a:t>магнитотвёрдого</a:t>
            </a:r>
            <a:r>
              <a:rPr lang="ru-RU" dirty="0" smtClean="0"/>
              <a:t> </a:t>
            </a:r>
            <a:r>
              <a:rPr lang="ru-RU" dirty="0"/>
              <a:t>материала. Шаговые двигатели с магнитным ротором позволяют получать больший крутящий момент и обеспечивают фиксацию ротора при обесточенных обмотках</a:t>
            </a:r>
            <a:r>
              <a:rPr lang="ru-RU" dirty="0" smtClean="0"/>
              <a:t>.</a:t>
            </a:r>
            <a:endParaRPr lang="ru-RU" dirty="0"/>
          </a:p>
          <a:p>
            <a:pPr marL="0" indent="0" algn="just">
              <a:buNone/>
            </a:pPr>
            <a:r>
              <a:rPr lang="ru-RU" dirty="0"/>
              <a:t>Таким образом по конструкции ротора выделяют следующие разновидности шагового </a:t>
            </a:r>
            <a:r>
              <a:rPr lang="ru-RU" dirty="0" smtClean="0"/>
              <a:t>двигателя:</a:t>
            </a:r>
            <a:endParaRPr lang="ru-RU" dirty="0"/>
          </a:p>
          <a:p>
            <a:endParaRPr lang="ru-RU" dirty="0"/>
          </a:p>
          <a:p>
            <a:pPr algn="just"/>
            <a:r>
              <a:rPr lang="ru-RU" dirty="0"/>
              <a:t>с постоянными магнитами (ротор из </a:t>
            </a:r>
            <a:r>
              <a:rPr lang="ru-RU" dirty="0" err="1"/>
              <a:t>магнитотвёрдого</a:t>
            </a:r>
            <a:r>
              <a:rPr lang="ru-RU" dirty="0"/>
              <a:t> материала);</a:t>
            </a:r>
          </a:p>
          <a:p>
            <a:pPr algn="just"/>
            <a:r>
              <a:rPr lang="ru-RU" dirty="0"/>
              <a:t>реактивный (ротор из </a:t>
            </a:r>
            <a:r>
              <a:rPr lang="ru-RU" dirty="0" err="1"/>
              <a:t>магнитомягкого</a:t>
            </a:r>
            <a:r>
              <a:rPr lang="ru-RU" dirty="0"/>
              <a:t> материала);</a:t>
            </a:r>
          </a:p>
          <a:p>
            <a:pPr algn="just"/>
            <a:r>
              <a:rPr lang="ru-RU" dirty="0"/>
              <a:t>гибридный.</a:t>
            </a:r>
          </a:p>
          <a:p>
            <a:pPr marL="0" indent="0">
              <a:buNone/>
            </a:pPr>
            <a:endParaRPr lang="ru-RU" dirty="0" smtClean="0"/>
          </a:p>
          <a:p>
            <a:pPr marL="0" indent="0" algn="just">
              <a:buNone/>
            </a:pPr>
            <a:r>
              <a:rPr lang="ru-RU" dirty="0" smtClean="0"/>
              <a:t>Гибридные </a:t>
            </a:r>
            <a:r>
              <a:rPr lang="ru-RU" dirty="0"/>
              <a:t>двигатели сочетают в себе лучшие черты двигателей с переменным магнитным сопротивлением и двигателей с постоянными магнитами.</a:t>
            </a:r>
          </a:p>
        </p:txBody>
      </p:sp>
    </p:spTree>
    <p:extLst>
      <p:ext uri="{BB962C8B-B14F-4D97-AF65-F5344CB8AC3E}">
        <p14:creationId xmlns:p14="http://schemas.microsoft.com/office/powerpoint/2010/main" val="175095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Использование</a:t>
            </a:r>
          </a:p>
        </p:txBody>
      </p:sp>
      <p:sp>
        <p:nvSpPr>
          <p:cNvPr id="3" name="Объект 2"/>
          <p:cNvSpPr>
            <a:spLocks noGrp="1"/>
          </p:cNvSpPr>
          <p:nvPr>
            <p:ph idx="1"/>
          </p:nvPr>
        </p:nvSpPr>
        <p:spPr>
          <a:xfrm>
            <a:off x="467544" y="1556792"/>
            <a:ext cx="8229600" cy="4525963"/>
          </a:xfrm>
        </p:spPr>
        <p:txBody>
          <a:bodyPr>
            <a:normAutofit lnSpcReduction="10000"/>
          </a:bodyPr>
          <a:lstStyle/>
          <a:p>
            <a:pPr marL="0" indent="0" algn="just">
              <a:buNone/>
            </a:pPr>
            <a:r>
              <a:rPr lang="ru-RU" sz="1800" dirty="0"/>
              <a:t>В машиностроении наибольшее распространение получили </a:t>
            </a:r>
            <a:r>
              <a:rPr lang="ru-RU" sz="1800" dirty="0" err="1"/>
              <a:t>высокомоментные</a:t>
            </a:r>
            <a:r>
              <a:rPr lang="ru-RU" sz="1800" dirty="0"/>
              <a:t> двухфазные гибридные шаговые электродвигатели с угловым перемещением 1,8°/шаг (200 шагов/оборот) или 0,9°/шаг (400 шаг/об). Точность выставления шага определяется качеством механической обработки ротора и статора электродвигателя. </a:t>
            </a:r>
            <a:endParaRPr lang="ru-RU" sz="1800" dirty="0" smtClean="0"/>
          </a:p>
          <a:p>
            <a:pPr marL="0" indent="0">
              <a:buNone/>
            </a:pPr>
            <a:endParaRPr lang="ru-RU" sz="1800" dirty="0" smtClean="0"/>
          </a:p>
          <a:p>
            <a:pPr marL="0" indent="0" algn="just">
              <a:buNone/>
            </a:pPr>
            <a:r>
              <a:rPr lang="ru-RU" sz="1800" dirty="0" smtClean="0"/>
              <a:t>Шаговые </a:t>
            </a:r>
            <a:r>
              <a:rPr lang="ru-RU" sz="1800" dirty="0"/>
              <a:t>электродвигатели применяются в приводах машин и механизмов, работающих в старт-стопном режиме, или в приводах непрерывного движения, где управляющее воздействие задаётся последовательностью электрических импульсов, например, в станках с ЧПУ. В отличие от сервоприводов, шаговые приводы позволяют получать точное позиционирование без использования обратной связи от датчиков углового положения. </a:t>
            </a:r>
            <a:endParaRPr lang="ru-RU" sz="1800" dirty="0" smtClean="0"/>
          </a:p>
          <a:p>
            <a:pPr marL="0" indent="0" algn="just">
              <a:buNone/>
            </a:pPr>
            <a:endParaRPr lang="ru-RU" sz="1800" dirty="0"/>
          </a:p>
          <a:p>
            <a:pPr marL="0" indent="0" algn="just">
              <a:buNone/>
            </a:pPr>
            <a:r>
              <a:rPr lang="ru-RU" sz="1800" dirty="0" smtClean="0"/>
              <a:t>Шаговые </a:t>
            </a:r>
            <a:r>
              <a:rPr lang="ru-RU" sz="1800" dirty="0"/>
              <a:t>двигатели с постоянными магнитами могут использоваться в качестве датчиков угла поворота благодаря возникновению ЭДС на обмотках при вращении ротора.</a:t>
            </a:r>
          </a:p>
        </p:txBody>
      </p:sp>
    </p:spTree>
    <p:extLst>
      <p:ext uri="{BB962C8B-B14F-4D97-AF65-F5344CB8AC3E}">
        <p14:creationId xmlns:p14="http://schemas.microsoft.com/office/powerpoint/2010/main" val="268790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Преимущества и недостатки</a:t>
            </a:r>
          </a:p>
        </p:txBody>
      </p:sp>
      <p:sp>
        <p:nvSpPr>
          <p:cNvPr id="3" name="Объект 2"/>
          <p:cNvSpPr>
            <a:spLocks noGrp="1"/>
          </p:cNvSpPr>
          <p:nvPr>
            <p:ph idx="1"/>
          </p:nvPr>
        </p:nvSpPr>
        <p:spPr/>
        <p:txBody>
          <a:bodyPr>
            <a:normAutofit lnSpcReduction="10000"/>
          </a:bodyPr>
          <a:lstStyle/>
          <a:p>
            <a:pPr marL="0" indent="0">
              <a:buNone/>
            </a:pPr>
            <a:r>
              <a:rPr lang="ru-RU" sz="1800" dirty="0">
                <a:solidFill>
                  <a:srgbClr val="FF0000"/>
                </a:solidFill>
              </a:rPr>
              <a:t>Преимущества</a:t>
            </a:r>
          </a:p>
          <a:p>
            <a:pPr marL="0" indent="0" algn="just">
              <a:buNone/>
            </a:pPr>
            <a:r>
              <a:rPr lang="ru-RU" sz="1800" dirty="0"/>
              <a:t>Главное преимущество шаговых приводов — точность. При подаче потенциалов на обмотки шаговый двигатель повернётся строго на определённый угол.</a:t>
            </a:r>
          </a:p>
          <a:p>
            <a:pPr marL="0" indent="0" algn="just">
              <a:buNone/>
            </a:pPr>
            <a:r>
              <a:rPr lang="ru-RU" sz="1800" dirty="0"/>
              <a:t>К приятным моментам можно отнести стоимость шаговых приводов, в среднем в 1,5-2 раза дешевле сервоприводов. Шаговый привод, как недорогая альтернатива сервоприводу, наилучшим образом подходит для автоматизации отдельных узлов и систем, где </a:t>
            </a:r>
            <a:r>
              <a:rPr lang="ru-RU" sz="1800" dirty="0" smtClean="0"/>
              <a:t>не </a:t>
            </a:r>
            <a:r>
              <a:rPr lang="ru-RU" sz="1800" dirty="0"/>
              <a:t>требуется высокая динамика</a:t>
            </a:r>
            <a:r>
              <a:rPr lang="ru-RU" sz="1800" dirty="0" smtClean="0"/>
              <a:t>.</a:t>
            </a:r>
          </a:p>
          <a:p>
            <a:pPr marL="0" indent="0">
              <a:buNone/>
            </a:pPr>
            <a:r>
              <a:rPr lang="ru-RU" sz="1800" dirty="0">
                <a:solidFill>
                  <a:srgbClr val="FF0000"/>
                </a:solidFill>
              </a:rPr>
              <a:t>Недостатки</a:t>
            </a:r>
          </a:p>
          <a:p>
            <a:pPr marL="0" indent="0" algn="just">
              <a:buNone/>
            </a:pPr>
            <a:r>
              <a:rPr lang="ru-RU" sz="1800" dirty="0"/>
              <a:t>Возможность «проскальзывания» ротора — наиболее известная проблема этих двигателей. Это может произойти при превышении нагрузки на валу, при неверной настройке управляющей программы (например, ускорение старта или торможения не адекватно перемещаемой массе), при приближении скорости вращения к резонансной. Наличие датчика позволяет обнаружить проблему, но автоматически скомпенсировать её без остановки производственной программы возможно только в очень редких </a:t>
            </a:r>
            <a:r>
              <a:rPr lang="ru-RU" sz="1800" dirty="0" smtClean="0"/>
              <a:t>случаях. Чтобы </a:t>
            </a:r>
            <a:r>
              <a:rPr lang="ru-RU" sz="1800" dirty="0"/>
              <a:t>избежать проскальзывания ротора, как один из способов, можно увеличить мощность двигателя.</a:t>
            </a:r>
          </a:p>
        </p:txBody>
      </p:sp>
    </p:spTree>
    <p:extLst>
      <p:ext uri="{BB962C8B-B14F-4D97-AF65-F5344CB8AC3E}">
        <p14:creationId xmlns:p14="http://schemas.microsoft.com/office/powerpoint/2010/main" val="42868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Контроллер </a:t>
            </a:r>
            <a:r>
              <a:rPr lang="en-US" dirty="0">
                <a:solidFill>
                  <a:srgbClr val="FF0000"/>
                </a:solidFill>
              </a:rPr>
              <a:t>L297 </a:t>
            </a:r>
            <a:r>
              <a:rPr lang="ru-RU" dirty="0">
                <a:solidFill>
                  <a:srgbClr val="FF0000"/>
                </a:solidFill>
              </a:rPr>
              <a:t>и </a:t>
            </a:r>
            <a:r>
              <a:rPr lang="en-US" dirty="0">
                <a:solidFill>
                  <a:srgbClr val="FF0000"/>
                </a:solidFill>
              </a:rPr>
              <a:t>L298</a:t>
            </a:r>
            <a:endParaRPr lang="ru-RU" dirty="0">
              <a:solidFill>
                <a:srgbClr val="FF0000"/>
              </a:solidFill>
            </a:endParaRPr>
          </a:p>
        </p:txBody>
      </p:sp>
      <p:pic>
        <p:nvPicPr>
          <p:cNvPr id="4" name="Объект 3" descr="Контроллер L297 и L29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776" y="1628800"/>
            <a:ext cx="3810000" cy="2857500"/>
          </a:xfrm>
          <a:prstGeom prst="rect">
            <a:avLst/>
          </a:prstGeom>
          <a:noFill/>
          <a:ln>
            <a:noFill/>
          </a:ln>
        </p:spPr>
      </p:pic>
    </p:spTree>
    <p:extLst>
      <p:ext uri="{BB962C8B-B14F-4D97-AF65-F5344CB8AC3E}">
        <p14:creationId xmlns:p14="http://schemas.microsoft.com/office/powerpoint/2010/main" val="385977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solidFill>
                  <a:srgbClr val="FF0000"/>
                </a:solidFill>
              </a:rPr>
              <a:t>Типовая схема управления шаговым двигателем с помощью комплекта микросхем L297 и L298N</a:t>
            </a:r>
          </a:p>
        </p:txBody>
      </p:sp>
      <p:pic>
        <p:nvPicPr>
          <p:cNvPr id="4" name="Объект 3" descr="http://tec.org.ru/_bd/23/64523664.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700808"/>
            <a:ext cx="6768752" cy="4434830"/>
          </a:xfrm>
          <a:prstGeom prst="rect">
            <a:avLst/>
          </a:prstGeom>
          <a:noFill/>
          <a:ln>
            <a:noFill/>
          </a:ln>
        </p:spPr>
      </p:pic>
    </p:spTree>
    <p:extLst>
      <p:ext uri="{BB962C8B-B14F-4D97-AF65-F5344CB8AC3E}">
        <p14:creationId xmlns:p14="http://schemas.microsoft.com/office/powerpoint/2010/main" val="339557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6632"/>
            <a:ext cx="8229600" cy="1143000"/>
          </a:xfrm>
        </p:spPr>
        <p:txBody>
          <a:bodyPr>
            <a:normAutofit/>
          </a:bodyPr>
          <a:lstStyle/>
          <a:p>
            <a:r>
              <a:rPr lang="ru-RU" sz="2800" dirty="0">
                <a:solidFill>
                  <a:srgbClr val="FF0000"/>
                </a:solidFill>
              </a:rPr>
              <a:t>Технические характеристики контроллера шаговых двигателей на L297 и L298</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800"/>
            <a:ext cx="8280920" cy="467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28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428</Words>
  <Application>Microsoft Office PowerPoint</Application>
  <PresentationFormat>Экран (4:3)</PresentationFormat>
  <Paragraphs>33</Paragraphs>
  <Slides>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Calibri</vt:lpstr>
      <vt:lpstr>Тема Office</vt:lpstr>
      <vt:lpstr>Устройство управления шаговым двигателем.</vt:lpstr>
      <vt:lpstr>Принцип работы шагового двигателя.</vt:lpstr>
      <vt:lpstr>Описание</vt:lpstr>
      <vt:lpstr>Использование</vt:lpstr>
      <vt:lpstr>Преимущества и недостатки</vt:lpstr>
      <vt:lpstr>Контроллер L297 и L298</vt:lpstr>
      <vt:lpstr>Типовая схема управления шаговым двигателем с помощью комплекта микросхем L297 и L298N</vt:lpstr>
      <vt:lpstr>Технические характеристики контроллера шаговых двигателей на L297 и L298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Принцип работы шагового двигателя. </dc:title>
  <dc:creator>Рустам Рустамов</dc:creator>
  <cp:lastModifiedBy>Пользователь Windows</cp:lastModifiedBy>
  <cp:revision>8</cp:revision>
  <dcterms:created xsi:type="dcterms:W3CDTF">2017-05-17T12:19:21Z</dcterms:created>
  <dcterms:modified xsi:type="dcterms:W3CDTF">2021-03-03T09:01:47Z</dcterms:modified>
</cp:coreProperties>
</file>