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D9B-6EF7-4FE2-9958-EC1050B5D706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E6A4-490D-4154-8169-352C780CC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49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D9B-6EF7-4FE2-9958-EC1050B5D706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E6A4-490D-4154-8169-352C780CC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D9B-6EF7-4FE2-9958-EC1050B5D706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E6A4-490D-4154-8169-352C780CC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98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D9B-6EF7-4FE2-9958-EC1050B5D706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E6A4-490D-4154-8169-352C780CC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12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D9B-6EF7-4FE2-9958-EC1050B5D706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E6A4-490D-4154-8169-352C780CC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0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D9B-6EF7-4FE2-9958-EC1050B5D706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E6A4-490D-4154-8169-352C780CC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D9B-6EF7-4FE2-9958-EC1050B5D706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E6A4-490D-4154-8169-352C780CC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6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D9B-6EF7-4FE2-9958-EC1050B5D706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E6A4-490D-4154-8169-352C780CC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66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D9B-6EF7-4FE2-9958-EC1050B5D706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E6A4-490D-4154-8169-352C780CC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0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D9B-6EF7-4FE2-9958-EC1050B5D706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E6A4-490D-4154-8169-352C780CC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7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D9B-6EF7-4FE2-9958-EC1050B5D706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E6A4-490D-4154-8169-352C780CC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9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AD9B-6EF7-4FE2-9958-EC1050B5D706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9E6A4-490D-4154-8169-352C780CC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0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61210" y="-6431"/>
            <a:ext cx="18924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effectLst/>
              </a:rPr>
              <a:t>ESP8266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YS Text Fallback"/>
              </a:rPr>
              <a:t/>
            </a:r>
            <a:br>
              <a:rPr lang="ru-RU" sz="2400" b="0" i="0" dirty="0" smtClean="0">
                <a:solidFill>
                  <a:srgbClr val="000000"/>
                </a:solidFill>
                <a:effectLst/>
                <a:latin typeface="YS Text Fallback"/>
              </a:rPr>
            </a:b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5241" y="497787"/>
            <a:ext cx="11718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Микросхема ESP8266 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один из самых популярных инструментов для организации беспроводной связи в проектах умного дома. С помощью беспроводного контроллера можно организовывать связь по интерфейсу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обеспечивая проектам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выход в интернет и возможность дистанционного управления и сбора данных. На основе ESP8266 созданы такие популярные платы как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WeMos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огромное количество самодельных проектов. В этой статье, мы узнаем, что из себя представляет ESP82266, какие бывают ее разновидности, как работать с ESP8266 в среде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3908" y="2471881"/>
            <a:ext cx="3113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Описание 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ESP8266</a:t>
            </a:r>
            <a:endParaRPr lang="ru-RU" dirty="0"/>
          </a:p>
        </p:txBody>
      </p:sp>
      <p:pic>
        <p:nvPicPr>
          <p:cNvPr id="1026" name="Picture 2" descr="WiFi ESP8266 в проектах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545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175379" y="2471881"/>
            <a:ext cx="88073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ESP8266 – микроконтроллер с интерфейсом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имеет возможность исполнять программы из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флеш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-памяти.  Устройство было выпущено в 2014 году китайской фирмой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Espressif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практически сразу же стало популярным.</a:t>
            </a:r>
          </a:p>
          <a:p>
            <a:pPr algn="just"/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 недорогой, обладает небольшим количеством внешних элементов и имеет следующие технические параметры: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протоколы 802.11 b/g/n с WEP, WPA, WPA2;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14 портами ввода и вывода, SPI, I2C, UART, 10-бит АЦП;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внешнюю память до 16 МБ;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Необходимое питание от 2,2 до 3,6 В, потребляемый ток до 300 мА в зависимости от выбранного режима.</a:t>
            </a:r>
          </a:p>
          <a:p>
            <a:pPr algn="just"/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Важной особенностью является отсутствие пользовательской энергонезависимой памяти на кристалле. Программа выполняется от внешней SPI ПЗУ при помощи динамической загрузки необходимых элементов программы. Доступ к внутренней периферии можно получить не из документации, а из API набора библиотек. Производителем указывается приблизительное количество ОЗУ – 50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кБ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7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98878" y="1286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0" dirty="0" err="1" smtClean="0">
                <a:solidFill>
                  <a:srgbClr val="000000"/>
                </a:solidFill>
                <a:effectLst/>
                <a:latin typeface="YS Text Fallback"/>
              </a:rPr>
              <a:t>NodeMCU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 </a:t>
            </a:r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на базе 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esp8266</a:t>
            </a:r>
          </a:p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ru-RU" dirty="0"/>
          </a:p>
        </p:txBody>
      </p:sp>
      <p:pic>
        <p:nvPicPr>
          <p:cNvPr id="6146" name="Picture 2" descr="WiFi ESP8266 в проектах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671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857500" y="704671"/>
            <a:ext cx="91661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платформа, основанная на базе модуля esp8266. Используется для управления схемой на расстоянии при помощи интернета через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Плата малогабаритная, компактная, стоит дешево, на лицевой стороне имеется разъем для USB. Рядом кнопки для отладки и перезагрузки микроконтроллера. Также установлен чип ESP8266. Напряжение питания – от 5 до 12 В, желательно подавать более 10 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1195" y="2847796"/>
            <a:ext cx="115869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Большим преимуществом платы является ее малое энергопотребление. Нередко их используют в схемах с автономным питанием. На плате расположены всего 11 портов общего назначения, из них некоторые имеют специальные функции: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D1 и D2 – для интерфейса I2C/ TWI;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D5-D8- для интерфейса SPI;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D9, D10 – для UART;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D1-D10 – могут работать как ШИМ.</a:t>
            </a:r>
          </a:p>
          <a:p>
            <a:pPr algn="just"/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имеет современное API для аппаратного ввода и вывода. Это позволяет сократить количество действий во время работы с оборудованием и при его настройке. С помощью прошивки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задействовать весь рабочий потенциал для быстрой разработки устройства.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40072" y="693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0" dirty="0" err="1" smtClean="0">
                <a:solidFill>
                  <a:srgbClr val="000000"/>
                </a:solidFill>
                <a:effectLst/>
                <a:latin typeface="YS Text Fallback"/>
              </a:rPr>
              <a:t>WeMos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 </a:t>
            </a:r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на базе 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esp8266</a:t>
            </a:r>
          </a:p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ru-RU" dirty="0"/>
          </a:p>
        </p:txBody>
      </p:sp>
      <p:pic>
        <p:nvPicPr>
          <p:cNvPr id="7170" name="Picture 2" descr="WiFi ESP8266 в проектах Ardui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9791" r="4190" b="7582"/>
          <a:stretch/>
        </p:blipFill>
        <p:spPr bwMode="auto">
          <a:xfrm>
            <a:off x="4360458" y="3747264"/>
            <a:ext cx="3248167" cy="307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7421" y="577165"/>
            <a:ext cx="1161424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WeMos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– еще один вид платформы, основанный на базе микроконтроллера esp8266. Соответственно, имеется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модуль, поддерживается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IDE, имеется разъем для внешней антенны. Плата имеет 11 цифровых входов/выходов, которые (кроме D0) поддерживают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/I2C/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one-wire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Максимальное напряжение питания достигает 3,3 В. Также на платформе присутствует USB разъем.  Аналоговый вход 1 с максимальным напряжением 3,2В.</a:t>
            </a:r>
          </a:p>
          <a:p>
            <a:pPr algn="just"/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модулем нужно установить драйвер CH340 и настроить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 под ESP8266. Для этого нужно в меню настройки в строке «дополнительная ссылка для менеджера плат» добавить адрес http://arduino.esp8266.com/stable/package_esp8266com_index.json.</a:t>
            </a:r>
          </a:p>
          <a:p>
            <a:pPr algn="just"/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требуется найти пакет esp8266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ESP8266 и установить его.  Затем нужно выбрать в меню инструменты микроконтроллер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Wemos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D1 R2 и записать нужный скетч.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8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9182" y="547132"/>
            <a:ext cx="119144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Выводы по ESP8266</a:t>
            </a:r>
            <a:endParaRPr lang="en-US" sz="2400" b="1" i="0" dirty="0" smtClean="0">
              <a:solidFill>
                <a:srgbClr val="000000"/>
              </a:solidFill>
              <a:effectLst/>
              <a:latin typeface="YS Text Fallback"/>
            </a:endParaRPr>
          </a:p>
          <a:p>
            <a:pPr algn="ctr"/>
            <a:endParaRPr lang="ru-RU" sz="2400" b="1" i="0" dirty="0" smtClean="0">
              <a:solidFill>
                <a:srgbClr val="000000"/>
              </a:solidFill>
              <a:effectLst/>
              <a:latin typeface="YS Text Fallback"/>
            </a:endParaRPr>
          </a:p>
          <a:p>
            <a:pPr algn="just"/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плат на основе микросхемы ESP8266 вы можете добавить в свои проекты возможности “большого интернета”, сделав их гораздо более интеллектуальными. Дистанционное управление, сбор и анализ данных на сервере, обработка голоса и работа с изображением – все это становится доступным, когда мы подключаем наш проект по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 интернету. В следующих статьях мы подробно рассмотрим то, как можно программировать устройства на базе 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уделим внимание таким популярным платам как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WeMos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6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53134" y="128601"/>
            <a:ext cx="6400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Особенности платы 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ESP8266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YS Text Fallback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YS Text Fallback"/>
              </a:rPr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5618" y="636432"/>
            <a:ext cx="118144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Удобное подключение к компьютеру – через USB кабель, питание от него же;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встроенного преобразователя напряжения 3,3В;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4 Мб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флеш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-памяти;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кнопки для перезагрузки и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перепрошивки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 порты выведены на плату на две гребенки с шагом 2,5 мм.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75462" y="2514772"/>
            <a:ext cx="6127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Сферы применения модуля 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ESP8266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YS Text Fallback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YS Text Fallback"/>
              </a:rPr>
            </a:b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5618" y="3131780"/>
            <a:ext cx="118144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системы для умного дома: Беспроводное управление, беспроводные розетки, управление температурой, дополнение к сигнализационным системам;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Мобильная электроника;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 метки;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Детские игрушки;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-сети.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2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99379" y="14224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Распиновка</a:t>
            </a:r>
            <a:r>
              <a:rPr lang="ru-RU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765576" y="650080"/>
            <a:ext cx="42581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огромное количество разновидностей модуля ESP8266. На рисунке представлены некоторые из них. Наиболее популярным вариантом является 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 01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 descr="WiFi ESP8266 в проектах Ardui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73"/>
          <a:stretch/>
        </p:blipFill>
        <p:spPr bwMode="auto">
          <a:xfrm>
            <a:off x="0" y="650080"/>
            <a:ext cx="7765576" cy="604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WiFi ESP8266 в проектах Ardui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50" r="50168"/>
          <a:stretch/>
        </p:blipFill>
        <p:spPr bwMode="auto">
          <a:xfrm>
            <a:off x="5925588" y="5318096"/>
            <a:ext cx="1962818" cy="133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765576" y="2654521"/>
            <a:ext cx="425810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Исполнение программы требуется задавать состоянием портов GPIO0, GPIO2 и GPIO15, когда заканчивается подача питания. Можно выделить 2 важных режима – когда код исполняется из UART (GPIO0 = 0, GPIO2 = 1 и GPIO15 = 0) для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перепрошивки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флеш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-карты и когда исполняется из внешней ПЗУ (GPIO0 = 1, GPIO2 = 1 и GPIO15 = 0) в штатном режиме.</a:t>
            </a:r>
          </a:p>
        </p:txBody>
      </p:sp>
    </p:spTree>
    <p:extLst>
      <p:ext uri="{BB962C8B-B14F-4D97-AF65-F5344CB8AC3E}">
        <p14:creationId xmlns:p14="http://schemas.microsoft.com/office/powerpoint/2010/main" val="26892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1970" y="141743"/>
            <a:ext cx="11718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1970" y="14174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Распиновка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ESP01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изображена на картинке.</a:t>
            </a:r>
          </a:p>
          <a:p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endParaRPr lang="ru-RU" dirty="0"/>
          </a:p>
        </p:txBody>
      </p:sp>
      <p:pic>
        <p:nvPicPr>
          <p:cNvPr id="3074" name="Picture 2" descr="WiFi ESP8266 в проектах Ardui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0" r="22366" b="23714"/>
          <a:stretch/>
        </p:blipFill>
        <p:spPr bwMode="auto">
          <a:xfrm>
            <a:off x="181970" y="618796"/>
            <a:ext cx="5545540" cy="430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727511" y="464908"/>
            <a:ext cx="617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Описание контактов: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 smtClean="0">
                <a:solidFill>
                  <a:srgbClr val="000000"/>
                </a:solidFill>
                <a:effectLst/>
                <a:latin typeface="YS Text Fallback"/>
              </a:rPr>
              <a:t>1 – земля, 8 – питание. 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По документации напряжение подается до 3,6 В – это важно учесть при работе с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YS Text Fallback"/>
              </a:rPr>
              <a:t>Ардуино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, на которую обычно подают 5 В.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 smtClean="0">
                <a:solidFill>
                  <a:srgbClr val="000000"/>
                </a:solidFill>
                <a:effectLst/>
                <a:latin typeface="YS Text Fallback"/>
              </a:rPr>
              <a:t>6 – RST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, нужна для перезагрузки микроконтроллера при подаче на него низкого логического уровня.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 smtClean="0">
                <a:solidFill>
                  <a:srgbClr val="000000"/>
                </a:solidFill>
                <a:effectLst/>
                <a:latin typeface="YS Text Fallback"/>
              </a:rPr>
              <a:t>4 – CP_PD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, также используется для перевода устройства в энергосберегающий режим.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 smtClean="0">
                <a:solidFill>
                  <a:srgbClr val="000000"/>
                </a:solidFill>
                <a:effectLst/>
                <a:latin typeface="YS Text Fallback"/>
              </a:rPr>
              <a:t>7 и 0 – RXD0 и TXD0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, это аппаратный UART, необходимый для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YS Text Fallback"/>
              </a:rPr>
              <a:t>перепрошивки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 модуля.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 smtClean="0">
                <a:solidFill>
                  <a:srgbClr val="000000"/>
                </a:solidFill>
                <a:effectLst/>
                <a:latin typeface="YS Text Fallback"/>
              </a:rPr>
              <a:t>2 – TXD0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, к этому контакту подключается светодиод, который загорается при низком логическом уровне на GPIO1 и при передаче данных по UART.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 smtClean="0">
                <a:solidFill>
                  <a:srgbClr val="000000"/>
                </a:solidFill>
                <a:effectLst/>
                <a:latin typeface="YS Text Fallback"/>
              </a:rPr>
              <a:t>5 – GPIO0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, порт ввода и вывода, также позволяет перевести устройство в режим программирования (при подключении порта к низкому логическому уровню и подачи напряжения) 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 smtClean="0">
                <a:solidFill>
                  <a:srgbClr val="000000"/>
                </a:solidFill>
                <a:effectLst/>
                <a:latin typeface="YS Text Fallback"/>
              </a:rPr>
              <a:t>3 – GPIO2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, порт ввода и вывода.</a:t>
            </a:r>
            <a:endParaRPr lang="ru-RU" b="0" i="0" dirty="0">
              <a:solidFill>
                <a:srgbClr val="000000"/>
              </a:solidFill>
              <a:effectLst/>
              <a:latin typeface="YS Text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95718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04453" y="105349"/>
            <a:ext cx="300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0" dirty="0" err="1" smtClean="0">
                <a:solidFill>
                  <a:srgbClr val="000000"/>
                </a:solidFill>
                <a:effectLst/>
                <a:latin typeface="YS Text Fallback"/>
              </a:rPr>
              <a:t>Распиновка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YS Text Fallback"/>
              </a:rPr>
              <a:t> 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ESP-12</a:t>
            </a:r>
            <a:endParaRPr lang="ru-RU" sz="2400" b="1" dirty="0"/>
          </a:p>
        </p:txBody>
      </p:sp>
      <p:pic>
        <p:nvPicPr>
          <p:cNvPr id="1026" name="Picture 2" descr="ESP8266: подключение, прошивка и работа с AT-командам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210" y="673330"/>
            <a:ext cx="6830234" cy="60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97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0126" y="120514"/>
            <a:ext cx="118326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Основные отличия </a:t>
            </a:r>
            <a:r>
              <a:rPr lang="ru-RU" sz="2400" b="1" i="0" dirty="0" err="1" smtClean="0">
                <a:solidFill>
                  <a:srgbClr val="000000"/>
                </a:solidFill>
                <a:effectLst/>
                <a:latin typeface="YS Text Fallback"/>
              </a:rPr>
              <a:t>Ардуино</a:t>
            </a:r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 от ESP8266</a:t>
            </a:r>
          </a:p>
          <a:p>
            <a:pPr algn="ctr"/>
            <a:endParaRPr lang="ru-RU" sz="2400" b="1" i="0" dirty="0" smtClean="0">
              <a:solidFill>
                <a:srgbClr val="000000"/>
              </a:solidFill>
              <a:effectLst/>
              <a:latin typeface="YS Text Fallbac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ESP8266 имеет больший объем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флеш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-памяти, при этом у ESP8266 отсутствует энергонезависимая память;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ESP8266 быстрее, чем у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ESP8266;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потребляеn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больше тока, чем для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126" y="2325890"/>
            <a:ext cx="11832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Программирование ESP8266 в </a:t>
            </a:r>
            <a:r>
              <a:rPr lang="ru-RU" sz="2400" b="1" i="0" dirty="0" err="1" smtClean="0">
                <a:solidFill>
                  <a:srgbClr val="000000"/>
                </a:solidFill>
                <a:effectLst/>
                <a:latin typeface="YS Text Fallback"/>
              </a:rPr>
              <a:t>Arduino</a:t>
            </a:r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 IDE</a:t>
            </a:r>
          </a:p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0126" y="2858868"/>
            <a:ext cx="11832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комплект разработчика esp8266 включает в себя: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из пакета GNU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Библиотеки, стеки протоколов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TCP/IP.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загрузки информации в программу контроллера.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IDE.</a:t>
            </a:r>
          </a:p>
          <a:p>
            <a:pPr indent="450850" algn="just"/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модули ESP8266 поставляются с прошивкой от фирмы-изготовителя. С ее помощью можно управлять модулем с внешнего микроконтроллера, реализовывать работу с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как с модемом. Также существует множество других готовых прошивок. Некоторые из них позволяют настраивать работу модуля при помощи WEB-интерфейса.</a:t>
            </a:r>
          </a:p>
          <a:p>
            <a:pPr indent="450850" algn="just"/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программировать из среды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IDE. При ее помощи можно легко писать скетчи и загружать их в ESP8266, прошивать ESP8266, при этом не требуется сама плата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 поддерживает все виды модулей ESP8266.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7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81088"/>
            <a:ext cx="1209191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ctr"/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настоящий момент для 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реализовать следующие функции:</a:t>
            </a:r>
          </a:p>
          <a:p>
            <a:pPr indent="355600" algn="just">
              <a:buFont typeface="Arial" panose="020B0604020202020204" pitchFamily="34" charset="0"/>
              <a:buChar char="•"/>
            </a:pP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языка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Управлять портами GPIO можно точно так же, как и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пинами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плате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Команда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(А0) позволяет считать значения АЦП. При помощи команды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можно подключить ШИМ на нужном выходе GPIO. При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 ШИМ отключается, максимальное значение достигает константы, равной 1023.С помощью функций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attachInterrupt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detachInterrupt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выполнять прерывание на любом порте GPIO, кроме 16.</a:t>
            </a:r>
          </a:p>
          <a:p>
            <a:pPr indent="355600" algn="just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Тайминг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Используя команды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millis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вернуть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мкс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прошли с момента старта.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приостановить исполнение программы на нужное время. Также функция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(…) позволяет поддерживать нормальную работу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если в скетче присутствуют большие элементы, которые выполняются более 50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– аналог функции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(0).</a:t>
            </a:r>
          </a:p>
          <a:p>
            <a:pPr indent="355600" algn="just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Serial1 (UART0 и UART1). 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ESP8266 аналогична работе на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Запись и чтение данных блокируют исполнение кода, если FIFO на 128 байт и программный буфер на 256 байт заполнены. Объект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пользуется аппаратным UART0, для него можно задать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GPIO15 (TX) и GPIO13 (RX) вместо GPIO1(TX) и GPIO3(RX). Для этого после функции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нужно вызвать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Serial.swap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();. Аналогично Serial1 использует UART1, который работает на передачу. Необходимый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этого GPIO2.</a:t>
            </a:r>
          </a:p>
          <a:p>
            <a:pPr indent="355600" algn="just">
              <a:buFont typeface="Arial" panose="020B0604020202020204" pitchFamily="34" charset="0"/>
              <a:buChar char="•"/>
            </a:pP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Макрос PROGMEM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Его работа аналогична работе в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Позволяет перемещать данные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строковые постоянные во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-память. При этом в ESP8266 не сохраняются одинаковые константы, что приводит к дополнительной трате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флеш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-памяти.</a:t>
            </a:r>
          </a:p>
          <a:p>
            <a:pPr indent="355600" algn="just">
              <a:buFont typeface="Arial" panose="020B0604020202020204" pitchFamily="34" charset="0"/>
              <a:buChar char="•"/>
            </a:pP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I2C.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 началом работы с шиной I2C выбираются шины с помощью функции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Wire.pins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sda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355600" algn="just">
              <a:buFont typeface="Arial" panose="020B0604020202020204" pitchFamily="34" charset="0"/>
              <a:buChar char="•"/>
            </a:pP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SPI,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OneWire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поддерживаются полностью.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5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48116" y="95536"/>
            <a:ext cx="8092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Использование esp8266 для связи </a:t>
            </a:r>
            <a:r>
              <a:rPr lang="ru-RU" sz="2400" b="1" i="0" dirty="0" err="1" smtClean="0">
                <a:solidFill>
                  <a:srgbClr val="000000"/>
                </a:solidFill>
                <a:effectLst/>
                <a:latin typeface="YS Text Fallback"/>
              </a:rPr>
              <a:t>Ардуино</a:t>
            </a:r>
            <a:r>
              <a:rPr lang="ru-RU" sz="2400" b="1" i="0" dirty="0" smtClean="0">
                <a:solidFill>
                  <a:srgbClr val="000000"/>
                </a:solidFill>
                <a:effectLst/>
                <a:latin typeface="YS Text Fallback"/>
              </a:rPr>
              <a:t> по </a:t>
            </a:r>
            <a:r>
              <a:rPr lang="ru-RU" sz="2400" b="1" i="0" dirty="0" err="1" smtClean="0">
                <a:solidFill>
                  <a:srgbClr val="000000"/>
                </a:solidFill>
                <a:effectLst/>
                <a:latin typeface="YS Text Fallback"/>
              </a:rPr>
              <a:t>WiFi</a:t>
            </a:r>
            <a:endParaRPr lang="ru-RU" sz="2400" b="1" i="0" dirty="0">
              <a:solidFill>
                <a:srgbClr val="000000"/>
              </a:solidFill>
              <a:effectLst/>
              <a:latin typeface="YS Text Fallback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7379" y="639087"/>
            <a:ext cx="12064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Перед подключением к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YS Text Fallback"/>
              </a:rPr>
              <a:t>Ардуино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 важно помнить, что у </a:t>
            </a:r>
            <a:r>
              <a:rPr lang="ru-RU" b="1" i="0" dirty="0" smtClean="0">
                <a:solidFill>
                  <a:srgbClr val="000000"/>
                </a:solidFill>
                <a:effectLst/>
                <a:latin typeface="YS Text Fallback"/>
              </a:rPr>
              <a:t>ESP8266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 напряжение питания не может быть выше 3,6, в то время как на пате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YS Text Fallback"/>
              </a:rPr>
              <a:t>Ардуино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 напряжение равно 5 В. Соединять 2 микроконтроллера нужно с помощью резистивных делителей. Перед подключением модуля нужно ознакомиться с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YS Text Fallback"/>
              </a:rPr>
              <a:t>распиновкой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 выбранного </a:t>
            </a:r>
            <a:r>
              <a:rPr lang="ru-RU" b="1" i="0" dirty="0" smtClean="0">
                <a:solidFill>
                  <a:srgbClr val="000000"/>
                </a:solidFill>
                <a:effectLst/>
                <a:latin typeface="YS Text Fallback"/>
              </a:rPr>
              <a:t>ESP8266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.  Схема подключения для </a:t>
            </a:r>
            <a:r>
              <a:rPr lang="ru-RU" b="1" i="0" dirty="0" smtClean="0">
                <a:solidFill>
                  <a:srgbClr val="000000"/>
                </a:solidFill>
                <a:effectLst/>
                <a:latin typeface="YS Text Fallback"/>
              </a:rPr>
              <a:t>ESP8266-01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YS Text Fallback"/>
              </a:rPr>
              <a:t> представлена на рисунке.</a:t>
            </a:r>
            <a:endParaRPr lang="ru-RU" dirty="0"/>
          </a:p>
        </p:txBody>
      </p:sp>
      <p:pic>
        <p:nvPicPr>
          <p:cNvPr id="5122" name="Picture 2" descr="WiFi ESP8266 в проектах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9" y="1921302"/>
            <a:ext cx="6320027" cy="39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447405" y="1921302"/>
            <a:ext cx="56308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3,3 В 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на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Vcc&amp;CH_PD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модуле 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к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ESP8266, 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– TX, 1 – RX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поддержки стабильной работы 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 источник постоянного напряжения на 3,3 В и максимальный ток 250 мА. Если питание происходит от конвертера USB-TTL, могут происходить неполадки и сбои в работе.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2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6477" y="93217"/>
            <a:ext cx="119008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библиотекой </a:t>
            </a:r>
            <a:r>
              <a:rPr lang="ru-RU" sz="2000" b="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ESP8266 схожа с библиотекой для обыкновенного </a:t>
            </a:r>
            <a:r>
              <a:rPr lang="ru-RU" sz="2000" b="0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шилда</a:t>
            </a:r>
            <a:r>
              <a:rPr lang="ru-RU" sz="20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Имеется несколько особенностей: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для выбора одного из трех режимов: клиент, точка доступа или оба режима единовременно.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softAP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нужен для создания открытой точки доступа.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softAP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создает точку доступа с паролем, который должен состоять не менее чем из 8 знаков.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WiFi.macAddress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WiFi.softAPmacAddress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)– 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МАС адрес.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WiFi.localIP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и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WiFi.softAPIP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определение IP адреса.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printDiag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ru-RU" sz="20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позволят узнать данные о диагностике.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WiFiUDP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поддержка передачи и приема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пакета в режиме клиента.</a:t>
            </a:r>
          </a:p>
          <a:p>
            <a:r>
              <a:rPr lang="ru-RU" sz="20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выполняется по следующему алгоритму: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USB-TTL к USB и к ESP.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в меню инструменты нужный порт, плату, частоту и размер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-памяти.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 — Примеры — ESP8266WiFi —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WiFiWebServer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Записать в скетче SSID и пароль сети 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Начать компиляцию и загрузку кода.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Дождаться окончания процесса прошивки, отсоединить GPIO0 от земли.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Поставить скорость 115200.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Произойдет подключение, будет записан адрес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 браузер, ввести в адресной строке номер IP/</a:t>
            </a:r>
            <a:r>
              <a:rPr lang="ru-RU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монитор порта, если к выходу GPIO2 подключен светодиод, он должен загореться.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84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1487</Words>
  <Application>Microsoft Office PowerPoint</Application>
  <PresentationFormat>Широкоэкранный</PresentationFormat>
  <Paragraphs>104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YS Text Fallback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SIDORCHYK_HOME</cp:lastModifiedBy>
  <cp:revision>21</cp:revision>
  <dcterms:created xsi:type="dcterms:W3CDTF">2020-10-30T07:18:49Z</dcterms:created>
  <dcterms:modified xsi:type="dcterms:W3CDTF">2020-11-16T17:48:44Z</dcterms:modified>
</cp:coreProperties>
</file>