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48D-3CC0-447F-B66F-5D158B62F3C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6869-56D8-49EB-884D-E6C44DC32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10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48D-3CC0-447F-B66F-5D158B62F3C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6869-56D8-49EB-884D-E6C44DC32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48D-3CC0-447F-B66F-5D158B62F3C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6869-56D8-49EB-884D-E6C44DC32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48D-3CC0-447F-B66F-5D158B62F3C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6869-56D8-49EB-884D-E6C44DC32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6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48D-3CC0-447F-B66F-5D158B62F3C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6869-56D8-49EB-884D-E6C44DC32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56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48D-3CC0-447F-B66F-5D158B62F3C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6869-56D8-49EB-884D-E6C44DC32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23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48D-3CC0-447F-B66F-5D158B62F3C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6869-56D8-49EB-884D-E6C44DC32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1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48D-3CC0-447F-B66F-5D158B62F3C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6869-56D8-49EB-884D-E6C44DC32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48D-3CC0-447F-B66F-5D158B62F3C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6869-56D8-49EB-884D-E6C44DC32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81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48D-3CC0-447F-B66F-5D158B62F3C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6869-56D8-49EB-884D-E6C44DC32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2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48D-3CC0-447F-B66F-5D158B62F3C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6869-56D8-49EB-884D-E6C44DC32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73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E48D-3CC0-447F-B66F-5D158B62F3C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6869-56D8-49EB-884D-E6C44DC32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ressif/esp-idf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en.yandex.ru/media/id/5d0992b0a0412200b1332b91/wifi-esp8266-v-proektah-arduino-5f2a24055ca7b3768a225d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ressif/arduino-esp3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83469" y="219122"/>
            <a:ext cx="4629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 smtClean="0">
                <a:solidFill>
                  <a:srgbClr val="000000"/>
                </a:solidFill>
                <a:effectLst/>
                <a:latin typeface="YS Text Fallback"/>
              </a:rPr>
              <a:t>Микроконтроллер </a:t>
            </a:r>
            <a:r>
              <a:rPr lang="en-US" sz="2800" b="1" i="0" dirty="0" smtClean="0">
                <a:solidFill>
                  <a:srgbClr val="000000"/>
                </a:solidFill>
                <a:effectLst/>
                <a:latin typeface="YS Text Fallback"/>
              </a:rPr>
              <a:t>ESP32</a:t>
            </a:r>
            <a:endParaRPr lang="en-US" sz="2800" b="1" i="0" dirty="0">
              <a:solidFill>
                <a:srgbClr val="000000"/>
              </a:solidFill>
              <a:effectLst/>
              <a:latin typeface="YS Text Fallback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286" y="837378"/>
            <a:ext cx="113060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Микроконтроллер ESP32 – это одна из самых доступных и мощных платформ для создания умных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-проектов с поддержкой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Придя на смену ESP8266, этот чип дал новые возможности для разработчиков, хотя по-прежнему остались старые проблемы с поддержкой и документацией.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35242" y="2860997"/>
            <a:ext cx="5725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Описание микроконтроллера 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ESP32</a:t>
            </a:r>
            <a:endParaRPr lang="en-US" sz="2400" b="1" i="0" dirty="0">
              <a:solidFill>
                <a:srgbClr val="000000"/>
              </a:solidFill>
              <a:effectLst/>
              <a:latin typeface="YS Text Fallback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1086" y="3457403"/>
            <a:ext cx="115986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Фирма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Espressif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выпустила мощный недорогой микроконтроллер ESP32 летом 2016 года. Устройство представляет собой систему на кристалле, построенную по технологии TSMC 40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контроллерами. Оно оснащено двухъядерным 32-битным процессором, который работает на частотах 80, 160 или 240 МГц. Также в систему интегрированы антенные коммутаторы, радиочастотные компоненты, фильтры, усилители, модули управления питанием. Подключается ESP32 к компьютеру через обычный USB провод.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5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47416" y="128601"/>
            <a:ext cx="78611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YS Text Fallback"/>
              </a:rPr>
              <a:t>Проверка модуля и подключение к </a:t>
            </a:r>
            <a:r>
              <a:rPr lang="ru-RU" sz="2400" b="1" dirty="0" err="1">
                <a:solidFill>
                  <a:srgbClr val="000000"/>
                </a:solidFill>
                <a:latin typeface="YS Text Fallback"/>
              </a:rPr>
              <a:t>Arduino</a:t>
            </a:r>
            <a:r>
              <a:rPr lang="ru-RU" sz="2400" b="1" dirty="0">
                <a:solidFill>
                  <a:srgbClr val="000000"/>
                </a:solidFill>
                <a:latin typeface="YS Text Fallback"/>
              </a:rPr>
              <a:t> IDE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1971" y="63643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произвести проверку работоспособности модуля, можно собрать проект с мигающим светодиодом. Для подключения потребуются: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ESP32;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питания на 3 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Резисторы;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кабель для подключения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компьютеру;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USB-TTL конвертор.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69373" y="6825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YS Text Fallback"/>
              </a:rPr>
              <a:t>Собирается это все согласно схеме ниже.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074" name="Picture 2" descr="Микроконтроллер ESP32 и проекты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28" y="2159927"/>
            <a:ext cx="7584744" cy="45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81971" y="4976082"/>
            <a:ext cx="42751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нужно загрузить тестовый код, прописав в нем номер COM порта, к которому подключен модуль, и тип платы. После загрузки скетча должен замигать светодиод.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7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9265" y="144271"/>
            <a:ext cx="11609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0000"/>
                </a:solidFill>
                <a:latin typeface="YS Text Fallback"/>
              </a:rPr>
              <a:t>Настройка официальной среды разработки </a:t>
            </a:r>
            <a:r>
              <a:rPr lang="en-US" sz="2400" b="1" dirty="0">
                <a:solidFill>
                  <a:srgbClr val="000000"/>
                </a:solidFill>
                <a:latin typeface="YS Text Fallback"/>
              </a:rPr>
              <a:t>ESP-IDF (</a:t>
            </a:r>
            <a:r>
              <a:rPr lang="en-US" sz="2400" b="1" dirty="0" err="1">
                <a:solidFill>
                  <a:srgbClr val="000000"/>
                </a:solidFill>
                <a:latin typeface="YS Text Fallback"/>
              </a:rPr>
              <a:t>Espressif</a:t>
            </a:r>
            <a:r>
              <a:rPr lang="en-US" sz="2400" b="1" dirty="0">
                <a:solidFill>
                  <a:srgbClr val="000000"/>
                </a:solidFill>
                <a:latin typeface="YS Text Fallback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YS Text Fallback"/>
              </a:rPr>
              <a:t>IoT</a:t>
            </a:r>
            <a:r>
              <a:rPr lang="en-US" sz="2400" b="1" dirty="0">
                <a:solidFill>
                  <a:srgbClr val="000000"/>
                </a:solidFill>
                <a:latin typeface="YS Text Fallback"/>
              </a:rPr>
              <a:t> Development Framework)</a:t>
            </a:r>
            <a:endParaRPr lang="en-US" sz="2400" b="1" i="0" dirty="0">
              <a:solidFill>
                <a:srgbClr val="000000"/>
              </a:solidFill>
              <a:effectLst/>
              <a:latin typeface="YS Text Fallbac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9265" y="975268"/>
            <a:ext cx="11609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Среду ESP-IDF можно установить на Windows. Для этого нужно: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с официального сайта среду разработки;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Распаковать архив, поместить его на диск C;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появится каталог msys32, в который нужно перейти и запустить программу mingw32.exe;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Появится окно терминала, где нужно создать каталог с именем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перейти в созданный каталог;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9265" y="3006593"/>
            <a:ext cx="11609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Подключить необходимые библиотеки с помощью команды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clone –recursive </a:t>
            </a:r>
            <a:r>
              <a:rPr lang="en-US" sz="2000" dirty="0">
                <a:solidFill>
                  <a:srgbClr val="0077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https://github.com/espressif/esp-idf.git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устанавливаются пакеты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командой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-m pip install –user -r $IDF_PATH/requirements.txt.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можно начинать работу. В каталоге \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esp-idf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\examples\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различные примеры скетчей для работы с модулем.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икроконтроллер ESP32 и проекты Ardui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1" b="15309"/>
          <a:stretch/>
        </p:blipFill>
        <p:spPr bwMode="auto">
          <a:xfrm>
            <a:off x="1702364" y="247828"/>
            <a:ext cx="9005516" cy="643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96501" y="714779"/>
            <a:ext cx="3040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YS Text Fallback"/>
              </a:rPr>
              <a:t>Микроконтроллер </a:t>
            </a:r>
            <a:r>
              <a:rPr lang="en-US" b="1" dirty="0">
                <a:solidFill>
                  <a:srgbClr val="000000"/>
                </a:solidFill>
                <a:latin typeface="YS Text Fallback"/>
              </a:rPr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402446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3164" y="677060"/>
            <a:ext cx="1033471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характеристики ESP32: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Двух- или одноядерный 32-битный процессор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Tensilica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Xtensa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LX6;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Тактовая частота – 160 или 240 МГц;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520 Кб SRAM;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Максимальный ток потребления 260 мА, в спящем режиме – 10 мА;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беспроводной связи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802.11 b / g / N,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v4.2 BR/EDR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датчиков температуры, Холла,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тач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-сенсоров;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Инфракрасное дистанционное управление;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подключать двигатели и светодиоды через ШИМ разъем;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IEEE 802.11 с поддержкой WFA, WPA/WPA2 и WAPI;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безопасной загрузки;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флэш диска.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90587" y="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Характеристики чипа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6" name="Picture 2" descr="Микроконтроллер ESP32 и проекты Ardui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1" b="22052"/>
          <a:stretch/>
        </p:blipFill>
        <p:spPr bwMode="auto">
          <a:xfrm>
            <a:off x="8753475" y="4836919"/>
            <a:ext cx="3438525" cy="193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3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0794" y="927560"/>
            <a:ext cx="115824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модуле традиционно присутствует встроенное управление энергопитанием. Для этого используются линейный регулятор, индивидуальное питание для RTC (ядро низкого энергопотребления), пробуждение по таймеру или сенсорному датчику.</a:t>
            </a:r>
          </a:p>
          <a:p>
            <a:pPr algn="just"/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модуля ESP32 может производиться на самых разных платформах, и средах, вот небольшой список наиболее популярных вариантов: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Espressif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Espruino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PlatformIO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Pymakr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IDE.</a:t>
            </a:r>
          </a:p>
          <a:p>
            <a:pPr algn="just"/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проектов реализуется на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 и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Espruino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2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8322" y="334330"/>
            <a:ext cx="120236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0000"/>
                </a:solidFill>
                <a:latin typeface="YS Text Fallback"/>
              </a:rPr>
              <a:t>Использование ESP 32</a:t>
            </a:r>
          </a:p>
          <a:p>
            <a:pPr indent="450850" algn="just"/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850" algn="just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Хоть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плата ESP32 появилась недавно, она уже активно используется в коммерческих проектах, связанных с мобильными приложениями, электроникой и задачами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на ее базе построен светодиодный браслет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группы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Alibaba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Он представляет собой живой беспроводной экран, в котором каждый браслет работает как пиксель. Также на основе микроконтроллера реализована биометрическая система отслеживания посещаемости и проекты, связанные с анализом климатических условий. Имея плату ESP32 и датчики температуры, влажности и давления, можно самостоятельно собрать метеостанцию. ESP32 используется в музыкальных плеерах, помощниках с голосовым управлением,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аудиогарнитуре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6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574570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solidFill>
                  <a:srgbClr val="000000"/>
                </a:solidFill>
                <a:latin typeface="YS Text Fallback"/>
              </a:rPr>
              <a:t>Распиновка</a:t>
            </a:r>
            <a:r>
              <a:rPr lang="ru-RU" sz="2800" b="1" dirty="0">
                <a:solidFill>
                  <a:srgbClr val="000000"/>
                </a:solidFill>
                <a:latin typeface="YS Text Fallback"/>
              </a:rPr>
              <a:t> ESP32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Микроконтроллер оснащен 48 контактами плюс 1 большой тепловой контакт, которые обладают разными функциями. Выводы микросхемы: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каналов 12-разрядного АЦП;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GRIO портов;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SPI;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UART;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I2C;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ШИМ выводов;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8-битных ЦАП вывода;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выводов зависит от производителя. Например, есть плата ESP32 DEVKIT V1 DOIT, у которой 36 контактов.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представлена на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рисунке:</a:t>
            </a:r>
            <a:endParaRPr lang="ru-RU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Микроконтроллер ESP32 и проекты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09" y="138753"/>
            <a:ext cx="6528692" cy="425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096" y="0"/>
            <a:ext cx="118417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самых популярных модулей является ESP-WROOM-32.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приведена на картинке.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 descr="Микроконтроллер ESP32 и проекты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8" y="852031"/>
            <a:ext cx="6995853" cy="457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165072" y="852031"/>
            <a:ext cx="495868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портам GRIO 0, 4, 2, 15, 13, 12, 14, 27, 33 и 32 подключены сенсорные выводы. Они могут использоваться для вывода ESP32 из глубокого сна. Они фиксируют любое изменение электрического заряда.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Порты с 34 по 39 используются только для ввода информации. На них отсутствуют подтягивающие резисторы, поэтому их нельзя использовать как выходы.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некоторых платах отображаются контакты 6-11. Они подсоединены к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интегрированной SPI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Их не используют в проектах.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различные версии платы ESP32 размерами 5х5 мм или 6х6 мм. Также на основе ESP32 существуют модули SMT для интегрирования в другие платы.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3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66616" y="409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YS Text Fallback"/>
              </a:rPr>
              <a:t>Отличия </a:t>
            </a:r>
            <a:r>
              <a:rPr lang="en-US" sz="2800" b="1" dirty="0">
                <a:solidFill>
                  <a:srgbClr val="000000"/>
                </a:solidFill>
                <a:latin typeface="YS Text Fallback"/>
              </a:rPr>
              <a:t>esp32 </a:t>
            </a:r>
            <a:r>
              <a:rPr lang="ru-RU" sz="2800" b="1" dirty="0">
                <a:solidFill>
                  <a:srgbClr val="000000"/>
                </a:solidFill>
                <a:latin typeface="YS Text Fallback"/>
              </a:rPr>
              <a:t>от </a:t>
            </a:r>
            <a:r>
              <a:rPr lang="en-US" sz="2800" b="1" dirty="0">
                <a:solidFill>
                  <a:srgbClr val="000000"/>
                </a:solidFill>
                <a:latin typeface="YS Text Fallback"/>
              </a:rPr>
              <a:t>esp8266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405097"/>
            <a:ext cx="1192814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77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/>
            </a:r>
            <a:br>
              <a:rPr lang="ru-RU" dirty="0">
                <a:solidFill>
                  <a:srgbClr val="0077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</a:b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 произведены одной компанией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Espressif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Микроконтроллер ESP32 отличается от своего предшественника улучшенными характеристиками,  увеличенным функционалом и большим объемом памяти. Стоимость нового прибора дороже примерно в 2 раза.</a:t>
            </a:r>
          </a:p>
          <a:p>
            <a:pPr indent="531813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Важным преимуществом ESP32 является более быстрый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ESP32 установлен более мощный процессор, позволяющий реализовывать сложные проекты. Эта платформа подходит для приложений, в которых требуется интернет или новые интерфейсы. Для более дешевых разработок используется ESP8266.</a:t>
            </a:r>
          </a:p>
          <a:p>
            <a:pPr indent="531813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 памяти у нового устройства ESP32 увеличен – 512 Кб против 160 Кб ESP8266. Также ESP32 отличается большим количеством выводов GRIO. К нескольким контактам на ESP32 прикреплены емкостные сенсорные датчики и датчик температуры. На обоих устройствах контакты GRIO можно использовать по-разному.  ESP32 имеет 18 12-битных АЦП каналов. У его предшественника есть всего 1 10-битный вывод АЦП.</a:t>
            </a:r>
          </a:p>
          <a:p>
            <a:pPr indent="531813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процессора значительно влияет на скорость работы. Модуль ESP32 показывает рекордную производительность по сравнению с предшественником ESP8266. Загрузка страницы с длинным скетчем и множеством графики занимает секунды.</a:t>
            </a:r>
          </a:p>
          <a:p>
            <a:pPr indent="531813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недостатков ESP32 можно выделить отсутствие библиотек для поддержки сенсоров и малое количество драйверов. Это связано с тем, что плата появилась в продаже недавно. Но учитывая все преимущества микроконтроллера и его перспективы, эта проблема будет решена уже в ближайшее время.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5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53261" y="98735"/>
            <a:ext cx="6824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YS Text Fallback"/>
              </a:rPr>
              <a:t>Настройка </a:t>
            </a:r>
            <a:r>
              <a:rPr lang="ru-RU" sz="2400" b="1" dirty="0" err="1">
                <a:solidFill>
                  <a:srgbClr val="000000"/>
                </a:solidFill>
                <a:latin typeface="YS Text Fallback"/>
              </a:rPr>
              <a:t>Arduino</a:t>
            </a:r>
            <a:r>
              <a:rPr lang="ru-RU" sz="2400" b="1" dirty="0">
                <a:solidFill>
                  <a:srgbClr val="000000"/>
                </a:solidFill>
                <a:latin typeface="YS Text Fallback"/>
              </a:rPr>
              <a:t> IDE для работы с ESP32</a:t>
            </a:r>
            <a:endParaRPr lang="ru-RU" sz="2400" b="1" i="0" dirty="0">
              <a:solidFill>
                <a:srgbClr val="000000"/>
              </a:solidFill>
              <a:effectLst/>
              <a:latin typeface="YS Text Fallback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0168" y="560400"/>
            <a:ext cx="1176437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изделия от компании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Espressif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поставляются с прошивкой, позволяющей работать с помощью AT команд. Это не всегда удобно, поэтому лучше программировать плату в 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привычной среде разработки –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IDE.</a:t>
            </a:r>
          </a:p>
          <a:p>
            <a:pPr indent="450850" algn="just"/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начать создавать проекты на ESP32, сначала нужно иметь его поддержку в среде разработки </a:t>
            </a:r>
            <a:r>
              <a:rPr lang="ru-RU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IDE. Поддержка в настоящий момент находится на начальном, но работоспособном уровне. Проблемы могут возникнуть с драйверами устройств, но из-за популярности модуля вскоре будет поддерживаться вся периферия.</a:t>
            </a:r>
          </a:p>
          <a:p>
            <a:pPr indent="450850" algn="just"/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первую очередь нужно скачать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 и официальную инструкцию с сайта </a:t>
            </a:r>
            <a:r>
              <a:rPr lang="ru-RU" sz="2200" dirty="0">
                <a:solidFill>
                  <a:srgbClr val="0077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https://github.com/espressif/arduino-esp32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Нужно загрузить файлы дистрибутива и поместить в папку C:\Users\User\Documents\Arduino\hardware\espressif\esp32.</a:t>
            </a:r>
          </a:p>
          <a:p>
            <a:pPr indent="450850" algn="just"/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плата ESP32 новая и поддержка в среде разработки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появилась недавно, то могут возникнуть сложности с установкой. Это связано с тем, что драйвера только разрабатываются и изменен порядок расположения системных директорий. Все скетчи должны быть расположены в папке C:\Users\User\Documents\Arduino. Файлы дистрибутива должны быть размещены внутри этой папки, как советует производитель. Если этого не учесть, то поддержка в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ESP32 будет отсутствовать.</a:t>
            </a:r>
          </a:p>
          <a:p>
            <a:pPr indent="450850" algn="just"/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установки можно открыть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IDE. Затем нужно перейти в настройки и в менеджере плат выбрать нужную. Теперь можно прошивать модуль.</a:t>
            </a:r>
            <a:endParaRPr lang="ru-RU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355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804</Words>
  <Application>Microsoft Office PowerPoint</Application>
  <PresentationFormat>Широкоэкранный</PresentationFormat>
  <Paragraphs>85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YS Text Fallback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8</cp:revision>
  <dcterms:created xsi:type="dcterms:W3CDTF">2020-10-26T06:40:52Z</dcterms:created>
  <dcterms:modified xsi:type="dcterms:W3CDTF">2020-10-30T08:20:39Z</dcterms:modified>
</cp:coreProperties>
</file>