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9"/>
  </p:notesMasterIdLst>
  <p:sldIdLst>
    <p:sldId id="256" r:id="rId2"/>
    <p:sldId id="259" r:id="rId3"/>
    <p:sldId id="262" r:id="rId4"/>
    <p:sldId id="260" r:id="rId5"/>
    <p:sldId id="291" r:id="rId6"/>
    <p:sldId id="264" r:id="rId7"/>
    <p:sldId id="266" r:id="rId8"/>
    <p:sldId id="267" r:id="rId9"/>
    <p:sldId id="265" r:id="rId10"/>
    <p:sldId id="271" r:id="rId11"/>
    <p:sldId id="269" r:id="rId12"/>
    <p:sldId id="270" r:id="rId13"/>
    <p:sldId id="294" r:id="rId14"/>
    <p:sldId id="295" r:id="rId15"/>
    <p:sldId id="272" r:id="rId16"/>
    <p:sldId id="273" r:id="rId17"/>
    <p:sldId id="263" r:id="rId18"/>
    <p:sldId id="274" r:id="rId19"/>
    <p:sldId id="296" r:id="rId20"/>
    <p:sldId id="275" r:id="rId21"/>
    <p:sldId id="297" r:id="rId22"/>
    <p:sldId id="276" r:id="rId23"/>
    <p:sldId id="277" r:id="rId24"/>
    <p:sldId id="278" r:id="rId25"/>
    <p:sldId id="282" r:id="rId26"/>
    <p:sldId id="279" r:id="rId27"/>
    <p:sldId id="280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3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Заголовок" id="{63EFC476-0F1E-4674-B98D-0A9911495BCF}">
          <p14:sldIdLst>
            <p14:sldId id="256"/>
          </p14:sldIdLst>
        </p14:section>
        <p14:section name="Общее" id="{6B2CCCEF-A20B-4A9E-9B8B-C1ACF9054103}">
          <p14:sldIdLst>
            <p14:sldId id="259"/>
            <p14:sldId id="262"/>
            <p14:sldId id="260"/>
            <p14:sldId id="291"/>
            <p14:sldId id="264"/>
            <p14:sldId id="266"/>
            <p14:sldId id="267"/>
            <p14:sldId id="265"/>
            <p14:sldId id="271"/>
            <p14:sldId id="269"/>
            <p14:sldId id="270"/>
            <p14:sldId id="294"/>
            <p14:sldId id="295"/>
            <p14:sldId id="272"/>
            <p14:sldId id="273"/>
          </p14:sldIdLst>
        </p14:section>
        <p14:section name="Диапазонное" id="{A70271C7-E8D5-4204-80BB-759E4B43EC63}">
          <p14:sldIdLst>
            <p14:sldId id="263"/>
            <p14:sldId id="274"/>
            <p14:sldId id="296"/>
            <p14:sldId id="275"/>
            <p14:sldId id="297"/>
            <p14:sldId id="276"/>
            <p14:sldId id="277"/>
          </p14:sldIdLst>
        </p14:section>
        <p14:section name="Хэш+Списочное" id="{55E52FC3-E009-4159-ABBA-42B23C1F0947}">
          <p14:sldIdLst>
            <p14:sldId id="278"/>
            <p14:sldId id="282"/>
            <p14:sldId id="279"/>
          </p14:sldIdLst>
        </p14:section>
        <p14:section name="Композитное" id="{FEA7B391-742F-4C2D-BD4E-566FD37E1F74}">
          <p14:sldIdLst>
            <p14:sldId id="280"/>
            <p14:sldId id="281"/>
            <p14:sldId id="283"/>
          </p14:sldIdLst>
        </p14:section>
        <p14:section name="Ссылочное" id="{2995D1CC-70FB-41B6-B650-FF87B9BFAAFD}">
          <p14:sldIdLst>
            <p14:sldId id="284"/>
            <p14:sldId id="285"/>
            <p14:sldId id="286"/>
            <p14:sldId id="287"/>
          </p14:sldIdLst>
        </p14:section>
        <p14:section name="Виртуальные столбцы" id="{7DF2BAB6-4D57-4077-9B5C-B01D1C9C850B}">
          <p14:sldIdLst>
            <p14:sldId id="288"/>
            <p14:sldId id="289"/>
            <p14:sldId id="290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7" autoAdjust="0"/>
    <p:restoredTop sz="89817" autoAdjust="0"/>
  </p:normalViewPr>
  <p:slideViewPr>
    <p:cSldViewPr>
      <p:cViewPr varScale="1">
        <p:scale>
          <a:sx n="114" d="100"/>
          <a:sy n="114" d="100"/>
        </p:scale>
        <p:origin x="17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76AD2-76F8-4335-AD1E-1730F4247B4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E2B54-43FB-4331-B3B9-5D5D366B3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85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ENABLE</a:t>
            </a:r>
            <a:r>
              <a:rPr lang="en-US" sz="1200" baseline="0" dirty="0"/>
              <a:t> ROW MOVEMENT</a:t>
            </a:r>
            <a:r>
              <a:rPr lang="ru-RU" sz="1200" dirty="0"/>
              <a:t> возможность перемещения строк между секциями таблицы при изменении значения столбца по которому разбита таблица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E2B54-43FB-4331-B3B9-5D5D366B342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68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E2B54-43FB-4331-B3B9-5D5D366B3423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300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E2B54-43FB-4331-B3B9-5D5D366B3423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30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D32-E3D0-495F-8885-06332DD898A0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EE70-7C89-4DD6-BA12-C2D5EC376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63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D32-E3D0-495F-8885-06332DD898A0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EE70-7C89-4DD6-BA12-C2D5EC376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89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D32-E3D0-495F-8885-06332DD898A0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EE70-7C89-4DD6-BA12-C2D5EC376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00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D32-E3D0-495F-8885-06332DD898A0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EE70-7C89-4DD6-BA12-C2D5EC376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82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D32-E3D0-495F-8885-06332DD898A0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EE70-7C89-4DD6-BA12-C2D5EC376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96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D32-E3D0-495F-8885-06332DD898A0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EE70-7C89-4DD6-BA12-C2D5EC376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13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D32-E3D0-495F-8885-06332DD898A0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EE70-7C89-4DD6-BA12-C2D5EC376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82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D32-E3D0-495F-8885-06332DD898A0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EE70-7C89-4DD6-BA12-C2D5EC376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05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D32-E3D0-495F-8885-06332DD898A0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EE70-7C89-4DD6-BA12-C2D5EC376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33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D32-E3D0-495F-8885-06332DD898A0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EE70-7C89-4DD6-BA12-C2D5EC376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39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D32-E3D0-495F-8885-06332DD898A0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EE70-7C89-4DD6-BA12-C2D5EC376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8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6CD32-E3D0-495F-8885-06332DD898A0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EE70-7C89-4DD6-BA12-C2D5EC376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97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259228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/>
              <a:t>Секционирование данных в СУБД </a:t>
            </a:r>
            <a:r>
              <a:rPr lang="en-US" dirty="0"/>
              <a:t>ORACLE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7229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Параллельные операции и секционирование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628800"/>
            <a:ext cx="6768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Секция – единица параллелизма</a:t>
            </a:r>
            <a:br>
              <a:rPr lang="ru-RU" sz="2400" dirty="0"/>
            </a:b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Секции могут сканироваться, загружаться и обновляться параллельно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140968"/>
            <a:ext cx="4248472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33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Секция в ТП </a:t>
            </a:r>
            <a:r>
              <a:rPr lang="en-US" i="1" dirty="0"/>
              <a:t>OFFLINE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988840"/>
            <a:ext cx="676875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Из-за сбоя или при обслуживании некоторые ТП могут находиться в состоянии </a:t>
            </a:r>
            <a:r>
              <a:rPr lang="en-US" sz="2400" dirty="0">
                <a:solidFill>
                  <a:srgbClr val="FF0000"/>
                </a:solidFill>
              </a:rPr>
              <a:t>OFFLINE</a:t>
            </a:r>
            <a:endParaRPr lang="ru-RU" sz="2400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При попытке чтения табличных данных из такого ТП выдаётся сообщение об ошибке </a:t>
            </a:r>
          </a:p>
          <a:p>
            <a:r>
              <a:rPr lang="en-US" sz="2000" i="1" dirty="0"/>
              <a:t>           SELECT * FROM DEACORE.SALES;</a:t>
            </a:r>
            <a:endParaRPr lang="ru-RU" sz="2000" i="1" dirty="0"/>
          </a:p>
          <a:p>
            <a:r>
              <a:rPr lang="en-US" sz="2000" dirty="0">
                <a:solidFill>
                  <a:srgbClr val="FF0000"/>
                </a:solidFill>
              </a:rPr>
              <a:t>           ORA-00376: file cannot be read at this time</a:t>
            </a:r>
            <a:endParaRPr lang="ru-RU" sz="2000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Но другие секции таблицы доступны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649" y="1621871"/>
            <a:ext cx="1343178" cy="3948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741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Секционирование и блокировки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4327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Level up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в иерархии блокировок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7006101" cy="3892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29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404664"/>
            <a:ext cx="6779096" cy="850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Операции над секциями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06381"/>
            <a:ext cx="74888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ALTER TABLE RENAME PARTITION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ALTER TABLE DROP PARTITION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ALTER TABLE MOVE PARTITION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ALTER TABLE ADD PARTITION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5995764" cy="58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73" y="2996952"/>
            <a:ext cx="6092699" cy="384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77072"/>
            <a:ext cx="5832648" cy="60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52472"/>
            <a:ext cx="5560065" cy="617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7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404664"/>
            <a:ext cx="6779096" cy="850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Операции над секциями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06381"/>
            <a:ext cx="74888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ALTER TABLE SPLIT PARTITION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ALTER TABLE MERGE PARTITION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ALTER TABLE EXCHANGE PARTITION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50" y="1897358"/>
            <a:ext cx="6445754" cy="1243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30" y="4048211"/>
            <a:ext cx="5219638" cy="6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77" y="5582147"/>
            <a:ext cx="7005691" cy="727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038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Секционирование и индексы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988840"/>
            <a:ext cx="5760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Для ускорения доступа таблицы могут индексироваться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Индексы могут секционироваться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628800"/>
            <a:ext cx="1728192" cy="412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1" y="3693735"/>
            <a:ext cx="4464496" cy="190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6161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Локальные и глобальные индексы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2276872"/>
            <a:ext cx="66247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solidFill>
                  <a:srgbClr val="FF0000"/>
                </a:solidFill>
              </a:rPr>
              <a:t>Локальные</a:t>
            </a:r>
            <a:r>
              <a:rPr lang="ru-RU" sz="2400" dirty="0"/>
              <a:t>(ВСЕГДА  секционированные)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Создается автоматически для каждой секции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000" dirty="0"/>
          </a:p>
          <a:p>
            <a:pPr marL="342900" indent="-342900">
              <a:buFont typeface="Arial" pitchFamily="34" charset="0"/>
              <a:buChar char="•"/>
            </a:pPr>
            <a:endParaRPr lang="ru-RU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solidFill>
                  <a:srgbClr val="FF0000"/>
                </a:solidFill>
              </a:rPr>
              <a:t>Глобальные</a:t>
            </a:r>
            <a:r>
              <a:rPr lang="ru-RU" sz="2400" dirty="0"/>
              <a:t>(ИНОГДА секционированные)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Создаются и управляются вручную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  <a:p>
            <a:pPr marL="800100" lvl="1" indent="-342900">
              <a:buFont typeface="Arial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36420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Диапазонное</a:t>
            </a:r>
            <a:r>
              <a:rPr lang="ru-RU" dirty="0"/>
              <a:t> (</a:t>
            </a:r>
            <a:r>
              <a:rPr lang="en-US" i="1" dirty="0"/>
              <a:t>range</a:t>
            </a:r>
            <a:r>
              <a:rPr lang="en-US" dirty="0"/>
              <a:t>) </a:t>
            </a:r>
            <a:r>
              <a:rPr lang="ru-RU" dirty="0"/>
              <a:t>секционирование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7088287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914" y="1844824"/>
            <a:ext cx="1433558" cy="3207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173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Недостаток диапазонного</a:t>
            </a:r>
            <a:r>
              <a:rPr lang="en-US" dirty="0"/>
              <a:t> </a:t>
            </a:r>
            <a:r>
              <a:rPr lang="ru-RU" dirty="0"/>
              <a:t>секционирования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2060848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При загрузке новых данных в таблицу нужно постоянно расщеплять секцию </a:t>
            </a:r>
            <a:r>
              <a:rPr lang="en-US" sz="2400" dirty="0"/>
              <a:t>MAXVALUE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9" y="3270483"/>
            <a:ext cx="7258086" cy="1679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658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Интервальное</a:t>
            </a:r>
            <a:r>
              <a:rPr lang="en-US" dirty="0"/>
              <a:t> </a:t>
            </a:r>
            <a:r>
              <a:rPr lang="ru-RU" dirty="0"/>
              <a:t>секционирование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632" y="4126428"/>
            <a:ext cx="7458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Создается единственная диапазонная секция без </a:t>
            </a:r>
            <a:r>
              <a:rPr lang="en-US" sz="2400" dirty="0"/>
              <a:t>MAXVALUE</a:t>
            </a: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Новые секции будут создаваться </a:t>
            </a:r>
            <a:r>
              <a:rPr lang="ru-RU" sz="2400" dirty="0">
                <a:solidFill>
                  <a:srgbClr val="FF0000"/>
                </a:solidFill>
              </a:rPr>
              <a:t>автоматически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(по 1ой операции </a:t>
            </a:r>
            <a:r>
              <a:rPr lang="en-US" sz="2400" dirty="0"/>
              <a:t>INSERT</a:t>
            </a:r>
            <a:r>
              <a:rPr lang="ru-RU" sz="2400" dirty="0"/>
              <a:t>, не попадающей в диапазоны существующих секций)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145968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12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5232" y="634678"/>
            <a:ext cx="4474840" cy="850106"/>
          </a:xfr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/>
              <a:t>Секционирование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348880"/>
            <a:ext cx="60486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Метод, позволяющий хранить сегмент данных, такой как таблица, в виде нескольких сегментов, сохраняя логическую монолитную структуру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254" y="2060848"/>
            <a:ext cx="1944216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387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Интервальное</a:t>
            </a:r>
            <a:r>
              <a:rPr lang="en-US" dirty="0"/>
              <a:t> </a:t>
            </a:r>
            <a:r>
              <a:rPr lang="ru-RU" dirty="0"/>
              <a:t>секционирование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6192688" cy="2190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76" y="3933055"/>
            <a:ext cx="6176672" cy="260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716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Интервальное</a:t>
            </a:r>
            <a:r>
              <a:rPr lang="en-US" dirty="0"/>
              <a:t> </a:t>
            </a:r>
            <a:r>
              <a:rPr lang="ru-RU" dirty="0"/>
              <a:t>секционирование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05000"/>
            <a:ext cx="6104917" cy="267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969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Размещение интервальных</a:t>
            </a:r>
            <a:r>
              <a:rPr lang="en-US" dirty="0"/>
              <a:t> </a:t>
            </a:r>
            <a:r>
              <a:rPr lang="ru-RU" dirty="0"/>
              <a:t>секций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5976664" cy="26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204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Изменение интервала</a:t>
            </a:r>
            <a:r>
              <a:rPr lang="en-US" dirty="0"/>
              <a:t> </a:t>
            </a:r>
            <a:r>
              <a:rPr lang="ru-RU" dirty="0"/>
              <a:t>секционирования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2060848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Предустановленный  интервал для секций можно изменить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902259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Новые секции будут создаваться для интервала нового значения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70794"/>
            <a:ext cx="2097385" cy="4741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2" y="3822139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На содержимом существующих интервальных секций это никак не сказывается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86099"/>
            <a:ext cx="4737720" cy="66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94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332656"/>
            <a:ext cx="6779096" cy="85010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 err="1"/>
              <a:t>Хэш</a:t>
            </a:r>
            <a:r>
              <a:rPr lang="ru-RU" i="1" dirty="0"/>
              <a:t>-секционирование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01553"/>
            <a:ext cx="5760640" cy="420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022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332656"/>
            <a:ext cx="6779096" cy="85010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 err="1"/>
              <a:t>Хэш</a:t>
            </a:r>
            <a:r>
              <a:rPr lang="ru-RU" i="1" dirty="0"/>
              <a:t>-секционирование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5180999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 err="1"/>
              <a:t>Хэширование</a:t>
            </a:r>
            <a:r>
              <a:rPr lang="ru-RU" sz="2400" dirty="0"/>
              <a:t> строк не обозначает, что строки распределятся по секциям случайным образом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92953"/>
            <a:ext cx="669674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5128233" cy="2435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697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/>
              <a:t>Списочное секционирование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Списочное секционирование позволяет разбить таблицу по списку дискретных значений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00808"/>
            <a:ext cx="1210479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45153"/>
            <a:ext cx="4608512" cy="3347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514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Композитное </a:t>
            </a:r>
            <a:r>
              <a:rPr lang="ru-RU" dirty="0"/>
              <a:t>секционирование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628800"/>
            <a:ext cx="349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Секционирование секций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2204864"/>
            <a:ext cx="66247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При секционировании большой таблицы сами секции могут оказаться достаточно крупными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Такие секции могут секционироваться по другому критерию секционирования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Допускается 2 уровня секционирования(секции и подсекции)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121" y="1800820"/>
            <a:ext cx="1881931" cy="3580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161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78" y="2306489"/>
            <a:ext cx="5761514" cy="3138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980728"/>
            <a:ext cx="3240861" cy="3269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60648"/>
            <a:ext cx="6779096" cy="8501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Композитное </a:t>
            </a:r>
            <a:r>
              <a:rPr lang="ru-RU" dirty="0"/>
              <a:t>секционирование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1412776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Секции и подсекции</a:t>
            </a:r>
          </a:p>
        </p:txBody>
      </p:sp>
    </p:spTree>
    <p:extLst>
      <p:ext uri="{BB962C8B-B14F-4D97-AF65-F5344CB8AC3E}">
        <p14:creationId xmlns:p14="http://schemas.microsoft.com/office/powerpoint/2010/main" val="2072096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 err="1"/>
              <a:t>Экви</a:t>
            </a:r>
            <a:r>
              <a:rPr lang="ru-RU" dirty="0" err="1"/>
              <a:t>секционирование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628800"/>
            <a:ext cx="2287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Equi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-partitioning</a:t>
            </a:r>
            <a:endParaRPr lang="ru-RU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2204864"/>
            <a:ext cx="66247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Объекты </a:t>
            </a:r>
            <a:r>
              <a:rPr lang="ru-RU" sz="2400" dirty="0" err="1"/>
              <a:t>э</a:t>
            </a:r>
            <a:r>
              <a:rPr lang="ru-RU" sz="2400" i="1" dirty="0" err="1"/>
              <a:t>кви</a:t>
            </a:r>
            <a:r>
              <a:rPr lang="ru-RU" sz="2400" dirty="0" err="1"/>
              <a:t>секционированы</a:t>
            </a:r>
            <a:r>
              <a:rPr lang="ru-RU" sz="2400" dirty="0"/>
              <a:t>, если они секционированы одинаковым образом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Общий метод секционирования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Равное количество секций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Те же границы, количество, порядок и типы столбцов в ключе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Объекты могут быть </a:t>
            </a:r>
            <a:r>
              <a:rPr lang="ru-RU" sz="2400" dirty="0" err="1"/>
              <a:t>эквисекционированы</a:t>
            </a:r>
            <a:r>
              <a:rPr lang="ru-RU" sz="2400" dirty="0"/>
              <a:t> на одном или разных уровнях(секции, подсекции)</a:t>
            </a: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28800"/>
            <a:ext cx="2068108" cy="374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780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2204864"/>
            <a:ext cx="77768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…_TABLES</a:t>
            </a:r>
            <a:r>
              <a:rPr lang="en-US" dirty="0"/>
              <a:t> –</a:t>
            </a:r>
            <a:r>
              <a:rPr lang="ru-RU" dirty="0"/>
              <a:t> информация о таблицах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…_PART_TABLES</a:t>
            </a:r>
            <a:r>
              <a:rPr lang="ru-RU" sz="2400" dirty="0"/>
              <a:t> </a:t>
            </a:r>
            <a:r>
              <a:rPr lang="ru-RU" dirty="0"/>
              <a:t>- информация о секционированных таблицах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…_ TAB_PARTITIONS</a:t>
            </a:r>
            <a:r>
              <a:rPr lang="ru-RU" dirty="0"/>
              <a:t> - информация о табличных секциях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…_PART_KEY_COLUMNS</a:t>
            </a:r>
            <a:r>
              <a:rPr lang="ru-RU" sz="2400" dirty="0"/>
              <a:t> </a:t>
            </a:r>
            <a:r>
              <a:rPr lang="en-US" dirty="0"/>
              <a:t>–</a:t>
            </a:r>
            <a:r>
              <a:rPr lang="ru-RU" dirty="0"/>
              <a:t> информация о ключах секционирования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…_SEGMENTS</a:t>
            </a:r>
            <a:r>
              <a:rPr lang="ru-RU" dirty="0"/>
              <a:t> - информация о сегментах хранения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…_OBJECTS</a:t>
            </a:r>
            <a:r>
              <a:rPr lang="ru-RU" dirty="0"/>
              <a:t> - информация о объектах БД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491064" cy="850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Информация о секционировании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628800"/>
            <a:ext cx="4391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USER, ALL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и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DBA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представления</a:t>
            </a:r>
          </a:p>
        </p:txBody>
      </p:sp>
    </p:spTree>
    <p:extLst>
      <p:ext uri="{BB962C8B-B14F-4D97-AF65-F5344CB8AC3E}">
        <p14:creationId xmlns:p14="http://schemas.microsoft.com/office/powerpoint/2010/main" val="1915375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Секционирование по ссылке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628800"/>
            <a:ext cx="295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Reference partitioning</a:t>
            </a:r>
            <a:endParaRPr lang="ru-RU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204864"/>
            <a:ext cx="662473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Выполняется если таблицы явным образом связаны ссылочными ограничениями целостности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Метод и ключ секционирования подчиненной таблицы наследуется из главной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Манипуляции с секциями главной таблицы автоматически отражаются на секциях подчиненной</a:t>
            </a:r>
            <a:endParaRPr lang="ru-RU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556792"/>
            <a:ext cx="1872208" cy="3946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055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60648"/>
            <a:ext cx="6779096" cy="85010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Пример ссылочного секционирования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5622339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Родительская таблица не может быть интервальной</a:t>
            </a:r>
            <a:endParaRPr lang="ru-RU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" y="1196752"/>
            <a:ext cx="5626968" cy="432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369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Управление ссылочными секциями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628800"/>
            <a:ext cx="2373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Dependent tables</a:t>
            </a:r>
            <a:endParaRPr lang="ru-RU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204864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Ссылочные секции появляются и исчезают синхронно с секциями родительской таблицы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5445224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В фразе </a:t>
            </a:r>
            <a:r>
              <a:rPr lang="en-US" sz="2400" dirty="0"/>
              <a:t>DEPENDENT TABLES </a:t>
            </a:r>
            <a:r>
              <a:rPr lang="ru-RU" sz="2400" dirty="0"/>
              <a:t>могут быть указаны все зависимые таблицы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4944"/>
            <a:ext cx="5040560" cy="262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369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Преимущества ссылочного секционирования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844824"/>
            <a:ext cx="66247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Ссылочное секционирование позволяет отказаться от вынужденной </a:t>
            </a:r>
            <a:r>
              <a:rPr lang="ru-RU" sz="2400" dirty="0" err="1"/>
              <a:t>денормализации</a:t>
            </a:r>
            <a:r>
              <a:rPr lang="ru-RU" sz="2400" dirty="0"/>
              <a:t> таблиц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Ссылочное секционирование гарантирует </a:t>
            </a:r>
            <a:r>
              <a:rPr lang="ru-RU" sz="2400" dirty="0" err="1"/>
              <a:t>эквисекционированность</a:t>
            </a:r>
            <a:r>
              <a:rPr lang="ru-RU" sz="2400" dirty="0"/>
              <a:t> таблиц 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Если данные в нескольких таблицах имеют общий жизненный цикл – упрощает сервисные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968539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Виртуальные столбцы в таблице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204864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Значения в столбцах вычисляются динамически(</a:t>
            </a:r>
            <a:r>
              <a:rPr lang="en-US" sz="2400" dirty="0"/>
              <a:t>“</a:t>
            </a:r>
            <a:r>
              <a:rPr lang="ru-RU" sz="2400" dirty="0"/>
              <a:t>на лету</a:t>
            </a:r>
            <a:r>
              <a:rPr lang="en-US" sz="2400" dirty="0"/>
              <a:t>”</a:t>
            </a:r>
            <a:r>
              <a:rPr lang="ru-RU" sz="24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5445224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Виртуальными могут быть только столбцы в обычных таблицах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214496"/>
            <a:ext cx="1206996" cy="2900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07" y="3183521"/>
            <a:ext cx="4941597" cy="1973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290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Описание виртуального столбца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326228"/>
            <a:ext cx="66247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Выражение должно быть детерминистическим (независимым от времени)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Выражение может ссылаться только на другие столбцы из этой же таблицы(но не виртуальные)</a:t>
            </a:r>
          </a:p>
        </p:txBody>
      </p:sp>
    </p:spTree>
    <p:extLst>
      <p:ext uri="{BB962C8B-B14F-4D97-AF65-F5344CB8AC3E}">
        <p14:creationId xmlns:p14="http://schemas.microsoft.com/office/powerpoint/2010/main" val="1763354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Секционирование по виртуальному столбцу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229200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Виртуальный столбец может быть использован практически в любых схемах секционирования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243807"/>
            <a:ext cx="1925364" cy="301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86" y="1628800"/>
            <a:ext cx="642603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626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Зачем секционировать	данные?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772816"/>
            <a:ext cx="662473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Секционирование повышает производительность обработки данных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Отбрасывание секций, параллелизм, балансировка дисковой нагрузки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Секционирование упрощает управление крупными объектами хранения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Крупный объект разбивается на индивидуально-управляемые части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Секционирование обеспечивает дополнительную надежность системы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Сокращение времени обслуживания, нечувствительность к сбоям</a:t>
            </a:r>
          </a:p>
        </p:txBody>
      </p:sp>
    </p:spTree>
    <p:extLst>
      <p:ext uri="{BB962C8B-B14F-4D97-AF65-F5344CB8AC3E}">
        <p14:creationId xmlns:p14="http://schemas.microsoft.com/office/powerpoint/2010/main" val="333465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5232" y="634678"/>
            <a:ext cx="6491064" cy="850106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/>
              <a:t>Секция – отдельный сегмент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060848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400" dirty="0"/>
              <a:t>Разные сегменты могут находиться в разных ТП , а значит на разных дисках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/>
              <a:t>Различные секции-сегменты при общности логической структуры могут иметь собственные физические атрибуты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/>
              <a:t>Отдельные ТП находиться в состоянии </a:t>
            </a:r>
            <a:r>
              <a:rPr lang="en-US" sz="2400" dirty="0"/>
              <a:t>OFFLINE</a:t>
            </a:r>
            <a:r>
              <a:rPr lang="ru-RU" sz="2400" dirty="0"/>
              <a:t>, не нарушая работоспособности всей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338264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5232" y="634678"/>
            <a:ext cx="6635080" cy="850106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/>
              <a:t>Физические атрибуты секций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1" y="1916832"/>
            <a:ext cx="648809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10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Логические и физические атрибуты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019612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Каждая секция таблицы имеет общие логические атрибуты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Имена и количество столбцов, их порядок и типы, ограничения целостности, атрибут </a:t>
            </a:r>
            <a:r>
              <a:rPr lang="en-US" sz="2400" dirty="0"/>
              <a:t>ROW MOVEMENT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Но каждая из секций имеет собственные физические атрибуты ТП, блочные параметры </a:t>
            </a:r>
            <a:r>
              <a:rPr lang="en-US" sz="2400" dirty="0"/>
              <a:t>PCTFREE</a:t>
            </a:r>
            <a:r>
              <a:rPr lang="ru-RU" sz="2400" dirty="0"/>
              <a:t> и </a:t>
            </a:r>
            <a:r>
              <a:rPr lang="en-US" sz="2400" dirty="0"/>
              <a:t>PCTUSED, </a:t>
            </a:r>
            <a:r>
              <a:rPr lang="ru-RU" sz="2400" dirty="0"/>
              <a:t>атрибуты </a:t>
            </a:r>
            <a:r>
              <a:rPr lang="en-US" sz="2400" dirty="0"/>
              <a:t>COMPRESS </a:t>
            </a:r>
            <a:r>
              <a:rPr lang="ru-RU" sz="2400" dirty="0"/>
              <a:t>и </a:t>
            </a:r>
            <a:r>
              <a:rPr lang="en-US" sz="2400" dirty="0"/>
              <a:t>NOLOGGING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9740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Ссылка на секцию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489988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Данные могут быть выбраны непосредственно из секции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Может быть задана ассоциативная ссылка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2355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FROM PARTITION</a:t>
            </a:r>
            <a:endParaRPr lang="ru-RU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429000"/>
            <a:ext cx="6891486" cy="511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4941168"/>
            <a:ext cx="7682941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65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490662"/>
            <a:ext cx="6779096" cy="850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Изменение ключа секционирования в данных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628800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Изменение ключа секционирования может потребовать переноса строки в другую секцию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86539"/>
            <a:ext cx="5760640" cy="614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133485"/>
            <a:ext cx="5472608" cy="959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3563724"/>
            <a:ext cx="726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ORA*14402: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updating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partition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key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column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would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cause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partition change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4221088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Выполнение такого переноса нужно явным образом разрешить</a:t>
            </a:r>
          </a:p>
        </p:txBody>
      </p:sp>
    </p:spTree>
    <p:extLst>
      <p:ext uri="{BB962C8B-B14F-4D97-AF65-F5344CB8AC3E}">
        <p14:creationId xmlns:p14="http://schemas.microsoft.com/office/powerpoint/2010/main" val="184171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Исключение секций из выборки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489988"/>
            <a:ext cx="66247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Оптимизатор анализирует фразы </a:t>
            </a:r>
            <a:r>
              <a:rPr lang="en-US" sz="2400" dirty="0"/>
              <a:t>FROM </a:t>
            </a:r>
            <a:r>
              <a:rPr lang="ru-RU" sz="2400" dirty="0"/>
              <a:t>и </a:t>
            </a:r>
            <a:r>
              <a:rPr lang="en-US" sz="2400" dirty="0"/>
              <a:t>WHERE </a:t>
            </a:r>
            <a:r>
              <a:rPr lang="ru-RU" sz="2400" dirty="0"/>
              <a:t>и исключает ненужные секции из просмотра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Ненужные секции выбираются:</a:t>
            </a:r>
          </a:p>
          <a:p>
            <a:r>
              <a:rPr lang="ru-RU" dirty="0"/>
              <a:t>	</a:t>
            </a:r>
            <a:r>
              <a:rPr lang="ru-RU" sz="2400" dirty="0">
                <a:solidFill>
                  <a:srgbClr val="FF0000"/>
                </a:solidFill>
              </a:rPr>
              <a:t>Статически</a:t>
            </a:r>
            <a:r>
              <a:rPr lang="ru-RU" sz="2400" dirty="0"/>
              <a:t>(если значение указанно явно)</a:t>
            </a:r>
          </a:p>
          <a:p>
            <a:r>
              <a:rPr lang="ru-RU" sz="2400" dirty="0">
                <a:solidFill>
                  <a:srgbClr val="FF0000"/>
                </a:solidFill>
              </a:rPr>
              <a:t>	Динамически</a:t>
            </a:r>
            <a:r>
              <a:rPr lang="ru-RU" sz="2400" dirty="0"/>
              <a:t>(если значение заранее не известно)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2304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Partition pruning</a:t>
            </a:r>
            <a:endParaRPr lang="ru-RU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020" y="1602013"/>
            <a:ext cx="1423570" cy="3833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5877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</TotalTime>
  <Words>782</Words>
  <Application>Microsoft Office PowerPoint</Application>
  <PresentationFormat>Экран (4:3)</PresentationFormat>
  <Paragraphs>164</Paragraphs>
  <Slides>37</Slides>
  <Notes>3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0" baseType="lpstr">
      <vt:lpstr>Arial</vt:lpstr>
      <vt:lpstr>Calibri</vt:lpstr>
      <vt:lpstr>Тема Office</vt:lpstr>
      <vt:lpstr>Секционирование данных в СУБД ORACLE</vt:lpstr>
      <vt:lpstr>Секционирование</vt:lpstr>
      <vt:lpstr>Презентация PowerPoint</vt:lpstr>
      <vt:lpstr>Секция – отдельный сегмент</vt:lpstr>
      <vt:lpstr>Физические атрибуты секций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Секционирование данных в СУБД ORACLE</dc:title>
  <dc:creator/>
  <cp:lastModifiedBy>User</cp:lastModifiedBy>
  <cp:revision>65</cp:revision>
  <dcterms:created xsi:type="dcterms:W3CDTF">2011-04-14T15:37:43Z</dcterms:created>
  <dcterms:modified xsi:type="dcterms:W3CDTF">2018-12-15T06:43:47Z</dcterms:modified>
</cp:coreProperties>
</file>