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66" r:id="rId2"/>
    <p:sldId id="267" r:id="rId3"/>
    <p:sldId id="265"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Lst>
  <p:sldSz cx="12192000" cy="6858000"/>
  <p:notesSz cx="6858000" cy="9144000"/>
  <p:defaultTextStyle>
    <a:defPPr>
      <a:defRPr lang="be-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Светлый стиль 3 - акцент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Светлый стиль 1 - акцент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12C8C85-51F0-491E-9774-3900AFEF0FD7}" styleName="Светлый стиль 2 — акцент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54" y="7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55514-C95C-4A1D-958D-370278E4E66B}" type="datetimeFigureOut">
              <a:rPr lang="ru-RU" smtClean="0"/>
              <a:t>10.05.2023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9D1DE7-E247-45EE-B601-24F156995C08}" type="slidenum">
              <a:rPr lang="ru-RU" smtClean="0"/>
              <a:t>‹#›</a:t>
            </a:fld>
            <a:endParaRPr lang="ru-RU"/>
          </a:p>
        </p:txBody>
      </p:sp>
    </p:spTree>
    <p:extLst>
      <p:ext uri="{BB962C8B-B14F-4D97-AF65-F5344CB8AC3E}">
        <p14:creationId xmlns:p14="http://schemas.microsoft.com/office/powerpoint/2010/main" val="1242826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9</a:t>
            </a:fld>
            <a:endParaRPr lang="ru-RU"/>
          </a:p>
        </p:txBody>
      </p:sp>
    </p:spTree>
    <p:extLst>
      <p:ext uri="{BB962C8B-B14F-4D97-AF65-F5344CB8AC3E}">
        <p14:creationId xmlns:p14="http://schemas.microsoft.com/office/powerpoint/2010/main" val="1854948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18</a:t>
            </a:fld>
            <a:endParaRPr lang="ru-RU"/>
          </a:p>
        </p:txBody>
      </p:sp>
    </p:spTree>
    <p:extLst>
      <p:ext uri="{BB962C8B-B14F-4D97-AF65-F5344CB8AC3E}">
        <p14:creationId xmlns:p14="http://schemas.microsoft.com/office/powerpoint/2010/main" val="4158691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19</a:t>
            </a:fld>
            <a:endParaRPr lang="ru-RU"/>
          </a:p>
        </p:txBody>
      </p:sp>
    </p:spTree>
    <p:extLst>
      <p:ext uri="{BB962C8B-B14F-4D97-AF65-F5344CB8AC3E}">
        <p14:creationId xmlns:p14="http://schemas.microsoft.com/office/powerpoint/2010/main" val="1768118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20</a:t>
            </a:fld>
            <a:endParaRPr lang="ru-RU"/>
          </a:p>
        </p:txBody>
      </p:sp>
    </p:spTree>
    <p:extLst>
      <p:ext uri="{BB962C8B-B14F-4D97-AF65-F5344CB8AC3E}">
        <p14:creationId xmlns:p14="http://schemas.microsoft.com/office/powerpoint/2010/main" val="2353680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21</a:t>
            </a:fld>
            <a:endParaRPr lang="ru-RU"/>
          </a:p>
        </p:txBody>
      </p:sp>
    </p:spTree>
    <p:extLst>
      <p:ext uri="{BB962C8B-B14F-4D97-AF65-F5344CB8AC3E}">
        <p14:creationId xmlns:p14="http://schemas.microsoft.com/office/powerpoint/2010/main" val="3956957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22</a:t>
            </a:fld>
            <a:endParaRPr lang="ru-RU"/>
          </a:p>
        </p:txBody>
      </p:sp>
    </p:spTree>
    <p:extLst>
      <p:ext uri="{BB962C8B-B14F-4D97-AF65-F5344CB8AC3E}">
        <p14:creationId xmlns:p14="http://schemas.microsoft.com/office/powerpoint/2010/main" val="4210590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23</a:t>
            </a:fld>
            <a:endParaRPr lang="ru-RU"/>
          </a:p>
        </p:txBody>
      </p:sp>
    </p:spTree>
    <p:extLst>
      <p:ext uri="{BB962C8B-B14F-4D97-AF65-F5344CB8AC3E}">
        <p14:creationId xmlns:p14="http://schemas.microsoft.com/office/powerpoint/2010/main" val="2379094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24</a:t>
            </a:fld>
            <a:endParaRPr lang="ru-RU"/>
          </a:p>
        </p:txBody>
      </p:sp>
    </p:spTree>
    <p:extLst>
      <p:ext uri="{BB962C8B-B14F-4D97-AF65-F5344CB8AC3E}">
        <p14:creationId xmlns:p14="http://schemas.microsoft.com/office/powerpoint/2010/main" val="3736576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25</a:t>
            </a:fld>
            <a:endParaRPr lang="ru-RU"/>
          </a:p>
        </p:txBody>
      </p:sp>
    </p:spTree>
    <p:extLst>
      <p:ext uri="{BB962C8B-B14F-4D97-AF65-F5344CB8AC3E}">
        <p14:creationId xmlns:p14="http://schemas.microsoft.com/office/powerpoint/2010/main" val="359542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10</a:t>
            </a:fld>
            <a:endParaRPr lang="ru-RU"/>
          </a:p>
        </p:txBody>
      </p:sp>
    </p:spTree>
    <p:extLst>
      <p:ext uri="{BB962C8B-B14F-4D97-AF65-F5344CB8AC3E}">
        <p14:creationId xmlns:p14="http://schemas.microsoft.com/office/powerpoint/2010/main" val="1572720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11</a:t>
            </a:fld>
            <a:endParaRPr lang="ru-RU"/>
          </a:p>
        </p:txBody>
      </p:sp>
    </p:spTree>
    <p:extLst>
      <p:ext uri="{BB962C8B-B14F-4D97-AF65-F5344CB8AC3E}">
        <p14:creationId xmlns:p14="http://schemas.microsoft.com/office/powerpoint/2010/main" val="3657968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12</a:t>
            </a:fld>
            <a:endParaRPr lang="ru-RU"/>
          </a:p>
        </p:txBody>
      </p:sp>
    </p:spTree>
    <p:extLst>
      <p:ext uri="{BB962C8B-B14F-4D97-AF65-F5344CB8AC3E}">
        <p14:creationId xmlns:p14="http://schemas.microsoft.com/office/powerpoint/2010/main" val="1698764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13</a:t>
            </a:fld>
            <a:endParaRPr lang="ru-RU"/>
          </a:p>
        </p:txBody>
      </p:sp>
    </p:spTree>
    <p:extLst>
      <p:ext uri="{BB962C8B-B14F-4D97-AF65-F5344CB8AC3E}">
        <p14:creationId xmlns:p14="http://schemas.microsoft.com/office/powerpoint/2010/main" val="3555945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14</a:t>
            </a:fld>
            <a:endParaRPr lang="ru-RU"/>
          </a:p>
        </p:txBody>
      </p:sp>
    </p:spTree>
    <p:extLst>
      <p:ext uri="{BB962C8B-B14F-4D97-AF65-F5344CB8AC3E}">
        <p14:creationId xmlns:p14="http://schemas.microsoft.com/office/powerpoint/2010/main" val="1304640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15</a:t>
            </a:fld>
            <a:endParaRPr lang="ru-RU"/>
          </a:p>
        </p:txBody>
      </p:sp>
    </p:spTree>
    <p:extLst>
      <p:ext uri="{BB962C8B-B14F-4D97-AF65-F5344CB8AC3E}">
        <p14:creationId xmlns:p14="http://schemas.microsoft.com/office/powerpoint/2010/main" val="3008079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16</a:t>
            </a:fld>
            <a:endParaRPr lang="ru-RU"/>
          </a:p>
        </p:txBody>
      </p:sp>
    </p:spTree>
    <p:extLst>
      <p:ext uri="{BB962C8B-B14F-4D97-AF65-F5344CB8AC3E}">
        <p14:creationId xmlns:p14="http://schemas.microsoft.com/office/powerpoint/2010/main" val="1857755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17</a:t>
            </a:fld>
            <a:endParaRPr lang="ru-RU"/>
          </a:p>
        </p:txBody>
      </p:sp>
    </p:spTree>
    <p:extLst>
      <p:ext uri="{BB962C8B-B14F-4D97-AF65-F5344CB8AC3E}">
        <p14:creationId xmlns:p14="http://schemas.microsoft.com/office/powerpoint/2010/main" val="2650740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6C6C61C8-9B01-4390-BFEC-BFC4D09FF6CC}" type="datetimeFigureOut">
              <a:rPr lang="be-BY" smtClean="0"/>
              <a:t>10.05.23</a:t>
            </a:fld>
            <a:endParaRPr lang="be-BY"/>
          </a:p>
        </p:txBody>
      </p:sp>
      <p:sp>
        <p:nvSpPr>
          <p:cNvPr id="5" name="Footer Placeholder 4"/>
          <p:cNvSpPr>
            <a:spLocks noGrp="1"/>
          </p:cNvSpPr>
          <p:nvPr>
            <p:ph type="ftr" sz="quarter" idx="11"/>
          </p:nvPr>
        </p:nvSpPr>
        <p:spPr/>
        <p:txBody>
          <a:bodyPr/>
          <a:lstStyle/>
          <a:p>
            <a:endParaRPr lang="be-BY"/>
          </a:p>
        </p:txBody>
      </p:sp>
      <p:sp>
        <p:nvSpPr>
          <p:cNvPr id="6" name="Slide Number Placeholder 5"/>
          <p:cNvSpPr>
            <a:spLocks noGrp="1"/>
          </p:cNvSpPr>
          <p:nvPr>
            <p:ph type="sldNum" sz="quarter" idx="12"/>
          </p:nvPr>
        </p:nvSpPr>
        <p:spPr/>
        <p:txBody>
          <a:bodyPr/>
          <a:lstStyle/>
          <a:p>
            <a:fld id="{183943C8-F4B5-45BD-9696-606291EBDE38}" type="slidenum">
              <a:rPr lang="be-BY" smtClean="0"/>
              <a:t>‹#›</a:t>
            </a:fld>
            <a:endParaRPr lang="be-BY"/>
          </a:p>
        </p:txBody>
      </p:sp>
    </p:spTree>
    <p:extLst>
      <p:ext uri="{BB962C8B-B14F-4D97-AF65-F5344CB8AC3E}">
        <p14:creationId xmlns:p14="http://schemas.microsoft.com/office/powerpoint/2010/main" val="971502642"/>
      </p:ext>
    </p:extLst>
  </p:cSld>
  <p:clrMapOvr>
    <a:masterClrMapping/>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C6C61C8-9B01-4390-BFEC-BFC4D09FF6CC}" type="datetimeFigureOut">
              <a:rPr lang="be-BY" smtClean="0"/>
              <a:t>10.05.23</a:t>
            </a:fld>
            <a:endParaRPr lang="be-BY"/>
          </a:p>
        </p:txBody>
      </p:sp>
      <p:sp>
        <p:nvSpPr>
          <p:cNvPr id="5" name="Footer Placeholder 4"/>
          <p:cNvSpPr>
            <a:spLocks noGrp="1"/>
          </p:cNvSpPr>
          <p:nvPr>
            <p:ph type="ftr" sz="quarter" idx="11"/>
          </p:nvPr>
        </p:nvSpPr>
        <p:spPr/>
        <p:txBody>
          <a:bodyPr/>
          <a:lstStyle/>
          <a:p>
            <a:endParaRPr lang="be-BY"/>
          </a:p>
        </p:txBody>
      </p:sp>
      <p:sp>
        <p:nvSpPr>
          <p:cNvPr id="6" name="Slide Number Placeholder 5"/>
          <p:cNvSpPr>
            <a:spLocks noGrp="1"/>
          </p:cNvSpPr>
          <p:nvPr>
            <p:ph type="sldNum" sz="quarter" idx="12"/>
          </p:nvPr>
        </p:nvSpPr>
        <p:spPr/>
        <p:txBody>
          <a:bodyPr/>
          <a:lstStyle/>
          <a:p>
            <a:fld id="{183943C8-F4B5-45BD-9696-606291EBDE38}" type="slidenum">
              <a:rPr lang="be-BY" smtClean="0"/>
              <a:t>‹#›</a:t>
            </a:fld>
            <a:endParaRPr lang="be-BY"/>
          </a:p>
        </p:txBody>
      </p:sp>
    </p:spTree>
    <p:extLst>
      <p:ext uri="{BB962C8B-B14F-4D97-AF65-F5344CB8AC3E}">
        <p14:creationId xmlns:p14="http://schemas.microsoft.com/office/powerpoint/2010/main" val="466128240"/>
      </p:ext>
    </p:extLst>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C6C61C8-9B01-4390-BFEC-BFC4D09FF6CC}" type="datetimeFigureOut">
              <a:rPr lang="be-BY" smtClean="0"/>
              <a:t>10.05.23</a:t>
            </a:fld>
            <a:endParaRPr lang="be-BY"/>
          </a:p>
        </p:txBody>
      </p:sp>
      <p:sp>
        <p:nvSpPr>
          <p:cNvPr id="5" name="Footer Placeholder 4"/>
          <p:cNvSpPr>
            <a:spLocks noGrp="1"/>
          </p:cNvSpPr>
          <p:nvPr>
            <p:ph type="ftr" sz="quarter" idx="11"/>
          </p:nvPr>
        </p:nvSpPr>
        <p:spPr/>
        <p:txBody>
          <a:bodyPr/>
          <a:lstStyle/>
          <a:p>
            <a:endParaRPr lang="be-BY"/>
          </a:p>
        </p:txBody>
      </p:sp>
      <p:sp>
        <p:nvSpPr>
          <p:cNvPr id="6" name="Slide Number Placeholder 5"/>
          <p:cNvSpPr>
            <a:spLocks noGrp="1"/>
          </p:cNvSpPr>
          <p:nvPr>
            <p:ph type="sldNum" sz="quarter" idx="12"/>
          </p:nvPr>
        </p:nvSpPr>
        <p:spPr/>
        <p:txBody>
          <a:bodyPr/>
          <a:lstStyle/>
          <a:p>
            <a:fld id="{183943C8-F4B5-45BD-9696-606291EBDE38}" type="slidenum">
              <a:rPr lang="be-BY" smtClean="0"/>
              <a:t>‹#›</a:t>
            </a:fld>
            <a:endParaRPr lang="be-BY"/>
          </a:p>
        </p:txBody>
      </p:sp>
    </p:spTree>
    <p:extLst>
      <p:ext uri="{BB962C8B-B14F-4D97-AF65-F5344CB8AC3E}">
        <p14:creationId xmlns:p14="http://schemas.microsoft.com/office/powerpoint/2010/main" val="1844259725"/>
      </p:ext>
    </p:extLst>
  </p:cSld>
  <p:clrMapOvr>
    <a:masterClrMapping/>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C6C61C8-9B01-4390-BFEC-BFC4D09FF6CC}" type="datetimeFigureOut">
              <a:rPr lang="be-BY" smtClean="0"/>
              <a:t>10.05.23</a:t>
            </a:fld>
            <a:endParaRPr lang="be-BY"/>
          </a:p>
        </p:txBody>
      </p:sp>
      <p:sp>
        <p:nvSpPr>
          <p:cNvPr id="5" name="Footer Placeholder 4"/>
          <p:cNvSpPr>
            <a:spLocks noGrp="1"/>
          </p:cNvSpPr>
          <p:nvPr>
            <p:ph type="ftr" sz="quarter" idx="11"/>
          </p:nvPr>
        </p:nvSpPr>
        <p:spPr/>
        <p:txBody>
          <a:bodyPr/>
          <a:lstStyle/>
          <a:p>
            <a:endParaRPr lang="be-BY"/>
          </a:p>
        </p:txBody>
      </p:sp>
      <p:sp>
        <p:nvSpPr>
          <p:cNvPr id="6" name="Slide Number Placeholder 5"/>
          <p:cNvSpPr>
            <a:spLocks noGrp="1"/>
          </p:cNvSpPr>
          <p:nvPr>
            <p:ph type="sldNum" sz="quarter" idx="12"/>
          </p:nvPr>
        </p:nvSpPr>
        <p:spPr/>
        <p:txBody>
          <a:bodyPr/>
          <a:lstStyle/>
          <a:p>
            <a:fld id="{183943C8-F4B5-45BD-9696-606291EBDE38}" type="slidenum">
              <a:rPr lang="be-BY" smtClean="0"/>
              <a:t>‹#›</a:t>
            </a:fld>
            <a:endParaRPr lang="be-BY"/>
          </a:p>
        </p:txBody>
      </p:sp>
    </p:spTree>
    <p:extLst>
      <p:ext uri="{BB962C8B-B14F-4D97-AF65-F5344CB8AC3E}">
        <p14:creationId xmlns:p14="http://schemas.microsoft.com/office/powerpoint/2010/main" val="2132893564"/>
      </p:ext>
    </p:extLst>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C6C61C8-9B01-4390-BFEC-BFC4D09FF6CC}" type="datetimeFigureOut">
              <a:rPr lang="be-BY" smtClean="0"/>
              <a:t>10.05.23</a:t>
            </a:fld>
            <a:endParaRPr lang="be-BY"/>
          </a:p>
        </p:txBody>
      </p:sp>
      <p:sp>
        <p:nvSpPr>
          <p:cNvPr id="5" name="Footer Placeholder 4"/>
          <p:cNvSpPr>
            <a:spLocks noGrp="1"/>
          </p:cNvSpPr>
          <p:nvPr>
            <p:ph type="ftr" sz="quarter" idx="11"/>
          </p:nvPr>
        </p:nvSpPr>
        <p:spPr/>
        <p:txBody>
          <a:bodyPr/>
          <a:lstStyle/>
          <a:p>
            <a:endParaRPr lang="be-BY"/>
          </a:p>
        </p:txBody>
      </p:sp>
      <p:sp>
        <p:nvSpPr>
          <p:cNvPr id="6" name="Slide Number Placeholder 5"/>
          <p:cNvSpPr>
            <a:spLocks noGrp="1"/>
          </p:cNvSpPr>
          <p:nvPr>
            <p:ph type="sldNum" sz="quarter" idx="12"/>
          </p:nvPr>
        </p:nvSpPr>
        <p:spPr/>
        <p:txBody>
          <a:bodyPr/>
          <a:lstStyle/>
          <a:p>
            <a:fld id="{183943C8-F4B5-45BD-9696-606291EBDE38}" type="slidenum">
              <a:rPr lang="be-BY" smtClean="0"/>
              <a:t>‹#›</a:t>
            </a:fld>
            <a:endParaRPr lang="be-BY"/>
          </a:p>
        </p:txBody>
      </p:sp>
    </p:spTree>
    <p:extLst>
      <p:ext uri="{BB962C8B-B14F-4D97-AF65-F5344CB8AC3E}">
        <p14:creationId xmlns:p14="http://schemas.microsoft.com/office/powerpoint/2010/main" val="2145799142"/>
      </p:ext>
    </p:extLst>
  </p:cSld>
  <p:clrMapOvr>
    <a:masterClrMapping/>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6C6C61C8-9B01-4390-BFEC-BFC4D09FF6CC}" type="datetimeFigureOut">
              <a:rPr lang="be-BY" smtClean="0"/>
              <a:t>10.05.23</a:t>
            </a:fld>
            <a:endParaRPr lang="be-BY"/>
          </a:p>
        </p:txBody>
      </p:sp>
      <p:sp>
        <p:nvSpPr>
          <p:cNvPr id="6" name="Footer Placeholder 5"/>
          <p:cNvSpPr>
            <a:spLocks noGrp="1"/>
          </p:cNvSpPr>
          <p:nvPr>
            <p:ph type="ftr" sz="quarter" idx="11"/>
          </p:nvPr>
        </p:nvSpPr>
        <p:spPr/>
        <p:txBody>
          <a:bodyPr/>
          <a:lstStyle/>
          <a:p>
            <a:endParaRPr lang="be-BY"/>
          </a:p>
        </p:txBody>
      </p:sp>
      <p:sp>
        <p:nvSpPr>
          <p:cNvPr id="7" name="Slide Number Placeholder 6"/>
          <p:cNvSpPr>
            <a:spLocks noGrp="1"/>
          </p:cNvSpPr>
          <p:nvPr>
            <p:ph type="sldNum" sz="quarter" idx="12"/>
          </p:nvPr>
        </p:nvSpPr>
        <p:spPr/>
        <p:txBody>
          <a:bodyPr/>
          <a:lstStyle/>
          <a:p>
            <a:fld id="{183943C8-F4B5-45BD-9696-606291EBDE38}" type="slidenum">
              <a:rPr lang="be-BY" smtClean="0"/>
              <a:t>‹#›</a:t>
            </a:fld>
            <a:endParaRPr lang="be-BY"/>
          </a:p>
        </p:txBody>
      </p:sp>
    </p:spTree>
    <p:extLst>
      <p:ext uri="{BB962C8B-B14F-4D97-AF65-F5344CB8AC3E}">
        <p14:creationId xmlns:p14="http://schemas.microsoft.com/office/powerpoint/2010/main" val="2253094417"/>
      </p:ext>
    </p:extLst>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6C6C61C8-9B01-4390-BFEC-BFC4D09FF6CC}" type="datetimeFigureOut">
              <a:rPr lang="be-BY" smtClean="0"/>
              <a:t>10.05.23</a:t>
            </a:fld>
            <a:endParaRPr lang="be-BY"/>
          </a:p>
        </p:txBody>
      </p:sp>
      <p:sp>
        <p:nvSpPr>
          <p:cNvPr id="8" name="Footer Placeholder 7"/>
          <p:cNvSpPr>
            <a:spLocks noGrp="1"/>
          </p:cNvSpPr>
          <p:nvPr>
            <p:ph type="ftr" sz="quarter" idx="11"/>
          </p:nvPr>
        </p:nvSpPr>
        <p:spPr/>
        <p:txBody>
          <a:bodyPr/>
          <a:lstStyle/>
          <a:p>
            <a:endParaRPr lang="be-BY"/>
          </a:p>
        </p:txBody>
      </p:sp>
      <p:sp>
        <p:nvSpPr>
          <p:cNvPr id="9" name="Slide Number Placeholder 8"/>
          <p:cNvSpPr>
            <a:spLocks noGrp="1"/>
          </p:cNvSpPr>
          <p:nvPr>
            <p:ph type="sldNum" sz="quarter" idx="12"/>
          </p:nvPr>
        </p:nvSpPr>
        <p:spPr/>
        <p:txBody>
          <a:bodyPr/>
          <a:lstStyle/>
          <a:p>
            <a:fld id="{183943C8-F4B5-45BD-9696-606291EBDE38}" type="slidenum">
              <a:rPr lang="be-BY" smtClean="0"/>
              <a:t>‹#›</a:t>
            </a:fld>
            <a:endParaRPr lang="be-BY"/>
          </a:p>
        </p:txBody>
      </p:sp>
    </p:spTree>
    <p:extLst>
      <p:ext uri="{BB962C8B-B14F-4D97-AF65-F5344CB8AC3E}">
        <p14:creationId xmlns:p14="http://schemas.microsoft.com/office/powerpoint/2010/main" val="1517181598"/>
      </p:ext>
    </p:extLst>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C6C61C8-9B01-4390-BFEC-BFC4D09FF6CC}" type="datetimeFigureOut">
              <a:rPr lang="be-BY" smtClean="0"/>
              <a:t>10.05.23</a:t>
            </a:fld>
            <a:endParaRPr lang="be-BY"/>
          </a:p>
        </p:txBody>
      </p:sp>
      <p:sp>
        <p:nvSpPr>
          <p:cNvPr id="4" name="Footer Placeholder 3"/>
          <p:cNvSpPr>
            <a:spLocks noGrp="1"/>
          </p:cNvSpPr>
          <p:nvPr>
            <p:ph type="ftr" sz="quarter" idx="11"/>
          </p:nvPr>
        </p:nvSpPr>
        <p:spPr/>
        <p:txBody>
          <a:bodyPr/>
          <a:lstStyle/>
          <a:p>
            <a:endParaRPr lang="be-BY"/>
          </a:p>
        </p:txBody>
      </p:sp>
      <p:sp>
        <p:nvSpPr>
          <p:cNvPr id="5" name="Slide Number Placeholder 4"/>
          <p:cNvSpPr>
            <a:spLocks noGrp="1"/>
          </p:cNvSpPr>
          <p:nvPr>
            <p:ph type="sldNum" sz="quarter" idx="12"/>
          </p:nvPr>
        </p:nvSpPr>
        <p:spPr/>
        <p:txBody>
          <a:bodyPr/>
          <a:lstStyle/>
          <a:p>
            <a:fld id="{183943C8-F4B5-45BD-9696-606291EBDE38}" type="slidenum">
              <a:rPr lang="be-BY" smtClean="0"/>
              <a:t>‹#›</a:t>
            </a:fld>
            <a:endParaRPr lang="be-BY"/>
          </a:p>
        </p:txBody>
      </p:sp>
    </p:spTree>
    <p:extLst>
      <p:ext uri="{BB962C8B-B14F-4D97-AF65-F5344CB8AC3E}">
        <p14:creationId xmlns:p14="http://schemas.microsoft.com/office/powerpoint/2010/main" val="2709305688"/>
      </p:ext>
    </p:extLst>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6C61C8-9B01-4390-BFEC-BFC4D09FF6CC}" type="datetimeFigureOut">
              <a:rPr lang="be-BY" smtClean="0"/>
              <a:t>10.05.23</a:t>
            </a:fld>
            <a:endParaRPr lang="be-BY"/>
          </a:p>
        </p:txBody>
      </p:sp>
      <p:sp>
        <p:nvSpPr>
          <p:cNvPr id="3" name="Footer Placeholder 2"/>
          <p:cNvSpPr>
            <a:spLocks noGrp="1"/>
          </p:cNvSpPr>
          <p:nvPr>
            <p:ph type="ftr" sz="quarter" idx="11"/>
          </p:nvPr>
        </p:nvSpPr>
        <p:spPr/>
        <p:txBody>
          <a:bodyPr/>
          <a:lstStyle/>
          <a:p>
            <a:endParaRPr lang="be-BY"/>
          </a:p>
        </p:txBody>
      </p:sp>
      <p:sp>
        <p:nvSpPr>
          <p:cNvPr id="4" name="Slide Number Placeholder 3"/>
          <p:cNvSpPr>
            <a:spLocks noGrp="1"/>
          </p:cNvSpPr>
          <p:nvPr>
            <p:ph type="sldNum" sz="quarter" idx="12"/>
          </p:nvPr>
        </p:nvSpPr>
        <p:spPr/>
        <p:txBody>
          <a:bodyPr/>
          <a:lstStyle/>
          <a:p>
            <a:fld id="{183943C8-F4B5-45BD-9696-606291EBDE38}" type="slidenum">
              <a:rPr lang="be-BY" smtClean="0"/>
              <a:t>‹#›</a:t>
            </a:fld>
            <a:endParaRPr lang="be-BY"/>
          </a:p>
        </p:txBody>
      </p:sp>
    </p:spTree>
    <p:extLst>
      <p:ext uri="{BB962C8B-B14F-4D97-AF65-F5344CB8AC3E}">
        <p14:creationId xmlns:p14="http://schemas.microsoft.com/office/powerpoint/2010/main" val="1523695469"/>
      </p:ext>
    </p:extLst>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6C6C61C8-9B01-4390-BFEC-BFC4D09FF6CC}" type="datetimeFigureOut">
              <a:rPr lang="be-BY" smtClean="0"/>
              <a:t>10.05.23</a:t>
            </a:fld>
            <a:endParaRPr lang="be-BY"/>
          </a:p>
        </p:txBody>
      </p:sp>
      <p:sp>
        <p:nvSpPr>
          <p:cNvPr id="6" name="Footer Placeholder 5"/>
          <p:cNvSpPr>
            <a:spLocks noGrp="1"/>
          </p:cNvSpPr>
          <p:nvPr>
            <p:ph type="ftr" sz="quarter" idx="11"/>
          </p:nvPr>
        </p:nvSpPr>
        <p:spPr/>
        <p:txBody>
          <a:bodyPr/>
          <a:lstStyle/>
          <a:p>
            <a:endParaRPr lang="be-BY"/>
          </a:p>
        </p:txBody>
      </p:sp>
      <p:sp>
        <p:nvSpPr>
          <p:cNvPr id="7" name="Slide Number Placeholder 6"/>
          <p:cNvSpPr>
            <a:spLocks noGrp="1"/>
          </p:cNvSpPr>
          <p:nvPr>
            <p:ph type="sldNum" sz="quarter" idx="12"/>
          </p:nvPr>
        </p:nvSpPr>
        <p:spPr/>
        <p:txBody>
          <a:bodyPr/>
          <a:lstStyle/>
          <a:p>
            <a:fld id="{183943C8-F4B5-45BD-9696-606291EBDE38}" type="slidenum">
              <a:rPr lang="be-BY" smtClean="0"/>
              <a:t>‹#›</a:t>
            </a:fld>
            <a:endParaRPr lang="be-BY"/>
          </a:p>
        </p:txBody>
      </p:sp>
    </p:spTree>
    <p:extLst>
      <p:ext uri="{BB962C8B-B14F-4D97-AF65-F5344CB8AC3E}">
        <p14:creationId xmlns:p14="http://schemas.microsoft.com/office/powerpoint/2010/main" val="113219604"/>
      </p:ext>
    </p:extLst>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6C6C61C8-9B01-4390-BFEC-BFC4D09FF6CC}" type="datetimeFigureOut">
              <a:rPr lang="be-BY" smtClean="0"/>
              <a:t>10.05.23</a:t>
            </a:fld>
            <a:endParaRPr lang="be-BY"/>
          </a:p>
        </p:txBody>
      </p:sp>
      <p:sp>
        <p:nvSpPr>
          <p:cNvPr id="6" name="Footer Placeholder 5"/>
          <p:cNvSpPr>
            <a:spLocks noGrp="1"/>
          </p:cNvSpPr>
          <p:nvPr>
            <p:ph type="ftr" sz="quarter" idx="11"/>
          </p:nvPr>
        </p:nvSpPr>
        <p:spPr/>
        <p:txBody>
          <a:bodyPr/>
          <a:lstStyle/>
          <a:p>
            <a:endParaRPr lang="be-BY"/>
          </a:p>
        </p:txBody>
      </p:sp>
      <p:sp>
        <p:nvSpPr>
          <p:cNvPr id="7" name="Slide Number Placeholder 6"/>
          <p:cNvSpPr>
            <a:spLocks noGrp="1"/>
          </p:cNvSpPr>
          <p:nvPr>
            <p:ph type="sldNum" sz="quarter" idx="12"/>
          </p:nvPr>
        </p:nvSpPr>
        <p:spPr/>
        <p:txBody>
          <a:bodyPr/>
          <a:lstStyle/>
          <a:p>
            <a:fld id="{183943C8-F4B5-45BD-9696-606291EBDE38}" type="slidenum">
              <a:rPr lang="be-BY" smtClean="0"/>
              <a:t>‹#›</a:t>
            </a:fld>
            <a:endParaRPr lang="be-BY"/>
          </a:p>
        </p:txBody>
      </p:sp>
    </p:spTree>
    <p:extLst>
      <p:ext uri="{BB962C8B-B14F-4D97-AF65-F5344CB8AC3E}">
        <p14:creationId xmlns:p14="http://schemas.microsoft.com/office/powerpoint/2010/main" val="3886334887"/>
      </p:ext>
    </p:extLst>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C61C8-9B01-4390-BFEC-BFC4D09FF6CC}" type="datetimeFigureOut">
              <a:rPr lang="be-BY" smtClean="0"/>
              <a:t>10.05.23</a:t>
            </a:fld>
            <a:endParaRPr lang="be-B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e-B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943C8-F4B5-45BD-9696-606291EBDE38}" type="slidenum">
              <a:rPr lang="be-BY" smtClean="0"/>
              <a:t>‹#›</a:t>
            </a:fld>
            <a:endParaRPr lang="be-BY"/>
          </a:p>
        </p:txBody>
      </p:sp>
    </p:spTree>
    <p:extLst>
      <p:ext uri="{BB962C8B-B14F-4D97-AF65-F5344CB8AC3E}">
        <p14:creationId xmlns:p14="http://schemas.microsoft.com/office/powerpoint/2010/main" val="32292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push dir="u"/>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4.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5.wmf"/><Relationship Id="rId4" Type="http://schemas.openxmlformats.org/officeDocument/2006/relationships/oleObject" Target="../embeddings/oleObject5.bin"/><Relationship Id="rId9"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image" Target="../media/image8.wmf"/><Relationship Id="rId4"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6.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image" Target="../media/image10.wmf"/><Relationship Id="rId4" Type="http://schemas.openxmlformats.org/officeDocument/2006/relationships/oleObject" Target="../embeddings/oleObject10.bin"/><Relationship Id="rId9" Type="http://schemas.openxmlformats.org/officeDocument/2006/relationships/image" Target="../media/image12.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8.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openxmlformats.org/officeDocument/2006/relationships/image" Target="../media/image13.wmf"/><Relationship Id="rId4" Type="http://schemas.openxmlformats.org/officeDocument/2006/relationships/oleObject" Target="../embeddings/oleObject13.bin"/><Relationship Id="rId9" Type="http://schemas.openxmlformats.org/officeDocument/2006/relationships/image" Target="../media/image15.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9.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7.bin"/><Relationship Id="rId5" Type="http://schemas.openxmlformats.org/officeDocument/2006/relationships/image" Target="../media/image16.wmf"/><Relationship Id="rId4" Type="http://schemas.openxmlformats.org/officeDocument/2006/relationships/oleObject" Target="../embeddings/oleObject16.bin"/><Relationship Id="rId9" Type="http://schemas.openxmlformats.org/officeDocument/2006/relationships/image" Target="../media/image18.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9.wmf"/><Relationship Id="rId4" Type="http://schemas.openxmlformats.org/officeDocument/2006/relationships/oleObject" Target="../embeddings/oleObject19.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0.wmf"/><Relationship Id="rId4" Type="http://schemas.openxmlformats.org/officeDocument/2006/relationships/oleObject" Target="../embeddings/oleObject2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13.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2.bin"/><Relationship Id="rId5" Type="http://schemas.openxmlformats.org/officeDocument/2006/relationships/image" Target="../media/image21.wmf"/><Relationship Id="rId4" Type="http://schemas.openxmlformats.org/officeDocument/2006/relationships/oleObject" Target="../embeddings/oleObject21.bin"/><Relationship Id="rId9" Type="http://schemas.openxmlformats.org/officeDocument/2006/relationships/image" Target="../media/image23.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14.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5.bin"/><Relationship Id="rId5" Type="http://schemas.openxmlformats.org/officeDocument/2006/relationships/image" Target="../media/image24.wmf"/><Relationship Id="rId4" Type="http://schemas.openxmlformats.org/officeDocument/2006/relationships/oleObject" Target="../embeddings/oleObject24.bin"/><Relationship Id="rId9" Type="http://schemas.openxmlformats.org/officeDocument/2006/relationships/image" Target="../media/image26.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31.wmf"/><Relationship Id="rId3" Type="http://schemas.openxmlformats.org/officeDocument/2006/relationships/notesSlide" Target="../notesSlides/notesSlide15.xml"/><Relationship Id="rId7" Type="http://schemas.openxmlformats.org/officeDocument/2006/relationships/image" Target="../media/image28.wmf"/><Relationship Id="rId12" Type="http://schemas.openxmlformats.org/officeDocument/2006/relationships/oleObject" Target="../embeddings/oleObject31.bin"/><Relationship Id="rId2" Type="http://schemas.openxmlformats.org/officeDocument/2006/relationships/slideLayout" Target="../slideLayouts/slideLayout2.xml"/><Relationship Id="rId16" Type="http://schemas.openxmlformats.org/officeDocument/2006/relationships/oleObject" Target="../embeddings/oleObject33.bin"/><Relationship Id="rId1" Type="http://schemas.openxmlformats.org/officeDocument/2006/relationships/vmlDrawing" Target="../drawings/vmlDrawing11.vml"/><Relationship Id="rId6" Type="http://schemas.openxmlformats.org/officeDocument/2006/relationships/oleObject" Target="../embeddings/oleObject28.bin"/><Relationship Id="rId11" Type="http://schemas.openxmlformats.org/officeDocument/2006/relationships/image" Target="../media/image30.wmf"/><Relationship Id="rId5" Type="http://schemas.openxmlformats.org/officeDocument/2006/relationships/image" Target="../media/image27.wmf"/><Relationship Id="rId15" Type="http://schemas.openxmlformats.org/officeDocument/2006/relationships/image" Target="../media/image32.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29.wmf"/><Relationship Id="rId14" Type="http://schemas.openxmlformats.org/officeDocument/2006/relationships/oleObject" Target="../embeddings/oleObject32.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16.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5.bin"/><Relationship Id="rId5" Type="http://schemas.openxmlformats.org/officeDocument/2006/relationships/image" Target="../media/image33.wmf"/><Relationship Id="rId4" Type="http://schemas.openxmlformats.org/officeDocument/2006/relationships/oleObject" Target="../embeddings/oleObject34.bin"/><Relationship Id="rId9" Type="http://schemas.openxmlformats.org/officeDocument/2006/relationships/image" Target="../media/image35.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ctrTitle"/>
          </p:nvPr>
        </p:nvSpPr>
        <p:spPr>
          <a:xfrm>
            <a:off x="1703512" y="116633"/>
            <a:ext cx="8856984" cy="1793167"/>
          </a:xfrm>
        </p:spPr>
        <p:txBody>
          <a:bodyPr/>
          <a:lstStyle/>
          <a:p>
            <a:pPr marL="182880"/>
            <a:r>
              <a:rPr lang="ru-RU" sz="3600" i="1" dirty="0">
                <a:solidFill>
                  <a:srgbClr val="00B050"/>
                </a:solidFill>
                <a:latin typeface="Bahnschrift" panose="020B0502040204020203" pitchFamily="34" charset="0"/>
              </a:rPr>
              <a:t>Задачи </a:t>
            </a:r>
            <a:r>
              <a:rPr lang="ru-RU" sz="4000" i="1" dirty="0">
                <a:solidFill>
                  <a:srgbClr val="00B050"/>
                </a:solidFill>
                <a:latin typeface="Bahnschrift" panose="020B0502040204020203" pitchFamily="34" charset="0"/>
              </a:rPr>
              <a:t>целочисленного</a:t>
            </a:r>
            <a:r>
              <a:rPr lang="ru-RU" sz="3600" i="1" dirty="0">
                <a:solidFill>
                  <a:srgbClr val="00B050"/>
                </a:solidFill>
                <a:latin typeface="Bahnschrift" panose="020B0502040204020203" pitchFamily="34" charset="0"/>
              </a:rPr>
              <a:t> линейного программирования </a:t>
            </a:r>
            <a:endParaRPr lang="be-BY" sz="3600" i="1" dirty="0">
              <a:solidFill>
                <a:srgbClr val="00B050"/>
              </a:solidFill>
              <a:latin typeface="Bahnschrift" panose="020B0502040204020203" pitchFamily="34" charset="0"/>
            </a:endParaRPr>
          </a:p>
        </p:txBody>
      </p:sp>
      <p:sp>
        <p:nvSpPr>
          <p:cNvPr id="4" name="Объект 2"/>
          <p:cNvSpPr txBox="1">
            <a:spLocks/>
          </p:cNvSpPr>
          <p:nvPr/>
        </p:nvSpPr>
        <p:spPr>
          <a:xfrm>
            <a:off x="1524000" y="2690584"/>
            <a:ext cx="9252520" cy="3474720"/>
          </a:xfrm>
          <a:prstGeom prst="rect">
            <a:avLst/>
          </a:prstGeom>
        </p:spPr>
        <p:txBody>
          <a:bodyPr>
            <a:no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buNone/>
            </a:pPr>
            <a:r>
              <a:rPr lang="ru-RU" sz="3100" dirty="0">
                <a:solidFill>
                  <a:srgbClr val="00B050"/>
                </a:solidFill>
              </a:rPr>
              <a:t>Цель: </a:t>
            </a:r>
            <a:r>
              <a:rPr lang="ru-RU" sz="3100" dirty="0">
                <a:solidFill>
                  <a:schemeClr val="tx1"/>
                </a:solidFill>
              </a:rPr>
              <a:t>освоение навыков решения</a:t>
            </a:r>
            <a:r>
              <a:rPr lang="en-US" sz="3100" dirty="0">
                <a:solidFill>
                  <a:schemeClr val="tx1"/>
                </a:solidFill>
              </a:rPr>
              <a:t> </a:t>
            </a:r>
            <a:r>
              <a:rPr lang="ru-RU" sz="3100" dirty="0">
                <a:solidFill>
                  <a:schemeClr val="tx1"/>
                </a:solidFill>
              </a:rPr>
              <a:t>задач </a:t>
            </a:r>
            <a:r>
              <a:rPr lang="ru-RU" sz="3100" dirty="0">
                <a:solidFill>
                  <a:schemeClr val="tx1"/>
                </a:solidFill>
              </a:rPr>
              <a:t>целочисленного линейного </a:t>
            </a:r>
            <a:r>
              <a:rPr lang="ru-RU" sz="3100" dirty="0">
                <a:solidFill>
                  <a:schemeClr val="tx1"/>
                </a:solidFill>
              </a:rPr>
              <a:t>программирования.</a:t>
            </a:r>
          </a:p>
          <a:p>
            <a:pPr marL="45720" indent="0">
              <a:buNone/>
            </a:pPr>
            <a:r>
              <a:rPr lang="ru-RU" sz="3100" dirty="0">
                <a:solidFill>
                  <a:srgbClr val="00B050"/>
                </a:solidFill>
              </a:rPr>
              <a:t>Задачи: </a:t>
            </a:r>
          </a:p>
          <a:p>
            <a:pPr>
              <a:buFont typeface="Arial" panose="020B0604020202020204" pitchFamily="34" charset="0"/>
              <a:buChar char="•"/>
            </a:pPr>
            <a:r>
              <a:rPr lang="ru-RU" sz="3100" dirty="0">
                <a:solidFill>
                  <a:schemeClr val="tx1"/>
                </a:solidFill>
              </a:rPr>
              <a:t> построение математической модели задачи;</a:t>
            </a:r>
          </a:p>
          <a:p>
            <a:pPr>
              <a:buFont typeface="Arial" panose="020B0604020202020204" pitchFamily="34" charset="0"/>
              <a:buChar char="•"/>
            </a:pPr>
            <a:r>
              <a:rPr lang="ru-RU" sz="3100" dirty="0">
                <a:solidFill>
                  <a:schemeClr val="tx1"/>
                </a:solidFill>
              </a:rPr>
              <a:t> освоение навыков решения </a:t>
            </a:r>
            <a:r>
              <a:rPr lang="ru-RU" sz="3100" dirty="0">
                <a:solidFill>
                  <a:schemeClr val="tx1"/>
                </a:solidFill>
              </a:rPr>
              <a:t>задач целочисленного линейного </a:t>
            </a:r>
            <a:r>
              <a:rPr lang="ru-RU" sz="3100" dirty="0">
                <a:solidFill>
                  <a:schemeClr val="tx1"/>
                </a:solidFill>
              </a:rPr>
              <a:t>программирования.</a:t>
            </a:r>
          </a:p>
          <a:p>
            <a:pPr marL="45720" indent="0">
              <a:buNone/>
            </a:pPr>
            <a:endParaRPr lang="be-BY" sz="3100" dirty="0"/>
          </a:p>
        </p:txBody>
      </p:sp>
    </p:spTree>
    <p:extLst>
      <p:ext uri="{BB962C8B-B14F-4D97-AF65-F5344CB8AC3E}">
        <p14:creationId xmlns:p14="http://schemas.microsoft.com/office/powerpoint/2010/main" val="287386399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2279576" y="2435589"/>
            <a:ext cx="117796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8"/>
          <p:cNvSpPr>
            <a:spLocks noChangeArrowheads="1"/>
          </p:cNvSpPr>
          <p:nvPr/>
        </p:nvSpPr>
        <p:spPr bwMode="auto">
          <a:xfrm>
            <a:off x="2279574" y="4923378"/>
            <a:ext cx="123838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3140108" y="1422280"/>
            <a:ext cx="13483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Прямоугольник 3"/>
          <p:cNvSpPr/>
          <p:nvPr/>
        </p:nvSpPr>
        <p:spPr>
          <a:xfrm>
            <a:off x="1271464" y="2075553"/>
            <a:ext cx="10729192" cy="4401205"/>
          </a:xfrm>
          <a:prstGeom prst="rect">
            <a:avLst/>
          </a:prstGeom>
        </p:spPr>
        <p:txBody>
          <a:bodyPr wrap="square">
            <a:spAutoFit/>
          </a:bodyPr>
          <a:lstStyle/>
          <a:p>
            <a:r>
              <a:rPr lang="ru-RU" sz="2800" dirty="0">
                <a:latin typeface="Bahnschrift" panose="020B0502040204020203" pitchFamily="34" charset="0"/>
                <a:ea typeface="Times New Roman" panose="02020603050405020304" pitchFamily="18" charset="0"/>
              </a:rPr>
              <a:t>Во многих моделях </a:t>
            </a:r>
            <a:r>
              <a:rPr lang="ru-RU" sz="2800" b="1" i="1" dirty="0">
                <a:latin typeface="Bahnschrift" panose="020B0502040204020203" pitchFamily="34" charset="0"/>
                <a:ea typeface="Times New Roman" panose="02020603050405020304" pitchFamily="18" charset="0"/>
              </a:rPr>
              <a:t>целочисленного линейного программирования</a:t>
            </a:r>
            <a:r>
              <a:rPr lang="ru-RU" sz="2800" dirty="0">
                <a:latin typeface="Bahnschrift" panose="020B0502040204020203" pitchFamily="34" charset="0"/>
                <a:ea typeface="Times New Roman" panose="02020603050405020304" pitchFamily="18" charset="0"/>
              </a:rPr>
              <a:t> переменные могут принимать только значения 0 или 1 (модели двоичного целочисленного линейного программирования</a:t>
            </a:r>
            <a:r>
              <a:rPr lang="ru-RU" sz="2800" dirty="0">
                <a:latin typeface="Bahnschrift" panose="020B0502040204020203" pitchFamily="34" charset="0"/>
                <a:ea typeface="Times New Roman" panose="02020603050405020304" pitchFamily="18" charset="0"/>
              </a:rPr>
              <a:t>) </a:t>
            </a:r>
            <a:r>
              <a:rPr lang="ru-RU" sz="2800" dirty="0">
                <a:latin typeface="Bahnschrift" panose="020B0502040204020203" pitchFamily="34" charset="0"/>
                <a:ea typeface="Times New Roman" panose="02020603050405020304" pitchFamily="18" charset="0"/>
              </a:rPr>
              <a:t>для представления </a:t>
            </a:r>
            <a:r>
              <a:rPr lang="ru-RU" sz="2800" b="1" i="1" dirty="0">
                <a:latin typeface="Bahnschrift" panose="020B0502040204020203" pitchFamily="34" charset="0"/>
                <a:ea typeface="Times New Roman" panose="02020603050405020304" pitchFamily="18" charset="0"/>
              </a:rPr>
              <a:t>дихотомических решений</a:t>
            </a:r>
            <a:r>
              <a:rPr lang="ru-RU" sz="2800" dirty="0">
                <a:latin typeface="Bahnschrift" panose="020B0502040204020203" pitchFamily="34" charset="0"/>
                <a:ea typeface="Times New Roman" panose="02020603050405020304" pitchFamily="18" charset="0"/>
              </a:rPr>
              <a:t> (решений типа “да – нет”). </a:t>
            </a:r>
            <a:endParaRPr lang="ru-RU" sz="2800" dirty="0">
              <a:latin typeface="Bahnschrift" panose="020B0502040204020203" pitchFamily="34" charset="0"/>
              <a:ea typeface="Times New Roman" panose="02020603050405020304" pitchFamily="18" charset="0"/>
            </a:endParaRPr>
          </a:p>
          <a:p>
            <a:r>
              <a:rPr lang="ru-RU" sz="2800" dirty="0">
                <a:latin typeface="Bahnschrift" panose="020B0502040204020203" pitchFamily="34" charset="0"/>
                <a:ea typeface="Times New Roman" panose="02020603050405020304" pitchFamily="18" charset="0"/>
              </a:rPr>
              <a:t>К </a:t>
            </a:r>
            <a:r>
              <a:rPr lang="ru-RU" sz="2800" dirty="0">
                <a:latin typeface="Bahnschrift" panose="020B0502040204020203" pitchFamily="34" charset="0"/>
                <a:ea typeface="Times New Roman" panose="02020603050405020304" pitchFamily="18" charset="0"/>
              </a:rPr>
              <a:t>этому классу задач принадлежат </a:t>
            </a:r>
            <a:r>
              <a:rPr lang="ru-RU" sz="2800" dirty="0">
                <a:latin typeface="Bahnschrift" panose="020B0502040204020203" pitchFamily="34" charset="0"/>
                <a:ea typeface="Times New Roman" panose="02020603050405020304" pitchFamily="18" charset="0"/>
              </a:rPr>
              <a:t>модели:</a:t>
            </a:r>
          </a:p>
          <a:p>
            <a:pPr marL="457200" indent="-457200">
              <a:buFont typeface="Arial" panose="020B0604020202020204" pitchFamily="34" charset="0"/>
              <a:buChar char="•"/>
            </a:pPr>
            <a:r>
              <a:rPr lang="ru-RU" sz="2800" dirty="0">
                <a:latin typeface="Bahnschrift" panose="020B0502040204020203" pitchFamily="34" charset="0"/>
                <a:ea typeface="Times New Roman" panose="02020603050405020304" pitchFamily="18" charset="0"/>
              </a:rPr>
              <a:t>назначений</a:t>
            </a:r>
            <a:r>
              <a:rPr lang="ru-RU" sz="2800" dirty="0">
                <a:latin typeface="Bahnschrift" panose="020B0502040204020203" pitchFamily="34" charset="0"/>
                <a:ea typeface="Times New Roman" panose="02020603050405020304" pitchFamily="18" charset="0"/>
              </a:rPr>
              <a:t>, </a:t>
            </a:r>
            <a:endParaRPr lang="ru-RU" sz="2800" dirty="0">
              <a:latin typeface="Bahnschrift" panose="020B0502040204020203" pitchFamily="34" charset="0"/>
              <a:ea typeface="Times New Roman" panose="02020603050405020304" pitchFamily="18" charset="0"/>
            </a:endParaRPr>
          </a:p>
          <a:p>
            <a:pPr marL="457200" indent="-457200">
              <a:buFont typeface="Arial" panose="020B0604020202020204" pitchFamily="34" charset="0"/>
              <a:buChar char="•"/>
            </a:pPr>
            <a:r>
              <a:rPr lang="ru-RU" sz="2800" dirty="0">
                <a:latin typeface="Bahnschrift" panose="020B0502040204020203" pitchFamily="34" charset="0"/>
                <a:ea typeface="Times New Roman" panose="02020603050405020304" pitchFamily="18" charset="0"/>
              </a:rPr>
              <a:t>размещения </a:t>
            </a:r>
            <a:r>
              <a:rPr lang="ru-RU" sz="2800" dirty="0">
                <a:latin typeface="Bahnschrift" panose="020B0502040204020203" pitchFamily="34" charset="0"/>
                <a:ea typeface="Times New Roman" panose="02020603050405020304" pitchFamily="18" charset="0"/>
              </a:rPr>
              <a:t>производственных объектов и офисов, </a:t>
            </a:r>
            <a:endParaRPr lang="ru-RU" sz="2800" dirty="0">
              <a:latin typeface="Bahnschrift" panose="020B0502040204020203" pitchFamily="34" charset="0"/>
              <a:ea typeface="Times New Roman" panose="02020603050405020304" pitchFamily="18" charset="0"/>
            </a:endParaRPr>
          </a:p>
          <a:p>
            <a:pPr marL="457200" indent="-457200">
              <a:buFont typeface="Arial" panose="020B0604020202020204" pitchFamily="34" charset="0"/>
              <a:buChar char="•"/>
            </a:pPr>
            <a:r>
              <a:rPr lang="ru-RU" sz="2800" dirty="0">
                <a:latin typeface="Bahnschrift" panose="020B0502040204020203" pitchFamily="34" charset="0"/>
                <a:ea typeface="Times New Roman" panose="02020603050405020304" pitchFamily="18" charset="0"/>
              </a:rPr>
              <a:t>производственного планирования, </a:t>
            </a:r>
          </a:p>
          <a:p>
            <a:pPr marL="457200" indent="-457200">
              <a:buFont typeface="Arial" panose="020B0604020202020204" pitchFamily="34" charset="0"/>
              <a:buChar char="•"/>
            </a:pPr>
            <a:r>
              <a:rPr lang="ru-RU" sz="2800" dirty="0">
                <a:latin typeface="Bahnschrift" panose="020B0502040204020203" pitchFamily="34" charset="0"/>
                <a:ea typeface="Times New Roman" panose="02020603050405020304" pitchFamily="18" charset="0"/>
              </a:rPr>
              <a:t>управления </a:t>
            </a:r>
            <a:r>
              <a:rPr lang="ru-RU" sz="2800" dirty="0">
                <a:latin typeface="Bahnschrift" panose="020B0502040204020203" pitchFamily="34" charset="0"/>
                <a:ea typeface="Times New Roman" panose="02020603050405020304" pitchFamily="18" charset="0"/>
              </a:rPr>
              <a:t>инвестиционными портфелями. </a:t>
            </a:r>
            <a:endParaRPr lang="ru-RU" sz="2800" dirty="0">
              <a:latin typeface="Bahnschrift" panose="020B0502040204020203" pitchFamily="34" charset="0"/>
            </a:endParaRPr>
          </a:p>
        </p:txBody>
      </p:sp>
      <p:sp>
        <p:nvSpPr>
          <p:cNvPr id="8" name="Прямоугольник 7"/>
          <p:cNvSpPr/>
          <p:nvPr/>
        </p:nvSpPr>
        <p:spPr>
          <a:xfrm>
            <a:off x="911424" y="61121"/>
            <a:ext cx="10476656" cy="1077218"/>
          </a:xfrm>
          <a:prstGeom prst="rect">
            <a:avLst/>
          </a:prstGeom>
        </p:spPr>
        <p:txBody>
          <a:bodyPr wrap="square">
            <a:spAutoFit/>
          </a:bodyPr>
          <a:lstStyle/>
          <a:p>
            <a:pPr algn="ctr"/>
            <a:r>
              <a:rPr lang="ru-RU" sz="3200" b="1" dirty="0">
                <a:solidFill>
                  <a:srgbClr val="00B050"/>
                </a:solidFill>
                <a:latin typeface="Bahnschrift" panose="020B0502040204020203" pitchFamily="34" charset="0"/>
                <a:ea typeface="Times New Roman" panose="02020603050405020304" pitchFamily="18" charset="0"/>
              </a:rPr>
              <a:t>Изучение </a:t>
            </a:r>
            <a:r>
              <a:rPr lang="ru-RU" sz="3200" b="1" dirty="0">
                <a:solidFill>
                  <a:srgbClr val="00B050"/>
                </a:solidFill>
                <a:latin typeface="Bahnschrift" panose="020B0502040204020203" pitchFamily="34" charset="0"/>
                <a:ea typeface="Times New Roman" panose="02020603050405020304" pitchFamily="18" charset="0"/>
              </a:rPr>
              <a:t>методов решения задач целочисленного линейного программирования</a:t>
            </a:r>
          </a:p>
        </p:txBody>
      </p:sp>
      <p:sp>
        <p:nvSpPr>
          <p:cNvPr id="10" name="Прямоугольник 9"/>
          <p:cNvSpPr/>
          <p:nvPr/>
        </p:nvSpPr>
        <p:spPr>
          <a:xfrm>
            <a:off x="1683364" y="1044026"/>
            <a:ext cx="9365064" cy="584775"/>
          </a:xfrm>
          <a:prstGeom prst="rect">
            <a:avLst/>
          </a:prstGeom>
        </p:spPr>
        <p:txBody>
          <a:bodyPr wrap="none">
            <a:spAutoFit/>
          </a:bodyPr>
          <a:lstStyle/>
          <a:p>
            <a:r>
              <a:rPr lang="ru-RU" sz="28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Методы </a:t>
            </a:r>
            <a:r>
              <a:rPr lang="ru-RU" sz="32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решения</a:t>
            </a:r>
            <a:r>
              <a:rPr lang="ru-RU" sz="28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 задач </a:t>
            </a:r>
            <a:r>
              <a:rPr lang="ru-RU" sz="2800" b="1" i="1" dirty="0">
                <a:solidFill>
                  <a:srgbClr val="00B050"/>
                </a:solidFill>
                <a:latin typeface="Bahnschrift" panose="020B0502040204020203" pitchFamily="34" charset="0"/>
                <a:cs typeface="Times New Roman" panose="02020603050405020304" pitchFamily="18" charset="0"/>
              </a:rPr>
              <a:t>целочисленной оптимизации</a:t>
            </a:r>
            <a:endParaRPr lang="ru-RU" sz="2800" b="1" i="1" dirty="0">
              <a:solidFill>
                <a:srgbClr val="00B050"/>
              </a:solidFill>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206663966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2279576" y="2435589"/>
            <a:ext cx="117796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8"/>
          <p:cNvSpPr>
            <a:spLocks noChangeArrowheads="1"/>
          </p:cNvSpPr>
          <p:nvPr/>
        </p:nvSpPr>
        <p:spPr bwMode="auto">
          <a:xfrm>
            <a:off x="2279574" y="4923378"/>
            <a:ext cx="123838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3140108" y="1422280"/>
            <a:ext cx="13483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5" name="Прямоугольник 4"/>
          <p:cNvSpPr/>
          <p:nvPr/>
        </p:nvSpPr>
        <p:spPr>
          <a:xfrm>
            <a:off x="3864510" y="1572487"/>
            <a:ext cx="4570483" cy="491417"/>
          </a:xfrm>
          <a:prstGeom prst="rect">
            <a:avLst/>
          </a:prstGeom>
        </p:spPr>
        <p:txBody>
          <a:bodyPr wrap="none">
            <a:spAutoFit/>
          </a:bodyPr>
          <a:lstStyle/>
          <a:p>
            <a:pPr indent="228600" algn="ctr">
              <a:lnSpc>
                <a:spcPct val="150000"/>
              </a:lnSpc>
            </a:pPr>
            <a:r>
              <a:rPr lang="ru-RU" sz="2000" b="1" i="1" dirty="0">
                <a:latin typeface="Bahnschrift" panose="020B0502040204020203" pitchFamily="34" charset="0"/>
                <a:ea typeface="Times New Roman" panose="02020603050405020304" pitchFamily="18" charset="0"/>
              </a:rPr>
              <a:t>Задача о распределении бюджета</a:t>
            </a:r>
            <a:endParaRPr lang="ru-RU" dirty="0">
              <a:latin typeface="Bahnschrift" panose="020B0502040204020203" pitchFamily="34" charset="0"/>
              <a:ea typeface="Times New Roman" panose="02020603050405020304" pitchFamily="18" charset="0"/>
            </a:endParaRPr>
          </a:p>
        </p:txBody>
      </p:sp>
      <p:sp>
        <p:nvSpPr>
          <p:cNvPr id="7" name="Прямоугольник 6"/>
          <p:cNvSpPr/>
          <p:nvPr/>
        </p:nvSpPr>
        <p:spPr>
          <a:xfrm>
            <a:off x="1703512" y="2011081"/>
            <a:ext cx="8925264" cy="1172629"/>
          </a:xfrm>
          <a:prstGeom prst="rect">
            <a:avLst/>
          </a:prstGeom>
        </p:spPr>
        <p:txBody>
          <a:bodyPr wrap="square">
            <a:spAutoFit/>
          </a:bodyPr>
          <a:lstStyle/>
          <a:p>
            <a:pPr indent="457200" algn="just">
              <a:lnSpc>
                <a:spcPct val="130000"/>
              </a:lnSpc>
            </a:pPr>
            <a:r>
              <a:rPr lang="ru-RU" dirty="0">
                <a:latin typeface="Bahnschrift" panose="020B0502040204020203" pitchFamily="34" charset="0"/>
                <a:ea typeface="Times New Roman" panose="02020603050405020304" pitchFamily="18" charset="0"/>
              </a:rPr>
              <a:t>Требуется </a:t>
            </a:r>
            <a:r>
              <a:rPr lang="ru-RU" dirty="0">
                <a:latin typeface="Bahnschrift" panose="020B0502040204020203" pitchFamily="34" charset="0"/>
                <a:ea typeface="Times New Roman" panose="02020603050405020304" pitchFamily="18" charset="0"/>
              </a:rPr>
              <a:t>принять решение о выделении средств для нескольких вариантов капиталовложений с целью максимизации прибыли.  </a:t>
            </a:r>
            <a:endParaRPr lang="ru-RU" dirty="0">
              <a:latin typeface="Bahnschrift" panose="020B0502040204020203" pitchFamily="34" charset="0"/>
              <a:ea typeface="Times New Roman" panose="02020603050405020304" pitchFamily="18" charset="0"/>
            </a:endParaRPr>
          </a:p>
          <a:p>
            <a:pPr indent="457200" algn="just">
              <a:lnSpc>
                <a:spcPct val="130000"/>
              </a:lnSpc>
            </a:pPr>
            <a:r>
              <a:rPr lang="ru-RU" dirty="0">
                <a:latin typeface="Bahnschrift" panose="020B0502040204020203" pitchFamily="34" charset="0"/>
                <a:ea typeface="Times New Roman" panose="02020603050405020304" pitchFamily="18" charset="0"/>
              </a:rPr>
              <a:t>Прогнозные </a:t>
            </a:r>
            <a:r>
              <a:rPr lang="ru-RU" dirty="0">
                <a:latin typeface="Bahnschrift" panose="020B0502040204020203" pitchFamily="34" charset="0"/>
                <a:ea typeface="Times New Roman" panose="02020603050405020304" pitchFamily="18" charset="0"/>
              </a:rPr>
              <a:t>данные аналитического </a:t>
            </a:r>
            <a:r>
              <a:rPr lang="ru-RU" dirty="0">
                <a:latin typeface="Bahnschrift" panose="020B0502040204020203" pitchFamily="34" charset="0"/>
                <a:ea typeface="Times New Roman" panose="02020603050405020304" pitchFamily="18" charset="0"/>
              </a:rPr>
              <a:t>отдела. </a:t>
            </a:r>
            <a:endParaRPr lang="ru-RU" sz="1600" dirty="0">
              <a:latin typeface="Bahnschrift" panose="020B0502040204020203" pitchFamily="34" charset="0"/>
              <a:ea typeface="Times New Roman" panose="02020603050405020304" pitchFamily="18" charset="0"/>
            </a:endParaRPr>
          </a:p>
        </p:txBody>
      </p:sp>
      <p:graphicFrame>
        <p:nvGraphicFramePr>
          <p:cNvPr id="8" name="Таблица 7"/>
          <p:cNvGraphicFramePr>
            <a:graphicFrameLocks noGrp="1"/>
          </p:cNvGraphicFramePr>
          <p:nvPr>
            <p:extLst>
              <p:ext uri="{D42A27DB-BD31-4B8C-83A1-F6EECF244321}">
                <p14:modId xmlns:p14="http://schemas.microsoft.com/office/powerpoint/2010/main" val="1767973753"/>
              </p:ext>
            </p:extLst>
          </p:nvPr>
        </p:nvGraphicFramePr>
        <p:xfrm>
          <a:off x="2109042" y="3255473"/>
          <a:ext cx="7587358" cy="3485897"/>
        </p:xfrm>
        <a:graphic>
          <a:graphicData uri="http://schemas.openxmlformats.org/drawingml/2006/table">
            <a:tbl>
              <a:tblPr firstRow="1" firstCol="1" lastRow="1" lastCol="1" bandRow="1" bandCol="1">
                <a:tableStyleId>{912C8C85-51F0-491E-9774-3900AFEF0FD7}</a:tableStyleId>
              </a:tblPr>
              <a:tblGrid>
                <a:gridCol w="3156767">
                  <a:extLst>
                    <a:ext uri="{9D8B030D-6E8A-4147-A177-3AD203B41FA5}">
                      <a16:colId xmlns:a16="http://schemas.microsoft.com/office/drawing/2014/main" val="322760087"/>
                    </a:ext>
                  </a:extLst>
                </a:gridCol>
                <a:gridCol w="1051461">
                  <a:extLst>
                    <a:ext uri="{9D8B030D-6E8A-4147-A177-3AD203B41FA5}">
                      <a16:colId xmlns:a16="http://schemas.microsoft.com/office/drawing/2014/main" val="1768640297"/>
                    </a:ext>
                  </a:extLst>
                </a:gridCol>
                <a:gridCol w="675826">
                  <a:extLst>
                    <a:ext uri="{9D8B030D-6E8A-4147-A177-3AD203B41FA5}">
                      <a16:colId xmlns:a16="http://schemas.microsoft.com/office/drawing/2014/main" val="3024551425"/>
                    </a:ext>
                  </a:extLst>
                </a:gridCol>
                <a:gridCol w="675826">
                  <a:extLst>
                    <a:ext uri="{9D8B030D-6E8A-4147-A177-3AD203B41FA5}">
                      <a16:colId xmlns:a16="http://schemas.microsoft.com/office/drawing/2014/main" val="4138062239"/>
                    </a:ext>
                  </a:extLst>
                </a:gridCol>
                <a:gridCol w="675826">
                  <a:extLst>
                    <a:ext uri="{9D8B030D-6E8A-4147-A177-3AD203B41FA5}">
                      <a16:colId xmlns:a16="http://schemas.microsoft.com/office/drawing/2014/main" val="1590962974"/>
                    </a:ext>
                  </a:extLst>
                </a:gridCol>
                <a:gridCol w="675826">
                  <a:extLst>
                    <a:ext uri="{9D8B030D-6E8A-4147-A177-3AD203B41FA5}">
                      <a16:colId xmlns:a16="http://schemas.microsoft.com/office/drawing/2014/main" val="2708258841"/>
                    </a:ext>
                  </a:extLst>
                </a:gridCol>
                <a:gridCol w="675826">
                  <a:extLst>
                    <a:ext uri="{9D8B030D-6E8A-4147-A177-3AD203B41FA5}">
                      <a16:colId xmlns:a16="http://schemas.microsoft.com/office/drawing/2014/main" val="3681155296"/>
                    </a:ext>
                  </a:extLst>
                </a:gridCol>
              </a:tblGrid>
              <a:tr h="643210">
                <a:tc rowSpan="2">
                  <a:txBody>
                    <a:bodyPr/>
                    <a:lstStyle/>
                    <a:p>
                      <a:pPr algn="just">
                        <a:spcAft>
                          <a:spcPts val="0"/>
                        </a:spcAft>
                      </a:pPr>
                      <a:r>
                        <a:rPr lang="ru-RU" sz="1400" dirty="0">
                          <a:effectLst/>
                        </a:rPr>
                        <a:t> </a:t>
                      </a:r>
                    </a:p>
                    <a:p>
                      <a:pPr algn="just">
                        <a:spcAft>
                          <a:spcPts val="0"/>
                        </a:spcAft>
                      </a:pPr>
                      <a:r>
                        <a:rPr lang="ru-RU" sz="1400" dirty="0">
                          <a:effectLst/>
                        </a:rPr>
                        <a:t>Вариант</a:t>
                      </a:r>
                      <a:endParaRPr lang="ru-RU" sz="1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rowSpan="2">
                  <a:txBody>
                    <a:bodyPr/>
                    <a:lstStyle/>
                    <a:p>
                      <a:pPr algn="just">
                        <a:spcAft>
                          <a:spcPts val="0"/>
                        </a:spcAft>
                      </a:pPr>
                      <a:r>
                        <a:rPr lang="ru-RU" sz="1400" dirty="0">
                          <a:effectLst/>
                        </a:rPr>
                        <a:t>Чистая прибыль, </a:t>
                      </a:r>
                    </a:p>
                    <a:p>
                      <a:pPr algn="just">
                        <a:spcAft>
                          <a:spcPts val="0"/>
                        </a:spcAft>
                      </a:pPr>
                      <a:r>
                        <a:rPr lang="ru-RU" sz="1400" dirty="0">
                          <a:effectLst/>
                        </a:rPr>
                        <a:t>тыс. </a:t>
                      </a:r>
                      <a:r>
                        <a:rPr lang="ru-RU" sz="1400" dirty="0" err="1">
                          <a:effectLst/>
                        </a:rPr>
                        <a:t>д.е</a:t>
                      </a:r>
                      <a:r>
                        <a:rPr lang="ru-RU" sz="1400" dirty="0">
                          <a:effectLst/>
                        </a:rPr>
                        <a:t>.</a:t>
                      </a:r>
                      <a:endParaRPr lang="ru-RU" sz="1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gridSpan="5">
                  <a:txBody>
                    <a:bodyPr/>
                    <a:lstStyle/>
                    <a:p>
                      <a:pPr algn="just">
                        <a:spcAft>
                          <a:spcPts val="0"/>
                        </a:spcAft>
                      </a:pPr>
                      <a:r>
                        <a:rPr lang="ru-RU" sz="1400" dirty="0">
                          <a:effectLst/>
                        </a:rPr>
                        <a:t>Вложения по годам, тыс. </a:t>
                      </a:r>
                      <a:r>
                        <a:rPr lang="ru-RU" sz="1400" dirty="0" err="1">
                          <a:effectLst/>
                        </a:rPr>
                        <a:t>д.е</a:t>
                      </a:r>
                      <a:r>
                        <a:rPr lang="ru-RU" sz="1400" dirty="0">
                          <a:effectLst/>
                        </a:rPr>
                        <a:t>.</a:t>
                      </a:r>
                      <a:endParaRPr lang="ru-RU" sz="1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4140174483"/>
                  </a:ext>
                </a:extLst>
              </a:tr>
              <a:tr h="294620">
                <a:tc vMerge="1">
                  <a:txBody>
                    <a:bodyPr/>
                    <a:lstStyle/>
                    <a:p>
                      <a:endParaRPr lang="ru-RU"/>
                    </a:p>
                  </a:txBody>
                  <a:tcPr/>
                </a:tc>
                <a:tc vMerge="1">
                  <a:txBody>
                    <a:bodyPr/>
                    <a:lstStyle/>
                    <a:p>
                      <a:endParaRPr lang="ru-RU"/>
                    </a:p>
                  </a:txBody>
                  <a:tcPr/>
                </a:tc>
                <a:tc>
                  <a:txBody>
                    <a:bodyPr/>
                    <a:lstStyle/>
                    <a:p>
                      <a:pPr algn="ctr">
                        <a:spcAft>
                          <a:spcPts val="0"/>
                        </a:spcAft>
                      </a:pPr>
                      <a:r>
                        <a:rPr lang="ru-RU" sz="1400">
                          <a:effectLst/>
                        </a:rPr>
                        <a:t>1</a:t>
                      </a:r>
                      <a:endParaRPr lang="ru-RU"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2</a:t>
                      </a:r>
                      <a:endParaRPr lang="ru-RU"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3</a:t>
                      </a:r>
                      <a:endParaRPr lang="ru-RU"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dirty="0">
                          <a:effectLst/>
                        </a:rPr>
                        <a:t>4</a:t>
                      </a:r>
                      <a:endParaRPr lang="ru-RU" sz="1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5</a:t>
                      </a:r>
                      <a:endParaRPr lang="ru-RU"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00209279"/>
                  </a:ext>
                </a:extLst>
              </a:tr>
              <a:tr h="254807">
                <a:tc>
                  <a:txBody>
                    <a:bodyPr/>
                    <a:lstStyle/>
                    <a:p>
                      <a:pPr algn="just">
                        <a:spcAft>
                          <a:spcPts val="0"/>
                        </a:spcAft>
                      </a:pPr>
                      <a:r>
                        <a:rPr lang="ru-RU" sz="1400">
                          <a:effectLst/>
                        </a:rPr>
                        <a:t>Расширение завода в стране А</a:t>
                      </a:r>
                      <a:endParaRPr lang="ru-RU"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dirty="0">
                          <a:effectLst/>
                        </a:rPr>
                        <a:t>400</a:t>
                      </a:r>
                      <a:endParaRPr lang="ru-RU" sz="1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100</a:t>
                      </a:r>
                      <a:endParaRPr lang="ru-RU"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50</a:t>
                      </a:r>
                      <a:endParaRPr lang="ru-RU"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200</a:t>
                      </a:r>
                      <a:endParaRPr lang="ru-RU"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dirty="0">
                          <a:effectLst/>
                        </a:rPr>
                        <a:t>100</a:t>
                      </a:r>
                      <a:endParaRPr lang="ru-RU" sz="1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0</a:t>
                      </a:r>
                      <a:endParaRPr lang="ru-RU"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95088611"/>
                  </a:ext>
                </a:extLst>
              </a:tr>
              <a:tr h="764420">
                <a:tc>
                  <a:txBody>
                    <a:bodyPr/>
                    <a:lstStyle/>
                    <a:p>
                      <a:pPr algn="just">
                        <a:spcAft>
                          <a:spcPts val="0"/>
                        </a:spcAft>
                      </a:pPr>
                      <a:r>
                        <a:rPr lang="ru-RU" sz="1400">
                          <a:effectLst/>
                        </a:rPr>
                        <a:t>Расширение мощностей по производству ПК в своей стране</a:t>
                      </a:r>
                      <a:endParaRPr lang="ru-RU"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dirty="0">
                          <a:effectLst/>
                        </a:rPr>
                        <a:t> </a:t>
                      </a:r>
                    </a:p>
                    <a:p>
                      <a:pPr algn="ctr">
                        <a:spcAft>
                          <a:spcPts val="0"/>
                        </a:spcAft>
                      </a:pPr>
                      <a:r>
                        <a:rPr lang="ru-RU" sz="1400" dirty="0">
                          <a:effectLst/>
                        </a:rPr>
                        <a:t>700</a:t>
                      </a:r>
                      <a:endParaRPr lang="ru-RU" sz="1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dirty="0">
                          <a:effectLst/>
                        </a:rPr>
                        <a:t> </a:t>
                      </a:r>
                    </a:p>
                    <a:p>
                      <a:pPr algn="ctr">
                        <a:spcAft>
                          <a:spcPts val="0"/>
                        </a:spcAft>
                      </a:pPr>
                      <a:r>
                        <a:rPr lang="ru-RU" sz="1400" dirty="0">
                          <a:effectLst/>
                        </a:rPr>
                        <a:t>300</a:t>
                      </a:r>
                      <a:endParaRPr lang="ru-RU" sz="1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dirty="0">
                          <a:effectLst/>
                        </a:rPr>
                        <a:t> </a:t>
                      </a:r>
                    </a:p>
                    <a:p>
                      <a:pPr algn="ctr">
                        <a:spcAft>
                          <a:spcPts val="0"/>
                        </a:spcAft>
                      </a:pPr>
                      <a:r>
                        <a:rPr lang="ru-RU" sz="1400" dirty="0">
                          <a:effectLst/>
                        </a:rPr>
                        <a:t>200</a:t>
                      </a:r>
                      <a:endParaRPr lang="ru-RU" sz="1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dirty="0">
                          <a:effectLst/>
                        </a:rPr>
                        <a:t> </a:t>
                      </a:r>
                    </a:p>
                    <a:p>
                      <a:pPr algn="ctr">
                        <a:spcAft>
                          <a:spcPts val="0"/>
                        </a:spcAft>
                      </a:pPr>
                      <a:r>
                        <a:rPr lang="ru-RU" sz="1400" dirty="0">
                          <a:effectLst/>
                        </a:rPr>
                        <a:t>100</a:t>
                      </a:r>
                      <a:endParaRPr lang="ru-RU" sz="1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dirty="0">
                          <a:effectLst/>
                        </a:rPr>
                        <a:t> </a:t>
                      </a:r>
                    </a:p>
                    <a:p>
                      <a:pPr algn="ctr">
                        <a:spcAft>
                          <a:spcPts val="0"/>
                        </a:spcAft>
                      </a:pPr>
                      <a:r>
                        <a:rPr lang="ru-RU" sz="1400" dirty="0">
                          <a:effectLst/>
                        </a:rPr>
                        <a:t>100</a:t>
                      </a:r>
                      <a:endParaRPr lang="ru-RU" sz="1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 </a:t>
                      </a:r>
                    </a:p>
                    <a:p>
                      <a:pPr algn="ctr">
                        <a:spcAft>
                          <a:spcPts val="0"/>
                        </a:spcAft>
                      </a:pPr>
                      <a:r>
                        <a:rPr lang="ru-RU" sz="1400">
                          <a:effectLst/>
                        </a:rPr>
                        <a:t>100</a:t>
                      </a:r>
                      <a:endParaRPr lang="ru-RU"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78231270"/>
                  </a:ext>
                </a:extLst>
              </a:tr>
              <a:tr h="509613">
                <a:tc>
                  <a:txBody>
                    <a:bodyPr/>
                    <a:lstStyle/>
                    <a:p>
                      <a:pPr algn="just">
                        <a:spcAft>
                          <a:spcPts val="0"/>
                        </a:spcAft>
                      </a:pPr>
                      <a:r>
                        <a:rPr lang="ru-RU" sz="1400">
                          <a:effectLst/>
                        </a:rPr>
                        <a:t>Открытие нового завода в стране Б</a:t>
                      </a:r>
                      <a:endParaRPr lang="ru-RU"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800</a:t>
                      </a:r>
                      <a:endParaRPr lang="ru-RU"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100</a:t>
                      </a:r>
                      <a:endParaRPr lang="ru-RU"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200</a:t>
                      </a:r>
                      <a:endParaRPr lang="ru-RU"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270</a:t>
                      </a:r>
                      <a:endParaRPr lang="ru-RU"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200</a:t>
                      </a:r>
                      <a:endParaRPr lang="ru-RU"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100</a:t>
                      </a:r>
                      <a:endParaRPr lang="ru-RU"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3601762"/>
                  </a:ext>
                </a:extLst>
              </a:tr>
              <a:tr h="764420">
                <a:tc>
                  <a:txBody>
                    <a:bodyPr/>
                    <a:lstStyle/>
                    <a:p>
                      <a:pPr algn="just">
                        <a:spcAft>
                          <a:spcPts val="0"/>
                        </a:spcAft>
                      </a:pPr>
                      <a:r>
                        <a:rPr lang="ru-RU" sz="1400">
                          <a:effectLst/>
                        </a:rPr>
                        <a:t>Расширение мощностей по производству комплектующих в своей стране</a:t>
                      </a:r>
                      <a:endParaRPr lang="ru-RU"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 </a:t>
                      </a:r>
                    </a:p>
                    <a:p>
                      <a:pPr algn="ctr">
                        <a:spcAft>
                          <a:spcPts val="0"/>
                        </a:spcAft>
                      </a:pPr>
                      <a:r>
                        <a:rPr lang="ru-RU" sz="1400">
                          <a:effectLst/>
                        </a:rPr>
                        <a:t>1000</a:t>
                      </a:r>
                      <a:endParaRPr lang="ru-RU"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 </a:t>
                      </a:r>
                    </a:p>
                    <a:p>
                      <a:pPr algn="ctr">
                        <a:spcAft>
                          <a:spcPts val="0"/>
                        </a:spcAft>
                      </a:pPr>
                      <a:r>
                        <a:rPr lang="ru-RU" sz="1400">
                          <a:effectLst/>
                        </a:rPr>
                        <a:t>200</a:t>
                      </a:r>
                      <a:endParaRPr lang="ru-RU"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 </a:t>
                      </a:r>
                    </a:p>
                    <a:p>
                      <a:pPr algn="ctr">
                        <a:spcAft>
                          <a:spcPts val="0"/>
                        </a:spcAft>
                      </a:pPr>
                      <a:r>
                        <a:rPr lang="ru-RU" sz="1400">
                          <a:effectLst/>
                        </a:rPr>
                        <a:t>100</a:t>
                      </a:r>
                      <a:endParaRPr lang="ru-RU"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 </a:t>
                      </a:r>
                    </a:p>
                    <a:p>
                      <a:pPr algn="ctr">
                        <a:spcAft>
                          <a:spcPts val="0"/>
                        </a:spcAft>
                      </a:pPr>
                      <a:r>
                        <a:rPr lang="ru-RU" sz="1400">
                          <a:effectLst/>
                        </a:rPr>
                        <a:t>400</a:t>
                      </a:r>
                      <a:endParaRPr lang="ru-RU"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 </a:t>
                      </a:r>
                    </a:p>
                    <a:p>
                      <a:pPr algn="ctr">
                        <a:spcAft>
                          <a:spcPts val="0"/>
                        </a:spcAft>
                      </a:pPr>
                      <a:r>
                        <a:rPr lang="ru-RU" sz="1400">
                          <a:effectLst/>
                        </a:rPr>
                        <a:t>200</a:t>
                      </a:r>
                      <a:endParaRPr lang="ru-RU"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 </a:t>
                      </a:r>
                    </a:p>
                    <a:p>
                      <a:pPr algn="ctr">
                        <a:spcAft>
                          <a:spcPts val="0"/>
                        </a:spcAft>
                      </a:pPr>
                      <a:r>
                        <a:rPr lang="ru-RU" sz="1400">
                          <a:effectLst/>
                        </a:rPr>
                        <a:t>200</a:t>
                      </a:r>
                      <a:endParaRPr lang="ru-RU"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87173559"/>
                  </a:ext>
                </a:extLst>
              </a:tr>
              <a:tr h="254807">
                <a:tc>
                  <a:txBody>
                    <a:bodyPr/>
                    <a:lstStyle/>
                    <a:p>
                      <a:pPr algn="just">
                        <a:spcAft>
                          <a:spcPts val="0"/>
                        </a:spcAft>
                      </a:pPr>
                      <a:r>
                        <a:rPr lang="ru-RU" sz="1400">
                          <a:effectLst/>
                        </a:rPr>
                        <a:t>Имеющиеся средства</a:t>
                      </a:r>
                      <a:endParaRPr lang="ru-RU"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ru-RU" sz="1400">
                          <a:effectLst/>
                        </a:rPr>
                        <a:t> </a:t>
                      </a:r>
                      <a:endParaRPr lang="ru-RU"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500</a:t>
                      </a:r>
                      <a:endParaRPr lang="ru-RU"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450</a:t>
                      </a:r>
                      <a:endParaRPr lang="ru-RU"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700</a:t>
                      </a:r>
                      <a:endParaRPr lang="ru-RU"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400</a:t>
                      </a:r>
                      <a:endParaRPr lang="ru-RU" sz="14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dirty="0">
                          <a:effectLst/>
                        </a:rPr>
                        <a:t>300</a:t>
                      </a:r>
                      <a:endParaRPr lang="ru-RU" sz="1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22656143"/>
                  </a:ext>
                </a:extLst>
              </a:tr>
            </a:tbl>
          </a:graphicData>
        </a:graphic>
      </p:graphicFrame>
      <p:sp>
        <p:nvSpPr>
          <p:cNvPr id="10" name="Прямоугольник 9"/>
          <p:cNvSpPr/>
          <p:nvPr/>
        </p:nvSpPr>
        <p:spPr>
          <a:xfrm>
            <a:off x="911424" y="61121"/>
            <a:ext cx="10476656" cy="1077218"/>
          </a:xfrm>
          <a:prstGeom prst="rect">
            <a:avLst/>
          </a:prstGeom>
        </p:spPr>
        <p:txBody>
          <a:bodyPr wrap="square">
            <a:spAutoFit/>
          </a:bodyPr>
          <a:lstStyle/>
          <a:p>
            <a:pPr algn="ctr"/>
            <a:r>
              <a:rPr lang="ru-RU" sz="3200" b="1" dirty="0">
                <a:solidFill>
                  <a:srgbClr val="00B050"/>
                </a:solidFill>
                <a:latin typeface="Bahnschrift" panose="020B0502040204020203" pitchFamily="34" charset="0"/>
                <a:ea typeface="Times New Roman" panose="02020603050405020304" pitchFamily="18" charset="0"/>
              </a:rPr>
              <a:t>Изучение </a:t>
            </a:r>
            <a:r>
              <a:rPr lang="ru-RU" sz="3200" b="1" dirty="0">
                <a:solidFill>
                  <a:srgbClr val="00B050"/>
                </a:solidFill>
                <a:latin typeface="Bahnschrift" panose="020B0502040204020203" pitchFamily="34" charset="0"/>
                <a:ea typeface="Times New Roman" panose="02020603050405020304" pitchFamily="18" charset="0"/>
              </a:rPr>
              <a:t>методов решения задач целочисленного линейного программирования</a:t>
            </a:r>
          </a:p>
        </p:txBody>
      </p:sp>
      <p:sp>
        <p:nvSpPr>
          <p:cNvPr id="12" name="Прямоугольник 11"/>
          <p:cNvSpPr/>
          <p:nvPr/>
        </p:nvSpPr>
        <p:spPr>
          <a:xfrm>
            <a:off x="1683364" y="1044026"/>
            <a:ext cx="9365064" cy="584775"/>
          </a:xfrm>
          <a:prstGeom prst="rect">
            <a:avLst/>
          </a:prstGeom>
        </p:spPr>
        <p:txBody>
          <a:bodyPr wrap="none">
            <a:spAutoFit/>
          </a:bodyPr>
          <a:lstStyle/>
          <a:p>
            <a:r>
              <a:rPr lang="ru-RU" sz="28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Методы </a:t>
            </a:r>
            <a:r>
              <a:rPr lang="ru-RU" sz="32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решения</a:t>
            </a:r>
            <a:r>
              <a:rPr lang="ru-RU" sz="28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 задач </a:t>
            </a:r>
            <a:r>
              <a:rPr lang="ru-RU" sz="2800" b="1" i="1" dirty="0">
                <a:solidFill>
                  <a:srgbClr val="00B050"/>
                </a:solidFill>
                <a:latin typeface="Bahnschrift" panose="020B0502040204020203" pitchFamily="34" charset="0"/>
                <a:cs typeface="Times New Roman" panose="02020603050405020304" pitchFamily="18" charset="0"/>
              </a:rPr>
              <a:t>целочисленной оптимизации</a:t>
            </a:r>
            <a:endParaRPr lang="ru-RU" sz="2800" b="1" i="1" dirty="0">
              <a:solidFill>
                <a:srgbClr val="00B050"/>
              </a:solidFill>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288110079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2279576" y="2435589"/>
            <a:ext cx="117796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3140108" y="1422280"/>
            <a:ext cx="13483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5" name="Прямоугольник 4"/>
          <p:cNvSpPr/>
          <p:nvPr/>
        </p:nvSpPr>
        <p:spPr>
          <a:xfrm>
            <a:off x="4139781" y="1556793"/>
            <a:ext cx="4160113" cy="507831"/>
          </a:xfrm>
          <a:prstGeom prst="rect">
            <a:avLst/>
          </a:prstGeom>
        </p:spPr>
        <p:txBody>
          <a:bodyPr wrap="none">
            <a:spAutoFit/>
          </a:bodyPr>
          <a:lstStyle/>
          <a:p>
            <a:pPr indent="228600" algn="ctr">
              <a:lnSpc>
                <a:spcPct val="150000"/>
              </a:lnSpc>
            </a:pPr>
            <a:r>
              <a:rPr lang="ru-RU" b="1" i="1" dirty="0">
                <a:latin typeface="Bahnschrift" panose="020B0502040204020203" pitchFamily="34" charset="0"/>
                <a:ea typeface="Times New Roman" panose="02020603050405020304" pitchFamily="18" charset="0"/>
              </a:rPr>
              <a:t>Задача о распределении бюджета</a:t>
            </a:r>
            <a:endParaRPr lang="ru-RU" sz="1600" dirty="0">
              <a:latin typeface="Bahnschrift" panose="020B0502040204020203" pitchFamily="34" charset="0"/>
              <a:ea typeface="Times New Roman" panose="02020603050405020304" pitchFamily="18" charset="0"/>
            </a:endParaRPr>
          </a:p>
        </p:txBody>
      </p:sp>
      <p:sp>
        <p:nvSpPr>
          <p:cNvPr id="4" name="Прямоугольник 3"/>
          <p:cNvSpPr/>
          <p:nvPr/>
        </p:nvSpPr>
        <p:spPr>
          <a:xfrm>
            <a:off x="1789512" y="2060849"/>
            <a:ext cx="8712968" cy="646331"/>
          </a:xfrm>
          <a:prstGeom prst="rect">
            <a:avLst/>
          </a:prstGeom>
        </p:spPr>
        <p:txBody>
          <a:bodyPr wrap="square">
            <a:spAutoFit/>
          </a:bodyPr>
          <a:lstStyle/>
          <a:p>
            <a:r>
              <a:rPr lang="ru-RU" dirty="0">
                <a:latin typeface="Bahnschrift" panose="020B0502040204020203" pitchFamily="34" charset="0"/>
                <a:ea typeface="Times New Roman" panose="02020603050405020304" pitchFamily="18" charset="0"/>
              </a:rPr>
              <a:t>Данная задача является характерным примером двоичной модели </a:t>
            </a:r>
            <a:r>
              <a:rPr lang="ru-RU" b="1" i="1" dirty="0">
                <a:latin typeface="Bahnschrift" panose="020B0502040204020203" pitchFamily="34" charset="0"/>
                <a:ea typeface="Times New Roman" panose="02020603050405020304" pitchFamily="18" charset="0"/>
              </a:rPr>
              <a:t>целочисленного линейного программирования</a:t>
            </a:r>
            <a:r>
              <a:rPr lang="ru-RU" dirty="0">
                <a:latin typeface="Bahnschrift" panose="020B0502040204020203" pitchFamily="34" charset="0"/>
                <a:ea typeface="Times New Roman" panose="02020603050405020304" pitchFamily="18" charset="0"/>
              </a:rPr>
              <a:t>. </a:t>
            </a:r>
            <a:endParaRPr lang="ru-RU" dirty="0">
              <a:latin typeface="Bahnschrift" panose="020B0502040204020203" pitchFamily="34" charset="0"/>
            </a:endParaRPr>
          </a:p>
        </p:txBody>
      </p:sp>
      <p:graphicFrame>
        <p:nvGraphicFramePr>
          <p:cNvPr id="12" name="Объект 11"/>
          <p:cNvGraphicFramePr>
            <a:graphicFrameLocks noChangeAspect="1"/>
          </p:cNvGraphicFramePr>
          <p:nvPr>
            <p:extLst>
              <p:ext uri="{D42A27DB-BD31-4B8C-83A1-F6EECF244321}">
                <p14:modId xmlns:p14="http://schemas.microsoft.com/office/powerpoint/2010/main" val="606631161"/>
              </p:ext>
            </p:extLst>
          </p:nvPr>
        </p:nvGraphicFramePr>
        <p:xfrm>
          <a:off x="3431705" y="2821706"/>
          <a:ext cx="5400600" cy="432606"/>
        </p:xfrm>
        <a:graphic>
          <a:graphicData uri="http://schemas.openxmlformats.org/presentationml/2006/ole">
            <mc:AlternateContent xmlns:mc="http://schemas.openxmlformats.org/markup-compatibility/2006">
              <mc:Choice xmlns:v="urn:schemas-microsoft-com:vml" Requires="v">
                <p:oleObj spid="_x0000_s9257" name="Уравнение" r:id="rId4" imgW="2933700" imgH="228600" progId="Equation.3">
                  <p:embed/>
                </p:oleObj>
              </mc:Choice>
              <mc:Fallback>
                <p:oleObj name="Уравнение" r:id="rId4" imgW="2933700" imgH="2286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1705" y="2821706"/>
                        <a:ext cx="5400600" cy="432606"/>
                      </a:xfrm>
                      <a:prstGeom prst="rect">
                        <a:avLst/>
                      </a:prstGeom>
                      <a:noFill/>
                    </p:spPr>
                  </p:pic>
                </p:oleObj>
              </mc:Fallback>
            </mc:AlternateContent>
          </a:graphicData>
        </a:graphic>
      </p:graphicFrame>
      <p:sp>
        <p:nvSpPr>
          <p:cNvPr id="13" name="Прямоугольник 12"/>
          <p:cNvSpPr/>
          <p:nvPr/>
        </p:nvSpPr>
        <p:spPr>
          <a:xfrm>
            <a:off x="1789513" y="3148947"/>
            <a:ext cx="2201244" cy="369332"/>
          </a:xfrm>
          <a:prstGeom prst="rect">
            <a:avLst/>
          </a:prstGeom>
        </p:spPr>
        <p:txBody>
          <a:bodyPr wrap="none">
            <a:spAutoFit/>
          </a:bodyPr>
          <a:lstStyle/>
          <a:p>
            <a:r>
              <a:rPr lang="ru-RU" dirty="0">
                <a:latin typeface="Bahnschrift" panose="020B0502040204020203" pitchFamily="34" charset="0"/>
                <a:ea typeface="Times New Roman" panose="02020603050405020304" pitchFamily="18" charset="0"/>
              </a:rPr>
              <a:t> при ограничениях</a:t>
            </a:r>
            <a:endParaRPr lang="ru-RU" dirty="0">
              <a:latin typeface="Bahnschrift" panose="020B0502040204020203" pitchFamily="34" charset="0"/>
            </a:endParaRPr>
          </a:p>
        </p:txBody>
      </p:sp>
      <p:graphicFrame>
        <p:nvGraphicFramePr>
          <p:cNvPr id="15" name="Объект 14"/>
          <p:cNvGraphicFramePr>
            <a:graphicFrameLocks noChangeAspect="1"/>
          </p:cNvGraphicFramePr>
          <p:nvPr>
            <p:extLst>
              <p:ext uri="{D42A27DB-BD31-4B8C-83A1-F6EECF244321}">
                <p14:modId xmlns:p14="http://schemas.microsoft.com/office/powerpoint/2010/main" val="3163175145"/>
              </p:ext>
            </p:extLst>
          </p:nvPr>
        </p:nvGraphicFramePr>
        <p:xfrm>
          <a:off x="3575720" y="3518279"/>
          <a:ext cx="5040560" cy="2740361"/>
        </p:xfrm>
        <a:graphic>
          <a:graphicData uri="http://schemas.openxmlformats.org/presentationml/2006/ole">
            <mc:AlternateContent xmlns:mc="http://schemas.openxmlformats.org/markup-compatibility/2006">
              <mc:Choice xmlns:v="urn:schemas-microsoft-com:vml" Requires="v">
                <p:oleObj spid="_x0000_s9258" name="Уравнение" r:id="rId6" imgW="2565400" imgH="1371600" progId="Equation.3">
                  <p:embed/>
                </p:oleObj>
              </mc:Choice>
              <mc:Fallback>
                <p:oleObj name="Уравнение" r:id="rId6" imgW="2565400" imgH="13716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5720" y="3518279"/>
                        <a:ext cx="5040560" cy="2740361"/>
                      </a:xfrm>
                      <a:prstGeom prst="rect">
                        <a:avLst/>
                      </a:prstGeom>
                      <a:noFill/>
                    </p:spPr>
                  </p:pic>
                </p:oleObj>
              </mc:Fallback>
            </mc:AlternateContent>
          </a:graphicData>
        </a:graphic>
      </p:graphicFrame>
      <p:sp>
        <p:nvSpPr>
          <p:cNvPr id="18" name="Прямоугольник 17"/>
          <p:cNvSpPr/>
          <p:nvPr/>
        </p:nvSpPr>
        <p:spPr>
          <a:xfrm>
            <a:off x="3287689" y="6337939"/>
            <a:ext cx="1213987" cy="369332"/>
          </a:xfrm>
          <a:prstGeom prst="rect">
            <a:avLst/>
          </a:prstGeom>
        </p:spPr>
        <p:txBody>
          <a:bodyPr wrap="none">
            <a:spAutoFit/>
          </a:bodyPr>
          <a:lstStyle/>
          <a:p>
            <a:r>
              <a:rPr lang="ru-RU" b="1" i="1" dirty="0">
                <a:latin typeface="Times New Roman" panose="02020603050405020304" pitchFamily="18" charset="0"/>
                <a:ea typeface="Times New Roman" panose="02020603050405020304" pitchFamily="18" charset="0"/>
              </a:rPr>
              <a:t>Решение</a:t>
            </a:r>
            <a:r>
              <a:rPr lang="ru-RU" dirty="0">
                <a:latin typeface="Times New Roman" panose="02020603050405020304" pitchFamily="18" charset="0"/>
                <a:ea typeface="Times New Roman" panose="02020603050405020304" pitchFamily="18" charset="0"/>
              </a:rPr>
              <a:t>: </a:t>
            </a:r>
            <a:endParaRPr lang="ru-RU" dirty="0"/>
          </a:p>
        </p:txBody>
      </p:sp>
      <p:sp>
        <p:nvSpPr>
          <p:cNvPr id="19" name="Rectangle 22"/>
          <p:cNvSpPr>
            <a:spLocks noChangeArrowheads="1"/>
          </p:cNvSpPr>
          <p:nvPr/>
        </p:nvSpPr>
        <p:spPr bwMode="auto">
          <a:xfrm flipV="1">
            <a:off x="3812822" y="6240184"/>
            <a:ext cx="110325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20" name="Объект 19"/>
          <p:cNvGraphicFramePr>
            <a:graphicFrameLocks noChangeAspect="1"/>
          </p:cNvGraphicFramePr>
          <p:nvPr>
            <p:extLst>
              <p:ext uri="{D42A27DB-BD31-4B8C-83A1-F6EECF244321}">
                <p14:modId xmlns:p14="http://schemas.microsoft.com/office/powerpoint/2010/main" val="1188238341"/>
              </p:ext>
            </p:extLst>
          </p:nvPr>
        </p:nvGraphicFramePr>
        <p:xfrm>
          <a:off x="4676918" y="6348935"/>
          <a:ext cx="2643218" cy="367752"/>
        </p:xfrm>
        <a:graphic>
          <a:graphicData uri="http://schemas.openxmlformats.org/presentationml/2006/ole">
            <mc:AlternateContent xmlns:mc="http://schemas.openxmlformats.org/markup-compatibility/2006">
              <mc:Choice xmlns:v="urn:schemas-microsoft-com:vml" Requires="v">
                <p:oleObj spid="_x0000_s9259" name="Уравнение" r:id="rId8" imgW="1663700" imgH="228600" progId="Equation.3">
                  <p:embed/>
                </p:oleObj>
              </mc:Choice>
              <mc:Fallback>
                <p:oleObj name="Уравнение" r:id="rId8" imgW="1663700" imgH="228600" progId="Equation.3">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76918" y="6348935"/>
                        <a:ext cx="2643218" cy="367752"/>
                      </a:xfrm>
                      <a:prstGeom prst="rect">
                        <a:avLst/>
                      </a:prstGeom>
                      <a:noFill/>
                    </p:spPr>
                  </p:pic>
                </p:oleObj>
              </mc:Fallback>
            </mc:AlternateContent>
          </a:graphicData>
        </a:graphic>
      </p:graphicFrame>
      <p:sp>
        <p:nvSpPr>
          <p:cNvPr id="14" name="Прямоугольник 13"/>
          <p:cNvSpPr/>
          <p:nvPr/>
        </p:nvSpPr>
        <p:spPr>
          <a:xfrm>
            <a:off x="911424" y="61121"/>
            <a:ext cx="10476656" cy="1077218"/>
          </a:xfrm>
          <a:prstGeom prst="rect">
            <a:avLst/>
          </a:prstGeom>
        </p:spPr>
        <p:txBody>
          <a:bodyPr wrap="square">
            <a:spAutoFit/>
          </a:bodyPr>
          <a:lstStyle/>
          <a:p>
            <a:pPr algn="ctr"/>
            <a:r>
              <a:rPr lang="ru-RU" sz="3200" b="1" dirty="0">
                <a:solidFill>
                  <a:srgbClr val="00B050"/>
                </a:solidFill>
                <a:latin typeface="Bahnschrift" panose="020B0502040204020203" pitchFamily="34" charset="0"/>
                <a:ea typeface="Times New Roman" panose="02020603050405020304" pitchFamily="18" charset="0"/>
              </a:rPr>
              <a:t>Изучение </a:t>
            </a:r>
            <a:r>
              <a:rPr lang="ru-RU" sz="3200" b="1" dirty="0">
                <a:solidFill>
                  <a:srgbClr val="00B050"/>
                </a:solidFill>
                <a:latin typeface="Bahnschrift" panose="020B0502040204020203" pitchFamily="34" charset="0"/>
                <a:ea typeface="Times New Roman" panose="02020603050405020304" pitchFamily="18" charset="0"/>
              </a:rPr>
              <a:t>методов решения задач целочисленного линейного программирования</a:t>
            </a:r>
          </a:p>
        </p:txBody>
      </p:sp>
      <p:sp>
        <p:nvSpPr>
          <p:cNvPr id="16" name="Прямоугольник 15"/>
          <p:cNvSpPr/>
          <p:nvPr/>
        </p:nvSpPr>
        <p:spPr>
          <a:xfrm>
            <a:off x="1683364" y="1044026"/>
            <a:ext cx="9365064" cy="584775"/>
          </a:xfrm>
          <a:prstGeom prst="rect">
            <a:avLst/>
          </a:prstGeom>
        </p:spPr>
        <p:txBody>
          <a:bodyPr wrap="none">
            <a:spAutoFit/>
          </a:bodyPr>
          <a:lstStyle/>
          <a:p>
            <a:r>
              <a:rPr lang="ru-RU" sz="28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Методы </a:t>
            </a:r>
            <a:r>
              <a:rPr lang="ru-RU" sz="32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решения</a:t>
            </a:r>
            <a:r>
              <a:rPr lang="ru-RU" sz="28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 задач </a:t>
            </a:r>
            <a:r>
              <a:rPr lang="ru-RU" sz="2800" b="1" i="1" dirty="0">
                <a:solidFill>
                  <a:srgbClr val="00B050"/>
                </a:solidFill>
                <a:latin typeface="Bahnschrift" panose="020B0502040204020203" pitchFamily="34" charset="0"/>
                <a:cs typeface="Times New Roman" panose="02020603050405020304" pitchFamily="18" charset="0"/>
              </a:rPr>
              <a:t>целочисленной оптимизации</a:t>
            </a:r>
            <a:endParaRPr lang="ru-RU" sz="2800" b="1" i="1" dirty="0">
              <a:solidFill>
                <a:srgbClr val="00B050"/>
              </a:solidFill>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01054341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2279576" y="2435589"/>
            <a:ext cx="117796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8"/>
          <p:cNvSpPr>
            <a:spLocks noChangeArrowheads="1"/>
          </p:cNvSpPr>
          <p:nvPr/>
        </p:nvSpPr>
        <p:spPr bwMode="auto">
          <a:xfrm>
            <a:off x="2279574" y="4923378"/>
            <a:ext cx="123838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3140108" y="1422280"/>
            <a:ext cx="13483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5" name="Прямоугольник 4"/>
          <p:cNvSpPr/>
          <p:nvPr/>
        </p:nvSpPr>
        <p:spPr>
          <a:xfrm>
            <a:off x="3031297" y="1625072"/>
            <a:ext cx="6669198" cy="646331"/>
          </a:xfrm>
          <a:prstGeom prst="rect">
            <a:avLst/>
          </a:prstGeom>
        </p:spPr>
        <p:txBody>
          <a:bodyPr wrap="square">
            <a:spAutoFit/>
          </a:bodyPr>
          <a:lstStyle/>
          <a:p>
            <a:pPr algn="ctr"/>
            <a:r>
              <a:rPr lang="ru-RU" b="1" i="1" dirty="0"/>
              <a:t>Использование логических условий в задачах целочисленного линейного программирования</a:t>
            </a:r>
            <a:endParaRPr lang="ru-RU" dirty="0"/>
          </a:p>
        </p:txBody>
      </p:sp>
      <p:sp>
        <p:nvSpPr>
          <p:cNvPr id="10" name="Rectangle 2"/>
          <p:cNvSpPr>
            <a:spLocks noChangeArrowheads="1"/>
          </p:cNvSpPr>
          <p:nvPr/>
        </p:nvSpPr>
        <p:spPr bwMode="auto">
          <a:xfrm>
            <a:off x="2567608" y="2786644"/>
            <a:ext cx="112533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4"/>
          <p:cNvSpPr>
            <a:spLocks noChangeArrowheads="1"/>
          </p:cNvSpPr>
          <p:nvPr/>
        </p:nvSpPr>
        <p:spPr bwMode="auto">
          <a:xfrm>
            <a:off x="1919536" y="3845003"/>
            <a:ext cx="136308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p:cNvSpPr>
            <a:spLocks noChangeArrowheads="1"/>
          </p:cNvSpPr>
          <p:nvPr/>
        </p:nvSpPr>
        <p:spPr bwMode="auto">
          <a:xfrm>
            <a:off x="6168009" y="6044225"/>
            <a:ext cx="97984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7" name="Прямоугольник 16"/>
          <p:cNvSpPr/>
          <p:nvPr/>
        </p:nvSpPr>
        <p:spPr>
          <a:xfrm>
            <a:off x="911424" y="2557007"/>
            <a:ext cx="10476655" cy="707886"/>
          </a:xfrm>
          <a:prstGeom prst="rect">
            <a:avLst/>
          </a:prstGeom>
        </p:spPr>
        <p:txBody>
          <a:bodyPr wrap="square">
            <a:spAutoFit/>
          </a:bodyPr>
          <a:lstStyle/>
          <a:p>
            <a:r>
              <a:rPr lang="ru-RU" sz="2000" dirty="0">
                <a:latin typeface="Bahnschrift" panose="020B0502040204020203" pitchFamily="34" charset="0"/>
                <a:ea typeface="Times New Roman" panose="02020603050405020304" pitchFamily="18" charset="0"/>
              </a:rPr>
              <a:t>С помощью двоичных переменных легко формировать ограничения на базе логических условий, принимающих значения “истинно” или “ложно”. </a:t>
            </a:r>
            <a:endParaRPr lang="ru-RU" sz="2000" dirty="0">
              <a:latin typeface="Bahnschrift" panose="020B0502040204020203" pitchFamily="34" charset="0"/>
            </a:endParaRPr>
          </a:p>
        </p:txBody>
      </p:sp>
      <p:sp>
        <p:nvSpPr>
          <p:cNvPr id="18" name="Прямоугольник 17"/>
          <p:cNvSpPr/>
          <p:nvPr/>
        </p:nvSpPr>
        <p:spPr>
          <a:xfrm>
            <a:off x="1504565" y="3250804"/>
            <a:ext cx="3853605" cy="400110"/>
          </a:xfrm>
          <a:prstGeom prst="rect">
            <a:avLst/>
          </a:prstGeom>
        </p:spPr>
        <p:txBody>
          <a:bodyPr wrap="square">
            <a:spAutoFit/>
          </a:bodyPr>
          <a:lstStyle/>
          <a:p>
            <a:r>
              <a:rPr lang="ru-RU" sz="2000" dirty="0">
                <a:latin typeface="Bahnschrift" panose="020B0502040204020203" pitchFamily="34" charset="0"/>
                <a:ea typeface="Times New Roman" panose="02020603050405020304" pitchFamily="18" charset="0"/>
              </a:rPr>
              <a:t>Например</a:t>
            </a:r>
            <a:r>
              <a:rPr lang="en-US" sz="2000" dirty="0">
                <a:latin typeface="Bahnschrift" panose="020B0502040204020203" pitchFamily="34" charset="0"/>
                <a:ea typeface="Times New Roman" panose="02020603050405020304" pitchFamily="18" charset="0"/>
              </a:rPr>
              <a:t>,</a:t>
            </a:r>
            <a:r>
              <a:rPr lang="ru-RU" sz="2000" dirty="0">
                <a:latin typeface="Bahnschrift" panose="020B0502040204020203" pitchFamily="34" charset="0"/>
                <a:ea typeface="Times New Roman" panose="02020603050405020304" pitchFamily="18" charset="0"/>
              </a:rPr>
              <a:t> ограничение </a:t>
            </a:r>
            <a:endParaRPr lang="ru-RU" sz="2000" dirty="0">
              <a:latin typeface="Bahnschrift" panose="020B0502040204020203" pitchFamily="34" charset="0"/>
            </a:endParaRPr>
          </a:p>
        </p:txBody>
      </p:sp>
      <p:sp>
        <p:nvSpPr>
          <p:cNvPr id="19" name="Rectangle 19"/>
          <p:cNvSpPr>
            <a:spLocks noChangeArrowheads="1"/>
          </p:cNvSpPr>
          <p:nvPr/>
        </p:nvSpPr>
        <p:spPr bwMode="auto">
          <a:xfrm>
            <a:off x="3575720" y="3540127"/>
            <a:ext cx="126879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20" name="Объект 19"/>
          <p:cNvGraphicFramePr>
            <a:graphicFrameLocks noChangeAspect="1"/>
          </p:cNvGraphicFramePr>
          <p:nvPr>
            <p:extLst>
              <p:ext uri="{D42A27DB-BD31-4B8C-83A1-F6EECF244321}">
                <p14:modId xmlns:p14="http://schemas.microsoft.com/office/powerpoint/2010/main" val="566840948"/>
              </p:ext>
            </p:extLst>
          </p:nvPr>
        </p:nvGraphicFramePr>
        <p:xfrm>
          <a:off x="4991924" y="3661494"/>
          <a:ext cx="2315653" cy="468993"/>
        </p:xfrm>
        <a:graphic>
          <a:graphicData uri="http://schemas.openxmlformats.org/presentationml/2006/ole">
            <mc:AlternateContent xmlns:mc="http://schemas.openxmlformats.org/markup-compatibility/2006">
              <mc:Choice xmlns:v="urn:schemas-microsoft-com:vml" Requires="v">
                <p:oleObj spid="_x0000_s10284" name="Уравнение" r:id="rId4" imgW="1130300" imgH="228600" progId="Equation.3">
                  <p:embed/>
                </p:oleObj>
              </mc:Choice>
              <mc:Fallback>
                <p:oleObj name="Уравнение" r:id="rId4" imgW="1130300" imgH="228600" progId="Equation.3">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1924" y="3661494"/>
                        <a:ext cx="2315653" cy="468993"/>
                      </a:xfrm>
                      <a:prstGeom prst="rect">
                        <a:avLst/>
                      </a:prstGeom>
                      <a:noFill/>
                    </p:spPr>
                  </p:pic>
                </p:oleObj>
              </mc:Fallback>
            </mc:AlternateContent>
          </a:graphicData>
        </a:graphic>
      </p:graphicFrame>
      <p:sp>
        <p:nvSpPr>
          <p:cNvPr id="21" name="Прямоугольник 20"/>
          <p:cNvSpPr/>
          <p:nvPr/>
        </p:nvSpPr>
        <p:spPr>
          <a:xfrm>
            <a:off x="920816" y="4329453"/>
            <a:ext cx="10369983" cy="1631216"/>
          </a:xfrm>
          <a:prstGeom prst="rect">
            <a:avLst/>
          </a:prstGeom>
        </p:spPr>
        <p:txBody>
          <a:bodyPr wrap="square">
            <a:spAutoFit/>
          </a:bodyPr>
          <a:lstStyle/>
          <a:p>
            <a:pPr algn="just"/>
            <a:r>
              <a:rPr lang="ru-RU" sz="2000" dirty="0">
                <a:latin typeface="Bahnschrift" panose="020B0502040204020203" pitchFamily="34" charset="0"/>
                <a:ea typeface="Times New Roman" panose="02020603050405020304" pitchFamily="18" charset="0"/>
              </a:rPr>
              <a:t>где </a:t>
            </a:r>
            <a:r>
              <a:rPr lang="en-US" sz="2000" b="1" i="1" dirty="0">
                <a:latin typeface="Bahnschrift" panose="020B0502040204020203" pitchFamily="34" charset="0"/>
                <a:ea typeface="Times New Roman" panose="02020603050405020304" pitchFamily="18" charset="0"/>
              </a:rPr>
              <a:t>x</a:t>
            </a:r>
            <a:r>
              <a:rPr lang="en-US" sz="2000" b="1" i="1" baseline="-25000" dirty="0">
                <a:latin typeface="Bahnschrift" panose="020B0502040204020203" pitchFamily="34" charset="0"/>
                <a:ea typeface="Times New Roman" panose="02020603050405020304" pitchFamily="18" charset="0"/>
              </a:rPr>
              <a:t>i</a:t>
            </a:r>
            <a:r>
              <a:rPr lang="ru-RU" sz="2000" dirty="0">
                <a:latin typeface="Bahnschrift" panose="020B0502040204020203" pitchFamily="34" charset="0"/>
                <a:ea typeface="Times New Roman" panose="02020603050405020304" pitchFamily="18" charset="0"/>
              </a:rPr>
              <a:t>  (</a:t>
            </a:r>
            <a:r>
              <a:rPr lang="en-US" sz="2000" b="1" i="1" dirty="0" err="1">
                <a:latin typeface="Bahnschrift" panose="020B0502040204020203" pitchFamily="34" charset="0"/>
                <a:ea typeface="Times New Roman" panose="02020603050405020304" pitchFamily="18" charset="0"/>
              </a:rPr>
              <a:t>i</a:t>
            </a:r>
            <a:r>
              <a:rPr lang="ru-RU" sz="2000" dirty="0">
                <a:latin typeface="Bahnschrift" panose="020B0502040204020203" pitchFamily="34" charset="0"/>
                <a:ea typeface="Times New Roman" panose="02020603050405020304" pitchFamily="18" charset="0"/>
              </a:rPr>
              <a:t>=1, 2, …, </a:t>
            </a:r>
            <a:r>
              <a:rPr lang="en-US" sz="2000" b="1" i="1" dirty="0">
                <a:latin typeface="Bahnschrift" panose="020B0502040204020203" pitchFamily="34" charset="0"/>
                <a:ea typeface="Times New Roman" panose="02020603050405020304" pitchFamily="18" charset="0"/>
              </a:rPr>
              <a:t>n</a:t>
            </a:r>
            <a:r>
              <a:rPr lang="ru-RU" sz="2000" dirty="0">
                <a:latin typeface="Bahnschrift" panose="020B0502040204020203" pitchFamily="34" charset="0"/>
                <a:ea typeface="Times New Roman" panose="02020603050405020304" pitchFamily="18" charset="0"/>
              </a:rPr>
              <a:t>)) - двоичные переменные, а </a:t>
            </a:r>
            <a:r>
              <a:rPr lang="en-US" sz="2000" b="1" i="1" dirty="0">
                <a:latin typeface="Bahnschrift" panose="020B0502040204020203" pitchFamily="34" charset="0"/>
                <a:ea typeface="Times New Roman" panose="02020603050405020304" pitchFamily="18" charset="0"/>
              </a:rPr>
              <a:t>k</a:t>
            </a:r>
            <a:r>
              <a:rPr lang="ru-RU" sz="2000" dirty="0">
                <a:latin typeface="Bahnschrift" panose="020B0502040204020203" pitchFamily="34" charset="0"/>
                <a:ea typeface="Times New Roman" panose="02020603050405020304" pitchFamily="18" charset="0"/>
              </a:rPr>
              <a:t> – целое число, означает, что можно выбрать не более </a:t>
            </a:r>
            <a:r>
              <a:rPr lang="en-US" sz="2000" b="1" i="1" dirty="0">
                <a:latin typeface="Bahnschrift" panose="020B0502040204020203" pitchFamily="34" charset="0"/>
                <a:ea typeface="Times New Roman" panose="02020603050405020304" pitchFamily="18" charset="0"/>
              </a:rPr>
              <a:t>k</a:t>
            </a:r>
            <a:r>
              <a:rPr lang="ru-RU" sz="2000" dirty="0">
                <a:latin typeface="Bahnschrift" panose="020B0502040204020203" pitchFamily="34" charset="0"/>
                <a:ea typeface="Times New Roman" panose="02020603050405020304" pitchFamily="18" charset="0"/>
              </a:rPr>
              <a:t> из возможных </a:t>
            </a:r>
            <a:r>
              <a:rPr lang="en-US" sz="2000" b="1" i="1" dirty="0">
                <a:latin typeface="Bahnschrift" panose="020B0502040204020203" pitchFamily="34" charset="0"/>
                <a:ea typeface="Times New Roman" panose="02020603050405020304" pitchFamily="18" charset="0"/>
              </a:rPr>
              <a:t>n</a:t>
            </a:r>
            <a:r>
              <a:rPr lang="ru-RU" sz="2000" dirty="0">
                <a:latin typeface="Bahnschrift" panose="020B0502040204020203" pitchFamily="34" charset="0"/>
                <a:ea typeface="Times New Roman" panose="02020603050405020304" pitchFamily="18" charset="0"/>
              </a:rPr>
              <a:t> вариантов. Если в нашем примере руководство компании считает целесообразным принять </a:t>
            </a:r>
            <a:r>
              <a:rPr lang="ru-RU" sz="2000" u="sng" dirty="0">
                <a:latin typeface="Bahnschrift" panose="020B0502040204020203" pitchFamily="34" charset="0"/>
                <a:ea typeface="Times New Roman" panose="02020603050405020304" pitchFamily="18" charset="0"/>
              </a:rPr>
              <a:t>не более одного</a:t>
            </a:r>
            <a:r>
              <a:rPr lang="ru-RU" sz="2000" dirty="0">
                <a:latin typeface="Bahnschrift" panose="020B0502040204020203" pitchFamily="34" charset="0"/>
                <a:ea typeface="Times New Roman" panose="02020603050405020304" pitchFamily="18" charset="0"/>
              </a:rPr>
              <a:t> зарубежного проекта и исключить варианты, включающие одновременно расширение завода в стране А и строительство нового завода в стране Б, то нужно добавить ограничение </a:t>
            </a:r>
            <a:endParaRPr lang="ru-RU" sz="2000" dirty="0">
              <a:latin typeface="Bahnschrift" panose="020B0502040204020203" pitchFamily="34" charset="0"/>
            </a:endParaRPr>
          </a:p>
        </p:txBody>
      </p:sp>
      <p:graphicFrame>
        <p:nvGraphicFramePr>
          <p:cNvPr id="23" name="Объект 22"/>
          <p:cNvGraphicFramePr>
            <a:graphicFrameLocks noChangeAspect="1"/>
          </p:cNvGraphicFramePr>
          <p:nvPr>
            <p:extLst>
              <p:ext uri="{D42A27DB-BD31-4B8C-83A1-F6EECF244321}">
                <p14:modId xmlns:p14="http://schemas.microsoft.com/office/powerpoint/2010/main" val="1380098392"/>
              </p:ext>
            </p:extLst>
          </p:nvPr>
        </p:nvGraphicFramePr>
        <p:xfrm>
          <a:off x="5175183" y="5983848"/>
          <a:ext cx="1861247" cy="595599"/>
        </p:xfrm>
        <a:graphic>
          <a:graphicData uri="http://schemas.openxmlformats.org/presentationml/2006/ole">
            <mc:AlternateContent xmlns:mc="http://schemas.openxmlformats.org/markup-compatibility/2006">
              <mc:Choice xmlns:v="urn:schemas-microsoft-com:vml" Requires="v">
                <p:oleObj spid="_x0000_s10285" name="Уравнение" r:id="rId6" imgW="711200" imgH="228600" progId="Equation.3">
                  <p:embed/>
                </p:oleObj>
              </mc:Choice>
              <mc:Fallback>
                <p:oleObj name="Уравнение" r:id="rId6" imgW="711200" imgH="228600"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75183" y="5983848"/>
                        <a:ext cx="1861247" cy="595599"/>
                      </a:xfrm>
                      <a:prstGeom prst="rect">
                        <a:avLst/>
                      </a:prstGeom>
                      <a:noFill/>
                    </p:spPr>
                  </p:pic>
                </p:oleObj>
              </mc:Fallback>
            </mc:AlternateContent>
          </a:graphicData>
        </a:graphic>
      </p:graphicFrame>
      <p:sp>
        <p:nvSpPr>
          <p:cNvPr id="22" name="Прямоугольник 21"/>
          <p:cNvSpPr/>
          <p:nvPr/>
        </p:nvSpPr>
        <p:spPr>
          <a:xfrm>
            <a:off x="911424" y="61121"/>
            <a:ext cx="10476656" cy="1077218"/>
          </a:xfrm>
          <a:prstGeom prst="rect">
            <a:avLst/>
          </a:prstGeom>
        </p:spPr>
        <p:txBody>
          <a:bodyPr wrap="square">
            <a:spAutoFit/>
          </a:bodyPr>
          <a:lstStyle/>
          <a:p>
            <a:pPr algn="ctr"/>
            <a:r>
              <a:rPr lang="ru-RU" sz="3200" b="1" dirty="0">
                <a:solidFill>
                  <a:srgbClr val="00B050"/>
                </a:solidFill>
                <a:latin typeface="Bahnschrift" panose="020B0502040204020203" pitchFamily="34" charset="0"/>
                <a:ea typeface="Times New Roman" panose="02020603050405020304" pitchFamily="18" charset="0"/>
              </a:rPr>
              <a:t>Изучение </a:t>
            </a:r>
            <a:r>
              <a:rPr lang="ru-RU" sz="3200" b="1" dirty="0">
                <a:solidFill>
                  <a:srgbClr val="00B050"/>
                </a:solidFill>
                <a:latin typeface="Bahnschrift" panose="020B0502040204020203" pitchFamily="34" charset="0"/>
                <a:ea typeface="Times New Roman" panose="02020603050405020304" pitchFamily="18" charset="0"/>
              </a:rPr>
              <a:t>методов решения задач целочисленного линейного программирования</a:t>
            </a:r>
          </a:p>
        </p:txBody>
      </p:sp>
      <p:sp>
        <p:nvSpPr>
          <p:cNvPr id="24" name="Прямоугольник 23"/>
          <p:cNvSpPr/>
          <p:nvPr/>
        </p:nvSpPr>
        <p:spPr>
          <a:xfrm>
            <a:off x="1683364" y="1044026"/>
            <a:ext cx="9365064" cy="584775"/>
          </a:xfrm>
          <a:prstGeom prst="rect">
            <a:avLst/>
          </a:prstGeom>
        </p:spPr>
        <p:txBody>
          <a:bodyPr wrap="none">
            <a:spAutoFit/>
          </a:bodyPr>
          <a:lstStyle/>
          <a:p>
            <a:r>
              <a:rPr lang="ru-RU" sz="28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Методы </a:t>
            </a:r>
            <a:r>
              <a:rPr lang="ru-RU" sz="32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решения</a:t>
            </a:r>
            <a:r>
              <a:rPr lang="ru-RU" sz="28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 задач </a:t>
            </a:r>
            <a:r>
              <a:rPr lang="ru-RU" sz="2800" b="1" i="1" dirty="0">
                <a:solidFill>
                  <a:srgbClr val="00B050"/>
                </a:solidFill>
                <a:latin typeface="Bahnschrift" panose="020B0502040204020203" pitchFamily="34" charset="0"/>
                <a:cs typeface="Times New Roman" panose="02020603050405020304" pitchFamily="18" charset="0"/>
              </a:rPr>
              <a:t>целочисленной оптимизации</a:t>
            </a:r>
            <a:endParaRPr lang="ru-RU" sz="2800" b="1" i="1" dirty="0">
              <a:solidFill>
                <a:srgbClr val="00B050"/>
              </a:solidFill>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291387476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2279576" y="2435589"/>
            <a:ext cx="117796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8"/>
          <p:cNvSpPr>
            <a:spLocks noChangeArrowheads="1"/>
          </p:cNvSpPr>
          <p:nvPr/>
        </p:nvSpPr>
        <p:spPr bwMode="auto">
          <a:xfrm>
            <a:off x="2279574" y="4923378"/>
            <a:ext cx="123838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3140108" y="1422280"/>
            <a:ext cx="13483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5" name="Прямоугольник 4"/>
          <p:cNvSpPr/>
          <p:nvPr/>
        </p:nvSpPr>
        <p:spPr>
          <a:xfrm>
            <a:off x="2711624" y="1636883"/>
            <a:ext cx="6669198" cy="369332"/>
          </a:xfrm>
          <a:prstGeom prst="rect">
            <a:avLst/>
          </a:prstGeom>
        </p:spPr>
        <p:txBody>
          <a:bodyPr wrap="square">
            <a:spAutoFit/>
          </a:bodyPr>
          <a:lstStyle/>
          <a:p>
            <a:pPr algn="ctr"/>
            <a:r>
              <a:rPr lang="ru-RU" b="1" i="1" dirty="0"/>
              <a:t>Формирование зависимых решений</a:t>
            </a:r>
            <a:endParaRPr lang="ru-RU" dirty="0"/>
          </a:p>
        </p:txBody>
      </p:sp>
      <p:sp>
        <p:nvSpPr>
          <p:cNvPr id="10" name="Rectangle 2"/>
          <p:cNvSpPr>
            <a:spLocks noChangeArrowheads="1"/>
          </p:cNvSpPr>
          <p:nvPr/>
        </p:nvSpPr>
        <p:spPr bwMode="auto">
          <a:xfrm>
            <a:off x="2567608" y="2786644"/>
            <a:ext cx="112533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4"/>
          <p:cNvSpPr>
            <a:spLocks noChangeArrowheads="1"/>
          </p:cNvSpPr>
          <p:nvPr/>
        </p:nvSpPr>
        <p:spPr bwMode="auto">
          <a:xfrm>
            <a:off x="1919536" y="3845003"/>
            <a:ext cx="136308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9" name="Rectangle 19"/>
          <p:cNvSpPr>
            <a:spLocks noChangeArrowheads="1"/>
          </p:cNvSpPr>
          <p:nvPr/>
        </p:nvSpPr>
        <p:spPr bwMode="auto">
          <a:xfrm>
            <a:off x="3575720" y="3540127"/>
            <a:ext cx="126879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Прямоугольник 3"/>
          <p:cNvSpPr/>
          <p:nvPr/>
        </p:nvSpPr>
        <p:spPr>
          <a:xfrm>
            <a:off x="695400" y="2219438"/>
            <a:ext cx="10801200" cy="1421928"/>
          </a:xfrm>
          <a:prstGeom prst="rect">
            <a:avLst/>
          </a:prstGeom>
        </p:spPr>
        <p:txBody>
          <a:bodyPr wrap="square">
            <a:spAutoFit/>
          </a:bodyPr>
          <a:lstStyle/>
          <a:p>
            <a:pPr indent="450215" algn="just">
              <a:lnSpc>
                <a:spcPct val="120000"/>
              </a:lnSpc>
            </a:pPr>
            <a:r>
              <a:rPr lang="ru-RU" dirty="0">
                <a:latin typeface="Bahnschrift" panose="020B0502040204020203" pitchFamily="34" charset="0"/>
                <a:ea typeface="Times New Roman" panose="02020603050405020304" pitchFamily="18" charset="0"/>
              </a:rPr>
              <a:t>С помощью двоичных переменных можно описать зависимость между двумя или несколькими переменными решения. Например, если руководство  компании из примера не хочет принимать вариант </a:t>
            </a:r>
            <a:r>
              <a:rPr lang="ru-RU" b="1" i="1" dirty="0">
                <a:latin typeface="Bahnschrift" panose="020B0502040204020203" pitchFamily="34" charset="0"/>
                <a:ea typeface="Times New Roman" panose="02020603050405020304" pitchFamily="18" charset="0"/>
              </a:rPr>
              <a:t>k</a:t>
            </a:r>
            <a:r>
              <a:rPr lang="ru-RU" dirty="0">
                <a:latin typeface="Bahnschrift" panose="020B0502040204020203" pitchFamily="34" charset="0"/>
                <a:ea typeface="Times New Roman" panose="02020603050405020304" pitchFamily="18" charset="0"/>
              </a:rPr>
              <a:t>, если не будет принят вариант </a:t>
            </a:r>
            <a:r>
              <a:rPr lang="ru-RU" b="1" i="1" dirty="0">
                <a:latin typeface="Bahnschrift" panose="020B0502040204020203" pitchFamily="34" charset="0"/>
                <a:ea typeface="Times New Roman" panose="02020603050405020304" pitchFamily="18" charset="0"/>
              </a:rPr>
              <a:t>m</a:t>
            </a:r>
            <a:r>
              <a:rPr lang="ru-RU" dirty="0">
                <a:latin typeface="Bahnschrift" panose="020B0502040204020203" pitchFamily="34" charset="0"/>
                <a:ea typeface="Times New Roman" panose="02020603050405020304" pitchFamily="18" charset="0"/>
              </a:rPr>
              <a:t>, то это условие можно представить с помощью ограничения</a:t>
            </a:r>
            <a:endParaRPr lang="ru-RU" sz="2000" b="1" i="1" dirty="0">
              <a:latin typeface="Bahnschrift" panose="020B0502040204020203" pitchFamily="34" charset="0"/>
              <a:ea typeface="Times New Roman" panose="02020603050405020304" pitchFamily="18" charset="0"/>
            </a:endParaRPr>
          </a:p>
        </p:txBody>
      </p:sp>
      <p:graphicFrame>
        <p:nvGraphicFramePr>
          <p:cNvPr id="12" name="Объект 11"/>
          <p:cNvGraphicFramePr>
            <a:graphicFrameLocks noChangeAspect="1"/>
          </p:cNvGraphicFramePr>
          <p:nvPr>
            <p:extLst>
              <p:ext uri="{D42A27DB-BD31-4B8C-83A1-F6EECF244321}">
                <p14:modId xmlns:p14="http://schemas.microsoft.com/office/powerpoint/2010/main" val="167522240"/>
              </p:ext>
            </p:extLst>
          </p:nvPr>
        </p:nvGraphicFramePr>
        <p:xfrm>
          <a:off x="3440839" y="3573008"/>
          <a:ext cx="4995925" cy="586710"/>
        </p:xfrm>
        <a:graphic>
          <a:graphicData uri="http://schemas.openxmlformats.org/presentationml/2006/ole">
            <mc:AlternateContent xmlns:mc="http://schemas.openxmlformats.org/markup-compatibility/2006">
              <mc:Choice xmlns:v="urn:schemas-microsoft-com:vml" Requires="v">
                <p:oleObj spid="_x0000_s11312" name="Уравнение" r:id="rId4" imgW="1943100" imgH="228600" progId="Equation.3">
                  <p:embed/>
                </p:oleObj>
              </mc:Choice>
              <mc:Fallback>
                <p:oleObj name="Уравнение" r:id="rId4" imgW="1943100" imgH="2286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0839" y="3573008"/>
                        <a:ext cx="4995925" cy="586710"/>
                      </a:xfrm>
                      <a:prstGeom prst="rect">
                        <a:avLst/>
                      </a:prstGeom>
                      <a:noFill/>
                    </p:spPr>
                  </p:pic>
                </p:oleObj>
              </mc:Fallback>
            </mc:AlternateContent>
          </a:graphicData>
        </a:graphic>
      </p:graphicFrame>
      <p:sp>
        <p:nvSpPr>
          <p:cNvPr id="13" name="Прямоугольник 12"/>
          <p:cNvSpPr/>
          <p:nvPr/>
        </p:nvSpPr>
        <p:spPr>
          <a:xfrm>
            <a:off x="725651" y="4425099"/>
            <a:ext cx="10529573" cy="923330"/>
          </a:xfrm>
          <a:prstGeom prst="rect">
            <a:avLst/>
          </a:prstGeom>
        </p:spPr>
        <p:txBody>
          <a:bodyPr wrap="square">
            <a:spAutoFit/>
          </a:bodyPr>
          <a:lstStyle/>
          <a:p>
            <a:pPr algn="just"/>
            <a:r>
              <a:rPr lang="ru-RU" dirty="0">
                <a:latin typeface="Bahnschrift" panose="020B0502040204020203" pitchFamily="34" charset="0"/>
                <a:ea typeface="Times New Roman" panose="02020603050405020304" pitchFamily="18" charset="0"/>
              </a:rPr>
              <a:t>Если вариант </a:t>
            </a:r>
            <a:r>
              <a:rPr lang="en-US" b="1" i="1" dirty="0">
                <a:latin typeface="Bahnschrift" panose="020B0502040204020203" pitchFamily="34" charset="0"/>
                <a:ea typeface="Times New Roman" panose="02020603050405020304" pitchFamily="18" charset="0"/>
              </a:rPr>
              <a:t>m</a:t>
            </a:r>
            <a:r>
              <a:rPr lang="ru-RU" dirty="0">
                <a:latin typeface="Bahnschrift" panose="020B0502040204020203" pitchFamily="34" charset="0"/>
                <a:ea typeface="Times New Roman" panose="02020603050405020304" pitchFamily="18" charset="0"/>
              </a:rPr>
              <a:t> не принят, то </a:t>
            </a:r>
            <a:r>
              <a:rPr lang="en-US" b="1" i="1" dirty="0" err="1">
                <a:latin typeface="Bahnschrift" panose="020B0502040204020203" pitchFamily="34" charset="0"/>
                <a:ea typeface="Times New Roman" panose="02020603050405020304" pitchFamily="18" charset="0"/>
              </a:rPr>
              <a:t>x</a:t>
            </a:r>
            <a:r>
              <a:rPr lang="en-US" b="1" i="1" baseline="-25000" dirty="0" err="1">
                <a:latin typeface="Bahnschrift" panose="020B0502040204020203" pitchFamily="34" charset="0"/>
                <a:ea typeface="Times New Roman" panose="02020603050405020304" pitchFamily="18" charset="0"/>
              </a:rPr>
              <a:t>m</a:t>
            </a:r>
            <a:r>
              <a:rPr lang="ru-RU" dirty="0">
                <a:latin typeface="Bahnschrift" panose="020B0502040204020203" pitchFamily="34" charset="0"/>
                <a:ea typeface="Times New Roman" panose="02020603050405020304" pitchFamily="18" charset="0"/>
              </a:rPr>
              <a:t>=0  и ограничение требует, чтобы значение </a:t>
            </a:r>
            <a:r>
              <a:rPr lang="en-US" b="1" i="1" dirty="0" err="1">
                <a:latin typeface="Bahnschrift" panose="020B0502040204020203" pitchFamily="34" charset="0"/>
                <a:ea typeface="Times New Roman" panose="02020603050405020304" pitchFamily="18" charset="0"/>
              </a:rPr>
              <a:t>x</a:t>
            </a:r>
            <a:r>
              <a:rPr lang="en-US" b="1" i="1" baseline="-25000" dirty="0" err="1">
                <a:latin typeface="Bahnschrift" panose="020B0502040204020203" pitchFamily="34" charset="0"/>
                <a:ea typeface="Times New Roman" panose="02020603050405020304" pitchFamily="18" charset="0"/>
              </a:rPr>
              <a:t>k</a:t>
            </a:r>
            <a:r>
              <a:rPr lang="ru-RU" dirty="0">
                <a:latin typeface="Bahnschrift" panose="020B0502040204020203" pitchFamily="34" charset="0"/>
                <a:ea typeface="Times New Roman" panose="02020603050405020304" pitchFamily="18" charset="0"/>
              </a:rPr>
              <a:t> также было равно нулю (т.е. вариант </a:t>
            </a:r>
            <a:r>
              <a:rPr lang="en-US" dirty="0">
                <a:latin typeface="Bahnschrift" panose="020B0502040204020203" pitchFamily="34" charset="0"/>
                <a:ea typeface="Times New Roman" panose="02020603050405020304" pitchFamily="18" charset="0"/>
              </a:rPr>
              <a:t>k</a:t>
            </a:r>
            <a:r>
              <a:rPr lang="ru-RU" dirty="0">
                <a:latin typeface="Bahnschrift" panose="020B0502040204020203" pitchFamily="34" charset="0"/>
                <a:ea typeface="Times New Roman" panose="02020603050405020304" pitchFamily="18" charset="0"/>
              </a:rPr>
              <a:t> принят не будет). Если же вариант </a:t>
            </a:r>
            <a:r>
              <a:rPr lang="en-US" b="1" i="1" dirty="0">
                <a:latin typeface="Bahnschrift" panose="020B0502040204020203" pitchFamily="34" charset="0"/>
                <a:ea typeface="Times New Roman" panose="02020603050405020304" pitchFamily="18" charset="0"/>
              </a:rPr>
              <a:t>m</a:t>
            </a:r>
            <a:r>
              <a:rPr lang="ru-RU" dirty="0">
                <a:latin typeface="Bahnschrift" panose="020B0502040204020203" pitchFamily="34" charset="0"/>
                <a:ea typeface="Times New Roman" panose="02020603050405020304" pitchFamily="18" charset="0"/>
              </a:rPr>
              <a:t> принят, </a:t>
            </a:r>
            <a:r>
              <a:rPr lang="en-US" b="1" i="1" dirty="0" err="1">
                <a:latin typeface="Bahnschrift" panose="020B0502040204020203" pitchFamily="34" charset="0"/>
                <a:ea typeface="Times New Roman" panose="02020603050405020304" pitchFamily="18" charset="0"/>
              </a:rPr>
              <a:t>x</a:t>
            </a:r>
            <a:r>
              <a:rPr lang="en-US" b="1" i="1" baseline="-25000" dirty="0" err="1">
                <a:latin typeface="Bahnschrift" panose="020B0502040204020203" pitchFamily="34" charset="0"/>
                <a:ea typeface="Times New Roman" panose="02020603050405020304" pitchFamily="18" charset="0"/>
              </a:rPr>
              <a:t>m</a:t>
            </a:r>
            <a:r>
              <a:rPr lang="ru-RU" dirty="0">
                <a:latin typeface="Bahnschrift" panose="020B0502040204020203" pitchFamily="34" charset="0"/>
                <a:ea typeface="Times New Roman" panose="02020603050405020304" pitchFamily="18" charset="0"/>
              </a:rPr>
              <a:t>=1  	и ограничение принимает вид </a:t>
            </a:r>
            <a:endParaRPr lang="ru-RU" dirty="0">
              <a:latin typeface="Bahnschrift" panose="020B0502040204020203" pitchFamily="34" charset="0"/>
            </a:endParaRPr>
          </a:p>
        </p:txBody>
      </p:sp>
      <p:sp>
        <p:nvSpPr>
          <p:cNvPr id="15" name="Rectangle 4"/>
          <p:cNvSpPr>
            <a:spLocks noChangeArrowheads="1"/>
          </p:cNvSpPr>
          <p:nvPr/>
        </p:nvSpPr>
        <p:spPr bwMode="auto">
          <a:xfrm>
            <a:off x="4799856" y="4854796"/>
            <a:ext cx="112533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2" name="Rectangle 6"/>
          <p:cNvSpPr>
            <a:spLocks noChangeArrowheads="1"/>
          </p:cNvSpPr>
          <p:nvPr/>
        </p:nvSpPr>
        <p:spPr bwMode="auto">
          <a:xfrm>
            <a:off x="6092575" y="49814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5" name="Rectangle 8"/>
          <p:cNvSpPr>
            <a:spLocks noChangeArrowheads="1"/>
          </p:cNvSpPr>
          <p:nvPr/>
        </p:nvSpPr>
        <p:spPr bwMode="auto">
          <a:xfrm>
            <a:off x="4655840" y="4842131"/>
            <a:ext cx="107531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26" name="Объект 25"/>
          <p:cNvGraphicFramePr>
            <a:graphicFrameLocks noChangeAspect="1"/>
          </p:cNvGraphicFramePr>
          <p:nvPr>
            <p:extLst>
              <p:ext uri="{D42A27DB-BD31-4B8C-83A1-F6EECF244321}">
                <p14:modId xmlns:p14="http://schemas.microsoft.com/office/powerpoint/2010/main" val="3488209552"/>
              </p:ext>
            </p:extLst>
          </p:nvPr>
        </p:nvGraphicFramePr>
        <p:xfrm>
          <a:off x="9232406" y="4760335"/>
          <a:ext cx="602514" cy="321341"/>
        </p:xfrm>
        <a:graphic>
          <a:graphicData uri="http://schemas.openxmlformats.org/presentationml/2006/ole">
            <mc:AlternateContent xmlns:mc="http://schemas.openxmlformats.org/markup-compatibility/2006">
              <mc:Choice xmlns:v="urn:schemas-microsoft-com:vml" Requires="v">
                <p:oleObj spid="_x0000_s11313" name="Уравнение" r:id="rId6" imgW="431613" imgH="228501" progId="Equation.3">
                  <p:embed/>
                </p:oleObj>
              </mc:Choice>
              <mc:Fallback>
                <p:oleObj name="Уравнение" r:id="rId6" imgW="431613" imgH="228501"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32406" y="4760335"/>
                        <a:ext cx="602514" cy="321341"/>
                      </a:xfrm>
                      <a:prstGeom prst="rect">
                        <a:avLst/>
                      </a:prstGeom>
                      <a:noFill/>
                    </p:spPr>
                  </p:pic>
                </p:oleObj>
              </mc:Fallback>
            </mc:AlternateContent>
          </a:graphicData>
        </a:graphic>
      </p:graphicFrame>
      <p:sp>
        <p:nvSpPr>
          <p:cNvPr id="27" name="Прямоугольник 26"/>
          <p:cNvSpPr/>
          <p:nvPr/>
        </p:nvSpPr>
        <p:spPr>
          <a:xfrm>
            <a:off x="1683364" y="5706002"/>
            <a:ext cx="2160506" cy="369332"/>
          </a:xfrm>
          <a:prstGeom prst="rect">
            <a:avLst/>
          </a:prstGeom>
        </p:spPr>
        <p:txBody>
          <a:bodyPr wrap="square">
            <a:spAutoFit/>
          </a:bodyPr>
          <a:lstStyle/>
          <a:p>
            <a:r>
              <a:rPr lang="ru-RU" dirty="0">
                <a:latin typeface="Bahnschrift" panose="020B0502040204020203" pitchFamily="34" charset="0"/>
                <a:ea typeface="Times New Roman" panose="02020603050405020304" pitchFamily="18" charset="0"/>
              </a:rPr>
              <a:t>В этом случае </a:t>
            </a:r>
            <a:endParaRPr lang="ru-RU" dirty="0">
              <a:latin typeface="Bahnschrift" panose="020B0502040204020203" pitchFamily="34" charset="0"/>
            </a:endParaRPr>
          </a:p>
        </p:txBody>
      </p:sp>
      <p:sp>
        <p:nvSpPr>
          <p:cNvPr id="28" name="Rectangle 12"/>
          <p:cNvSpPr>
            <a:spLocks noChangeArrowheads="1"/>
          </p:cNvSpPr>
          <p:nvPr/>
        </p:nvSpPr>
        <p:spPr bwMode="auto">
          <a:xfrm>
            <a:off x="3435034" y="5367001"/>
            <a:ext cx="106407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0" name="Rectangle 14"/>
          <p:cNvSpPr>
            <a:spLocks noChangeArrowheads="1"/>
          </p:cNvSpPr>
          <p:nvPr/>
        </p:nvSpPr>
        <p:spPr bwMode="auto">
          <a:xfrm flipV="1">
            <a:off x="3343922" y="5478797"/>
            <a:ext cx="102393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31" name="Объект 30"/>
          <p:cNvGraphicFramePr>
            <a:graphicFrameLocks noChangeAspect="1"/>
          </p:cNvGraphicFramePr>
          <p:nvPr>
            <p:extLst>
              <p:ext uri="{D42A27DB-BD31-4B8C-83A1-F6EECF244321}">
                <p14:modId xmlns:p14="http://schemas.microsoft.com/office/powerpoint/2010/main" val="2651964476"/>
              </p:ext>
            </p:extLst>
          </p:nvPr>
        </p:nvGraphicFramePr>
        <p:xfrm>
          <a:off x="3575720" y="5551666"/>
          <a:ext cx="3101308" cy="605133"/>
        </p:xfrm>
        <a:graphic>
          <a:graphicData uri="http://schemas.openxmlformats.org/presentationml/2006/ole">
            <mc:AlternateContent xmlns:mc="http://schemas.openxmlformats.org/markup-compatibility/2006">
              <mc:Choice xmlns:v="urn:schemas-microsoft-com:vml" Requires="v">
                <p:oleObj spid="_x0000_s11314" name="Уравнение" r:id="rId8" imgW="1168400" imgH="228600" progId="Equation.3">
                  <p:embed/>
                </p:oleObj>
              </mc:Choice>
              <mc:Fallback>
                <p:oleObj name="Уравнение" r:id="rId8" imgW="1168400" imgH="2286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75720" y="5551666"/>
                        <a:ext cx="3101308" cy="605133"/>
                      </a:xfrm>
                      <a:prstGeom prst="rect">
                        <a:avLst/>
                      </a:prstGeom>
                      <a:noFill/>
                    </p:spPr>
                  </p:pic>
                </p:oleObj>
              </mc:Fallback>
            </mc:AlternateContent>
          </a:graphicData>
        </a:graphic>
      </p:graphicFrame>
      <p:sp>
        <p:nvSpPr>
          <p:cNvPr id="23" name="Прямоугольник 22"/>
          <p:cNvSpPr/>
          <p:nvPr/>
        </p:nvSpPr>
        <p:spPr>
          <a:xfrm>
            <a:off x="911424" y="61121"/>
            <a:ext cx="10476656" cy="1077218"/>
          </a:xfrm>
          <a:prstGeom prst="rect">
            <a:avLst/>
          </a:prstGeom>
        </p:spPr>
        <p:txBody>
          <a:bodyPr wrap="square">
            <a:spAutoFit/>
          </a:bodyPr>
          <a:lstStyle/>
          <a:p>
            <a:pPr algn="ctr"/>
            <a:r>
              <a:rPr lang="ru-RU" sz="3200" b="1" dirty="0">
                <a:solidFill>
                  <a:srgbClr val="00B050"/>
                </a:solidFill>
                <a:latin typeface="Bahnschrift" panose="020B0502040204020203" pitchFamily="34" charset="0"/>
                <a:ea typeface="Times New Roman" panose="02020603050405020304" pitchFamily="18" charset="0"/>
              </a:rPr>
              <a:t>Изучение </a:t>
            </a:r>
            <a:r>
              <a:rPr lang="ru-RU" sz="3200" b="1" dirty="0">
                <a:solidFill>
                  <a:srgbClr val="00B050"/>
                </a:solidFill>
                <a:latin typeface="Bahnschrift" panose="020B0502040204020203" pitchFamily="34" charset="0"/>
                <a:ea typeface="Times New Roman" panose="02020603050405020304" pitchFamily="18" charset="0"/>
              </a:rPr>
              <a:t>методов решения задач целочисленного линейного программирования</a:t>
            </a:r>
          </a:p>
        </p:txBody>
      </p:sp>
      <p:sp>
        <p:nvSpPr>
          <p:cNvPr id="24" name="Прямоугольник 23"/>
          <p:cNvSpPr/>
          <p:nvPr/>
        </p:nvSpPr>
        <p:spPr>
          <a:xfrm>
            <a:off x="1683364" y="1044026"/>
            <a:ext cx="9365064" cy="584775"/>
          </a:xfrm>
          <a:prstGeom prst="rect">
            <a:avLst/>
          </a:prstGeom>
        </p:spPr>
        <p:txBody>
          <a:bodyPr wrap="none">
            <a:spAutoFit/>
          </a:bodyPr>
          <a:lstStyle/>
          <a:p>
            <a:r>
              <a:rPr lang="ru-RU" sz="28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Методы </a:t>
            </a:r>
            <a:r>
              <a:rPr lang="ru-RU" sz="32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решения</a:t>
            </a:r>
            <a:r>
              <a:rPr lang="ru-RU" sz="28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 задач </a:t>
            </a:r>
            <a:r>
              <a:rPr lang="ru-RU" sz="2800" b="1" i="1" dirty="0">
                <a:solidFill>
                  <a:srgbClr val="00B050"/>
                </a:solidFill>
                <a:latin typeface="Bahnschrift" panose="020B0502040204020203" pitchFamily="34" charset="0"/>
                <a:cs typeface="Times New Roman" panose="02020603050405020304" pitchFamily="18" charset="0"/>
              </a:rPr>
              <a:t>целочисленной оптимизации</a:t>
            </a:r>
            <a:endParaRPr lang="ru-RU" sz="2800" b="1" i="1" dirty="0">
              <a:solidFill>
                <a:srgbClr val="00B050"/>
              </a:solidFill>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418947564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2279576" y="2435589"/>
            <a:ext cx="117796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8"/>
          <p:cNvSpPr>
            <a:spLocks noChangeArrowheads="1"/>
          </p:cNvSpPr>
          <p:nvPr/>
        </p:nvSpPr>
        <p:spPr bwMode="auto">
          <a:xfrm>
            <a:off x="2279574" y="4923378"/>
            <a:ext cx="123838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3140108" y="1422280"/>
            <a:ext cx="13483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5" name="Прямоугольник 4"/>
          <p:cNvSpPr/>
          <p:nvPr/>
        </p:nvSpPr>
        <p:spPr>
          <a:xfrm>
            <a:off x="2711624" y="1636883"/>
            <a:ext cx="6669198" cy="369332"/>
          </a:xfrm>
          <a:prstGeom prst="rect">
            <a:avLst/>
          </a:prstGeom>
        </p:spPr>
        <p:txBody>
          <a:bodyPr wrap="square">
            <a:spAutoFit/>
          </a:bodyPr>
          <a:lstStyle/>
          <a:p>
            <a:pPr algn="ctr"/>
            <a:r>
              <a:rPr lang="ru-RU" b="1" i="1" dirty="0"/>
              <a:t>Формирование зависимых решений</a:t>
            </a:r>
            <a:endParaRPr lang="ru-RU" dirty="0"/>
          </a:p>
        </p:txBody>
      </p:sp>
      <p:sp>
        <p:nvSpPr>
          <p:cNvPr id="10" name="Rectangle 2"/>
          <p:cNvSpPr>
            <a:spLocks noChangeArrowheads="1"/>
          </p:cNvSpPr>
          <p:nvPr/>
        </p:nvSpPr>
        <p:spPr bwMode="auto">
          <a:xfrm>
            <a:off x="2567608" y="2786644"/>
            <a:ext cx="112533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4"/>
          <p:cNvSpPr>
            <a:spLocks noChangeArrowheads="1"/>
          </p:cNvSpPr>
          <p:nvPr/>
        </p:nvSpPr>
        <p:spPr bwMode="auto">
          <a:xfrm>
            <a:off x="1919536" y="3845003"/>
            <a:ext cx="136308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9" name="Rectangle 19"/>
          <p:cNvSpPr>
            <a:spLocks noChangeArrowheads="1"/>
          </p:cNvSpPr>
          <p:nvPr/>
        </p:nvSpPr>
        <p:spPr bwMode="auto">
          <a:xfrm>
            <a:off x="3575720" y="3540127"/>
            <a:ext cx="126879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5" name="Rectangle 4"/>
          <p:cNvSpPr>
            <a:spLocks noChangeArrowheads="1"/>
          </p:cNvSpPr>
          <p:nvPr/>
        </p:nvSpPr>
        <p:spPr bwMode="auto">
          <a:xfrm>
            <a:off x="4799856" y="4854796"/>
            <a:ext cx="112533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2" name="Rectangle 6"/>
          <p:cNvSpPr>
            <a:spLocks noChangeArrowheads="1"/>
          </p:cNvSpPr>
          <p:nvPr/>
        </p:nvSpPr>
        <p:spPr bwMode="auto">
          <a:xfrm>
            <a:off x="6092575" y="49814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5" name="Rectangle 8"/>
          <p:cNvSpPr>
            <a:spLocks noChangeArrowheads="1"/>
          </p:cNvSpPr>
          <p:nvPr/>
        </p:nvSpPr>
        <p:spPr bwMode="auto">
          <a:xfrm>
            <a:off x="4655840" y="4842131"/>
            <a:ext cx="107531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8" name="Rectangle 12"/>
          <p:cNvSpPr>
            <a:spLocks noChangeArrowheads="1"/>
          </p:cNvSpPr>
          <p:nvPr/>
        </p:nvSpPr>
        <p:spPr bwMode="auto">
          <a:xfrm>
            <a:off x="3435034" y="5367001"/>
            <a:ext cx="106407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0" name="Rectangle 14"/>
          <p:cNvSpPr>
            <a:spLocks noChangeArrowheads="1"/>
          </p:cNvSpPr>
          <p:nvPr/>
        </p:nvSpPr>
        <p:spPr bwMode="auto">
          <a:xfrm flipV="1">
            <a:off x="3343922" y="5478797"/>
            <a:ext cx="102393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Прямоугольник 6"/>
          <p:cNvSpPr/>
          <p:nvPr/>
        </p:nvSpPr>
        <p:spPr>
          <a:xfrm>
            <a:off x="681158" y="2435589"/>
            <a:ext cx="10822834" cy="3785652"/>
          </a:xfrm>
          <a:prstGeom prst="rect">
            <a:avLst/>
          </a:prstGeom>
        </p:spPr>
        <p:txBody>
          <a:bodyPr wrap="square">
            <a:spAutoFit/>
          </a:bodyPr>
          <a:lstStyle/>
          <a:p>
            <a:pPr indent="449580" algn="just"/>
            <a:r>
              <a:rPr lang="ru-RU" sz="2400" dirty="0">
                <a:latin typeface="Times New Roman" panose="02020603050405020304" pitchFamily="18" charset="0"/>
                <a:ea typeface="Times New Roman" panose="02020603050405020304" pitchFamily="18" charset="0"/>
              </a:rPr>
              <a:t>Пусть компания считает, что планирование расширения производства в своей стране требует расширить производственные мощности по выпуску комплектующих. Добавление к модели </a:t>
            </a:r>
            <a:r>
              <a:rPr lang="ru-RU" sz="2400" b="1" i="1" dirty="0">
                <a:latin typeface="Times New Roman" panose="02020603050405020304" pitchFamily="18" charset="0"/>
                <a:ea typeface="Times New Roman" panose="02020603050405020304" pitchFamily="18" charset="0"/>
              </a:rPr>
              <a:t>целочисленного линейного программирования</a:t>
            </a:r>
            <a:r>
              <a:rPr lang="ru-RU" sz="2400" dirty="0">
                <a:latin typeface="Times New Roman" panose="02020603050405020304" pitchFamily="18" charset="0"/>
                <a:ea typeface="Times New Roman" panose="02020603050405020304" pitchFamily="18" charset="0"/>
              </a:rPr>
              <a:t> ограничения типа </a:t>
            </a:r>
            <a:r>
              <a:rPr lang="en-US" sz="2400" b="1" i="1" dirty="0">
                <a:latin typeface="Times New Roman" panose="02020603050405020304" pitchFamily="18" charset="0"/>
                <a:ea typeface="Times New Roman" panose="02020603050405020304" pitchFamily="18" charset="0"/>
              </a:rPr>
              <a:t>x</a:t>
            </a:r>
            <a:r>
              <a:rPr lang="ru-RU" sz="2400" b="1" i="1" baseline="-25000" dirty="0">
                <a:latin typeface="Times New Roman" panose="02020603050405020304" pitchFamily="18" charset="0"/>
                <a:ea typeface="Times New Roman" panose="02020603050405020304" pitchFamily="18" charset="0"/>
              </a:rPr>
              <a:t>2 </a:t>
            </a:r>
            <a:r>
              <a:rPr lang="ru-RU" sz="2400" dirty="0">
                <a:latin typeface="Times New Roman" panose="02020603050405020304" pitchFamily="18" charset="0"/>
                <a:ea typeface="Times New Roman" panose="02020603050405020304" pitchFamily="18" charset="0"/>
              </a:rPr>
              <a:t>≤ </a:t>
            </a:r>
            <a:r>
              <a:rPr lang="en-US" sz="2400" b="1" i="1" dirty="0">
                <a:latin typeface="Times New Roman" panose="02020603050405020304" pitchFamily="18" charset="0"/>
                <a:ea typeface="Times New Roman" panose="02020603050405020304" pitchFamily="18" charset="0"/>
              </a:rPr>
              <a:t>x</a:t>
            </a:r>
            <a:r>
              <a:rPr lang="ru-RU" sz="2400" b="1" i="1" baseline="-25000" dirty="0">
                <a:latin typeface="Times New Roman" panose="02020603050405020304" pitchFamily="18" charset="0"/>
                <a:ea typeface="Times New Roman" panose="02020603050405020304" pitchFamily="18" charset="0"/>
              </a:rPr>
              <a:t>4</a:t>
            </a:r>
            <a:r>
              <a:rPr lang="ru-RU" sz="2400" dirty="0">
                <a:latin typeface="Times New Roman" panose="02020603050405020304" pitchFamily="18" charset="0"/>
                <a:ea typeface="Times New Roman" panose="02020603050405020304" pitchFamily="18" charset="0"/>
              </a:rPr>
              <a:t> гарантирует, что нельзя выбрать вариант расширения производственных мощностей по выпуску ПК, если не выбирается вариант расширения производственных мощностей для выпуска комплектующих.</a:t>
            </a:r>
            <a:endParaRPr lang="ru-RU" sz="2000" dirty="0">
              <a:latin typeface="Times New Roman" panose="02020603050405020304" pitchFamily="18" charset="0"/>
              <a:ea typeface="Times New Roman" panose="02020603050405020304" pitchFamily="18" charset="0"/>
            </a:endParaRPr>
          </a:p>
          <a:p>
            <a:pPr indent="450215" algn="just"/>
            <a:r>
              <a:rPr lang="ru-RU" sz="2400" dirty="0">
                <a:latin typeface="Times New Roman" panose="02020603050405020304" pitchFamily="18" charset="0"/>
                <a:ea typeface="Times New Roman" panose="02020603050405020304" pitchFamily="18" charset="0"/>
              </a:rPr>
              <a:t>	Если же принимается решение об увеличении производственных мощностей по выпуску </a:t>
            </a:r>
            <a:r>
              <a:rPr lang="ru-RU" sz="2400" u="sng" dirty="0">
                <a:latin typeface="Times New Roman" panose="02020603050405020304" pitchFamily="18" charset="0"/>
                <a:ea typeface="Times New Roman" panose="02020603050405020304" pitchFamily="18" charset="0"/>
              </a:rPr>
              <a:t>как ПК</a:t>
            </a:r>
            <a:r>
              <a:rPr lang="ru-RU" sz="2400" dirty="0">
                <a:latin typeface="Times New Roman" panose="02020603050405020304" pitchFamily="18" charset="0"/>
                <a:ea typeface="Times New Roman" panose="02020603050405020304" pitchFamily="18" charset="0"/>
              </a:rPr>
              <a:t>, </a:t>
            </a:r>
            <a:r>
              <a:rPr lang="ru-RU" sz="2400" u="sng" dirty="0">
                <a:latin typeface="Times New Roman" panose="02020603050405020304" pitchFamily="18" charset="0"/>
                <a:ea typeface="Times New Roman" panose="02020603050405020304" pitchFamily="18" charset="0"/>
              </a:rPr>
              <a:t>так и комплектующих</a:t>
            </a:r>
            <a:r>
              <a:rPr lang="ru-RU" sz="2400" dirty="0">
                <a:latin typeface="Times New Roman" panose="02020603050405020304" pitchFamily="18" charset="0"/>
                <a:ea typeface="Times New Roman" panose="02020603050405020304" pitchFamily="18" charset="0"/>
              </a:rPr>
              <a:t>, то необходимо добавить к модели целочисленного линейного программирования</a:t>
            </a:r>
            <a:r>
              <a:rPr lang="ru-RU" sz="2400" b="1" i="1" dirty="0">
                <a:latin typeface="Times New Roman" panose="02020603050405020304" pitchFamily="18" charset="0"/>
                <a:ea typeface="Times New Roman" panose="02020603050405020304" pitchFamily="18" charset="0"/>
              </a:rPr>
              <a:t> </a:t>
            </a:r>
            <a:r>
              <a:rPr lang="ru-RU" sz="2400" dirty="0">
                <a:latin typeface="Times New Roman" panose="02020603050405020304" pitchFamily="18" charset="0"/>
                <a:ea typeface="Times New Roman" panose="02020603050405020304" pitchFamily="18" charset="0"/>
              </a:rPr>
              <a:t>ограничение </a:t>
            </a:r>
            <a:r>
              <a:rPr lang="en-US" sz="2400" b="1" i="1" dirty="0">
                <a:latin typeface="Times New Roman" panose="02020603050405020304" pitchFamily="18" charset="0"/>
                <a:ea typeface="Times New Roman" panose="02020603050405020304" pitchFamily="18" charset="0"/>
              </a:rPr>
              <a:t>x</a:t>
            </a:r>
            <a:r>
              <a:rPr lang="ru-RU" sz="2400" b="1" i="1" baseline="-25000" dirty="0">
                <a:latin typeface="Times New Roman" panose="02020603050405020304" pitchFamily="18" charset="0"/>
                <a:ea typeface="Times New Roman" panose="02020603050405020304" pitchFamily="18" charset="0"/>
              </a:rPr>
              <a:t>2</a:t>
            </a:r>
            <a:r>
              <a:rPr lang="ru-RU" sz="2400" baseline="-25000" dirty="0">
                <a:latin typeface="Times New Roman" panose="02020603050405020304" pitchFamily="18" charset="0"/>
                <a:ea typeface="Times New Roman" panose="02020603050405020304" pitchFamily="18" charset="0"/>
              </a:rPr>
              <a:t> </a:t>
            </a:r>
            <a:r>
              <a:rPr lang="ru-RU" sz="2400" b="1" i="1" dirty="0">
                <a:latin typeface="Times New Roman" panose="02020603050405020304" pitchFamily="18" charset="0"/>
                <a:ea typeface="Times New Roman" panose="02020603050405020304" pitchFamily="18" charset="0"/>
              </a:rPr>
              <a:t>= </a:t>
            </a:r>
            <a:r>
              <a:rPr lang="en-US" sz="2400" b="1" i="1" dirty="0">
                <a:latin typeface="Times New Roman" panose="02020603050405020304" pitchFamily="18" charset="0"/>
                <a:ea typeface="Times New Roman" panose="02020603050405020304" pitchFamily="18" charset="0"/>
              </a:rPr>
              <a:t>x</a:t>
            </a:r>
            <a:r>
              <a:rPr lang="ru-RU" sz="2400" b="1" i="1" baseline="-25000" dirty="0">
                <a:latin typeface="Times New Roman" panose="02020603050405020304" pitchFamily="18" charset="0"/>
                <a:ea typeface="Times New Roman" panose="02020603050405020304" pitchFamily="18" charset="0"/>
              </a:rPr>
              <a:t>4</a:t>
            </a:r>
            <a:r>
              <a:rPr lang="ru-RU" sz="2400" b="1" i="1" dirty="0">
                <a:latin typeface="Times New Roman" panose="02020603050405020304" pitchFamily="18" charset="0"/>
                <a:ea typeface="Times New Roman" panose="02020603050405020304" pitchFamily="18" charset="0"/>
              </a:rPr>
              <a:t>.</a:t>
            </a:r>
            <a:endParaRPr lang="ru-RU" sz="2800" b="1" i="1" dirty="0">
              <a:latin typeface="Times New Roman" panose="02020603050405020304" pitchFamily="18" charset="0"/>
              <a:ea typeface="Times New Roman" panose="02020603050405020304" pitchFamily="18" charset="0"/>
            </a:endParaRPr>
          </a:p>
        </p:txBody>
      </p:sp>
      <p:sp>
        <p:nvSpPr>
          <p:cNvPr id="17" name="Прямоугольник 16"/>
          <p:cNvSpPr/>
          <p:nvPr/>
        </p:nvSpPr>
        <p:spPr>
          <a:xfrm>
            <a:off x="911424" y="61121"/>
            <a:ext cx="10476656" cy="1077218"/>
          </a:xfrm>
          <a:prstGeom prst="rect">
            <a:avLst/>
          </a:prstGeom>
        </p:spPr>
        <p:txBody>
          <a:bodyPr wrap="square">
            <a:spAutoFit/>
          </a:bodyPr>
          <a:lstStyle/>
          <a:p>
            <a:pPr algn="ctr"/>
            <a:r>
              <a:rPr lang="ru-RU" sz="3200" b="1" dirty="0">
                <a:solidFill>
                  <a:srgbClr val="00B050"/>
                </a:solidFill>
                <a:latin typeface="Bahnschrift" panose="020B0502040204020203" pitchFamily="34" charset="0"/>
                <a:ea typeface="Times New Roman" panose="02020603050405020304" pitchFamily="18" charset="0"/>
              </a:rPr>
              <a:t>Изучение </a:t>
            </a:r>
            <a:r>
              <a:rPr lang="ru-RU" sz="3200" b="1" dirty="0">
                <a:solidFill>
                  <a:srgbClr val="00B050"/>
                </a:solidFill>
                <a:latin typeface="Bahnschrift" panose="020B0502040204020203" pitchFamily="34" charset="0"/>
                <a:ea typeface="Times New Roman" panose="02020603050405020304" pitchFamily="18" charset="0"/>
              </a:rPr>
              <a:t>методов решения задач целочисленного линейного программирования</a:t>
            </a:r>
          </a:p>
        </p:txBody>
      </p:sp>
      <p:sp>
        <p:nvSpPr>
          <p:cNvPr id="18" name="Прямоугольник 17"/>
          <p:cNvSpPr/>
          <p:nvPr/>
        </p:nvSpPr>
        <p:spPr>
          <a:xfrm>
            <a:off x="1683364" y="1044026"/>
            <a:ext cx="9365064" cy="584775"/>
          </a:xfrm>
          <a:prstGeom prst="rect">
            <a:avLst/>
          </a:prstGeom>
        </p:spPr>
        <p:txBody>
          <a:bodyPr wrap="none">
            <a:spAutoFit/>
          </a:bodyPr>
          <a:lstStyle/>
          <a:p>
            <a:r>
              <a:rPr lang="ru-RU" sz="28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Методы </a:t>
            </a:r>
            <a:r>
              <a:rPr lang="ru-RU" sz="32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решения</a:t>
            </a:r>
            <a:r>
              <a:rPr lang="ru-RU" sz="28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 задач </a:t>
            </a:r>
            <a:r>
              <a:rPr lang="ru-RU" sz="2800" b="1" i="1" dirty="0">
                <a:solidFill>
                  <a:srgbClr val="00B050"/>
                </a:solidFill>
                <a:latin typeface="Bahnschrift" panose="020B0502040204020203" pitchFamily="34" charset="0"/>
                <a:cs typeface="Times New Roman" panose="02020603050405020304" pitchFamily="18" charset="0"/>
              </a:rPr>
              <a:t>целочисленной оптимизации</a:t>
            </a:r>
            <a:endParaRPr lang="ru-RU" sz="2800" b="1" i="1" dirty="0">
              <a:solidFill>
                <a:srgbClr val="00B050"/>
              </a:solidFill>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223810304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2279576" y="2435589"/>
            <a:ext cx="117796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8"/>
          <p:cNvSpPr>
            <a:spLocks noChangeArrowheads="1"/>
          </p:cNvSpPr>
          <p:nvPr/>
        </p:nvSpPr>
        <p:spPr bwMode="auto">
          <a:xfrm>
            <a:off x="2279574" y="4923378"/>
            <a:ext cx="123838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3140108" y="1422280"/>
            <a:ext cx="13483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5" name="Прямоугольник 4"/>
          <p:cNvSpPr/>
          <p:nvPr/>
        </p:nvSpPr>
        <p:spPr>
          <a:xfrm>
            <a:off x="2711624" y="1636883"/>
            <a:ext cx="6669198" cy="369332"/>
          </a:xfrm>
          <a:prstGeom prst="rect">
            <a:avLst/>
          </a:prstGeom>
        </p:spPr>
        <p:txBody>
          <a:bodyPr wrap="square">
            <a:spAutoFit/>
          </a:bodyPr>
          <a:lstStyle/>
          <a:p>
            <a:pPr algn="ctr"/>
            <a:r>
              <a:rPr lang="ru-RU" b="1" i="1" dirty="0"/>
              <a:t>Формирование зависимых решений</a:t>
            </a:r>
            <a:endParaRPr lang="ru-RU" dirty="0"/>
          </a:p>
        </p:txBody>
      </p:sp>
      <p:sp>
        <p:nvSpPr>
          <p:cNvPr id="10" name="Rectangle 2"/>
          <p:cNvSpPr>
            <a:spLocks noChangeArrowheads="1"/>
          </p:cNvSpPr>
          <p:nvPr/>
        </p:nvSpPr>
        <p:spPr bwMode="auto">
          <a:xfrm>
            <a:off x="2567608" y="2786644"/>
            <a:ext cx="112533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4"/>
          <p:cNvSpPr>
            <a:spLocks noChangeArrowheads="1"/>
          </p:cNvSpPr>
          <p:nvPr/>
        </p:nvSpPr>
        <p:spPr bwMode="auto">
          <a:xfrm>
            <a:off x="1919536" y="3845003"/>
            <a:ext cx="136308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9" name="Rectangle 19"/>
          <p:cNvSpPr>
            <a:spLocks noChangeArrowheads="1"/>
          </p:cNvSpPr>
          <p:nvPr/>
        </p:nvSpPr>
        <p:spPr bwMode="auto">
          <a:xfrm>
            <a:off x="3575720" y="3540127"/>
            <a:ext cx="126879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5" name="Rectangle 4"/>
          <p:cNvSpPr>
            <a:spLocks noChangeArrowheads="1"/>
          </p:cNvSpPr>
          <p:nvPr/>
        </p:nvSpPr>
        <p:spPr bwMode="auto">
          <a:xfrm>
            <a:off x="4799856" y="4854796"/>
            <a:ext cx="112533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2" name="Rectangle 6"/>
          <p:cNvSpPr>
            <a:spLocks noChangeArrowheads="1"/>
          </p:cNvSpPr>
          <p:nvPr/>
        </p:nvSpPr>
        <p:spPr bwMode="auto">
          <a:xfrm>
            <a:off x="6092575" y="49814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8" name="Rectangle 12"/>
          <p:cNvSpPr>
            <a:spLocks noChangeArrowheads="1"/>
          </p:cNvSpPr>
          <p:nvPr/>
        </p:nvSpPr>
        <p:spPr bwMode="auto">
          <a:xfrm>
            <a:off x="3435034" y="5367001"/>
            <a:ext cx="106407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0" name="Rectangle 14"/>
          <p:cNvSpPr>
            <a:spLocks noChangeArrowheads="1"/>
          </p:cNvSpPr>
          <p:nvPr/>
        </p:nvSpPr>
        <p:spPr bwMode="auto">
          <a:xfrm flipV="1">
            <a:off x="3343922" y="5478797"/>
            <a:ext cx="102393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Прямоугольник 3"/>
          <p:cNvSpPr/>
          <p:nvPr/>
        </p:nvSpPr>
        <p:spPr>
          <a:xfrm>
            <a:off x="767408" y="2143860"/>
            <a:ext cx="10801200" cy="1089529"/>
          </a:xfrm>
          <a:prstGeom prst="rect">
            <a:avLst/>
          </a:prstGeom>
        </p:spPr>
        <p:txBody>
          <a:bodyPr wrap="square">
            <a:spAutoFit/>
          </a:bodyPr>
          <a:lstStyle/>
          <a:p>
            <a:pPr indent="450215" algn="just">
              <a:lnSpc>
                <a:spcPct val="120000"/>
              </a:lnSpc>
            </a:pPr>
            <a:r>
              <a:rPr lang="ru-RU" dirty="0">
                <a:latin typeface="Bahnschrift" panose="020B0502040204020203" pitchFamily="34" charset="0"/>
                <a:ea typeface="Times New Roman" panose="02020603050405020304" pitchFamily="18" charset="0"/>
              </a:rPr>
              <a:t>Общий алгоритм выбора некоторого подмножества ограничений из </a:t>
            </a:r>
            <a:r>
              <a:rPr lang="en-US" b="1" i="1" dirty="0">
                <a:latin typeface="Bahnschrift" panose="020B0502040204020203" pitchFamily="34" charset="0"/>
                <a:ea typeface="Times New Roman" panose="02020603050405020304" pitchFamily="18" charset="0"/>
              </a:rPr>
              <a:t>m</a:t>
            </a:r>
            <a:r>
              <a:rPr lang="ru-RU" dirty="0">
                <a:latin typeface="Bahnschrift" panose="020B0502040204020203" pitchFamily="34" charset="0"/>
                <a:ea typeface="Times New Roman" panose="02020603050405020304" pitchFamily="18" charset="0"/>
              </a:rPr>
              <a:t> имеющихся   формулируется следующим образом. Задано множество из </a:t>
            </a:r>
            <a:r>
              <a:rPr lang="ru-RU" b="1" i="1" dirty="0">
                <a:latin typeface="Bahnschrift" panose="020B0502040204020203" pitchFamily="34" charset="0"/>
                <a:ea typeface="Times New Roman" panose="02020603050405020304" pitchFamily="18" charset="0"/>
              </a:rPr>
              <a:t>m</a:t>
            </a:r>
            <a:r>
              <a:rPr lang="ru-RU" dirty="0">
                <a:latin typeface="Bahnschrift" panose="020B0502040204020203" pitchFamily="34" charset="0"/>
                <a:ea typeface="Times New Roman" panose="02020603050405020304" pitchFamily="18" charset="0"/>
              </a:rPr>
              <a:t> ограничений для </a:t>
            </a:r>
            <a:r>
              <a:rPr lang="ru-RU" b="1" i="1" dirty="0">
                <a:latin typeface="Bahnschrift" panose="020B0502040204020203" pitchFamily="34" charset="0"/>
                <a:ea typeface="Times New Roman" panose="02020603050405020304" pitchFamily="18" charset="0"/>
              </a:rPr>
              <a:t>n</a:t>
            </a:r>
            <a:r>
              <a:rPr lang="ru-RU" dirty="0">
                <a:latin typeface="Bahnschrift" panose="020B0502040204020203" pitchFamily="34" charset="0"/>
                <a:ea typeface="Times New Roman" panose="02020603050405020304" pitchFamily="18" charset="0"/>
              </a:rPr>
              <a:t> (недвоичных) переменных </a:t>
            </a:r>
            <a:r>
              <a:rPr lang="en-US" b="1" i="1" dirty="0">
                <a:latin typeface="Bahnschrift" panose="020B0502040204020203" pitchFamily="34" charset="0"/>
                <a:ea typeface="Times New Roman" panose="02020603050405020304" pitchFamily="18" charset="0"/>
              </a:rPr>
              <a:t>x</a:t>
            </a:r>
            <a:r>
              <a:rPr lang="en-US" b="1" i="1" baseline="-25000" dirty="0">
                <a:latin typeface="Bahnschrift" panose="020B0502040204020203" pitchFamily="34" charset="0"/>
                <a:ea typeface="Times New Roman" panose="02020603050405020304" pitchFamily="18" charset="0"/>
              </a:rPr>
              <a:t>i</a:t>
            </a:r>
            <a:r>
              <a:rPr lang="ru-RU" dirty="0">
                <a:latin typeface="Bahnschrift" panose="020B0502040204020203" pitchFamily="34" charset="0"/>
                <a:ea typeface="Times New Roman" panose="02020603050405020304" pitchFamily="18" charset="0"/>
              </a:rPr>
              <a:t>:</a:t>
            </a:r>
            <a:endParaRPr lang="ru-RU" sz="2000" b="1" i="1" dirty="0">
              <a:latin typeface="Bahnschrift" panose="020B0502040204020203" pitchFamily="34" charset="0"/>
              <a:ea typeface="Times New Roman" panose="02020603050405020304" pitchFamily="18" charset="0"/>
            </a:endParaRPr>
          </a:p>
        </p:txBody>
      </p:sp>
      <p:sp>
        <p:nvSpPr>
          <p:cNvPr id="8" name="Rectangle 2"/>
          <p:cNvSpPr>
            <a:spLocks noChangeArrowheads="1"/>
          </p:cNvSpPr>
          <p:nvPr/>
        </p:nvSpPr>
        <p:spPr bwMode="auto">
          <a:xfrm>
            <a:off x="3719736" y="3078649"/>
            <a:ext cx="96866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2" name="Объект 11"/>
          <p:cNvGraphicFramePr>
            <a:graphicFrameLocks noChangeAspect="1"/>
          </p:cNvGraphicFramePr>
          <p:nvPr>
            <p:extLst>
              <p:ext uri="{D42A27DB-BD31-4B8C-83A1-F6EECF244321}">
                <p14:modId xmlns:p14="http://schemas.microsoft.com/office/powerpoint/2010/main" val="226811197"/>
              </p:ext>
            </p:extLst>
          </p:nvPr>
        </p:nvGraphicFramePr>
        <p:xfrm>
          <a:off x="3719736" y="3204542"/>
          <a:ext cx="4265440" cy="461863"/>
        </p:xfrm>
        <a:graphic>
          <a:graphicData uri="http://schemas.openxmlformats.org/presentationml/2006/ole">
            <mc:AlternateContent xmlns:mc="http://schemas.openxmlformats.org/markup-compatibility/2006">
              <mc:Choice xmlns:v="urn:schemas-microsoft-com:vml" Requires="v">
                <p:oleObj spid="_x0000_s12330" name="Уравнение" r:id="rId4" imgW="2273300" imgH="241300" progId="Equation.3">
                  <p:embed/>
                </p:oleObj>
              </mc:Choice>
              <mc:Fallback>
                <p:oleObj name="Уравнение" r:id="rId4" imgW="2273300" imgH="2413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9736" y="3204542"/>
                        <a:ext cx="4265440" cy="461863"/>
                      </a:xfrm>
                      <a:prstGeom prst="rect">
                        <a:avLst/>
                      </a:prstGeom>
                      <a:noFill/>
                    </p:spPr>
                  </p:pic>
                </p:oleObj>
              </mc:Fallback>
            </mc:AlternateContent>
          </a:graphicData>
        </a:graphic>
      </p:graphicFrame>
      <p:sp>
        <p:nvSpPr>
          <p:cNvPr id="13" name="Прямоугольник 12"/>
          <p:cNvSpPr/>
          <p:nvPr/>
        </p:nvSpPr>
        <p:spPr>
          <a:xfrm>
            <a:off x="856457" y="3573016"/>
            <a:ext cx="10709666" cy="1338828"/>
          </a:xfrm>
          <a:prstGeom prst="rect">
            <a:avLst/>
          </a:prstGeom>
        </p:spPr>
        <p:txBody>
          <a:bodyPr wrap="square">
            <a:spAutoFit/>
          </a:bodyPr>
          <a:lstStyle/>
          <a:p>
            <a:pPr algn="just">
              <a:lnSpc>
                <a:spcPct val="150000"/>
              </a:lnSpc>
            </a:pPr>
            <a:r>
              <a:rPr lang="ru-RU" dirty="0">
                <a:latin typeface="Bahnschrift" panose="020B0502040204020203" pitchFamily="34" charset="0"/>
                <a:ea typeface="Times New Roman" panose="02020603050405020304" pitchFamily="18" charset="0"/>
              </a:rPr>
              <a:t>где </a:t>
            </a:r>
            <a:r>
              <a:rPr lang="en-US" b="1" i="1" dirty="0" err="1">
                <a:latin typeface="Bahnschrift" panose="020B0502040204020203" pitchFamily="34" charset="0"/>
                <a:ea typeface="Times New Roman" panose="02020603050405020304" pitchFamily="18" charset="0"/>
              </a:rPr>
              <a:t>g</a:t>
            </a:r>
            <a:r>
              <a:rPr lang="en-US" b="1" i="1" baseline="-25000" dirty="0" err="1">
                <a:latin typeface="Bahnschrift" panose="020B0502040204020203" pitchFamily="34" charset="0"/>
                <a:ea typeface="Times New Roman" panose="02020603050405020304" pitchFamily="18" charset="0"/>
              </a:rPr>
              <a:t>i</a:t>
            </a:r>
            <a:r>
              <a:rPr lang="ru-RU" dirty="0">
                <a:latin typeface="Bahnschrift" panose="020B0502040204020203" pitchFamily="34" charset="0"/>
                <a:ea typeface="Times New Roman" panose="02020603050405020304" pitchFamily="18" charset="0"/>
              </a:rPr>
              <a:t> - заданная функция от переменных </a:t>
            </a:r>
            <a:r>
              <a:rPr lang="en-US" b="1" i="1" dirty="0">
                <a:latin typeface="Bahnschrift" panose="020B0502040204020203" pitchFamily="34" charset="0"/>
                <a:ea typeface="Times New Roman" panose="02020603050405020304" pitchFamily="18" charset="0"/>
              </a:rPr>
              <a:t>x</a:t>
            </a:r>
            <a:r>
              <a:rPr lang="en-US" b="1" i="1" baseline="-25000" dirty="0">
                <a:latin typeface="Bahnschrift" panose="020B0502040204020203" pitchFamily="34" charset="0"/>
                <a:ea typeface="Times New Roman" panose="02020603050405020304" pitchFamily="18" charset="0"/>
              </a:rPr>
              <a:t>i</a:t>
            </a:r>
            <a:r>
              <a:rPr lang="ru-RU" dirty="0">
                <a:latin typeface="Bahnschrift" panose="020B0502040204020203" pitchFamily="34" charset="0"/>
                <a:ea typeface="Times New Roman" panose="02020603050405020304" pitchFamily="18" charset="0"/>
              </a:rPr>
              <a:t>. В модель вводится </a:t>
            </a:r>
            <a:r>
              <a:rPr lang="en-US" b="1" i="1" dirty="0">
                <a:latin typeface="Bahnschrift" panose="020B0502040204020203" pitchFamily="34" charset="0"/>
                <a:ea typeface="Times New Roman" panose="02020603050405020304" pitchFamily="18" charset="0"/>
              </a:rPr>
              <a:t>m</a:t>
            </a:r>
            <a:r>
              <a:rPr lang="ru-RU" dirty="0">
                <a:latin typeface="Bahnschrift" panose="020B0502040204020203" pitchFamily="34" charset="0"/>
                <a:ea typeface="Times New Roman" panose="02020603050405020304" pitchFamily="18" charset="0"/>
              </a:rPr>
              <a:t> дополнительных двоичных переменных </a:t>
            </a:r>
            <a:r>
              <a:rPr lang="en-US" b="1" i="1" dirty="0" err="1">
                <a:latin typeface="Bahnschrift" panose="020B0502040204020203" pitchFamily="34" charset="0"/>
                <a:ea typeface="Times New Roman" panose="02020603050405020304" pitchFamily="18" charset="0"/>
              </a:rPr>
              <a:t>y</a:t>
            </a:r>
            <a:r>
              <a:rPr lang="en-US" b="1" i="1" baseline="-25000" dirty="0" err="1">
                <a:latin typeface="Bahnschrift" panose="020B0502040204020203" pitchFamily="34" charset="0"/>
                <a:ea typeface="Times New Roman" panose="02020603050405020304" pitchFamily="18" charset="0"/>
              </a:rPr>
              <a:t>i</a:t>
            </a:r>
            <a:r>
              <a:rPr lang="ru-RU" dirty="0">
                <a:latin typeface="Bahnschrift" panose="020B0502040204020203" pitchFamily="34" charset="0"/>
                <a:ea typeface="Times New Roman" panose="02020603050405020304" pitchFamily="18" charset="0"/>
              </a:rPr>
              <a:t> и задается очень большое число </a:t>
            </a:r>
            <a:r>
              <a:rPr lang="en-US" b="1" i="1" dirty="0">
                <a:latin typeface="Bahnschrift" panose="020B0502040204020203" pitchFamily="34" charset="0"/>
                <a:ea typeface="Times New Roman" panose="02020603050405020304" pitchFamily="18" charset="0"/>
              </a:rPr>
              <a:t>M</a:t>
            </a:r>
            <a:r>
              <a:rPr lang="ru-RU" dirty="0">
                <a:latin typeface="Bahnschrift" panose="020B0502040204020203" pitchFamily="34" charset="0"/>
                <a:ea typeface="Times New Roman" panose="02020603050405020304" pitchFamily="18" charset="0"/>
              </a:rPr>
              <a:t>, такое, чтобы для всех </a:t>
            </a:r>
            <a:r>
              <a:rPr lang="en-US" b="1" i="1" dirty="0" err="1">
                <a:latin typeface="Bahnschrift" panose="020B0502040204020203" pitchFamily="34" charset="0"/>
                <a:ea typeface="Times New Roman" panose="02020603050405020304" pitchFamily="18" charset="0"/>
              </a:rPr>
              <a:t>i</a:t>
            </a:r>
            <a:r>
              <a:rPr lang="ru-RU" dirty="0">
                <a:latin typeface="Bahnschrift" panose="020B0502040204020203" pitchFamily="34" charset="0"/>
                <a:ea typeface="Times New Roman" panose="02020603050405020304" pitchFamily="18" charset="0"/>
              </a:rPr>
              <a:t> заведомо выполнялись неравенства </a:t>
            </a:r>
            <a:endParaRPr lang="ru-RU" sz="1600" dirty="0">
              <a:latin typeface="Bahnschrift" panose="020B0502040204020203" pitchFamily="34" charset="0"/>
              <a:ea typeface="Times New Roman" panose="02020603050405020304" pitchFamily="18" charset="0"/>
            </a:endParaRPr>
          </a:p>
        </p:txBody>
      </p:sp>
      <p:sp>
        <p:nvSpPr>
          <p:cNvPr id="18" name="Rectangle 6"/>
          <p:cNvSpPr>
            <a:spLocks noChangeArrowheads="1"/>
          </p:cNvSpPr>
          <p:nvPr/>
        </p:nvSpPr>
        <p:spPr bwMode="auto">
          <a:xfrm>
            <a:off x="4206624" y="5127825"/>
            <a:ext cx="105571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20" name="Объект 19"/>
          <p:cNvGraphicFramePr>
            <a:graphicFrameLocks noChangeAspect="1"/>
          </p:cNvGraphicFramePr>
          <p:nvPr>
            <p:extLst>
              <p:ext uri="{D42A27DB-BD31-4B8C-83A1-F6EECF244321}">
                <p14:modId xmlns:p14="http://schemas.microsoft.com/office/powerpoint/2010/main" val="618867941"/>
              </p:ext>
            </p:extLst>
          </p:nvPr>
        </p:nvGraphicFramePr>
        <p:xfrm>
          <a:off x="4206624" y="4836429"/>
          <a:ext cx="2825480" cy="456643"/>
        </p:xfrm>
        <a:graphic>
          <a:graphicData uri="http://schemas.openxmlformats.org/presentationml/2006/ole">
            <mc:AlternateContent xmlns:mc="http://schemas.openxmlformats.org/markup-compatibility/2006">
              <mc:Choice xmlns:v="urn:schemas-microsoft-com:vml" Requires="v">
                <p:oleObj spid="_x0000_s12331" name="Уравнение" r:id="rId6" imgW="1435100" imgH="228600" progId="Equation.3">
                  <p:embed/>
                </p:oleObj>
              </mc:Choice>
              <mc:Fallback>
                <p:oleObj name="Уравнение" r:id="rId6" imgW="1435100" imgH="228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6624" y="4836429"/>
                        <a:ext cx="2825480" cy="456643"/>
                      </a:xfrm>
                      <a:prstGeom prst="rect">
                        <a:avLst/>
                      </a:prstGeom>
                      <a:noFill/>
                    </p:spPr>
                  </p:pic>
                </p:oleObj>
              </mc:Fallback>
            </mc:AlternateContent>
          </a:graphicData>
        </a:graphic>
      </p:graphicFrame>
      <p:sp>
        <p:nvSpPr>
          <p:cNvPr id="21" name="Прямоугольник 20"/>
          <p:cNvSpPr/>
          <p:nvPr/>
        </p:nvSpPr>
        <p:spPr>
          <a:xfrm>
            <a:off x="1017333" y="5363924"/>
            <a:ext cx="9172056" cy="369332"/>
          </a:xfrm>
          <a:prstGeom prst="rect">
            <a:avLst/>
          </a:prstGeom>
        </p:spPr>
        <p:txBody>
          <a:bodyPr wrap="square">
            <a:spAutoFit/>
          </a:bodyPr>
          <a:lstStyle/>
          <a:p>
            <a:r>
              <a:rPr lang="ru-RU" dirty="0">
                <a:latin typeface="Bahnschrift" panose="020B0502040204020203" pitchFamily="34" charset="0"/>
                <a:ea typeface="Times New Roman" panose="02020603050405020304" pitchFamily="18" charset="0"/>
              </a:rPr>
              <a:t>Тогда следующие </a:t>
            </a:r>
            <a:r>
              <a:rPr lang="en-US" dirty="0">
                <a:latin typeface="Bahnschrift" panose="020B0502040204020203" pitchFamily="34" charset="0"/>
                <a:ea typeface="Times New Roman" panose="02020603050405020304" pitchFamily="18" charset="0"/>
              </a:rPr>
              <a:t>m</a:t>
            </a:r>
            <a:r>
              <a:rPr lang="ru-RU" dirty="0">
                <a:latin typeface="Bahnschrift" panose="020B0502040204020203" pitchFamily="34" charset="0"/>
                <a:ea typeface="Times New Roman" panose="02020603050405020304" pitchFamily="18" charset="0"/>
              </a:rPr>
              <a:t> + 1 ограничения выражают нужное условие:</a:t>
            </a:r>
            <a:endParaRPr lang="ru-RU" dirty="0">
              <a:latin typeface="Bahnschrift" panose="020B0502040204020203" pitchFamily="34" charset="0"/>
            </a:endParaRPr>
          </a:p>
        </p:txBody>
      </p:sp>
      <p:sp>
        <p:nvSpPr>
          <p:cNvPr id="23" name="Rectangle 8"/>
          <p:cNvSpPr>
            <a:spLocks noChangeArrowheads="1"/>
          </p:cNvSpPr>
          <p:nvPr/>
        </p:nvSpPr>
        <p:spPr bwMode="auto">
          <a:xfrm>
            <a:off x="3452975" y="5511396"/>
            <a:ext cx="97140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24" name="Объект 23"/>
          <p:cNvGraphicFramePr>
            <a:graphicFrameLocks noChangeAspect="1"/>
          </p:cNvGraphicFramePr>
          <p:nvPr>
            <p:extLst>
              <p:ext uri="{D42A27DB-BD31-4B8C-83A1-F6EECF244321}">
                <p14:modId xmlns:p14="http://schemas.microsoft.com/office/powerpoint/2010/main" val="2309765393"/>
              </p:ext>
            </p:extLst>
          </p:nvPr>
        </p:nvGraphicFramePr>
        <p:xfrm>
          <a:off x="3452975" y="5671414"/>
          <a:ext cx="4915106" cy="1069955"/>
        </p:xfrm>
        <a:graphic>
          <a:graphicData uri="http://schemas.openxmlformats.org/presentationml/2006/ole">
            <mc:AlternateContent xmlns:mc="http://schemas.openxmlformats.org/markup-compatibility/2006">
              <mc:Choice xmlns:v="urn:schemas-microsoft-com:vml" Requires="v">
                <p:oleObj spid="_x0000_s12332" name="Уравнение" r:id="rId8" imgW="3149600" imgH="685800" progId="Equation.3">
                  <p:embed/>
                </p:oleObj>
              </mc:Choice>
              <mc:Fallback>
                <p:oleObj name="Уравнение" r:id="rId8" imgW="3149600" imgH="6858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2975" y="5671414"/>
                        <a:ext cx="4915106" cy="1069955"/>
                      </a:xfrm>
                      <a:prstGeom prst="rect">
                        <a:avLst/>
                      </a:prstGeom>
                      <a:noFill/>
                    </p:spPr>
                  </p:pic>
                </p:oleObj>
              </mc:Fallback>
            </mc:AlternateContent>
          </a:graphicData>
        </a:graphic>
      </p:graphicFrame>
      <p:sp>
        <p:nvSpPr>
          <p:cNvPr id="25" name="Прямоугольник 24"/>
          <p:cNvSpPr/>
          <p:nvPr/>
        </p:nvSpPr>
        <p:spPr>
          <a:xfrm>
            <a:off x="911424" y="61121"/>
            <a:ext cx="10476656" cy="1077218"/>
          </a:xfrm>
          <a:prstGeom prst="rect">
            <a:avLst/>
          </a:prstGeom>
        </p:spPr>
        <p:txBody>
          <a:bodyPr wrap="square">
            <a:spAutoFit/>
          </a:bodyPr>
          <a:lstStyle/>
          <a:p>
            <a:pPr algn="ctr"/>
            <a:r>
              <a:rPr lang="ru-RU" sz="3200" b="1" dirty="0">
                <a:solidFill>
                  <a:srgbClr val="00B050"/>
                </a:solidFill>
                <a:latin typeface="Bahnschrift" panose="020B0502040204020203" pitchFamily="34" charset="0"/>
                <a:ea typeface="Times New Roman" panose="02020603050405020304" pitchFamily="18" charset="0"/>
              </a:rPr>
              <a:t>Изучение </a:t>
            </a:r>
            <a:r>
              <a:rPr lang="ru-RU" sz="3200" b="1" dirty="0">
                <a:solidFill>
                  <a:srgbClr val="00B050"/>
                </a:solidFill>
                <a:latin typeface="Bahnschrift" panose="020B0502040204020203" pitchFamily="34" charset="0"/>
                <a:ea typeface="Times New Roman" panose="02020603050405020304" pitchFamily="18" charset="0"/>
              </a:rPr>
              <a:t>методов решения задач целочисленного линейного программирования</a:t>
            </a:r>
          </a:p>
        </p:txBody>
      </p:sp>
      <p:sp>
        <p:nvSpPr>
          <p:cNvPr id="26" name="Прямоугольник 25"/>
          <p:cNvSpPr/>
          <p:nvPr/>
        </p:nvSpPr>
        <p:spPr>
          <a:xfrm>
            <a:off x="1683364" y="1044026"/>
            <a:ext cx="9365064" cy="584775"/>
          </a:xfrm>
          <a:prstGeom prst="rect">
            <a:avLst/>
          </a:prstGeom>
        </p:spPr>
        <p:txBody>
          <a:bodyPr wrap="none">
            <a:spAutoFit/>
          </a:bodyPr>
          <a:lstStyle/>
          <a:p>
            <a:r>
              <a:rPr lang="ru-RU" sz="28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Методы </a:t>
            </a:r>
            <a:r>
              <a:rPr lang="ru-RU" sz="32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решения</a:t>
            </a:r>
            <a:r>
              <a:rPr lang="ru-RU" sz="28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 задач </a:t>
            </a:r>
            <a:r>
              <a:rPr lang="ru-RU" sz="2800" b="1" i="1" dirty="0">
                <a:solidFill>
                  <a:srgbClr val="00B050"/>
                </a:solidFill>
                <a:latin typeface="Bahnschrift" panose="020B0502040204020203" pitchFamily="34" charset="0"/>
                <a:cs typeface="Times New Roman" panose="02020603050405020304" pitchFamily="18" charset="0"/>
              </a:rPr>
              <a:t>целочисленной оптимизации</a:t>
            </a:r>
            <a:endParaRPr lang="ru-RU" sz="2800" b="1" i="1" dirty="0">
              <a:solidFill>
                <a:srgbClr val="00B050"/>
              </a:solidFill>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14236628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2279576" y="2435589"/>
            <a:ext cx="117796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8"/>
          <p:cNvSpPr>
            <a:spLocks noChangeArrowheads="1"/>
          </p:cNvSpPr>
          <p:nvPr/>
        </p:nvSpPr>
        <p:spPr bwMode="auto">
          <a:xfrm>
            <a:off x="2279574" y="4923378"/>
            <a:ext cx="123838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3140108" y="1422280"/>
            <a:ext cx="13483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5" name="Прямоугольник 4"/>
          <p:cNvSpPr/>
          <p:nvPr/>
        </p:nvSpPr>
        <p:spPr>
          <a:xfrm>
            <a:off x="2711624" y="1636883"/>
            <a:ext cx="6669198" cy="369332"/>
          </a:xfrm>
          <a:prstGeom prst="rect">
            <a:avLst/>
          </a:prstGeom>
        </p:spPr>
        <p:txBody>
          <a:bodyPr wrap="square">
            <a:spAutoFit/>
          </a:bodyPr>
          <a:lstStyle/>
          <a:p>
            <a:pPr algn="ctr"/>
            <a:r>
              <a:rPr lang="ru-RU" b="1" i="1" dirty="0"/>
              <a:t>Формирование зависимых решений</a:t>
            </a:r>
            <a:endParaRPr lang="ru-RU" dirty="0"/>
          </a:p>
        </p:txBody>
      </p:sp>
      <p:sp>
        <p:nvSpPr>
          <p:cNvPr id="10" name="Rectangle 2"/>
          <p:cNvSpPr>
            <a:spLocks noChangeArrowheads="1"/>
          </p:cNvSpPr>
          <p:nvPr/>
        </p:nvSpPr>
        <p:spPr bwMode="auto">
          <a:xfrm>
            <a:off x="2567608" y="2786644"/>
            <a:ext cx="112533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4"/>
          <p:cNvSpPr>
            <a:spLocks noChangeArrowheads="1"/>
          </p:cNvSpPr>
          <p:nvPr/>
        </p:nvSpPr>
        <p:spPr bwMode="auto">
          <a:xfrm>
            <a:off x="1919536" y="3845003"/>
            <a:ext cx="136308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9" name="Rectangle 19"/>
          <p:cNvSpPr>
            <a:spLocks noChangeArrowheads="1"/>
          </p:cNvSpPr>
          <p:nvPr/>
        </p:nvSpPr>
        <p:spPr bwMode="auto">
          <a:xfrm>
            <a:off x="3575720" y="3540127"/>
            <a:ext cx="126879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5" name="Rectangle 4"/>
          <p:cNvSpPr>
            <a:spLocks noChangeArrowheads="1"/>
          </p:cNvSpPr>
          <p:nvPr/>
        </p:nvSpPr>
        <p:spPr bwMode="auto">
          <a:xfrm>
            <a:off x="4799856" y="4854796"/>
            <a:ext cx="112533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2" name="Rectangle 6"/>
          <p:cNvSpPr>
            <a:spLocks noChangeArrowheads="1"/>
          </p:cNvSpPr>
          <p:nvPr/>
        </p:nvSpPr>
        <p:spPr bwMode="auto">
          <a:xfrm>
            <a:off x="6092575" y="49814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8" name="Rectangle 12"/>
          <p:cNvSpPr>
            <a:spLocks noChangeArrowheads="1"/>
          </p:cNvSpPr>
          <p:nvPr/>
        </p:nvSpPr>
        <p:spPr bwMode="auto">
          <a:xfrm>
            <a:off x="3435034" y="5367001"/>
            <a:ext cx="106407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8" name="Rectangle 6"/>
          <p:cNvSpPr>
            <a:spLocks noChangeArrowheads="1"/>
          </p:cNvSpPr>
          <p:nvPr/>
        </p:nvSpPr>
        <p:spPr bwMode="auto">
          <a:xfrm>
            <a:off x="4206624" y="5127825"/>
            <a:ext cx="105571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3" name="Rectangle 8"/>
          <p:cNvSpPr>
            <a:spLocks noChangeArrowheads="1"/>
          </p:cNvSpPr>
          <p:nvPr/>
        </p:nvSpPr>
        <p:spPr bwMode="auto">
          <a:xfrm>
            <a:off x="3452975" y="5511396"/>
            <a:ext cx="97140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Прямоугольник 6"/>
          <p:cNvSpPr/>
          <p:nvPr/>
        </p:nvSpPr>
        <p:spPr>
          <a:xfrm>
            <a:off x="1732484" y="2085167"/>
            <a:ext cx="2003037" cy="369332"/>
          </a:xfrm>
          <a:prstGeom prst="rect">
            <a:avLst/>
          </a:prstGeom>
        </p:spPr>
        <p:txBody>
          <a:bodyPr wrap="square">
            <a:spAutoFit/>
          </a:bodyPr>
          <a:lstStyle/>
          <a:p>
            <a:r>
              <a:rPr lang="ru-RU" dirty="0">
                <a:latin typeface="Bahnschrift" panose="020B0502040204020203" pitchFamily="34" charset="0"/>
                <a:ea typeface="Times New Roman" panose="02020603050405020304" pitchFamily="18" charset="0"/>
              </a:rPr>
              <a:t>Ограничение </a:t>
            </a:r>
            <a:endParaRPr lang="ru-RU" dirty="0">
              <a:latin typeface="Bahnschrift" panose="020B0502040204020203" pitchFamily="34" charset="0"/>
            </a:endParaRPr>
          </a:p>
        </p:txBody>
      </p:sp>
      <p:sp>
        <p:nvSpPr>
          <p:cNvPr id="25" name="Rectangle 4"/>
          <p:cNvSpPr>
            <a:spLocks noChangeArrowheads="1"/>
          </p:cNvSpPr>
          <p:nvPr/>
        </p:nvSpPr>
        <p:spPr bwMode="auto">
          <a:xfrm>
            <a:off x="5087888" y="2219851"/>
            <a:ext cx="101658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26" name="Объект 25"/>
          <p:cNvGraphicFramePr>
            <a:graphicFrameLocks noChangeAspect="1"/>
          </p:cNvGraphicFramePr>
          <p:nvPr>
            <p:extLst>
              <p:ext uri="{D42A27DB-BD31-4B8C-83A1-F6EECF244321}">
                <p14:modId xmlns:p14="http://schemas.microsoft.com/office/powerpoint/2010/main" val="2806734341"/>
              </p:ext>
            </p:extLst>
          </p:nvPr>
        </p:nvGraphicFramePr>
        <p:xfrm>
          <a:off x="5087888" y="2381658"/>
          <a:ext cx="833894" cy="588631"/>
        </p:xfrm>
        <a:graphic>
          <a:graphicData uri="http://schemas.openxmlformats.org/presentationml/2006/ole">
            <mc:AlternateContent xmlns:mc="http://schemas.openxmlformats.org/markup-compatibility/2006">
              <mc:Choice xmlns:v="urn:schemas-microsoft-com:vml" Requires="v">
                <p:oleObj spid="_x0000_s14378" name="Уравнение" r:id="rId4" imgW="647700" imgH="457200" progId="Equation.3">
                  <p:embed/>
                </p:oleObj>
              </mc:Choice>
              <mc:Fallback>
                <p:oleObj name="Уравнение" r:id="rId4" imgW="647700" imgH="457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7888" y="2381658"/>
                        <a:ext cx="833894" cy="588631"/>
                      </a:xfrm>
                      <a:prstGeom prst="rect">
                        <a:avLst/>
                      </a:prstGeom>
                      <a:noFill/>
                    </p:spPr>
                  </p:pic>
                </p:oleObj>
              </mc:Fallback>
            </mc:AlternateContent>
          </a:graphicData>
        </a:graphic>
      </p:graphicFrame>
      <p:sp>
        <p:nvSpPr>
          <p:cNvPr id="27" name="Прямоугольник 26"/>
          <p:cNvSpPr/>
          <p:nvPr/>
        </p:nvSpPr>
        <p:spPr>
          <a:xfrm>
            <a:off x="899030" y="3061537"/>
            <a:ext cx="10669578" cy="923330"/>
          </a:xfrm>
          <a:prstGeom prst="rect">
            <a:avLst/>
          </a:prstGeom>
        </p:spPr>
        <p:txBody>
          <a:bodyPr wrap="square">
            <a:spAutoFit/>
          </a:bodyPr>
          <a:lstStyle/>
          <a:p>
            <a:pPr indent="450215" algn="just">
              <a:lnSpc>
                <a:spcPct val="150000"/>
              </a:lnSpc>
            </a:pPr>
            <a:r>
              <a:rPr lang="ru-RU" dirty="0">
                <a:latin typeface="Bahnschrift" panose="020B0502040204020203" pitchFamily="34" charset="0"/>
                <a:ea typeface="Times New Roman" panose="02020603050405020304" pitchFamily="18" charset="0"/>
              </a:rPr>
              <a:t>требует, чтобы ровно </a:t>
            </a:r>
            <a:r>
              <a:rPr lang="en-US" b="1" i="1" dirty="0">
                <a:latin typeface="Bahnschrift" panose="020B0502040204020203" pitchFamily="34" charset="0"/>
                <a:ea typeface="Times New Roman" panose="02020603050405020304" pitchFamily="18" charset="0"/>
              </a:rPr>
              <a:t>k</a:t>
            </a:r>
            <a:r>
              <a:rPr lang="en-US" dirty="0">
                <a:latin typeface="Bahnschrift" panose="020B0502040204020203" pitchFamily="34" charset="0"/>
                <a:ea typeface="Times New Roman" panose="02020603050405020304" pitchFamily="18" charset="0"/>
              </a:rPr>
              <a:t> </a:t>
            </a:r>
            <a:r>
              <a:rPr lang="ru-RU" dirty="0">
                <a:latin typeface="Bahnschrift" panose="020B0502040204020203" pitchFamily="34" charset="0"/>
                <a:ea typeface="Times New Roman" panose="02020603050405020304" pitchFamily="18" charset="0"/>
              </a:rPr>
              <a:t>новых переменных решения </a:t>
            </a:r>
            <a:r>
              <a:rPr lang="en-US" b="1" i="1" dirty="0" err="1">
                <a:latin typeface="Bahnschrift" panose="020B0502040204020203" pitchFamily="34" charset="0"/>
                <a:ea typeface="Times New Roman" panose="02020603050405020304" pitchFamily="18" charset="0"/>
              </a:rPr>
              <a:t>y</a:t>
            </a:r>
            <a:r>
              <a:rPr lang="en-US" b="1" i="1" baseline="-25000" dirty="0" err="1">
                <a:latin typeface="Bahnschrift" panose="020B0502040204020203" pitchFamily="34" charset="0"/>
                <a:ea typeface="Times New Roman" panose="02020603050405020304" pitchFamily="18" charset="0"/>
              </a:rPr>
              <a:t>i</a:t>
            </a:r>
            <a:r>
              <a:rPr lang="ru-RU" dirty="0">
                <a:latin typeface="Bahnschrift" panose="020B0502040204020203" pitchFamily="34" charset="0"/>
                <a:ea typeface="Times New Roman" panose="02020603050405020304" pitchFamily="18" charset="0"/>
              </a:rPr>
              <a:t> принимали значение 1. Это означает, что ровно </a:t>
            </a:r>
            <a:r>
              <a:rPr lang="en-US" b="1" i="1" dirty="0">
                <a:latin typeface="Bahnschrift" panose="020B0502040204020203" pitchFamily="34" charset="0"/>
                <a:ea typeface="Times New Roman" panose="02020603050405020304" pitchFamily="18" charset="0"/>
              </a:rPr>
              <a:t>k</a:t>
            </a:r>
            <a:r>
              <a:rPr lang="ru-RU" dirty="0">
                <a:latin typeface="Bahnschrift" panose="020B0502040204020203" pitchFamily="34" charset="0"/>
                <a:ea typeface="Times New Roman" panose="02020603050405020304" pitchFamily="18" charset="0"/>
              </a:rPr>
              <a:t> вышеприведенных ограничений-неравенств будут эквивалентны неравенствам </a:t>
            </a:r>
            <a:endParaRPr lang="ru-RU" sz="2000" b="1" i="1" dirty="0">
              <a:latin typeface="Bahnschrift" panose="020B0502040204020203" pitchFamily="34" charset="0"/>
              <a:ea typeface="Times New Roman" panose="02020603050405020304" pitchFamily="18" charset="0"/>
            </a:endParaRPr>
          </a:p>
        </p:txBody>
      </p:sp>
      <p:sp>
        <p:nvSpPr>
          <p:cNvPr id="29" name="Rectangle 6"/>
          <p:cNvSpPr>
            <a:spLocks noChangeArrowheads="1"/>
          </p:cNvSpPr>
          <p:nvPr/>
        </p:nvSpPr>
        <p:spPr bwMode="auto">
          <a:xfrm>
            <a:off x="3324971" y="3768692"/>
            <a:ext cx="97994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31" name="Объект 30"/>
          <p:cNvGraphicFramePr>
            <a:graphicFrameLocks noChangeAspect="1"/>
          </p:cNvGraphicFramePr>
          <p:nvPr>
            <p:extLst>
              <p:ext uri="{D42A27DB-BD31-4B8C-83A1-F6EECF244321}">
                <p14:modId xmlns:p14="http://schemas.microsoft.com/office/powerpoint/2010/main" val="2785273287"/>
              </p:ext>
            </p:extLst>
          </p:nvPr>
        </p:nvGraphicFramePr>
        <p:xfrm>
          <a:off x="4808771" y="4021299"/>
          <a:ext cx="2460478" cy="454654"/>
        </p:xfrm>
        <a:graphic>
          <a:graphicData uri="http://schemas.openxmlformats.org/presentationml/2006/ole">
            <mc:AlternateContent xmlns:mc="http://schemas.openxmlformats.org/markup-compatibility/2006">
              <mc:Choice xmlns:v="urn:schemas-microsoft-com:vml" Requires="v">
                <p:oleObj spid="_x0000_s14379" name="Уравнение" r:id="rId6" imgW="1333500" imgH="241300" progId="Equation.3">
                  <p:embed/>
                </p:oleObj>
              </mc:Choice>
              <mc:Fallback>
                <p:oleObj name="Уравнение" r:id="rId6" imgW="1333500" imgH="2413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8771" y="4021299"/>
                        <a:ext cx="2460478" cy="454654"/>
                      </a:xfrm>
                      <a:prstGeom prst="rect">
                        <a:avLst/>
                      </a:prstGeom>
                      <a:noFill/>
                    </p:spPr>
                  </p:pic>
                </p:oleObj>
              </mc:Fallback>
            </mc:AlternateContent>
          </a:graphicData>
        </a:graphic>
      </p:graphicFrame>
      <p:sp>
        <p:nvSpPr>
          <p:cNvPr id="32" name="Прямоугольник 31"/>
          <p:cNvSpPr/>
          <p:nvPr/>
        </p:nvSpPr>
        <p:spPr>
          <a:xfrm>
            <a:off x="1190439" y="4529645"/>
            <a:ext cx="7106398" cy="369332"/>
          </a:xfrm>
          <a:prstGeom prst="rect">
            <a:avLst/>
          </a:prstGeom>
        </p:spPr>
        <p:txBody>
          <a:bodyPr wrap="square">
            <a:spAutoFit/>
          </a:bodyPr>
          <a:lstStyle/>
          <a:p>
            <a:r>
              <a:rPr lang="ru-RU" dirty="0">
                <a:latin typeface="Bahnschrift" panose="020B0502040204020203" pitchFamily="34" charset="0"/>
                <a:ea typeface="Times New Roman" panose="02020603050405020304" pitchFamily="18" charset="0"/>
              </a:rPr>
              <a:t>Оставшиеся </a:t>
            </a:r>
            <a:r>
              <a:rPr lang="en-US" b="1" i="1" dirty="0">
                <a:latin typeface="Bahnschrift" panose="020B0502040204020203" pitchFamily="34" charset="0"/>
                <a:ea typeface="Times New Roman" panose="02020603050405020304" pitchFamily="18" charset="0"/>
              </a:rPr>
              <a:t>m</a:t>
            </a:r>
            <a:r>
              <a:rPr lang="ru-RU" b="1" i="1" dirty="0">
                <a:latin typeface="Bahnschrift" panose="020B0502040204020203" pitchFamily="34" charset="0"/>
                <a:ea typeface="Times New Roman" panose="02020603050405020304" pitchFamily="18" charset="0"/>
              </a:rPr>
              <a:t> – </a:t>
            </a:r>
            <a:r>
              <a:rPr lang="en-US" b="1" i="1" dirty="0">
                <a:latin typeface="Bahnschrift" panose="020B0502040204020203" pitchFamily="34" charset="0"/>
                <a:ea typeface="Times New Roman" panose="02020603050405020304" pitchFamily="18" charset="0"/>
              </a:rPr>
              <a:t>k</a:t>
            </a:r>
            <a:r>
              <a:rPr lang="ru-RU" b="1" i="1" dirty="0">
                <a:latin typeface="Bahnschrift" panose="020B0502040204020203" pitchFamily="34" charset="0"/>
                <a:ea typeface="Times New Roman" panose="02020603050405020304" pitchFamily="18" charset="0"/>
              </a:rPr>
              <a:t> </a:t>
            </a:r>
            <a:r>
              <a:rPr lang="ru-RU" dirty="0">
                <a:latin typeface="Bahnschrift" panose="020B0502040204020203" pitchFamily="34" charset="0"/>
                <a:ea typeface="Times New Roman" panose="02020603050405020304" pitchFamily="18" charset="0"/>
              </a:rPr>
              <a:t>ограничений принимают вид</a:t>
            </a:r>
            <a:endParaRPr lang="ru-RU" dirty="0">
              <a:latin typeface="Bahnschrift" panose="020B0502040204020203" pitchFamily="34" charset="0"/>
            </a:endParaRPr>
          </a:p>
        </p:txBody>
      </p:sp>
      <p:sp>
        <p:nvSpPr>
          <p:cNvPr id="33" name="Rectangle 8"/>
          <p:cNvSpPr>
            <a:spLocks noChangeArrowheads="1"/>
          </p:cNvSpPr>
          <p:nvPr/>
        </p:nvSpPr>
        <p:spPr bwMode="auto">
          <a:xfrm>
            <a:off x="3880449" y="4842764"/>
            <a:ext cx="116715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34" name="Объект 33"/>
          <p:cNvGraphicFramePr>
            <a:graphicFrameLocks noChangeAspect="1"/>
          </p:cNvGraphicFramePr>
          <p:nvPr>
            <p:extLst>
              <p:ext uri="{D42A27DB-BD31-4B8C-83A1-F6EECF244321}">
                <p14:modId xmlns:p14="http://schemas.microsoft.com/office/powerpoint/2010/main" val="3721421549"/>
              </p:ext>
            </p:extLst>
          </p:nvPr>
        </p:nvGraphicFramePr>
        <p:xfrm>
          <a:off x="4703544" y="5004629"/>
          <a:ext cx="2670931" cy="427349"/>
        </p:xfrm>
        <a:graphic>
          <a:graphicData uri="http://schemas.openxmlformats.org/presentationml/2006/ole">
            <mc:AlternateContent xmlns:mc="http://schemas.openxmlformats.org/markup-compatibility/2006">
              <mc:Choice xmlns:v="urn:schemas-microsoft-com:vml" Requires="v">
                <p:oleObj spid="_x0000_s14380" name="Уравнение" r:id="rId8" imgW="1447800" imgH="228600" progId="Equation.3">
                  <p:embed/>
                </p:oleObj>
              </mc:Choice>
              <mc:Fallback>
                <p:oleObj name="Уравнение" r:id="rId8" imgW="1447800" imgH="2286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03544" y="5004629"/>
                        <a:ext cx="2670931" cy="427349"/>
                      </a:xfrm>
                      <a:prstGeom prst="rect">
                        <a:avLst/>
                      </a:prstGeom>
                      <a:noFill/>
                    </p:spPr>
                  </p:pic>
                </p:oleObj>
              </mc:Fallback>
            </mc:AlternateContent>
          </a:graphicData>
        </a:graphic>
      </p:graphicFrame>
      <p:sp>
        <p:nvSpPr>
          <p:cNvPr id="35" name="Прямоугольник 34"/>
          <p:cNvSpPr/>
          <p:nvPr/>
        </p:nvSpPr>
        <p:spPr>
          <a:xfrm>
            <a:off x="913717" y="5500825"/>
            <a:ext cx="10608788" cy="923330"/>
          </a:xfrm>
          <a:prstGeom prst="rect">
            <a:avLst/>
          </a:prstGeom>
        </p:spPr>
        <p:txBody>
          <a:bodyPr wrap="square">
            <a:spAutoFit/>
          </a:bodyPr>
          <a:lstStyle/>
          <a:p>
            <a:pPr indent="450215" algn="just">
              <a:lnSpc>
                <a:spcPct val="150000"/>
              </a:lnSpc>
            </a:pPr>
            <a:r>
              <a:rPr lang="ru-RU" dirty="0">
                <a:latin typeface="Bahnschrift" panose="020B0502040204020203" pitchFamily="34" charset="0"/>
                <a:ea typeface="Times New Roman" panose="02020603050405020304" pitchFamily="18" charset="0"/>
              </a:rPr>
              <a:t>и так как </a:t>
            </a:r>
            <a:r>
              <a:rPr lang="en-US" b="1" i="1" dirty="0">
                <a:latin typeface="Bahnschrift" panose="020B0502040204020203" pitchFamily="34" charset="0"/>
                <a:ea typeface="Times New Roman" panose="02020603050405020304" pitchFamily="18" charset="0"/>
              </a:rPr>
              <a:t>M</a:t>
            </a:r>
            <a:r>
              <a:rPr lang="ru-RU" dirty="0">
                <a:latin typeface="Bahnschrift" panose="020B0502040204020203" pitchFamily="34" charset="0"/>
                <a:ea typeface="Times New Roman" panose="02020603050405020304" pitchFamily="18" charset="0"/>
              </a:rPr>
              <a:t> – очень большое число, все эти ограничения оказываются избыточными и не влияют на оптимальное решение задачи.</a:t>
            </a:r>
            <a:endParaRPr lang="ru-RU" sz="2000" b="1" i="1" dirty="0">
              <a:latin typeface="Bahnschrift" panose="020B0502040204020203" pitchFamily="34" charset="0"/>
              <a:ea typeface="Times New Roman" panose="02020603050405020304" pitchFamily="18" charset="0"/>
            </a:endParaRPr>
          </a:p>
        </p:txBody>
      </p:sp>
      <p:sp>
        <p:nvSpPr>
          <p:cNvPr id="30" name="Прямоугольник 29"/>
          <p:cNvSpPr/>
          <p:nvPr/>
        </p:nvSpPr>
        <p:spPr>
          <a:xfrm>
            <a:off x="911424" y="61121"/>
            <a:ext cx="10476656" cy="1077218"/>
          </a:xfrm>
          <a:prstGeom prst="rect">
            <a:avLst/>
          </a:prstGeom>
        </p:spPr>
        <p:txBody>
          <a:bodyPr wrap="square">
            <a:spAutoFit/>
          </a:bodyPr>
          <a:lstStyle/>
          <a:p>
            <a:pPr algn="ctr"/>
            <a:r>
              <a:rPr lang="ru-RU" sz="3200" b="1" dirty="0">
                <a:solidFill>
                  <a:srgbClr val="00B050"/>
                </a:solidFill>
                <a:latin typeface="Bahnschrift" panose="020B0502040204020203" pitchFamily="34" charset="0"/>
                <a:ea typeface="Times New Roman" panose="02020603050405020304" pitchFamily="18" charset="0"/>
              </a:rPr>
              <a:t>Изучение </a:t>
            </a:r>
            <a:r>
              <a:rPr lang="ru-RU" sz="3200" b="1" dirty="0">
                <a:solidFill>
                  <a:srgbClr val="00B050"/>
                </a:solidFill>
                <a:latin typeface="Bahnschrift" panose="020B0502040204020203" pitchFamily="34" charset="0"/>
                <a:ea typeface="Times New Roman" panose="02020603050405020304" pitchFamily="18" charset="0"/>
              </a:rPr>
              <a:t>методов решения задач целочисленного линейного программирования</a:t>
            </a:r>
          </a:p>
        </p:txBody>
      </p:sp>
      <p:sp>
        <p:nvSpPr>
          <p:cNvPr id="36" name="Прямоугольник 35"/>
          <p:cNvSpPr/>
          <p:nvPr/>
        </p:nvSpPr>
        <p:spPr>
          <a:xfrm>
            <a:off x="1683364" y="1044026"/>
            <a:ext cx="9365064" cy="584775"/>
          </a:xfrm>
          <a:prstGeom prst="rect">
            <a:avLst/>
          </a:prstGeom>
        </p:spPr>
        <p:txBody>
          <a:bodyPr wrap="none">
            <a:spAutoFit/>
          </a:bodyPr>
          <a:lstStyle/>
          <a:p>
            <a:r>
              <a:rPr lang="ru-RU" sz="28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Методы </a:t>
            </a:r>
            <a:r>
              <a:rPr lang="ru-RU" sz="32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решения</a:t>
            </a:r>
            <a:r>
              <a:rPr lang="ru-RU" sz="28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 задач </a:t>
            </a:r>
            <a:r>
              <a:rPr lang="ru-RU" sz="2800" b="1" i="1" dirty="0">
                <a:solidFill>
                  <a:srgbClr val="00B050"/>
                </a:solidFill>
                <a:latin typeface="Bahnschrift" panose="020B0502040204020203" pitchFamily="34" charset="0"/>
                <a:cs typeface="Times New Roman" panose="02020603050405020304" pitchFamily="18" charset="0"/>
              </a:rPr>
              <a:t>целочисленной оптимизации</a:t>
            </a:r>
            <a:endParaRPr lang="ru-RU" sz="2800" b="1" i="1" dirty="0">
              <a:solidFill>
                <a:srgbClr val="00B050"/>
              </a:solidFill>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36647460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2279576" y="2435589"/>
            <a:ext cx="117796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8"/>
          <p:cNvSpPr>
            <a:spLocks noChangeArrowheads="1"/>
          </p:cNvSpPr>
          <p:nvPr/>
        </p:nvSpPr>
        <p:spPr bwMode="auto">
          <a:xfrm>
            <a:off x="2279574" y="4923378"/>
            <a:ext cx="123838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3140108" y="1422280"/>
            <a:ext cx="13483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0" name="Rectangle 2"/>
          <p:cNvSpPr>
            <a:spLocks noChangeArrowheads="1"/>
          </p:cNvSpPr>
          <p:nvPr/>
        </p:nvSpPr>
        <p:spPr bwMode="auto">
          <a:xfrm>
            <a:off x="2567608" y="2786644"/>
            <a:ext cx="112533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4"/>
          <p:cNvSpPr>
            <a:spLocks noChangeArrowheads="1"/>
          </p:cNvSpPr>
          <p:nvPr/>
        </p:nvSpPr>
        <p:spPr bwMode="auto">
          <a:xfrm>
            <a:off x="1919536" y="3845003"/>
            <a:ext cx="136308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9" name="Rectangle 19"/>
          <p:cNvSpPr>
            <a:spLocks noChangeArrowheads="1"/>
          </p:cNvSpPr>
          <p:nvPr/>
        </p:nvSpPr>
        <p:spPr bwMode="auto">
          <a:xfrm>
            <a:off x="3575720" y="3540127"/>
            <a:ext cx="126879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5" name="Rectangle 4"/>
          <p:cNvSpPr>
            <a:spLocks noChangeArrowheads="1"/>
          </p:cNvSpPr>
          <p:nvPr/>
        </p:nvSpPr>
        <p:spPr bwMode="auto">
          <a:xfrm>
            <a:off x="4799856" y="4854796"/>
            <a:ext cx="112533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2" name="Rectangle 6"/>
          <p:cNvSpPr>
            <a:spLocks noChangeArrowheads="1"/>
          </p:cNvSpPr>
          <p:nvPr/>
        </p:nvSpPr>
        <p:spPr bwMode="auto">
          <a:xfrm>
            <a:off x="6092575" y="49814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8" name="Rectangle 6"/>
          <p:cNvSpPr>
            <a:spLocks noChangeArrowheads="1"/>
          </p:cNvSpPr>
          <p:nvPr/>
        </p:nvSpPr>
        <p:spPr bwMode="auto">
          <a:xfrm>
            <a:off x="4206624" y="5127825"/>
            <a:ext cx="105571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3" name="Rectangle 8"/>
          <p:cNvSpPr>
            <a:spLocks noChangeArrowheads="1"/>
          </p:cNvSpPr>
          <p:nvPr/>
        </p:nvSpPr>
        <p:spPr bwMode="auto">
          <a:xfrm>
            <a:off x="3452975" y="5511396"/>
            <a:ext cx="97140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5" name="Rectangle 4"/>
          <p:cNvSpPr>
            <a:spLocks noChangeArrowheads="1"/>
          </p:cNvSpPr>
          <p:nvPr/>
        </p:nvSpPr>
        <p:spPr bwMode="auto">
          <a:xfrm>
            <a:off x="5087888" y="2219851"/>
            <a:ext cx="101658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Прямоугольник 3"/>
          <p:cNvSpPr/>
          <p:nvPr/>
        </p:nvSpPr>
        <p:spPr>
          <a:xfrm>
            <a:off x="695400" y="1928590"/>
            <a:ext cx="10692680" cy="1338828"/>
          </a:xfrm>
          <a:prstGeom prst="rect">
            <a:avLst/>
          </a:prstGeom>
        </p:spPr>
        <p:txBody>
          <a:bodyPr wrap="square">
            <a:spAutoFit/>
          </a:bodyPr>
          <a:lstStyle/>
          <a:p>
            <a:pPr indent="450215" algn="just">
              <a:lnSpc>
                <a:spcPct val="150000"/>
              </a:lnSpc>
            </a:pPr>
            <a:r>
              <a:rPr lang="ru-RU" b="1" i="1" dirty="0">
                <a:latin typeface="Bahnschrift" panose="020B0502040204020203" pitchFamily="34" charset="0"/>
                <a:ea typeface="Times New Roman" panose="02020603050405020304" pitchFamily="18" charset="0"/>
              </a:rPr>
              <a:t>Пример.</a:t>
            </a:r>
            <a:r>
              <a:rPr lang="ru-RU" dirty="0">
                <a:latin typeface="Bahnschrift" panose="020B0502040204020203" pitchFamily="34" charset="0"/>
                <a:ea typeface="Times New Roman" panose="02020603050405020304" pitchFamily="18" charset="0"/>
              </a:rPr>
              <a:t> Компания должна определить планы выпуска трех видов продукции (</a:t>
            </a:r>
            <a:r>
              <a:rPr lang="en-US" b="1" i="1" dirty="0">
                <a:latin typeface="Bahnschrift" panose="020B0502040204020203" pitchFamily="34" charset="0"/>
                <a:ea typeface="Times New Roman" panose="02020603050405020304" pitchFamily="18" charset="0"/>
              </a:rPr>
              <a:t>x</a:t>
            </a:r>
            <a:r>
              <a:rPr lang="ru-RU" b="1" i="1" baseline="-25000" dirty="0">
                <a:latin typeface="Bahnschrift" panose="020B0502040204020203" pitchFamily="34" charset="0"/>
                <a:ea typeface="Times New Roman" panose="02020603050405020304" pitchFamily="18" charset="0"/>
              </a:rPr>
              <a:t>1</a:t>
            </a:r>
            <a:r>
              <a:rPr lang="ru-RU" dirty="0">
                <a:latin typeface="Bahnschrift" panose="020B0502040204020203" pitchFamily="34" charset="0"/>
                <a:ea typeface="Times New Roman" panose="02020603050405020304" pitchFamily="18" charset="0"/>
              </a:rPr>
              <a:t>, </a:t>
            </a:r>
            <a:r>
              <a:rPr lang="en-US" b="1" i="1" dirty="0">
                <a:latin typeface="Bahnschrift" panose="020B0502040204020203" pitchFamily="34" charset="0"/>
                <a:ea typeface="Times New Roman" panose="02020603050405020304" pitchFamily="18" charset="0"/>
              </a:rPr>
              <a:t>x</a:t>
            </a:r>
            <a:r>
              <a:rPr lang="ru-RU" b="1" i="1" baseline="-25000" dirty="0">
                <a:latin typeface="Bahnschrift" panose="020B0502040204020203" pitchFamily="34" charset="0"/>
                <a:ea typeface="Times New Roman" panose="02020603050405020304" pitchFamily="18" charset="0"/>
              </a:rPr>
              <a:t>2</a:t>
            </a:r>
            <a:r>
              <a:rPr lang="ru-RU" dirty="0">
                <a:latin typeface="Bahnschrift" panose="020B0502040204020203" pitchFamily="34" charset="0"/>
                <a:ea typeface="Times New Roman" panose="02020603050405020304" pitchFamily="18" charset="0"/>
              </a:rPr>
              <a:t> и </a:t>
            </a:r>
            <a:r>
              <a:rPr lang="en-US" b="1" i="1" dirty="0">
                <a:latin typeface="Bahnschrift" panose="020B0502040204020203" pitchFamily="34" charset="0"/>
                <a:ea typeface="Times New Roman" panose="02020603050405020304" pitchFamily="18" charset="0"/>
              </a:rPr>
              <a:t>x</a:t>
            </a:r>
            <a:r>
              <a:rPr lang="ru-RU" b="1" i="1" baseline="-25000" dirty="0">
                <a:latin typeface="Bahnschrift" panose="020B0502040204020203" pitchFamily="34" charset="0"/>
                <a:ea typeface="Times New Roman" panose="02020603050405020304" pitchFamily="18" charset="0"/>
              </a:rPr>
              <a:t>3</a:t>
            </a:r>
            <a:r>
              <a:rPr lang="ru-RU" dirty="0">
                <a:latin typeface="Bahnschrift" panose="020B0502040204020203" pitchFamily="34" charset="0"/>
                <a:ea typeface="Times New Roman" panose="02020603050405020304" pitchFamily="18" charset="0"/>
              </a:rPr>
              <a:t>). Требуется выбрать одну из двух возможных технологий, каждая из которых задана соответствующим ограничением. Пусть характеризующие технологии ограничения имеют вид</a:t>
            </a:r>
            <a:endParaRPr lang="ru-RU" sz="2000" b="1" i="1" dirty="0">
              <a:latin typeface="Bahnschrift" panose="020B0502040204020203" pitchFamily="34" charset="0"/>
              <a:ea typeface="Times New Roman" panose="02020603050405020304" pitchFamily="18" charset="0"/>
            </a:endParaRPr>
          </a:p>
        </p:txBody>
      </p:sp>
      <p:sp>
        <p:nvSpPr>
          <p:cNvPr id="8" name="Rectangle 2"/>
          <p:cNvSpPr>
            <a:spLocks noChangeArrowheads="1"/>
          </p:cNvSpPr>
          <p:nvPr/>
        </p:nvSpPr>
        <p:spPr bwMode="auto">
          <a:xfrm>
            <a:off x="4187590" y="3129257"/>
            <a:ext cx="94995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2" name="Объект 11"/>
          <p:cNvGraphicFramePr>
            <a:graphicFrameLocks noChangeAspect="1"/>
          </p:cNvGraphicFramePr>
          <p:nvPr>
            <p:extLst>
              <p:ext uri="{D42A27DB-BD31-4B8C-83A1-F6EECF244321}">
                <p14:modId xmlns:p14="http://schemas.microsoft.com/office/powerpoint/2010/main" val="1484704122"/>
              </p:ext>
            </p:extLst>
          </p:nvPr>
        </p:nvGraphicFramePr>
        <p:xfrm>
          <a:off x="2685889" y="3375757"/>
          <a:ext cx="7360014" cy="917877"/>
        </p:xfrm>
        <a:graphic>
          <a:graphicData uri="http://schemas.openxmlformats.org/presentationml/2006/ole">
            <mc:AlternateContent xmlns:mc="http://schemas.openxmlformats.org/markup-compatibility/2006">
              <mc:Choice xmlns:v="urn:schemas-microsoft-com:vml" Requires="v">
                <p:oleObj spid="_x0000_s15375" name="Уравнение" r:id="rId4" imgW="3670300" imgH="457200" progId="Equation.3">
                  <p:embed/>
                </p:oleObj>
              </mc:Choice>
              <mc:Fallback>
                <p:oleObj name="Уравнение" r:id="rId4" imgW="3670300" imgH="4572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5889" y="3375757"/>
                        <a:ext cx="7360014" cy="917877"/>
                      </a:xfrm>
                      <a:prstGeom prst="rect">
                        <a:avLst/>
                      </a:prstGeom>
                      <a:noFill/>
                    </p:spPr>
                  </p:pic>
                </p:oleObj>
              </mc:Fallback>
            </mc:AlternateContent>
          </a:graphicData>
        </a:graphic>
      </p:graphicFrame>
      <p:sp>
        <p:nvSpPr>
          <p:cNvPr id="13" name="Прямоугольник 12"/>
          <p:cNvSpPr/>
          <p:nvPr/>
        </p:nvSpPr>
        <p:spPr>
          <a:xfrm>
            <a:off x="772426" y="4441616"/>
            <a:ext cx="10692680" cy="2169825"/>
          </a:xfrm>
          <a:prstGeom prst="rect">
            <a:avLst/>
          </a:prstGeom>
        </p:spPr>
        <p:txBody>
          <a:bodyPr wrap="square">
            <a:spAutoFit/>
          </a:bodyPr>
          <a:lstStyle/>
          <a:p>
            <a:pPr algn="just">
              <a:lnSpc>
                <a:spcPct val="150000"/>
              </a:lnSpc>
            </a:pPr>
            <a:r>
              <a:rPr lang="ru-RU" dirty="0">
                <a:latin typeface="Bahnschrift" panose="020B0502040204020203" pitchFamily="34" charset="0"/>
                <a:ea typeface="Times New Roman" panose="02020603050405020304" pitchFamily="18" charset="0"/>
              </a:rPr>
              <a:t>Простое указание этих ограничений в модели линейного программирования означало бы, что в процессе производства должны выполняться оба ограничения </a:t>
            </a:r>
            <a:r>
              <a:rPr lang="ru-RU" u="sng" dirty="0">
                <a:latin typeface="Bahnschrift" panose="020B0502040204020203" pitchFamily="34" charset="0"/>
                <a:ea typeface="Times New Roman" panose="02020603050405020304" pitchFamily="18" charset="0"/>
              </a:rPr>
              <a:t>одновременно</a:t>
            </a:r>
            <a:r>
              <a:rPr lang="ru-RU" dirty="0">
                <a:latin typeface="Bahnschrift" panose="020B0502040204020203" pitchFamily="34" charset="0"/>
                <a:ea typeface="Times New Roman" panose="02020603050405020304" pitchFamily="18" charset="0"/>
              </a:rPr>
              <a:t>, а не одно из них. В данном случае в модель линейного программирования необходимо ввести две новые двоичные переменные </a:t>
            </a:r>
            <a:r>
              <a:rPr lang="en-US" b="1" i="1" dirty="0">
                <a:latin typeface="Bahnschrift" panose="020B0502040204020203" pitchFamily="34" charset="0"/>
                <a:ea typeface="Times New Roman" panose="02020603050405020304" pitchFamily="18" charset="0"/>
              </a:rPr>
              <a:t>y</a:t>
            </a:r>
            <a:r>
              <a:rPr lang="ru-RU" b="1" i="1" baseline="-25000" dirty="0">
                <a:latin typeface="Bahnschrift" panose="020B0502040204020203" pitchFamily="34" charset="0"/>
                <a:ea typeface="Times New Roman" panose="02020603050405020304" pitchFamily="18" charset="0"/>
              </a:rPr>
              <a:t>1</a:t>
            </a:r>
            <a:r>
              <a:rPr lang="ru-RU" dirty="0">
                <a:latin typeface="Bahnschrift" panose="020B0502040204020203" pitchFamily="34" charset="0"/>
                <a:ea typeface="Times New Roman" panose="02020603050405020304" pitchFamily="18" charset="0"/>
              </a:rPr>
              <a:t> и </a:t>
            </a:r>
            <a:r>
              <a:rPr lang="en-US" b="1" i="1" dirty="0">
                <a:latin typeface="Bahnschrift" panose="020B0502040204020203" pitchFamily="34" charset="0"/>
                <a:ea typeface="Times New Roman" panose="02020603050405020304" pitchFamily="18" charset="0"/>
              </a:rPr>
              <a:t>y</a:t>
            </a:r>
            <a:r>
              <a:rPr lang="ru-RU" b="1" i="1" baseline="-25000" dirty="0">
                <a:latin typeface="Bahnschrift" panose="020B0502040204020203" pitchFamily="34" charset="0"/>
                <a:ea typeface="Times New Roman" panose="02020603050405020304" pitchFamily="18" charset="0"/>
              </a:rPr>
              <a:t>2</a:t>
            </a:r>
            <a:r>
              <a:rPr lang="ru-RU" dirty="0">
                <a:latin typeface="Bahnschrift" panose="020B0502040204020203" pitchFamily="34" charset="0"/>
                <a:ea typeface="Times New Roman" panose="02020603050405020304" pitchFamily="18" charset="0"/>
              </a:rPr>
              <a:t>,  преобразовав ее в модель </a:t>
            </a:r>
            <a:r>
              <a:rPr lang="ru-RU" u="sng" dirty="0">
                <a:latin typeface="Bahnschrift" panose="020B0502040204020203" pitchFamily="34" charset="0"/>
                <a:ea typeface="Times New Roman" panose="02020603050405020304" pitchFamily="18" charset="0"/>
              </a:rPr>
              <a:t>частично целочисленного</a:t>
            </a:r>
            <a:r>
              <a:rPr lang="ru-RU" dirty="0">
                <a:latin typeface="Bahnschrift" panose="020B0502040204020203" pitchFamily="34" charset="0"/>
                <a:ea typeface="Times New Roman" panose="02020603050405020304" pitchFamily="18" charset="0"/>
              </a:rPr>
              <a:t> линейного программирования. </a:t>
            </a:r>
            <a:endParaRPr lang="ru-RU" dirty="0">
              <a:latin typeface="Bahnschrift" panose="020B0502040204020203" pitchFamily="34" charset="0"/>
            </a:endParaRPr>
          </a:p>
        </p:txBody>
      </p:sp>
      <p:sp>
        <p:nvSpPr>
          <p:cNvPr id="20" name="Прямоугольник 19"/>
          <p:cNvSpPr/>
          <p:nvPr/>
        </p:nvSpPr>
        <p:spPr>
          <a:xfrm>
            <a:off x="911424" y="61121"/>
            <a:ext cx="10476656" cy="1077218"/>
          </a:xfrm>
          <a:prstGeom prst="rect">
            <a:avLst/>
          </a:prstGeom>
        </p:spPr>
        <p:txBody>
          <a:bodyPr wrap="square">
            <a:spAutoFit/>
          </a:bodyPr>
          <a:lstStyle/>
          <a:p>
            <a:pPr algn="ctr"/>
            <a:r>
              <a:rPr lang="ru-RU" sz="3200" b="1" dirty="0">
                <a:solidFill>
                  <a:srgbClr val="00B050"/>
                </a:solidFill>
                <a:latin typeface="Bahnschrift" panose="020B0502040204020203" pitchFamily="34" charset="0"/>
                <a:ea typeface="Times New Roman" panose="02020603050405020304" pitchFamily="18" charset="0"/>
              </a:rPr>
              <a:t>Изучение </a:t>
            </a:r>
            <a:r>
              <a:rPr lang="ru-RU" sz="3200" b="1" dirty="0">
                <a:solidFill>
                  <a:srgbClr val="00B050"/>
                </a:solidFill>
                <a:latin typeface="Bahnschrift" panose="020B0502040204020203" pitchFamily="34" charset="0"/>
                <a:ea typeface="Times New Roman" panose="02020603050405020304" pitchFamily="18" charset="0"/>
              </a:rPr>
              <a:t>методов решения задач целочисленного линейного программирования</a:t>
            </a:r>
          </a:p>
        </p:txBody>
      </p:sp>
      <p:sp>
        <p:nvSpPr>
          <p:cNvPr id="21" name="Прямоугольник 20"/>
          <p:cNvSpPr/>
          <p:nvPr/>
        </p:nvSpPr>
        <p:spPr>
          <a:xfrm>
            <a:off x="1683364" y="1044026"/>
            <a:ext cx="9365064" cy="584775"/>
          </a:xfrm>
          <a:prstGeom prst="rect">
            <a:avLst/>
          </a:prstGeom>
        </p:spPr>
        <p:txBody>
          <a:bodyPr wrap="none">
            <a:spAutoFit/>
          </a:bodyPr>
          <a:lstStyle/>
          <a:p>
            <a:r>
              <a:rPr lang="ru-RU" sz="28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Методы </a:t>
            </a:r>
            <a:r>
              <a:rPr lang="ru-RU" sz="32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решения</a:t>
            </a:r>
            <a:r>
              <a:rPr lang="ru-RU" sz="28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 задач </a:t>
            </a:r>
            <a:r>
              <a:rPr lang="ru-RU" sz="2800" b="1" i="1" dirty="0">
                <a:solidFill>
                  <a:srgbClr val="00B050"/>
                </a:solidFill>
                <a:latin typeface="Bahnschrift" panose="020B0502040204020203" pitchFamily="34" charset="0"/>
                <a:cs typeface="Times New Roman" panose="02020603050405020304" pitchFamily="18" charset="0"/>
              </a:rPr>
              <a:t>целочисленной оптимизации</a:t>
            </a:r>
            <a:endParaRPr lang="ru-RU" sz="2800" b="1" i="1" dirty="0">
              <a:solidFill>
                <a:srgbClr val="00B050"/>
              </a:solidFill>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134626574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2279576" y="2435589"/>
            <a:ext cx="117796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8"/>
          <p:cNvSpPr>
            <a:spLocks noChangeArrowheads="1"/>
          </p:cNvSpPr>
          <p:nvPr/>
        </p:nvSpPr>
        <p:spPr bwMode="auto">
          <a:xfrm>
            <a:off x="2279574" y="4923378"/>
            <a:ext cx="123838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3140108" y="1422280"/>
            <a:ext cx="13483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0" name="Rectangle 2"/>
          <p:cNvSpPr>
            <a:spLocks noChangeArrowheads="1"/>
          </p:cNvSpPr>
          <p:nvPr/>
        </p:nvSpPr>
        <p:spPr bwMode="auto">
          <a:xfrm>
            <a:off x="2567608" y="2786644"/>
            <a:ext cx="112533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4"/>
          <p:cNvSpPr>
            <a:spLocks noChangeArrowheads="1"/>
          </p:cNvSpPr>
          <p:nvPr/>
        </p:nvSpPr>
        <p:spPr bwMode="auto">
          <a:xfrm>
            <a:off x="1919536" y="3845003"/>
            <a:ext cx="136308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9" name="Rectangle 19"/>
          <p:cNvSpPr>
            <a:spLocks noChangeArrowheads="1"/>
          </p:cNvSpPr>
          <p:nvPr/>
        </p:nvSpPr>
        <p:spPr bwMode="auto">
          <a:xfrm>
            <a:off x="3575720" y="3540127"/>
            <a:ext cx="126879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2" name="Rectangle 6"/>
          <p:cNvSpPr>
            <a:spLocks noChangeArrowheads="1"/>
          </p:cNvSpPr>
          <p:nvPr/>
        </p:nvSpPr>
        <p:spPr bwMode="auto">
          <a:xfrm>
            <a:off x="6092575" y="49814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8" name="Rectangle 6"/>
          <p:cNvSpPr>
            <a:spLocks noChangeArrowheads="1"/>
          </p:cNvSpPr>
          <p:nvPr/>
        </p:nvSpPr>
        <p:spPr bwMode="auto">
          <a:xfrm>
            <a:off x="4206624" y="5127825"/>
            <a:ext cx="105571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3" name="Rectangle 8"/>
          <p:cNvSpPr>
            <a:spLocks noChangeArrowheads="1"/>
          </p:cNvSpPr>
          <p:nvPr/>
        </p:nvSpPr>
        <p:spPr bwMode="auto">
          <a:xfrm>
            <a:off x="3452975" y="5511396"/>
            <a:ext cx="97140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5" name="Rectangle 4"/>
          <p:cNvSpPr>
            <a:spLocks noChangeArrowheads="1"/>
          </p:cNvSpPr>
          <p:nvPr/>
        </p:nvSpPr>
        <p:spPr bwMode="auto">
          <a:xfrm>
            <a:off x="5087888" y="2219851"/>
            <a:ext cx="101658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5" name="Прямоугольник 4"/>
          <p:cNvSpPr/>
          <p:nvPr/>
        </p:nvSpPr>
        <p:spPr>
          <a:xfrm>
            <a:off x="664703" y="1868765"/>
            <a:ext cx="10543865" cy="1089529"/>
          </a:xfrm>
          <a:prstGeom prst="rect">
            <a:avLst/>
          </a:prstGeom>
        </p:spPr>
        <p:txBody>
          <a:bodyPr wrap="square">
            <a:spAutoFit/>
          </a:bodyPr>
          <a:lstStyle/>
          <a:p>
            <a:pPr indent="450215" algn="just">
              <a:lnSpc>
                <a:spcPct val="120000"/>
              </a:lnSpc>
            </a:pPr>
            <a:r>
              <a:rPr lang="ru-RU" dirty="0">
                <a:latin typeface="Bahnschrift" panose="020B0502040204020203" pitchFamily="34" charset="0"/>
                <a:ea typeface="Times New Roman" panose="02020603050405020304" pitchFamily="18" charset="0"/>
              </a:rPr>
              <a:t>Пусть условие  </a:t>
            </a:r>
            <a:r>
              <a:rPr lang="en-US" b="1" i="1" dirty="0">
                <a:latin typeface="Bahnschrift" panose="020B0502040204020203" pitchFamily="34" charset="0"/>
                <a:ea typeface="Times New Roman" panose="02020603050405020304" pitchFamily="18" charset="0"/>
              </a:rPr>
              <a:t>y</a:t>
            </a:r>
            <a:r>
              <a:rPr lang="ru-RU" b="1" i="1" baseline="-25000" dirty="0">
                <a:latin typeface="Bahnschrift" panose="020B0502040204020203" pitchFamily="34" charset="0"/>
                <a:ea typeface="Times New Roman" panose="02020603050405020304" pitchFamily="18" charset="0"/>
              </a:rPr>
              <a:t>1</a:t>
            </a:r>
            <a:r>
              <a:rPr lang="ru-RU" dirty="0">
                <a:latin typeface="Bahnschrift" panose="020B0502040204020203" pitchFamily="34" charset="0"/>
                <a:ea typeface="Times New Roman" panose="02020603050405020304" pitchFamily="18" charset="0"/>
              </a:rPr>
              <a:t>=1 означает выбор технологии I; а </a:t>
            </a:r>
            <a:r>
              <a:rPr lang="en-US" b="1" i="1" dirty="0">
                <a:latin typeface="Bahnschrift" panose="020B0502040204020203" pitchFamily="34" charset="0"/>
                <a:ea typeface="Times New Roman" panose="02020603050405020304" pitchFamily="18" charset="0"/>
              </a:rPr>
              <a:t>y</a:t>
            </a:r>
            <a:r>
              <a:rPr lang="ru-RU" b="1" i="1" baseline="-25000" dirty="0">
                <a:latin typeface="Bahnschrift" panose="020B0502040204020203" pitchFamily="34" charset="0"/>
                <a:ea typeface="Times New Roman" panose="02020603050405020304" pitchFamily="18" charset="0"/>
              </a:rPr>
              <a:t>1</a:t>
            </a:r>
            <a:r>
              <a:rPr lang="ru-RU" dirty="0">
                <a:latin typeface="Bahnschrift" panose="020B0502040204020203" pitchFamily="34" charset="0"/>
                <a:ea typeface="Times New Roman" panose="02020603050405020304" pitchFamily="18" charset="0"/>
              </a:rPr>
              <a:t>=0 - отказ от выбора технологии I и аналогично для переменной </a:t>
            </a:r>
            <a:r>
              <a:rPr lang="en-US" b="1" i="1" dirty="0">
                <a:latin typeface="Bahnschrift" panose="020B0502040204020203" pitchFamily="34" charset="0"/>
                <a:ea typeface="Times New Roman" panose="02020603050405020304" pitchFamily="18" charset="0"/>
              </a:rPr>
              <a:t>y</a:t>
            </a:r>
            <a:r>
              <a:rPr lang="ru-RU" b="1" i="1" baseline="-25000" dirty="0">
                <a:latin typeface="Bahnschrift" panose="020B0502040204020203" pitchFamily="34" charset="0"/>
                <a:ea typeface="Times New Roman" panose="02020603050405020304" pitchFamily="18" charset="0"/>
              </a:rPr>
              <a:t>2</a:t>
            </a:r>
            <a:r>
              <a:rPr lang="ru-RU" dirty="0">
                <a:latin typeface="Bahnschrift" panose="020B0502040204020203" pitchFamily="34" charset="0"/>
                <a:ea typeface="Times New Roman" panose="02020603050405020304" pitchFamily="18" charset="0"/>
              </a:rPr>
              <a:t>.</a:t>
            </a:r>
            <a:endParaRPr lang="ru-RU" sz="2000" b="1" i="1" dirty="0">
              <a:latin typeface="Bahnschrift" panose="020B0502040204020203" pitchFamily="34" charset="0"/>
              <a:ea typeface="Times New Roman" panose="02020603050405020304" pitchFamily="18" charset="0"/>
            </a:endParaRPr>
          </a:p>
          <a:p>
            <a:pPr indent="450215" algn="just">
              <a:lnSpc>
                <a:spcPct val="120000"/>
              </a:lnSpc>
            </a:pPr>
            <a:r>
              <a:rPr lang="ru-RU" dirty="0">
                <a:latin typeface="Bahnschrift" panose="020B0502040204020203" pitchFamily="34" charset="0"/>
                <a:ea typeface="Times New Roman" panose="02020603050405020304" pitchFamily="18" charset="0"/>
              </a:rPr>
              <a:t>Ограничения модели принимают вид:</a:t>
            </a:r>
            <a:endParaRPr lang="ru-RU" sz="2000" b="1" i="1" dirty="0">
              <a:latin typeface="Bahnschrift" panose="020B0502040204020203" pitchFamily="34" charset="0"/>
              <a:ea typeface="Times New Roman" panose="02020603050405020304" pitchFamily="18" charset="0"/>
            </a:endParaRPr>
          </a:p>
        </p:txBody>
      </p:sp>
      <p:sp>
        <p:nvSpPr>
          <p:cNvPr id="7" name="Rectangle 2"/>
          <p:cNvSpPr>
            <a:spLocks noChangeArrowheads="1"/>
          </p:cNvSpPr>
          <p:nvPr/>
        </p:nvSpPr>
        <p:spPr bwMode="auto">
          <a:xfrm>
            <a:off x="2351584" y="2689877"/>
            <a:ext cx="97824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6" name="Объект 15"/>
          <p:cNvGraphicFramePr>
            <a:graphicFrameLocks noChangeAspect="1"/>
          </p:cNvGraphicFramePr>
          <p:nvPr>
            <p:extLst>
              <p:ext uri="{D42A27DB-BD31-4B8C-83A1-F6EECF244321}">
                <p14:modId xmlns:p14="http://schemas.microsoft.com/office/powerpoint/2010/main" val="1682509715"/>
              </p:ext>
            </p:extLst>
          </p:nvPr>
        </p:nvGraphicFramePr>
        <p:xfrm>
          <a:off x="1935077" y="3066454"/>
          <a:ext cx="8871918" cy="1195716"/>
        </p:xfrm>
        <a:graphic>
          <a:graphicData uri="http://schemas.openxmlformats.org/presentationml/2006/ole">
            <mc:AlternateContent xmlns:mc="http://schemas.openxmlformats.org/markup-compatibility/2006">
              <mc:Choice xmlns:v="urn:schemas-microsoft-com:vml" Requires="v">
                <p:oleObj spid="_x0000_s16399" name="Уравнение" r:id="rId4" imgW="5105400" imgH="685800" progId="Equation.3">
                  <p:embed/>
                </p:oleObj>
              </mc:Choice>
              <mc:Fallback>
                <p:oleObj name="Уравнение" r:id="rId4" imgW="5105400" imgH="6858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5077" y="3066454"/>
                        <a:ext cx="8871918" cy="1195716"/>
                      </a:xfrm>
                      <a:prstGeom prst="rect">
                        <a:avLst/>
                      </a:prstGeom>
                      <a:noFill/>
                    </p:spPr>
                  </p:pic>
                </p:oleObj>
              </mc:Fallback>
            </mc:AlternateContent>
          </a:graphicData>
        </a:graphic>
      </p:graphicFrame>
      <p:sp>
        <p:nvSpPr>
          <p:cNvPr id="17" name="Прямоугольник 16"/>
          <p:cNvSpPr/>
          <p:nvPr/>
        </p:nvSpPr>
        <p:spPr>
          <a:xfrm>
            <a:off x="723349" y="4370330"/>
            <a:ext cx="10655129" cy="1754326"/>
          </a:xfrm>
          <a:prstGeom prst="rect">
            <a:avLst/>
          </a:prstGeom>
        </p:spPr>
        <p:txBody>
          <a:bodyPr wrap="square">
            <a:spAutoFit/>
          </a:bodyPr>
          <a:lstStyle/>
          <a:p>
            <a:pPr indent="450215" algn="just">
              <a:lnSpc>
                <a:spcPct val="150000"/>
              </a:lnSpc>
            </a:pPr>
            <a:r>
              <a:rPr lang="ru-RU" dirty="0">
                <a:latin typeface="Bahnschrift" panose="020B0502040204020203" pitchFamily="34" charset="0"/>
                <a:ea typeface="Times New Roman" panose="02020603050405020304" pitchFamily="18" charset="0"/>
              </a:rPr>
              <a:t>В этом случае первое ограничение заставит программу-оптимизатор выбрать только одну технологию, а большое число (в данном случае 999999) необходимо подобрать так, чтобы или первое или второе ограничение оказалось избыточным, если соответственно или </a:t>
            </a:r>
            <a:r>
              <a:rPr lang="en-US" b="1" i="1" dirty="0">
                <a:latin typeface="Bahnschrift" panose="020B0502040204020203" pitchFamily="34" charset="0"/>
                <a:ea typeface="Times New Roman" panose="02020603050405020304" pitchFamily="18" charset="0"/>
              </a:rPr>
              <a:t>y</a:t>
            </a:r>
            <a:r>
              <a:rPr lang="ru-RU" b="1" i="1" baseline="-25000" dirty="0">
                <a:latin typeface="Bahnschrift" panose="020B0502040204020203" pitchFamily="34" charset="0"/>
                <a:ea typeface="Times New Roman" panose="02020603050405020304" pitchFamily="18" charset="0"/>
              </a:rPr>
              <a:t>2</a:t>
            </a:r>
            <a:r>
              <a:rPr lang="ru-RU" dirty="0">
                <a:latin typeface="Bahnschrift" panose="020B0502040204020203" pitchFamily="34" charset="0"/>
                <a:ea typeface="Times New Roman" panose="02020603050405020304" pitchFamily="18" charset="0"/>
              </a:rPr>
              <a:t> или  </a:t>
            </a:r>
            <a:r>
              <a:rPr lang="en-US" b="1" i="1" dirty="0">
                <a:latin typeface="Bahnschrift" panose="020B0502040204020203" pitchFamily="34" charset="0"/>
                <a:ea typeface="Times New Roman" panose="02020603050405020304" pitchFamily="18" charset="0"/>
              </a:rPr>
              <a:t>y</a:t>
            </a:r>
            <a:r>
              <a:rPr lang="ru-RU" b="1" i="1" baseline="-25000" dirty="0">
                <a:latin typeface="Bahnschrift" panose="020B0502040204020203" pitchFamily="34" charset="0"/>
                <a:ea typeface="Times New Roman" panose="02020603050405020304" pitchFamily="18" charset="0"/>
              </a:rPr>
              <a:t>1</a:t>
            </a:r>
            <a:r>
              <a:rPr lang="ru-RU" dirty="0">
                <a:latin typeface="Bahnschrift" panose="020B0502040204020203" pitchFamily="34" charset="0"/>
                <a:ea typeface="Times New Roman" panose="02020603050405020304" pitchFamily="18" charset="0"/>
              </a:rPr>
              <a:t> будут равны единице.</a:t>
            </a:r>
            <a:endParaRPr lang="ru-RU" sz="2000" b="1" i="1" dirty="0">
              <a:latin typeface="Bahnschrift" panose="020B0502040204020203" pitchFamily="34" charset="0"/>
              <a:ea typeface="Times New Roman" panose="02020603050405020304" pitchFamily="18" charset="0"/>
            </a:endParaRPr>
          </a:p>
        </p:txBody>
      </p:sp>
      <p:sp>
        <p:nvSpPr>
          <p:cNvPr id="20" name="Прямоугольник 19"/>
          <p:cNvSpPr/>
          <p:nvPr/>
        </p:nvSpPr>
        <p:spPr>
          <a:xfrm>
            <a:off x="911424" y="61121"/>
            <a:ext cx="10476656" cy="1077218"/>
          </a:xfrm>
          <a:prstGeom prst="rect">
            <a:avLst/>
          </a:prstGeom>
        </p:spPr>
        <p:txBody>
          <a:bodyPr wrap="square">
            <a:spAutoFit/>
          </a:bodyPr>
          <a:lstStyle/>
          <a:p>
            <a:pPr algn="ctr"/>
            <a:r>
              <a:rPr lang="ru-RU" sz="3200" b="1" dirty="0">
                <a:solidFill>
                  <a:srgbClr val="00B050"/>
                </a:solidFill>
                <a:latin typeface="Bahnschrift" panose="020B0502040204020203" pitchFamily="34" charset="0"/>
                <a:ea typeface="Times New Roman" panose="02020603050405020304" pitchFamily="18" charset="0"/>
              </a:rPr>
              <a:t>Изучение </a:t>
            </a:r>
            <a:r>
              <a:rPr lang="ru-RU" sz="3200" b="1" dirty="0">
                <a:solidFill>
                  <a:srgbClr val="00B050"/>
                </a:solidFill>
                <a:latin typeface="Bahnschrift" panose="020B0502040204020203" pitchFamily="34" charset="0"/>
                <a:ea typeface="Times New Roman" panose="02020603050405020304" pitchFamily="18" charset="0"/>
              </a:rPr>
              <a:t>методов решения задач целочисленного линейного программирования</a:t>
            </a:r>
          </a:p>
        </p:txBody>
      </p:sp>
      <p:sp>
        <p:nvSpPr>
          <p:cNvPr id="21" name="Прямоугольник 20"/>
          <p:cNvSpPr/>
          <p:nvPr/>
        </p:nvSpPr>
        <p:spPr>
          <a:xfrm>
            <a:off x="1683364" y="1044026"/>
            <a:ext cx="9365064" cy="584775"/>
          </a:xfrm>
          <a:prstGeom prst="rect">
            <a:avLst/>
          </a:prstGeom>
        </p:spPr>
        <p:txBody>
          <a:bodyPr wrap="none">
            <a:spAutoFit/>
          </a:bodyPr>
          <a:lstStyle/>
          <a:p>
            <a:r>
              <a:rPr lang="ru-RU" sz="28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Методы </a:t>
            </a:r>
            <a:r>
              <a:rPr lang="ru-RU" sz="32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решения</a:t>
            </a:r>
            <a:r>
              <a:rPr lang="ru-RU" sz="28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 задач </a:t>
            </a:r>
            <a:r>
              <a:rPr lang="ru-RU" sz="2800" b="1" i="1" dirty="0">
                <a:solidFill>
                  <a:srgbClr val="00B050"/>
                </a:solidFill>
                <a:latin typeface="Bahnschrift" panose="020B0502040204020203" pitchFamily="34" charset="0"/>
                <a:cs typeface="Times New Roman" panose="02020603050405020304" pitchFamily="18" charset="0"/>
              </a:rPr>
              <a:t>целочисленной оптимизации</a:t>
            </a:r>
            <a:endParaRPr lang="ru-RU" sz="2800" b="1" i="1" dirty="0">
              <a:solidFill>
                <a:srgbClr val="00B050"/>
              </a:solidFill>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47205569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2115452" y="1844824"/>
            <a:ext cx="7992888" cy="3474720"/>
          </a:xfrm>
          <a:prstGeom prst="rect">
            <a:avLst/>
          </a:prstGeom>
        </p:spPr>
        <p:txBody>
          <a:bodyPr>
            <a:no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502920" indent="-457200">
              <a:buFont typeface="+mj-lt"/>
              <a:buAutoNum type="arabicPeriod"/>
            </a:pPr>
            <a:r>
              <a:rPr lang="ru-RU" sz="3200" b="1" i="1" dirty="0">
                <a:solidFill>
                  <a:schemeClr val="tx1"/>
                </a:solidFill>
              </a:rPr>
              <a:t>Построение математической модели задачи;</a:t>
            </a:r>
            <a:endParaRPr lang="ru-RU" sz="3200" b="1" i="1" dirty="0">
              <a:solidFill>
                <a:schemeClr val="tx1"/>
              </a:solidFill>
            </a:endParaRPr>
          </a:p>
          <a:p>
            <a:pPr marL="502920" indent="-457200">
              <a:buFont typeface="+mj-lt"/>
              <a:buAutoNum type="arabicPeriod"/>
            </a:pPr>
            <a:r>
              <a:rPr lang="ru-RU" sz="3200" b="1" i="1" dirty="0">
                <a:solidFill>
                  <a:schemeClr val="tx1"/>
                </a:solidFill>
              </a:rPr>
              <a:t>Изучение методов решения задач </a:t>
            </a:r>
            <a:r>
              <a:rPr lang="ru-RU" sz="3200" b="1" i="1" dirty="0"/>
              <a:t>целочисленного линейного программирования </a:t>
            </a:r>
            <a:r>
              <a:rPr lang="en-US" sz="3200" b="1" i="1" dirty="0">
                <a:solidFill>
                  <a:schemeClr val="tx1"/>
                </a:solidFill>
              </a:rPr>
              <a:t>;</a:t>
            </a:r>
            <a:endParaRPr lang="ru-RU" sz="3200" b="1" i="1" dirty="0">
              <a:solidFill>
                <a:schemeClr val="tx1"/>
              </a:solidFill>
            </a:endParaRPr>
          </a:p>
          <a:p>
            <a:pPr marL="502920" indent="-457200">
              <a:buFont typeface="+mj-lt"/>
              <a:buAutoNum type="arabicPeriod"/>
            </a:pPr>
            <a:r>
              <a:rPr lang="ru-RU" sz="3200" b="1" i="1" dirty="0">
                <a:solidFill>
                  <a:schemeClr val="tx1"/>
                </a:solidFill>
              </a:rPr>
              <a:t>Метод Гомори</a:t>
            </a:r>
            <a:r>
              <a:rPr lang="ru-RU" sz="3200" b="1" i="1" dirty="0">
                <a:solidFill>
                  <a:schemeClr val="tx1"/>
                </a:solidFill>
              </a:rPr>
              <a:t>.</a:t>
            </a:r>
          </a:p>
          <a:p>
            <a:pPr marL="45720" indent="0">
              <a:buNone/>
            </a:pPr>
            <a:endParaRPr lang="be-BY" sz="3200" b="1" i="1" dirty="0">
              <a:solidFill>
                <a:schemeClr val="tx1"/>
              </a:solidFill>
            </a:endParaRPr>
          </a:p>
          <a:p>
            <a:pPr marL="502920" indent="-457200">
              <a:buFont typeface="Georgia" pitchFamily="18" charset="0"/>
              <a:buAutoNum type="arabicPeriod"/>
            </a:pPr>
            <a:endParaRPr lang="be-BY" sz="3200" b="1" i="1" dirty="0">
              <a:solidFill>
                <a:schemeClr val="tx1"/>
              </a:solidFill>
            </a:endParaRPr>
          </a:p>
          <a:p>
            <a:pPr marL="502920" indent="-457200">
              <a:buFont typeface="Georgia" pitchFamily="18" charset="0"/>
              <a:buAutoNum type="arabicPeriod"/>
            </a:pPr>
            <a:endParaRPr lang="be-BY" sz="3200" b="1" i="1" dirty="0">
              <a:solidFill>
                <a:schemeClr val="tx1"/>
              </a:solidFill>
            </a:endParaRPr>
          </a:p>
          <a:p>
            <a:pPr marL="502920" indent="-457200">
              <a:buFont typeface="Georgia" pitchFamily="18" charset="0"/>
              <a:buAutoNum type="arabicPeriod"/>
            </a:pPr>
            <a:endParaRPr lang="be-BY" sz="3200" b="1" i="1" dirty="0">
              <a:solidFill>
                <a:schemeClr val="tx1"/>
              </a:solidFill>
            </a:endParaRPr>
          </a:p>
        </p:txBody>
      </p:sp>
      <p:sp>
        <p:nvSpPr>
          <p:cNvPr id="7" name="Заголовок 1"/>
          <p:cNvSpPr txBox="1">
            <a:spLocks/>
          </p:cNvSpPr>
          <p:nvPr/>
        </p:nvSpPr>
        <p:spPr>
          <a:xfrm>
            <a:off x="2855640" y="476672"/>
            <a:ext cx="6512511" cy="1143000"/>
          </a:xfrm>
          <a:prstGeom prst="rect">
            <a:avLst/>
          </a:prstGeom>
          <a:effectLst/>
        </p:spPr>
        <p:txBody>
          <a:bodyPr vert="horz" lIns="91440" tIns="45720" rIns="91440" bIns="45720" rtlCol="0" anchor="t" anchorCtr="0">
            <a:no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None/>
            </a:pPr>
            <a:r>
              <a:rPr lang="ru-RU" b="0" dirty="0">
                <a:solidFill>
                  <a:srgbClr val="00B050"/>
                </a:solidFill>
                <a:effectLst/>
              </a:rPr>
              <a:t>План лекции</a:t>
            </a:r>
            <a:endParaRPr lang="be-BY" b="0" dirty="0">
              <a:solidFill>
                <a:srgbClr val="00B050"/>
              </a:solidFill>
              <a:effectLst/>
            </a:endParaRPr>
          </a:p>
        </p:txBody>
      </p:sp>
    </p:spTree>
    <p:extLst>
      <p:ext uri="{BB962C8B-B14F-4D97-AF65-F5344CB8AC3E}">
        <p14:creationId xmlns:p14="http://schemas.microsoft.com/office/powerpoint/2010/main" val="255201903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2279576" y="2435589"/>
            <a:ext cx="117796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8"/>
          <p:cNvSpPr>
            <a:spLocks noChangeArrowheads="1"/>
          </p:cNvSpPr>
          <p:nvPr/>
        </p:nvSpPr>
        <p:spPr bwMode="auto">
          <a:xfrm>
            <a:off x="2279574" y="4923378"/>
            <a:ext cx="123838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3140108" y="1422280"/>
            <a:ext cx="13483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0" name="Rectangle 2"/>
          <p:cNvSpPr>
            <a:spLocks noChangeArrowheads="1"/>
          </p:cNvSpPr>
          <p:nvPr/>
        </p:nvSpPr>
        <p:spPr bwMode="auto">
          <a:xfrm>
            <a:off x="2567608" y="2786644"/>
            <a:ext cx="112533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4"/>
          <p:cNvSpPr>
            <a:spLocks noChangeArrowheads="1"/>
          </p:cNvSpPr>
          <p:nvPr/>
        </p:nvSpPr>
        <p:spPr bwMode="auto">
          <a:xfrm>
            <a:off x="1919536" y="3845003"/>
            <a:ext cx="136308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9" name="Rectangle 19"/>
          <p:cNvSpPr>
            <a:spLocks noChangeArrowheads="1"/>
          </p:cNvSpPr>
          <p:nvPr/>
        </p:nvSpPr>
        <p:spPr bwMode="auto">
          <a:xfrm>
            <a:off x="3575720" y="3540127"/>
            <a:ext cx="126879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2" name="Rectangle 6"/>
          <p:cNvSpPr>
            <a:spLocks noChangeArrowheads="1"/>
          </p:cNvSpPr>
          <p:nvPr/>
        </p:nvSpPr>
        <p:spPr bwMode="auto">
          <a:xfrm>
            <a:off x="6092575" y="49814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8" name="Rectangle 6"/>
          <p:cNvSpPr>
            <a:spLocks noChangeArrowheads="1"/>
          </p:cNvSpPr>
          <p:nvPr/>
        </p:nvSpPr>
        <p:spPr bwMode="auto">
          <a:xfrm>
            <a:off x="4206624" y="5127825"/>
            <a:ext cx="105571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3" name="Rectangle 8"/>
          <p:cNvSpPr>
            <a:spLocks noChangeArrowheads="1"/>
          </p:cNvSpPr>
          <p:nvPr/>
        </p:nvSpPr>
        <p:spPr bwMode="auto">
          <a:xfrm>
            <a:off x="3452975" y="5511396"/>
            <a:ext cx="97140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5" name="Rectangle 4"/>
          <p:cNvSpPr>
            <a:spLocks noChangeArrowheads="1"/>
          </p:cNvSpPr>
          <p:nvPr/>
        </p:nvSpPr>
        <p:spPr bwMode="auto">
          <a:xfrm>
            <a:off x="5087888" y="2219851"/>
            <a:ext cx="101658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p:cNvSpPr>
            <a:spLocks noChangeArrowheads="1"/>
          </p:cNvSpPr>
          <p:nvPr/>
        </p:nvSpPr>
        <p:spPr bwMode="auto">
          <a:xfrm>
            <a:off x="2351584" y="2689877"/>
            <a:ext cx="97824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Прямоугольник 3"/>
          <p:cNvSpPr/>
          <p:nvPr/>
        </p:nvSpPr>
        <p:spPr>
          <a:xfrm>
            <a:off x="664703" y="1793947"/>
            <a:ext cx="10903905" cy="3723070"/>
          </a:xfrm>
          <a:prstGeom prst="rect">
            <a:avLst/>
          </a:prstGeom>
        </p:spPr>
        <p:txBody>
          <a:bodyPr wrap="square">
            <a:spAutoFit/>
          </a:bodyPr>
          <a:lstStyle/>
          <a:p>
            <a:pPr indent="450215" algn="just">
              <a:lnSpc>
                <a:spcPct val="150000"/>
              </a:lnSpc>
            </a:pPr>
            <a:r>
              <a:rPr lang="ru-RU" sz="2000" dirty="0">
                <a:latin typeface="Bahnschrift" panose="020B0502040204020203" pitchFamily="34" charset="0"/>
                <a:ea typeface="Times New Roman" panose="02020603050405020304" pitchFamily="18" charset="0"/>
              </a:rPr>
              <a:t>В основе метода Гомори заложена идея, состоящая в том, что сначала решается задача линейного программирования без учета условий </a:t>
            </a:r>
            <a:r>
              <a:rPr lang="ru-RU" sz="2000" dirty="0" err="1">
                <a:latin typeface="Bahnschrift" panose="020B0502040204020203" pitchFamily="34" charset="0"/>
                <a:ea typeface="Times New Roman" panose="02020603050405020304" pitchFamily="18" charset="0"/>
              </a:rPr>
              <a:t>целочисленности</a:t>
            </a:r>
            <a:r>
              <a:rPr lang="ru-RU" sz="2000" dirty="0">
                <a:latin typeface="Bahnschrift" panose="020B0502040204020203" pitchFamily="34" charset="0"/>
                <a:ea typeface="Times New Roman" panose="02020603050405020304" pitchFamily="18" charset="0"/>
              </a:rPr>
              <a:t>. Если полученное таким образом решение целочисленное, то оно принимается за оптимальный план задачи. Если решение нецелочисленное, то система ограничений дополняется условием, которое отсекает от множества планов задачи нецелочисленный оптимальный план, но при этом сохраняет целочисленные вершины множества планов. Затем решается задача линейного программирования с дополнительным условием. Если полученное таким образом решение целочисленное, то оно оптимально и для задачи. </a:t>
            </a:r>
          </a:p>
        </p:txBody>
      </p:sp>
      <p:sp>
        <p:nvSpPr>
          <p:cNvPr id="8" name="Прямоугольник 7"/>
          <p:cNvSpPr/>
          <p:nvPr/>
        </p:nvSpPr>
        <p:spPr>
          <a:xfrm>
            <a:off x="762993" y="5413550"/>
            <a:ext cx="10795601" cy="953081"/>
          </a:xfrm>
          <a:prstGeom prst="rect">
            <a:avLst/>
          </a:prstGeom>
        </p:spPr>
        <p:txBody>
          <a:bodyPr wrap="square">
            <a:spAutoFit/>
          </a:bodyPr>
          <a:lstStyle/>
          <a:p>
            <a:pPr indent="450215" algn="just">
              <a:lnSpc>
                <a:spcPct val="150000"/>
              </a:lnSpc>
            </a:pPr>
            <a:r>
              <a:rPr lang="ru-RU" sz="2000" dirty="0">
                <a:latin typeface="Bahnschrift" panose="020B0502040204020203" pitchFamily="34" charset="0"/>
                <a:ea typeface="Times New Roman" panose="02020603050405020304" pitchFamily="18" charset="0"/>
              </a:rPr>
              <a:t>Условия-отсечения выбираются таким образом, чтобы за конечное число шагов прийти к целочисленному решению, если оно у данной задачи существует. </a:t>
            </a:r>
          </a:p>
        </p:txBody>
      </p:sp>
      <p:sp>
        <p:nvSpPr>
          <p:cNvPr id="17" name="Прямоугольник 16"/>
          <p:cNvSpPr/>
          <p:nvPr/>
        </p:nvSpPr>
        <p:spPr>
          <a:xfrm>
            <a:off x="911424" y="61121"/>
            <a:ext cx="10476656" cy="1077218"/>
          </a:xfrm>
          <a:prstGeom prst="rect">
            <a:avLst/>
          </a:prstGeom>
        </p:spPr>
        <p:txBody>
          <a:bodyPr wrap="square">
            <a:spAutoFit/>
          </a:bodyPr>
          <a:lstStyle/>
          <a:p>
            <a:pPr algn="ctr"/>
            <a:r>
              <a:rPr lang="ru-RU" sz="3200" b="1" dirty="0">
                <a:solidFill>
                  <a:srgbClr val="00B050"/>
                </a:solidFill>
                <a:latin typeface="Bahnschrift" panose="020B0502040204020203" pitchFamily="34" charset="0"/>
                <a:ea typeface="Times New Roman" panose="02020603050405020304" pitchFamily="18" charset="0"/>
              </a:rPr>
              <a:t>Изучение </a:t>
            </a:r>
            <a:r>
              <a:rPr lang="ru-RU" sz="3200" b="1" dirty="0">
                <a:solidFill>
                  <a:srgbClr val="00B050"/>
                </a:solidFill>
                <a:latin typeface="Bahnschrift" panose="020B0502040204020203" pitchFamily="34" charset="0"/>
                <a:ea typeface="Times New Roman" panose="02020603050405020304" pitchFamily="18" charset="0"/>
              </a:rPr>
              <a:t>методов решения задач целочисленного линейного программирования</a:t>
            </a:r>
          </a:p>
        </p:txBody>
      </p:sp>
      <p:sp>
        <p:nvSpPr>
          <p:cNvPr id="20" name="Прямоугольник 19"/>
          <p:cNvSpPr/>
          <p:nvPr/>
        </p:nvSpPr>
        <p:spPr>
          <a:xfrm>
            <a:off x="4810975" y="1211516"/>
            <a:ext cx="2552302" cy="523220"/>
          </a:xfrm>
          <a:prstGeom prst="rect">
            <a:avLst/>
          </a:prstGeom>
        </p:spPr>
        <p:txBody>
          <a:bodyPr wrap="none">
            <a:spAutoFit/>
          </a:bodyPr>
          <a:lstStyle/>
          <a:p>
            <a:r>
              <a:rPr lang="ru-RU" sz="2800" b="1" i="1" dirty="0" smtClean="0">
                <a:solidFill>
                  <a:schemeClr val="accent6">
                    <a:lumMod val="50000"/>
                  </a:schemeClr>
                </a:solidFill>
                <a:latin typeface="Bahnschrift" panose="020B0502040204020203" pitchFamily="34" charset="0"/>
                <a:ea typeface="Times New Roman" panose="02020603050405020304" pitchFamily="18" charset="0"/>
                <a:cs typeface="Times New Roman" panose="02020603050405020304" pitchFamily="18" charset="0"/>
              </a:rPr>
              <a:t>Метод Гомори</a:t>
            </a:r>
            <a:endParaRPr lang="ru-RU" sz="2800" b="1" i="1" dirty="0">
              <a:solidFill>
                <a:schemeClr val="accent6">
                  <a:lumMod val="50000"/>
                </a:schemeClr>
              </a:solidFill>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169508659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2279576" y="2435589"/>
            <a:ext cx="117796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8"/>
          <p:cNvSpPr>
            <a:spLocks noChangeArrowheads="1"/>
          </p:cNvSpPr>
          <p:nvPr/>
        </p:nvSpPr>
        <p:spPr bwMode="auto">
          <a:xfrm>
            <a:off x="2279574" y="4923378"/>
            <a:ext cx="123838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3140108" y="1422280"/>
            <a:ext cx="13483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0" name="Rectangle 2"/>
          <p:cNvSpPr>
            <a:spLocks noChangeArrowheads="1"/>
          </p:cNvSpPr>
          <p:nvPr/>
        </p:nvSpPr>
        <p:spPr bwMode="auto">
          <a:xfrm>
            <a:off x="2567608" y="2786644"/>
            <a:ext cx="112533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4"/>
          <p:cNvSpPr>
            <a:spLocks noChangeArrowheads="1"/>
          </p:cNvSpPr>
          <p:nvPr/>
        </p:nvSpPr>
        <p:spPr bwMode="auto">
          <a:xfrm>
            <a:off x="1919536" y="3845003"/>
            <a:ext cx="136308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9" name="Rectangle 19"/>
          <p:cNvSpPr>
            <a:spLocks noChangeArrowheads="1"/>
          </p:cNvSpPr>
          <p:nvPr/>
        </p:nvSpPr>
        <p:spPr bwMode="auto">
          <a:xfrm>
            <a:off x="3575720" y="3540127"/>
            <a:ext cx="126879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2" name="Rectangle 6"/>
          <p:cNvSpPr>
            <a:spLocks noChangeArrowheads="1"/>
          </p:cNvSpPr>
          <p:nvPr/>
        </p:nvSpPr>
        <p:spPr bwMode="auto">
          <a:xfrm>
            <a:off x="6092575" y="49814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8" name="Rectangle 6"/>
          <p:cNvSpPr>
            <a:spLocks noChangeArrowheads="1"/>
          </p:cNvSpPr>
          <p:nvPr/>
        </p:nvSpPr>
        <p:spPr bwMode="auto">
          <a:xfrm>
            <a:off x="4206624" y="5127825"/>
            <a:ext cx="105571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3" name="Rectangle 8"/>
          <p:cNvSpPr>
            <a:spLocks noChangeArrowheads="1"/>
          </p:cNvSpPr>
          <p:nvPr/>
        </p:nvSpPr>
        <p:spPr bwMode="auto">
          <a:xfrm>
            <a:off x="3452975" y="5511396"/>
            <a:ext cx="97140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5" name="Rectangle 4"/>
          <p:cNvSpPr>
            <a:spLocks noChangeArrowheads="1"/>
          </p:cNvSpPr>
          <p:nvPr/>
        </p:nvSpPr>
        <p:spPr bwMode="auto">
          <a:xfrm>
            <a:off x="5087888" y="2219851"/>
            <a:ext cx="101658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5" name="Прямоугольник 4"/>
          <p:cNvSpPr/>
          <p:nvPr/>
        </p:nvSpPr>
        <p:spPr>
          <a:xfrm>
            <a:off x="664703" y="1914586"/>
            <a:ext cx="11165646" cy="2169825"/>
          </a:xfrm>
          <a:prstGeom prst="rect">
            <a:avLst/>
          </a:prstGeom>
        </p:spPr>
        <p:txBody>
          <a:bodyPr wrap="square">
            <a:spAutoFit/>
          </a:bodyPr>
          <a:lstStyle/>
          <a:p>
            <a:pPr indent="450215" algn="just">
              <a:lnSpc>
                <a:spcPct val="150000"/>
              </a:lnSpc>
            </a:pPr>
            <a:r>
              <a:rPr lang="ru-RU" dirty="0">
                <a:latin typeface="Bahnschrift" panose="020B0502040204020203" pitchFamily="34" charset="0"/>
                <a:ea typeface="Times New Roman" panose="02020603050405020304" pitchFamily="18" charset="0"/>
              </a:rPr>
              <a:t>Пусть получено решение задачи линейного программирования без учета </a:t>
            </a:r>
            <a:r>
              <a:rPr lang="ru-RU" dirty="0" err="1">
                <a:latin typeface="Bahnschrift" panose="020B0502040204020203" pitchFamily="34" charset="0"/>
                <a:ea typeface="Times New Roman" panose="02020603050405020304" pitchFamily="18" charset="0"/>
              </a:rPr>
              <a:t>целочисленности</a:t>
            </a:r>
            <a:r>
              <a:rPr lang="ru-RU" dirty="0">
                <a:latin typeface="Bahnschrift" panose="020B0502040204020203" pitchFamily="34" charset="0"/>
                <a:ea typeface="Times New Roman" panose="02020603050405020304" pitchFamily="18" charset="0"/>
              </a:rPr>
              <a:t> и пусть в строке г симплексной таблицы с оптимальным решением содержится нецелочисленная компонента опорного плана </a:t>
            </a:r>
            <a:r>
              <a:rPr lang="ru-RU" b="1" i="1" dirty="0">
                <a:latin typeface="Bahnschrift" panose="020B0502040204020203" pitchFamily="34" charset="0"/>
                <a:ea typeface="Times New Roman" panose="02020603050405020304" pitchFamily="18" charset="0"/>
              </a:rPr>
              <a:t>х</a:t>
            </a:r>
            <a:r>
              <a:rPr lang="en-US" b="1" i="1" baseline="-25000" dirty="0">
                <a:latin typeface="Bahnschrift" panose="020B0502040204020203" pitchFamily="34" charset="0"/>
                <a:ea typeface="Times New Roman" panose="02020603050405020304" pitchFamily="18" charset="0"/>
              </a:rPr>
              <a:t>r</a:t>
            </a:r>
            <a:r>
              <a:rPr lang="ru-RU" b="1" i="1" baseline="-25000" dirty="0">
                <a:latin typeface="Bahnschrift" panose="020B0502040204020203" pitchFamily="34" charset="0"/>
                <a:ea typeface="Times New Roman" panose="02020603050405020304" pitchFamily="18" charset="0"/>
              </a:rPr>
              <a:t>0</a:t>
            </a:r>
            <a:r>
              <a:rPr lang="ru-RU" dirty="0">
                <a:latin typeface="Bahnschrift" panose="020B0502040204020203" pitchFamily="34" charset="0"/>
                <a:ea typeface="Times New Roman" panose="02020603050405020304" pitchFamily="18" charset="0"/>
              </a:rPr>
              <a:t>. В этом случае к условиям (1)—(3) добавляют условие, порожденное строкой </a:t>
            </a:r>
            <a:r>
              <a:rPr lang="en-US" b="1" i="1" dirty="0">
                <a:latin typeface="Bahnschrift" panose="020B0502040204020203" pitchFamily="34" charset="0"/>
                <a:ea typeface="Times New Roman" panose="02020603050405020304" pitchFamily="18" charset="0"/>
              </a:rPr>
              <a:t>r</a:t>
            </a:r>
            <a:r>
              <a:rPr lang="ru-RU" dirty="0">
                <a:latin typeface="Bahnschrift" panose="020B0502040204020203" pitchFamily="34" charset="0"/>
                <a:ea typeface="Times New Roman" panose="02020603050405020304" pitchFamily="18" charset="0"/>
              </a:rPr>
              <a:t>. Для составления этого условия-отсечения используем </a:t>
            </a:r>
            <a:r>
              <a:rPr lang="ru-RU" b="1" i="1" dirty="0">
                <a:latin typeface="Bahnschrift" panose="020B0502040204020203" pitchFamily="34" charset="0"/>
                <a:ea typeface="Times New Roman" panose="02020603050405020304" pitchFamily="18" charset="0"/>
              </a:rPr>
              <a:t>r</a:t>
            </a:r>
            <a:r>
              <a:rPr lang="ru-RU" dirty="0">
                <a:latin typeface="Bahnschrift" panose="020B0502040204020203" pitchFamily="34" charset="0"/>
                <a:ea typeface="Times New Roman" panose="02020603050405020304" pitchFamily="18" charset="0"/>
              </a:rPr>
              <a:t>-е уравнение из последней симплексной таблицы, содержащей оптимальное решение,</a:t>
            </a:r>
            <a:endParaRPr lang="ru-RU" sz="2000" b="1" i="1" dirty="0">
              <a:latin typeface="Bahnschrift" panose="020B0502040204020203" pitchFamily="34" charset="0"/>
              <a:ea typeface="Times New Roman" panose="02020603050405020304" pitchFamily="18" charset="0"/>
            </a:endParaRPr>
          </a:p>
        </p:txBody>
      </p:sp>
      <p:sp>
        <p:nvSpPr>
          <p:cNvPr id="12" name="Rectangle 2"/>
          <p:cNvSpPr>
            <a:spLocks noChangeArrowheads="1"/>
          </p:cNvSpPr>
          <p:nvPr/>
        </p:nvSpPr>
        <p:spPr bwMode="auto">
          <a:xfrm>
            <a:off x="4007768" y="4374126"/>
            <a:ext cx="127045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3" name="Объект 12"/>
          <p:cNvGraphicFramePr>
            <a:graphicFrameLocks noChangeAspect="1"/>
          </p:cNvGraphicFramePr>
          <p:nvPr>
            <p:extLst>
              <p:ext uri="{D42A27DB-BD31-4B8C-83A1-F6EECF244321}">
                <p14:modId xmlns:p14="http://schemas.microsoft.com/office/powerpoint/2010/main" val="2573384598"/>
              </p:ext>
            </p:extLst>
          </p:nvPr>
        </p:nvGraphicFramePr>
        <p:xfrm>
          <a:off x="4414847" y="4037014"/>
          <a:ext cx="3257528" cy="1154157"/>
        </p:xfrm>
        <a:graphic>
          <a:graphicData uri="http://schemas.openxmlformats.org/presentationml/2006/ole">
            <mc:AlternateContent xmlns:mc="http://schemas.openxmlformats.org/markup-compatibility/2006">
              <mc:Choice xmlns:v="urn:schemas-microsoft-com:vml" Requires="v">
                <p:oleObj spid="_x0000_s17448" name="Уравнение" r:id="rId4" imgW="1295280" imgH="457200" progId="Equation.3">
                  <p:embed/>
                </p:oleObj>
              </mc:Choice>
              <mc:Fallback>
                <p:oleObj name="Уравнение" r:id="rId4" imgW="1295280" imgH="457200" progId="Equation.3">
                  <p:embed/>
                  <p:pic>
                    <p:nvPicPr>
                      <p:cNvPr id="0" name="Object 1"/>
                      <p:cNvPicPr>
                        <a:picLocks noChangeAspect="1" noChangeArrowheads="1"/>
                      </p:cNvPicPr>
                      <p:nvPr/>
                    </p:nvPicPr>
                    <p:blipFill>
                      <a:blip r:embed="rId5"/>
                      <a:srcRect/>
                      <a:stretch>
                        <a:fillRect/>
                      </a:stretch>
                    </p:blipFill>
                    <p:spPr bwMode="auto">
                      <a:xfrm>
                        <a:off x="4414847" y="4037014"/>
                        <a:ext cx="3257528" cy="1154157"/>
                      </a:xfrm>
                      <a:prstGeom prst="rect">
                        <a:avLst/>
                      </a:prstGeom>
                      <a:noFill/>
                    </p:spPr>
                  </p:pic>
                </p:oleObj>
              </mc:Fallback>
            </mc:AlternateContent>
          </a:graphicData>
        </a:graphic>
      </p:graphicFrame>
      <p:sp>
        <p:nvSpPr>
          <p:cNvPr id="15" name="Прямоугольник 14"/>
          <p:cNvSpPr/>
          <p:nvPr/>
        </p:nvSpPr>
        <p:spPr>
          <a:xfrm>
            <a:off x="803109" y="5096576"/>
            <a:ext cx="10763662" cy="923330"/>
          </a:xfrm>
          <a:prstGeom prst="rect">
            <a:avLst/>
          </a:prstGeom>
        </p:spPr>
        <p:txBody>
          <a:bodyPr wrap="square">
            <a:spAutoFit/>
          </a:bodyPr>
          <a:lstStyle/>
          <a:p>
            <a:pPr indent="450215" algn="just">
              <a:lnSpc>
                <a:spcPct val="150000"/>
              </a:lnSpc>
            </a:pPr>
            <a:r>
              <a:rPr lang="ru-RU" dirty="0">
                <a:latin typeface="Bahnschrift" panose="020B0502040204020203" pitchFamily="34" charset="0"/>
                <a:ea typeface="Times New Roman" panose="02020603050405020304" pitchFamily="18" charset="0"/>
              </a:rPr>
              <a:t>Далее введем понятие целой и дробной частей чисел </a:t>
            </a:r>
            <a:r>
              <a:rPr lang="en-US" b="1" i="1" dirty="0" err="1">
                <a:latin typeface="Bahnschrift" panose="020B0502040204020203" pitchFamily="34" charset="0"/>
                <a:ea typeface="Times New Roman" panose="02020603050405020304" pitchFamily="18" charset="0"/>
              </a:rPr>
              <a:t>a</a:t>
            </a:r>
            <a:r>
              <a:rPr lang="en-US" b="1" i="1" baseline="-25000" dirty="0" err="1">
                <a:latin typeface="Bahnschrift" panose="020B0502040204020203" pitchFamily="34" charset="0"/>
                <a:ea typeface="Times New Roman" panose="02020603050405020304" pitchFamily="18" charset="0"/>
              </a:rPr>
              <a:t>r</a:t>
            </a:r>
            <a:r>
              <a:rPr lang="ru-RU" b="1" i="1" baseline="-25000" dirty="0">
                <a:latin typeface="Bahnschrift" panose="020B0502040204020203" pitchFamily="34" charset="0"/>
                <a:ea typeface="Times New Roman" panose="02020603050405020304" pitchFamily="18" charset="0"/>
              </a:rPr>
              <a:t>0  </a:t>
            </a:r>
            <a:r>
              <a:rPr lang="ru-RU" dirty="0">
                <a:latin typeface="Bahnschrift" panose="020B0502040204020203" pitchFamily="34" charset="0"/>
                <a:ea typeface="Times New Roman" panose="02020603050405020304" pitchFamily="18" charset="0"/>
              </a:rPr>
              <a:t>и </a:t>
            </a:r>
            <a:r>
              <a:rPr lang="en-US" b="1" i="1" dirty="0" err="1">
                <a:latin typeface="Bahnschrift" panose="020B0502040204020203" pitchFamily="34" charset="0"/>
                <a:ea typeface="Times New Roman" panose="02020603050405020304" pitchFamily="18" charset="0"/>
              </a:rPr>
              <a:t>a</a:t>
            </a:r>
            <a:r>
              <a:rPr lang="en-US" b="1" i="1" baseline="-25000" dirty="0" err="1">
                <a:latin typeface="Bahnschrift" panose="020B0502040204020203" pitchFamily="34" charset="0"/>
                <a:ea typeface="Times New Roman" panose="02020603050405020304" pitchFamily="18" charset="0"/>
              </a:rPr>
              <a:t>rj</a:t>
            </a:r>
            <a:r>
              <a:rPr lang="ru-RU" b="1" i="1" dirty="0">
                <a:latin typeface="Bahnschrift" panose="020B0502040204020203" pitchFamily="34" charset="0"/>
                <a:ea typeface="Times New Roman" panose="02020603050405020304" pitchFamily="18" charset="0"/>
              </a:rPr>
              <a:t>, </a:t>
            </a:r>
            <a:r>
              <a:rPr lang="ru-RU" dirty="0">
                <a:latin typeface="Bahnschrift" panose="020B0502040204020203" pitchFamily="34" charset="0"/>
                <a:ea typeface="Times New Roman" panose="02020603050405020304" pitchFamily="18" charset="0"/>
              </a:rPr>
              <a:t>для чего запишем эти числа в виде</a:t>
            </a:r>
            <a:endParaRPr lang="ru-RU" sz="2000" b="1" i="1" dirty="0">
              <a:latin typeface="Bahnschrift" panose="020B0502040204020203" pitchFamily="34" charset="0"/>
              <a:ea typeface="Times New Roman" panose="02020603050405020304" pitchFamily="18" charset="0"/>
            </a:endParaRPr>
          </a:p>
        </p:txBody>
      </p:sp>
      <p:sp>
        <p:nvSpPr>
          <p:cNvPr id="16"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7" name="Объект 16"/>
          <p:cNvGraphicFramePr>
            <a:graphicFrameLocks noChangeAspect="1"/>
          </p:cNvGraphicFramePr>
          <p:nvPr>
            <p:extLst>
              <p:ext uri="{D42A27DB-BD31-4B8C-83A1-F6EECF244321}">
                <p14:modId xmlns:p14="http://schemas.microsoft.com/office/powerpoint/2010/main" val="409469408"/>
              </p:ext>
            </p:extLst>
          </p:nvPr>
        </p:nvGraphicFramePr>
        <p:xfrm>
          <a:off x="3958974" y="5891429"/>
          <a:ext cx="2672053" cy="369793"/>
        </p:xfrm>
        <a:graphic>
          <a:graphicData uri="http://schemas.openxmlformats.org/presentationml/2006/ole">
            <mc:AlternateContent xmlns:mc="http://schemas.openxmlformats.org/markup-compatibility/2006">
              <mc:Choice xmlns:v="urn:schemas-microsoft-com:vml" Requires="v">
                <p:oleObj spid="_x0000_s17449" name="Уравнение" r:id="rId6" imgW="1625600" imgH="228600" progId="Equation.3">
                  <p:embed/>
                </p:oleObj>
              </mc:Choice>
              <mc:Fallback>
                <p:oleObj name="Уравнение" r:id="rId6" imgW="1625600" imgH="2286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8974" y="5891429"/>
                        <a:ext cx="2672053" cy="369793"/>
                      </a:xfrm>
                      <a:prstGeom prst="rect">
                        <a:avLst/>
                      </a:prstGeom>
                      <a:noFill/>
                    </p:spPr>
                  </p:pic>
                </p:oleObj>
              </mc:Fallback>
            </mc:AlternateContent>
          </a:graphicData>
        </a:graphic>
      </p:graphicFrame>
      <p:sp>
        <p:nvSpPr>
          <p:cNvPr id="20" name="Rectangle 6"/>
          <p:cNvSpPr>
            <a:spLocks noChangeArrowheads="1"/>
          </p:cNvSpPr>
          <p:nvPr/>
        </p:nvSpPr>
        <p:spPr bwMode="auto">
          <a:xfrm>
            <a:off x="4014422" y="6221252"/>
            <a:ext cx="76261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21" name="Объект 20"/>
          <p:cNvGraphicFramePr>
            <a:graphicFrameLocks noChangeAspect="1"/>
          </p:cNvGraphicFramePr>
          <p:nvPr>
            <p:extLst>
              <p:ext uri="{D42A27DB-BD31-4B8C-83A1-F6EECF244321}">
                <p14:modId xmlns:p14="http://schemas.microsoft.com/office/powerpoint/2010/main" val="1939946827"/>
              </p:ext>
            </p:extLst>
          </p:nvPr>
        </p:nvGraphicFramePr>
        <p:xfrm>
          <a:off x="4014422" y="6382357"/>
          <a:ext cx="4058379" cy="377258"/>
        </p:xfrm>
        <a:graphic>
          <a:graphicData uri="http://schemas.openxmlformats.org/presentationml/2006/ole">
            <mc:AlternateContent xmlns:mc="http://schemas.openxmlformats.org/markup-compatibility/2006">
              <mc:Choice xmlns:v="urn:schemas-microsoft-com:vml" Requires="v">
                <p:oleObj spid="_x0000_s17450" name="Уравнение" r:id="rId8" imgW="2578100" imgH="241300" progId="Equation.3">
                  <p:embed/>
                </p:oleObj>
              </mc:Choice>
              <mc:Fallback>
                <p:oleObj name="Уравнение" r:id="rId8" imgW="2578100" imgH="2413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14422" y="6382357"/>
                        <a:ext cx="4058379" cy="377258"/>
                      </a:xfrm>
                      <a:prstGeom prst="rect">
                        <a:avLst/>
                      </a:prstGeom>
                      <a:noFill/>
                    </p:spPr>
                  </p:pic>
                </p:oleObj>
              </mc:Fallback>
            </mc:AlternateContent>
          </a:graphicData>
        </a:graphic>
      </p:graphicFrame>
      <p:sp>
        <p:nvSpPr>
          <p:cNvPr id="24" name="Прямоугольник 23"/>
          <p:cNvSpPr/>
          <p:nvPr/>
        </p:nvSpPr>
        <p:spPr>
          <a:xfrm>
            <a:off x="911424" y="61121"/>
            <a:ext cx="10476656" cy="1077218"/>
          </a:xfrm>
          <a:prstGeom prst="rect">
            <a:avLst/>
          </a:prstGeom>
        </p:spPr>
        <p:txBody>
          <a:bodyPr wrap="square">
            <a:spAutoFit/>
          </a:bodyPr>
          <a:lstStyle/>
          <a:p>
            <a:pPr algn="ctr"/>
            <a:r>
              <a:rPr lang="ru-RU" sz="3200" b="1" dirty="0">
                <a:solidFill>
                  <a:srgbClr val="00B050"/>
                </a:solidFill>
                <a:latin typeface="Bahnschrift" panose="020B0502040204020203" pitchFamily="34" charset="0"/>
                <a:ea typeface="Times New Roman" panose="02020603050405020304" pitchFamily="18" charset="0"/>
              </a:rPr>
              <a:t>Изучение </a:t>
            </a:r>
            <a:r>
              <a:rPr lang="ru-RU" sz="3200" b="1" dirty="0">
                <a:solidFill>
                  <a:srgbClr val="00B050"/>
                </a:solidFill>
                <a:latin typeface="Bahnschrift" panose="020B0502040204020203" pitchFamily="34" charset="0"/>
                <a:ea typeface="Times New Roman" panose="02020603050405020304" pitchFamily="18" charset="0"/>
              </a:rPr>
              <a:t>методов решения задач целочисленного линейного программирования</a:t>
            </a:r>
          </a:p>
        </p:txBody>
      </p:sp>
      <p:sp>
        <p:nvSpPr>
          <p:cNvPr id="26" name="Прямоугольник 25"/>
          <p:cNvSpPr/>
          <p:nvPr/>
        </p:nvSpPr>
        <p:spPr>
          <a:xfrm>
            <a:off x="4810975" y="1211516"/>
            <a:ext cx="2552302" cy="523220"/>
          </a:xfrm>
          <a:prstGeom prst="rect">
            <a:avLst/>
          </a:prstGeom>
        </p:spPr>
        <p:txBody>
          <a:bodyPr wrap="none">
            <a:spAutoFit/>
          </a:bodyPr>
          <a:lstStyle/>
          <a:p>
            <a:r>
              <a:rPr lang="ru-RU" sz="2800" b="1" i="1" dirty="0" smtClean="0">
                <a:solidFill>
                  <a:schemeClr val="accent6">
                    <a:lumMod val="50000"/>
                  </a:schemeClr>
                </a:solidFill>
                <a:latin typeface="Bahnschrift" panose="020B0502040204020203" pitchFamily="34" charset="0"/>
                <a:ea typeface="Times New Roman" panose="02020603050405020304" pitchFamily="18" charset="0"/>
                <a:cs typeface="Times New Roman" panose="02020603050405020304" pitchFamily="18" charset="0"/>
              </a:rPr>
              <a:t>Метод Гомори</a:t>
            </a:r>
            <a:endParaRPr lang="ru-RU" sz="2800" b="1" i="1" dirty="0">
              <a:solidFill>
                <a:schemeClr val="accent6">
                  <a:lumMod val="50000"/>
                </a:schemeClr>
              </a:solidFill>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741941816"/>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2279576" y="2435589"/>
            <a:ext cx="117796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3140108" y="1422280"/>
            <a:ext cx="13483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0" name="Rectangle 2"/>
          <p:cNvSpPr>
            <a:spLocks noChangeArrowheads="1"/>
          </p:cNvSpPr>
          <p:nvPr/>
        </p:nvSpPr>
        <p:spPr bwMode="auto">
          <a:xfrm>
            <a:off x="2567608" y="2786644"/>
            <a:ext cx="112533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4"/>
          <p:cNvSpPr>
            <a:spLocks noChangeArrowheads="1"/>
          </p:cNvSpPr>
          <p:nvPr/>
        </p:nvSpPr>
        <p:spPr bwMode="auto">
          <a:xfrm>
            <a:off x="1919536" y="3845003"/>
            <a:ext cx="136308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2" name="Rectangle 6"/>
          <p:cNvSpPr>
            <a:spLocks noChangeArrowheads="1"/>
          </p:cNvSpPr>
          <p:nvPr/>
        </p:nvSpPr>
        <p:spPr bwMode="auto">
          <a:xfrm>
            <a:off x="6092575" y="49814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5" name="Rectangle 4"/>
          <p:cNvSpPr>
            <a:spLocks noChangeArrowheads="1"/>
          </p:cNvSpPr>
          <p:nvPr/>
        </p:nvSpPr>
        <p:spPr bwMode="auto">
          <a:xfrm>
            <a:off x="5087888" y="2219851"/>
            <a:ext cx="101658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p:cNvSpPr>
            <a:spLocks noChangeArrowheads="1"/>
          </p:cNvSpPr>
          <p:nvPr/>
        </p:nvSpPr>
        <p:spPr bwMode="auto">
          <a:xfrm>
            <a:off x="2351584" y="2689877"/>
            <a:ext cx="97824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2" name="Rectangle 2"/>
          <p:cNvSpPr>
            <a:spLocks noChangeArrowheads="1"/>
          </p:cNvSpPr>
          <p:nvPr/>
        </p:nvSpPr>
        <p:spPr bwMode="auto">
          <a:xfrm>
            <a:off x="4007768" y="4374126"/>
            <a:ext cx="127045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6"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Прямоугольник 3"/>
          <p:cNvSpPr/>
          <p:nvPr/>
        </p:nvSpPr>
        <p:spPr>
          <a:xfrm>
            <a:off x="558326" y="1806473"/>
            <a:ext cx="10913369" cy="579967"/>
          </a:xfrm>
          <a:prstGeom prst="rect">
            <a:avLst/>
          </a:prstGeom>
        </p:spPr>
        <p:txBody>
          <a:bodyPr wrap="square">
            <a:spAutoFit/>
          </a:bodyPr>
          <a:lstStyle/>
          <a:p>
            <a:pPr indent="450215" algn="ctr">
              <a:lnSpc>
                <a:spcPct val="150000"/>
              </a:lnSpc>
            </a:pPr>
            <a:r>
              <a:rPr lang="ru-RU" sz="2400">
                <a:latin typeface="Times New Roman" panose="02020603050405020304" pitchFamily="18" charset="0"/>
                <a:ea typeface="Times New Roman" panose="02020603050405020304" pitchFamily="18" charset="0"/>
              </a:rPr>
              <a:t>Здесь [</a:t>
            </a:r>
            <a:r>
              <a:rPr lang="en-US" sz="2400" b="1" i="1" dirty="0" err="1">
                <a:latin typeface="Times New Roman" panose="02020603050405020304" pitchFamily="18" charset="0"/>
                <a:ea typeface="Times New Roman" panose="02020603050405020304" pitchFamily="18" charset="0"/>
              </a:rPr>
              <a:t>a</a:t>
            </a:r>
            <a:r>
              <a:rPr lang="en-US" sz="2400" b="1" i="1" baseline="-25000" dirty="0" err="1">
                <a:latin typeface="Times New Roman" panose="02020603050405020304" pitchFamily="18" charset="0"/>
                <a:ea typeface="Times New Roman" panose="02020603050405020304" pitchFamily="18" charset="0"/>
              </a:rPr>
              <a:t>r</a:t>
            </a:r>
            <a:r>
              <a:rPr lang="ru-RU" sz="2400" b="1" i="1" baseline="-25000" dirty="0">
                <a:latin typeface="Times New Roman" panose="02020603050405020304" pitchFamily="18" charset="0"/>
                <a:ea typeface="Times New Roman" panose="02020603050405020304" pitchFamily="18" charset="0"/>
              </a:rPr>
              <a:t>0</a:t>
            </a:r>
            <a:r>
              <a:rPr lang="ru-RU" sz="2400" dirty="0">
                <a:latin typeface="Times New Roman" panose="02020603050405020304" pitchFamily="18" charset="0"/>
                <a:ea typeface="Times New Roman" panose="02020603050405020304" pitchFamily="18" charset="0"/>
              </a:rPr>
              <a:t>] и [</a:t>
            </a:r>
            <a:r>
              <a:rPr lang="en-US" sz="2400" b="1" i="1" dirty="0" err="1">
                <a:latin typeface="Times New Roman" panose="02020603050405020304" pitchFamily="18" charset="0"/>
                <a:ea typeface="Times New Roman" panose="02020603050405020304" pitchFamily="18" charset="0"/>
              </a:rPr>
              <a:t>a</a:t>
            </a:r>
            <a:r>
              <a:rPr lang="en-US" sz="2400" b="1" i="1" baseline="-25000" dirty="0" err="1">
                <a:latin typeface="Times New Roman" panose="02020603050405020304" pitchFamily="18" charset="0"/>
                <a:ea typeface="Times New Roman" panose="02020603050405020304" pitchFamily="18" charset="0"/>
              </a:rPr>
              <a:t>rj</a:t>
            </a:r>
            <a:r>
              <a:rPr lang="ru-RU" sz="2400" dirty="0">
                <a:latin typeface="Times New Roman" panose="02020603050405020304" pitchFamily="18" charset="0"/>
                <a:ea typeface="Times New Roman" panose="02020603050405020304" pitchFamily="18" charset="0"/>
              </a:rPr>
              <a:t>] – целые части, а </a:t>
            </a:r>
            <a:r>
              <a:rPr lang="en-US" sz="2400" b="1" i="1" dirty="0" err="1">
                <a:latin typeface="Times New Roman" panose="02020603050405020304" pitchFamily="18" charset="0"/>
                <a:ea typeface="Times New Roman" panose="02020603050405020304" pitchFamily="18" charset="0"/>
              </a:rPr>
              <a:t>q</a:t>
            </a:r>
            <a:r>
              <a:rPr lang="en-US" sz="2400" b="1" i="1" baseline="-25000" dirty="0" err="1">
                <a:latin typeface="Times New Roman" panose="02020603050405020304" pitchFamily="18" charset="0"/>
                <a:ea typeface="Times New Roman" panose="02020603050405020304" pitchFamily="18" charset="0"/>
              </a:rPr>
              <a:t>r</a:t>
            </a:r>
            <a:r>
              <a:rPr lang="en-US" sz="2400" dirty="0">
                <a:latin typeface="Times New Roman" panose="02020603050405020304" pitchFamily="18" charset="0"/>
                <a:ea typeface="Times New Roman" panose="02020603050405020304" pitchFamily="18" charset="0"/>
              </a:rPr>
              <a:t> </a:t>
            </a:r>
            <a:r>
              <a:rPr lang="ru-RU" sz="2400" dirty="0">
                <a:latin typeface="Times New Roman" panose="02020603050405020304" pitchFamily="18" charset="0"/>
                <a:ea typeface="Times New Roman" panose="02020603050405020304" pitchFamily="18" charset="0"/>
              </a:rPr>
              <a:t>и </a:t>
            </a:r>
            <a:r>
              <a:rPr lang="en-US" sz="2400" b="1" i="1" dirty="0" err="1">
                <a:latin typeface="Times New Roman" panose="02020603050405020304" pitchFamily="18" charset="0"/>
                <a:ea typeface="Times New Roman" panose="02020603050405020304" pitchFamily="18" charset="0"/>
              </a:rPr>
              <a:t>q</a:t>
            </a:r>
            <a:r>
              <a:rPr lang="en-US" sz="2400" b="1" i="1" baseline="-25000" dirty="0" err="1">
                <a:latin typeface="Times New Roman" panose="02020603050405020304" pitchFamily="18" charset="0"/>
                <a:ea typeface="Times New Roman" panose="02020603050405020304" pitchFamily="18" charset="0"/>
              </a:rPr>
              <a:t>rj</a:t>
            </a:r>
            <a:r>
              <a:rPr lang="en-US" sz="2400" dirty="0">
                <a:latin typeface="Times New Roman" panose="02020603050405020304" pitchFamily="18" charset="0"/>
                <a:ea typeface="Times New Roman" panose="02020603050405020304" pitchFamily="18" charset="0"/>
              </a:rPr>
              <a:t> </a:t>
            </a:r>
            <a:r>
              <a:rPr lang="ru-RU" sz="2400" dirty="0">
                <a:latin typeface="Times New Roman" panose="02020603050405020304" pitchFamily="18" charset="0"/>
                <a:ea typeface="Times New Roman" panose="02020603050405020304" pitchFamily="18" charset="0"/>
              </a:rPr>
              <a:t>– дробные части чисел </a:t>
            </a:r>
            <a:r>
              <a:rPr lang="en-US" sz="2400" b="1" i="1" dirty="0" err="1">
                <a:latin typeface="Times New Roman" panose="02020603050405020304" pitchFamily="18" charset="0"/>
                <a:ea typeface="Times New Roman" panose="02020603050405020304" pitchFamily="18" charset="0"/>
              </a:rPr>
              <a:t>a</a:t>
            </a:r>
            <a:r>
              <a:rPr lang="en-US" sz="2400" b="1" i="1" baseline="-25000" dirty="0" err="1">
                <a:latin typeface="Times New Roman" panose="02020603050405020304" pitchFamily="18" charset="0"/>
                <a:ea typeface="Times New Roman" panose="02020603050405020304" pitchFamily="18" charset="0"/>
              </a:rPr>
              <a:t>r</a:t>
            </a:r>
            <a:r>
              <a:rPr lang="ru-RU" sz="2400" b="1" i="1" baseline="-25000" dirty="0">
                <a:latin typeface="Times New Roman" panose="02020603050405020304" pitchFamily="18" charset="0"/>
                <a:ea typeface="Times New Roman" panose="02020603050405020304" pitchFamily="18" charset="0"/>
              </a:rPr>
              <a:t>0</a:t>
            </a:r>
            <a:r>
              <a:rPr lang="ru-RU" sz="2400" dirty="0">
                <a:latin typeface="Times New Roman" panose="02020603050405020304" pitchFamily="18" charset="0"/>
                <a:ea typeface="Times New Roman" panose="02020603050405020304" pitchFamily="18" charset="0"/>
              </a:rPr>
              <a:t> и </a:t>
            </a:r>
            <a:r>
              <a:rPr lang="en-US" sz="2400" b="1" i="1" dirty="0" err="1">
                <a:latin typeface="Times New Roman" panose="02020603050405020304" pitchFamily="18" charset="0"/>
                <a:ea typeface="Times New Roman" panose="02020603050405020304" pitchFamily="18" charset="0"/>
              </a:rPr>
              <a:t>a</a:t>
            </a:r>
            <a:r>
              <a:rPr lang="en-US" sz="2400" b="1" i="1" baseline="-25000" dirty="0" err="1">
                <a:latin typeface="Times New Roman" panose="02020603050405020304" pitchFamily="18" charset="0"/>
                <a:ea typeface="Times New Roman" panose="02020603050405020304" pitchFamily="18" charset="0"/>
              </a:rPr>
              <a:t>rj</a:t>
            </a:r>
            <a:endParaRPr lang="ru-RU" sz="2800" b="1" i="1" dirty="0">
              <a:latin typeface="Times New Roman" panose="02020603050405020304" pitchFamily="18" charset="0"/>
              <a:ea typeface="Times New Roman" panose="02020603050405020304" pitchFamily="18" charset="0"/>
            </a:endParaRPr>
          </a:p>
        </p:txBody>
      </p:sp>
      <p:sp>
        <p:nvSpPr>
          <p:cNvPr id="8" name="Rectangle 2"/>
          <p:cNvSpPr>
            <a:spLocks noChangeArrowheads="1"/>
          </p:cNvSpPr>
          <p:nvPr/>
        </p:nvSpPr>
        <p:spPr bwMode="auto">
          <a:xfrm>
            <a:off x="3505165" y="2056424"/>
            <a:ext cx="101080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24" name="Объект 23"/>
          <p:cNvGraphicFramePr>
            <a:graphicFrameLocks noChangeAspect="1"/>
          </p:cNvGraphicFramePr>
          <p:nvPr>
            <p:extLst>
              <p:ext uri="{D42A27DB-BD31-4B8C-83A1-F6EECF244321}">
                <p14:modId xmlns:p14="http://schemas.microsoft.com/office/powerpoint/2010/main" val="833481321"/>
              </p:ext>
            </p:extLst>
          </p:nvPr>
        </p:nvGraphicFramePr>
        <p:xfrm>
          <a:off x="3611432" y="2335114"/>
          <a:ext cx="5560926" cy="931751"/>
        </p:xfrm>
        <a:graphic>
          <a:graphicData uri="http://schemas.openxmlformats.org/presentationml/2006/ole">
            <mc:AlternateContent xmlns:mc="http://schemas.openxmlformats.org/markup-compatibility/2006">
              <mc:Choice xmlns:v="urn:schemas-microsoft-com:vml" Requires="v">
                <p:oleObj spid="_x0000_s19498" name="Уравнение" r:id="rId4" imgW="2730500" imgH="457200" progId="Equation.3">
                  <p:embed/>
                </p:oleObj>
              </mc:Choice>
              <mc:Fallback>
                <p:oleObj name="Уравнение" r:id="rId4" imgW="2730500" imgH="4572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1432" y="2335114"/>
                        <a:ext cx="5560926" cy="931751"/>
                      </a:xfrm>
                      <a:prstGeom prst="rect">
                        <a:avLst/>
                      </a:prstGeom>
                      <a:noFill/>
                    </p:spPr>
                  </p:pic>
                </p:oleObj>
              </mc:Fallback>
            </mc:AlternateContent>
          </a:graphicData>
        </a:graphic>
      </p:graphicFrame>
      <p:sp>
        <p:nvSpPr>
          <p:cNvPr id="26" name="Прямоугольник 25"/>
          <p:cNvSpPr/>
          <p:nvPr/>
        </p:nvSpPr>
        <p:spPr>
          <a:xfrm>
            <a:off x="742227" y="3050903"/>
            <a:ext cx="10815049" cy="579967"/>
          </a:xfrm>
          <a:prstGeom prst="rect">
            <a:avLst/>
          </a:prstGeom>
        </p:spPr>
        <p:txBody>
          <a:bodyPr wrap="square">
            <a:spAutoFit/>
          </a:bodyPr>
          <a:lstStyle/>
          <a:p>
            <a:pPr indent="450215" algn="ctr">
              <a:lnSpc>
                <a:spcPct val="150000"/>
              </a:lnSpc>
            </a:pPr>
            <a:r>
              <a:rPr lang="ru-RU" sz="2400" dirty="0">
                <a:latin typeface="Times New Roman" panose="02020603050405020304" pitchFamily="18" charset="0"/>
                <a:ea typeface="Times New Roman" panose="02020603050405020304" pitchFamily="18" charset="0"/>
              </a:rPr>
              <a:t>Теперь числа </a:t>
            </a:r>
            <a:r>
              <a:rPr lang="en-US" sz="2400" b="1" i="1" dirty="0" err="1">
                <a:latin typeface="Times New Roman" panose="02020603050405020304" pitchFamily="18" charset="0"/>
                <a:ea typeface="Times New Roman" panose="02020603050405020304" pitchFamily="18" charset="0"/>
              </a:rPr>
              <a:t>a</a:t>
            </a:r>
            <a:r>
              <a:rPr lang="en-US" sz="2400" b="1" i="1" baseline="-25000" dirty="0" err="1">
                <a:latin typeface="Times New Roman" panose="02020603050405020304" pitchFamily="18" charset="0"/>
                <a:ea typeface="Times New Roman" panose="02020603050405020304" pitchFamily="18" charset="0"/>
              </a:rPr>
              <a:t>r</a:t>
            </a:r>
            <a:r>
              <a:rPr lang="ru-RU" sz="2400" b="1" i="1" baseline="-25000" dirty="0">
                <a:latin typeface="Times New Roman" panose="02020603050405020304" pitchFamily="18" charset="0"/>
                <a:ea typeface="Times New Roman" panose="02020603050405020304" pitchFamily="18" charset="0"/>
              </a:rPr>
              <a:t>0  </a:t>
            </a:r>
            <a:r>
              <a:rPr lang="ru-RU" sz="2400" dirty="0">
                <a:latin typeface="Times New Roman" panose="02020603050405020304" pitchFamily="18" charset="0"/>
                <a:ea typeface="Times New Roman" panose="02020603050405020304" pitchFamily="18" charset="0"/>
              </a:rPr>
              <a:t>и </a:t>
            </a:r>
            <a:r>
              <a:rPr lang="en-US" sz="2400" b="1" i="1" dirty="0" err="1">
                <a:latin typeface="Times New Roman" panose="02020603050405020304" pitchFamily="18" charset="0"/>
                <a:ea typeface="Times New Roman" panose="02020603050405020304" pitchFamily="18" charset="0"/>
              </a:rPr>
              <a:t>a</a:t>
            </a:r>
            <a:r>
              <a:rPr lang="en-US" sz="2400" b="1" i="1" baseline="-25000" dirty="0" err="1">
                <a:latin typeface="Times New Roman" panose="02020603050405020304" pitchFamily="18" charset="0"/>
                <a:ea typeface="Times New Roman" panose="02020603050405020304" pitchFamily="18" charset="0"/>
              </a:rPr>
              <a:t>rj</a:t>
            </a:r>
            <a:r>
              <a:rPr lang="ru-RU" sz="2400" b="1" i="1" dirty="0">
                <a:latin typeface="Times New Roman" panose="02020603050405020304" pitchFamily="18" charset="0"/>
                <a:ea typeface="Times New Roman" panose="02020603050405020304" pitchFamily="18" charset="0"/>
              </a:rPr>
              <a:t>, </a:t>
            </a:r>
            <a:r>
              <a:rPr lang="ru-RU" sz="2400" dirty="0">
                <a:latin typeface="Times New Roman" panose="02020603050405020304" pitchFamily="18" charset="0"/>
                <a:ea typeface="Times New Roman" panose="02020603050405020304" pitchFamily="18" charset="0"/>
              </a:rPr>
              <a:t> заменим суммами целых и дробных частей  </a:t>
            </a:r>
            <a:endParaRPr lang="ru-RU" sz="2800" b="1" i="1" dirty="0">
              <a:latin typeface="Times New Roman" panose="02020603050405020304" pitchFamily="18" charset="0"/>
              <a:ea typeface="Times New Roman" panose="02020603050405020304" pitchFamily="18" charset="0"/>
            </a:endParaRPr>
          </a:p>
        </p:txBody>
      </p:sp>
      <p:sp>
        <p:nvSpPr>
          <p:cNvPr id="27" name="Rectangle 4"/>
          <p:cNvSpPr>
            <a:spLocks noChangeArrowheads="1"/>
          </p:cNvSpPr>
          <p:nvPr/>
        </p:nvSpPr>
        <p:spPr bwMode="auto">
          <a:xfrm>
            <a:off x="3394504" y="3267194"/>
            <a:ext cx="114864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28" name="Объект 27"/>
          <p:cNvGraphicFramePr>
            <a:graphicFrameLocks noChangeAspect="1"/>
          </p:cNvGraphicFramePr>
          <p:nvPr>
            <p:extLst>
              <p:ext uri="{D42A27DB-BD31-4B8C-83A1-F6EECF244321}">
                <p14:modId xmlns:p14="http://schemas.microsoft.com/office/powerpoint/2010/main" val="846438604"/>
              </p:ext>
            </p:extLst>
          </p:nvPr>
        </p:nvGraphicFramePr>
        <p:xfrm>
          <a:off x="3131597" y="3571015"/>
          <a:ext cx="6060446" cy="1153499"/>
        </p:xfrm>
        <a:graphic>
          <a:graphicData uri="http://schemas.openxmlformats.org/presentationml/2006/ole">
            <mc:AlternateContent xmlns:mc="http://schemas.openxmlformats.org/markup-compatibility/2006">
              <mc:Choice xmlns:v="urn:schemas-microsoft-com:vml" Requires="v">
                <p:oleObj spid="_x0000_s19499" name="Уравнение" r:id="rId6" imgW="2400300" imgH="457200" progId="Equation.3">
                  <p:embed/>
                </p:oleObj>
              </mc:Choice>
              <mc:Fallback>
                <p:oleObj name="Уравнение" r:id="rId6" imgW="2400300" imgH="4572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1597" y="3571015"/>
                        <a:ext cx="6060446" cy="1153499"/>
                      </a:xfrm>
                      <a:prstGeom prst="rect">
                        <a:avLst/>
                      </a:prstGeom>
                      <a:noFill/>
                    </p:spPr>
                  </p:pic>
                </p:oleObj>
              </mc:Fallback>
            </mc:AlternateContent>
          </a:graphicData>
        </a:graphic>
      </p:graphicFrame>
      <p:sp>
        <p:nvSpPr>
          <p:cNvPr id="29" name="Прямоугольник 28"/>
          <p:cNvSpPr/>
          <p:nvPr/>
        </p:nvSpPr>
        <p:spPr>
          <a:xfrm>
            <a:off x="1216705" y="4572480"/>
            <a:ext cx="9246817" cy="579967"/>
          </a:xfrm>
          <a:prstGeom prst="rect">
            <a:avLst/>
          </a:prstGeom>
        </p:spPr>
        <p:txBody>
          <a:bodyPr wrap="square">
            <a:spAutoFit/>
          </a:bodyPr>
          <a:lstStyle/>
          <a:p>
            <a:pPr indent="450215" algn="ctr">
              <a:lnSpc>
                <a:spcPct val="150000"/>
              </a:lnSpc>
            </a:pPr>
            <a:r>
              <a:rPr lang="ru-RU" sz="2400" dirty="0">
                <a:latin typeface="Times New Roman" panose="02020603050405020304" pitchFamily="18" charset="0"/>
                <a:ea typeface="Times New Roman" panose="02020603050405020304" pitchFamily="18" charset="0"/>
              </a:rPr>
              <a:t>Предположим, что все </a:t>
            </a:r>
            <a:r>
              <a:rPr lang="en-US" sz="2400" b="1" i="1" dirty="0" err="1">
                <a:latin typeface="Times New Roman" panose="02020603050405020304" pitchFamily="18" charset="0"/>
                <a:ea typeface="Times New Roman" panose="02020603050405020304" pitchFamily="18" charset="0"/>
              </a:rPr>
              <a:t>x</a:t>
            </a:r>
            <a:r>
              <a:rPr lang="en-US" sz="2400" b="1" i="1" baseline="-25000" dirty="0" err="1">
                <a:latin typeface="Times New Roman" panose="02020603050405020304" pitchFamily="18" charset="0"/>
                <a:ea typeface="Times New Roman" panose="02020603050405020304" pitchFamily="18" charset="0"/>
              </a:rPr>
              <a:t>j</a:t>
            </a:r>
            <a:r>
              <a:rPr lang="en-US" sz="2400" dirty="0">
                <a:latin typeface="Times New Roman" panose="02020603050405020304" pitchFamily="18" charset="0"/>
                <a:ea typeface="Times New Roman" panose="02020603050405020304" pitchFamily="18" charset="0"/>
              </a:rPr>
              <a:t> </a:t>
            </a:r>
            <a:r>
              <a:rPr lang="ru-RU" sz="2400" dirty="0">
                <a:latin typeface="Times New Roman" panose="02020603050405020304" pitchFamily="18" charset="0"/>
                <a:ea typeface="Times New Roman" panose="02020603050405020304" pitchFamily="18" charset="0"/>
              </a:rPr>
              <a:t>целые числа. Тогда разность</a:t>
            </a:r>
            <a:endParaRPr lang="ru-RU" sz="2800" b="1" i="1" dirty="0">
              <a:latin typeface="Times New Roman" panose="02020603050405020304" pitchFamily="18" charset="0"/>
              <a:ea typeface="Times New Roman" panose="02020603050405020304" pitchFamily="18" charset="0"/>
            </a:endParaRPr>
          </a:p>
        </p:txBody>
      </p:sp>
      <p:sp>
        <p:nvSpPr>
          <p:cNvPr id="30" name="Rectangle 8"/>
          <p:cNvSpPr>
            <a:spLocks noChangeArrowheads="1"/>
          </p:cNvSpPr>
          <p:nvPr/>
        </p:nvSpPr>
        <p:spPr bwMode="auto">
          <a:xfrm>
            <a:off x="4511824" y="4653387"/>
            <a:ext cx="110919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31" name="Объект 30"/>
          <p:cNvGraphicFramePr>
            <a:graphicFrameLocks noChangeAspect="1"/>
          </p:cNvGraphicFramePr>
          <p:nvPr>
            <p:extLst>
              <p:ext uri="{D42A27DB-BD31-4B8C-83A1-F6EECF244321}">
                <p14:modId xmlns:p14="http://schemas.microsoft.com/office/powerpoint/2010/main" val="3402076283"/>
              </p:ext>
            </p:extLst>
          </p:nvPr>
        </p:nvGraphicFramePr>
        <p:xfrm>
          <a:off x="4523162" y="5197870"/>
          <a:ext cx="2469044" cy="1036999"/>
        </p:xfrm>
        <a:graphic>
          <a:graphicData uri="http://schemas.openxmlformats.org/presentationml/2006/ole">
            <mc:AlternateContent xmlns:mc="http://schemas.openxmlformats.org/markup-compatibility/2006">
              <mc:Choice xmlns:v="urn:schemas-microsoft-com:vml" Requires="v">
                <p:oleObj spid="_x0000_s19500" name="Уравнение" r:id="rId8" imgW="1092200" imgH="457200" progId="Equation.3">
                  <p:embed/>
                </p:oleObj>
              </mc:Choice>
              <mc:Fallback>
                <p:oleObj name="Уравнение" r:id="rId8" imgW="1092200" imgH="4572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23162" y="5197870"/>
                        <a:ext cx="2469044" cy="1036999"/>
                      </a:xfrm>
                      <a:prstGeom prst="rect">
                        <a:avLst/>
                      </a:prstGeom>
                      <a:noFill/>
                    </p:spPr>
                  </p:pic>
                </p:oleObj>
              </mc:Fallback>
            </mc:AlternateContent>
          </a:graphicData>
        </a:graphic>
      </p:graphicFrame>
      <p:sp>
        <p:nvSpPr>
          <p:cNvPr id="32" name="Прямоугольник 31"/>
          <p:cNvSpPr/>
          <p:nvPr/>
        </p:nvSpPr>
        <p:spPr>
          <a:xfrm>
            <a:off x="3729378" y="6037858"/>
            <a:ext cx="3811941" cy="579967"/>
          </a:xfrm>
          <a:prstGeom prst="rect">
            <a:avLst/>
          </a:prstGeom>
        </p:spPr>
        <p:txBody>
          <a:bodyPr wrap="none">
            <a:spAutoFit/>
          </a:bodyPr>
          <a:lstStyle/>
          <a:p>
            <a:pPr indent="450215" algn="just">
              <a:lnSpc>
                <a:spcPct val="150000"/>
              </a:lnSpc>
            </a:pPr>
            <a:r>
              <a:rPr lang="ru-RU" sz="2400" dirty="0">
                <a:latin typeface="Times New Roman" panose="02020603050405020304" pitchFamily="18" charset="0"/>
                <a:ea typeface="Times New Roman" panose="02020603050405020304" pitchFamily="18" charset="0"/>
              </a:rPr>
              <a:t>является целым числом.</a:t>
            </a:r>
            <a:endParaRPr lang="ru-RU" sz="2800" b="1" i="1" dirty="0">
              <a:latin typeface="Times New Roman" panose="02020603050405020304" pitchFamily="18" charset="0"/>
              <a:ea typeface="Times New Roman" panose="02020603050405020304" pitchFamily="18" charset="0"/>
            </a:endParaRPr>
          </a:p>
        </p:txBody>
      </p:sp>
      <p:sp>
        <p:nvSpPr>
          <p:cNvPr id="23" name="Прямоугольник 22"/>
          <p:cNvSpPr/>
          <p:nvPr/>
        </p:nvSpPr>
        <p:spPr>
          <a:xfrm>
            <a:off x="911424" y="61121"/>
            <a:ext cx="10476656" cy="1077218"/>
          </a:xfrm>
          <a:prstGeom prst="rect">
            <a:avLst/>
          </a:prstGeom>
        </p:spPr>
        <p:txBody>
          <a:bodyPr wrap="square">
            <a:spAutoFit/>
          </a:bodyPr>
          <a:lstStyle/>
          <a:p>
            <a:pPr algn="ctr"/>
            <a:r>
              <a:rPr lang="ru-RU" sz="3200" b="1" dirty="0">
                <a:solidFill>
                  <a:srgbClr val="00B050"/>
                </a:solidFill>
                <a:latin typeface="Bahnschrift" panose="020B0502040204020203" pitchFamily="34" charset="0"/>
                <a:ea typeface="Times New Roman" panose="02020603050405020304" pitchFamily="18" charset="0"/>
              </a:rPr>
              <a:t>Изучение </a:t>
            </a:r>
            <a:r>
              <a:rPr lang="ru-RU" sz="3200" b="1" dirty="0">
                <a:solidFill>
                  <a:srgbClr val="00B050"/>
                </a:solidFill>
                <a:latin typeface="Bahnschrift" panose="020B0502040204020203" pitchFamily="34" charset="0"/>
                <a:ea typeface="Times New Roman" panose="02020603050405020304" pitchFamily="18" charset="0"/>
              </a:rPr>
              <a:t>методов решения задач целочисленного линейного программирования</a:t>
            </a:r>
          </a:p>
        </p:txBody>
      </p:sp>
      <p:sp>
        <p:nvSpPr>
          <p:cNvPr id="33" name="Прямоугольник 32"/>
          <p:cNvSpPr/>
          <p:nvPr/>
        </p:nvSpPr>
        <p:spPr>
          <a:xfrm>
            <a:off x="4810975" y="1211516"/>
            <a:ext cx="2552302" cy="523220"/>
          </a:xfrm>
          <a:prstGeom prst="rect">
            <a:avLst/>
          </a:prstGeom>
        </p:spPr>
        <p:txBody>
          <a:bodyPr wrap="none">
            <a:spAutoFit/>
          </a:bodyPr>
          <a:lstStyle/>
          <a:p>
            <a:r>
              <a:rPr lang="ru-RU" sz="2800" b="1" i="1" dirty="0" smtClean="0">
                <a:solidFill>
                  <a:schemeClr val="accent6">
                    <a:lumMod val="50000"/>
                  </a:schemeClr>
                </a:solidFill>
                <a:latin typeface="Bahnschrift" panose="020B0502040204020203" pitchFamily="34" charset="0"/>
                <a:ea typeface="Times New Roman" panose="02020603050405020304" pitchFamily="18" charset="0"/>
                <a:cs typeface="Times New Roman" panose="02020603050405020304" pitchFamily="18" charset="0"/>
              </a:rPr>
              <a:t>Метод Гомори</a:t>
            </a:r>
            <a:endParaRPr lang="ru-RU" sz="2800" b="1" i="1" dirty="0">
              <a:solidFill>
                <a:schemeClr val="accent6">
                  <a:lumMod val="50000"/>
                </a:schemeClr>
              </a:solidFill>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423727527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2279576" y="2435589"/>
            <a:ext cx="117796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3140108" y="1422280"/>
            <a:ext cx="13483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0" name="Rectangle 2"/>
          <p:cNvSpPr>
            <a:spLocks noChangeArrowheads="1"/>
          </p:cNvSpPr>
          <p:nvPr/>
        </p:nvSpPr>
        <p:spPr bwMode="auto">
          <a:xfrm>
            <a:off x="2567608" y="2786644"/>
            <a:ext cx="112533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4"/>
          <p:cNvSpPr>
            <a:spLocks noChangeArrowheads="1"/>
          </p:cNvSpPr>
          <p:nvPr/>
        </p:nvSpPr>
        <p:spPr bwMode="auto">
          <a:xfrm>
            <a:off x="1919536" y="3845003"/>
            <a:ext cx="136308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5" name="Rectangle 4"/>
          <p:cNvSpPr>
            <a:spLocks noChangeArrowheads="1"/>
          </p:cNvSpPr>
          <p:nvPr/>
        </p:nvSpPr>
        <p:spPr bwMode="auto">
          <a:xfrm>
            <a:off x="5087888" y="2219851"/>
            <a:ext cx="101658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p:cNvSpPr>
            <a:spLocks noChangeArrowheads="1"/>
          </p:cNvSpPr>
          <p:nvPr/>
        </p:nvSpPr>
        <p:spPr bwMode="auto">
          <a:xfrm>
            <a:off x="2351584" y="2689877"/>
            <a:ext cx="97824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6"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2"/>
          <p:cNvSpPr>
            <a:spLocks noChangeArrowheads="1"/>
          </p:cNvSpPr>
          <p:nvPr/>
        </p:nvSpPr>
        <p:spPr bwMode="auto">
          <a:xfrm>
            <a:off x="3505165" y="2056424"/>
            <a:ext cx="101080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0" name="Rectangle 8"/>
          <p:cNvSpPr>
            <a:spLocks noChangeArrowheads="1"/>
          </p:cNvSpPr>
          <p:nvPr/>
        </p:nvSpPr>
        <p:spPr bwMode="auto">
          <a:xfrm>
            <a:off x="4511824" y="4653387"/>
            <a:ext cx="110919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5" name="Прямоугольник 4"/>
          <p:cNvSpPr/>
          <p:nvPr/>
        </p:nvSpPr>
        <p:spPr>
          <a:xfrm>
            <a:off x="857464" y="1770725"/>
            <a:ext cx="10188180" cy="1200329"/>
          </a:xfrm>
          <a:prstGeom prst="rect">
            <a:avLst/>
          </a:prstGeom>
        </p:spPr>
        <p:txBody>
          <a:bodyPr wrap="square">
            <a:spAutoFit/>
          </a:bodyPr>
          <a:lstStyle/>
          <a:p>
            <a:pPr indent="450215" algn="just">
              <a:lnSpc>
                <a:spcPct val="150000"/>
              </a:lnSpc>
            </a:pPr>
            <a:r>
              <a:rPr lang="ru-RU" sz="2400" dirty="0">
                <a:latin typeface="Times New Roman" panose="02020603050405020304" pitchFamily="18" charset="0"/>
                <a:ea typeface="Times New Roman" panose="02020603050405020304" pitchFamily="18" charset="0"/>
              </a:rPr>
              <a:t>Чтобы оказалась целым числом и </a:t>
            </a:r>
            <a:r>
              <a:rPr lang="en-US" sz="2400" b="1" i="1" dirty="0">
                <a:latin typeface="Times New Roman" panose="02020603050405020304" pitchFamily="18" charset="0"/>
                <a:ea typeface="Times New Roman" panose="02020603050405020304" pitchFamily="18" charset="0"/>
              </a:rPr>
              <a:t>x</a:t>
            </a:r>
            <a:r>
              <a:rPr lang="en-US" sz="2400" b="1" i="1" baseline="-25000" dirty="0">
                <a:latin typeface="Times New Roman" panose="02020603050405020304" pitchFamily="18" charset="0"/>
                <a:ea typeface="Times New Roman" panose="02020603050405020304" pitchFamily="18" charset="0"/>
              </a:rPr>
              <a:t>r</a:t>
            </a:r>
            <a:r>
              <a:rPr lang="ru-RU" sz="2400" dirty="0">
                <a:latin typeface="Times New Roman" panose="02020603050405020304" pitchFamily="18" charset="0"/>
                <a:ea typeface="Times New Roman" panose="02020603050405020304" pitchFamily="18" charset="0"/>
              </a:rPr>
              <a:t>, необходима целочисленность разности</a:t>
            </a:r>
            <a:endParaRPr lang="ru-RU" sz="2800" b="1" i="1" dirty="0">
              <a:latin typeface="Times New Roman" panose="02020603050405020304" pitchFamily="18" charset="0"/>
              <a:ea typeface="Times New Roman" panose="02020603050405020304" pitchFamily="18" charset="0"/>
            </a:endParaRPr>
          </a:p>
        </p:txBody>
      </p:sp>
      <p:sp>
        <p:nvSpPr>
          <p:cNvPr id="11" name="Rectangle 2"/>
          <p:cNvSpPr>
            <a:spLocks noChangeArrowheads="1"/>
          </p:cNvSpPr>
          <p:nvPr/>
        </p:nvSpPr>
        <p:spPr bwMode="auto">
          <a:xfrm>
            <a:off x="4189366" y="2175707"/>
            <a:ext cx="109736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3" name="Объект 12"/>
          <p:cNvGraphicFramePr>
            <a:graphicFrameLocks noChangeAspect="1"/>
          </p:cNvGraphicFramePr>
          <p:nvPr>
            <p:extLst>
              <p:ext uri="{D42A27DB-BD31-4B8C-83A1-F6EECF244321}">
                <p14:modId xmlns:p14="http://schemas.microsoft.com/office/powerpoint/2010/main" val="3607571026"/>
              </p:ext>
            </p:extLst>
          </p:nvPr>
        </p:nvGraphicFramePr>
        <p:xfrm>
          <a:off x="4189366" y="2337515"/>
          <a:ext cx="1514806" cy="739789"/>
        </p:xfrm>
        <a:graphic>
          <a:graphicData uri="http://schemas.openxmlformats.org/presentationml/2006/ole">
            <mc:AlternateContent xmlns:mc="http://schemas.openxmlformats.org/markup-compatibility/2006">
              <mc:Choice xmlns:v="urn:schemas-microsoft-com:vml" Requires="v">
                <p:oleObj spid="_x0000_s20576" name="Уравнение" r:id="rId4" imgW="939800" imgH="457200" progId="Equation.3">
                  <p:embed/>
                </p:oleObj>
              </mc:Choice>
              <mc:Fallback>
                <p:oleObj name="Уравнение" r:id="rId4" imgW="939800" imgH="4572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9366" y="2337515"/>
                        <a:ext cx="1514806" cy="739789"/>
                      </a:xfrm>
                      <a:prstGeom prst="rect">
                        <a:avLst/>
                      </a:prstGeom>
                      <a:noFill/>
                    </p:spPr>
                  </p:pic>
                </p:oleObj>
              </mc:Fallback>
            </mc:AlternateContent>
          </a:graphicData>
        </a:graphic>
      </p:graphicFrame>
      <p:sp>
        <p:nvSpPr>
          <p:cNvPr id="15" name="Прямоугольник 14"/>
          <p:cNvSpPr/>
          <p:nvPr/>
        </p:nvSpPr>
        <p:spPr>
          <a:xfrm>
            <a:off x="2010912" y="3163384"/>
            <a:ext cx="537327" cy="369332"/>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Но </a:t>
            </a:r>
            <a:endParaRPr lang="ru-RU" dirty="0"/>
          </a:p>
        </p:txBody>
      </p:sp>
      <p:sp>
        <p:nvSpPr>
          <p:cNvPr id="17" name="Rectangle 4"/>
          <p:cNvSpPr>
            <a:spLocks noChangeArrowheads="1"/>
          </p:cNvSpPr>
          <p:nvPr/>
        </p:nvSpPr>
        <p:spPr bwMode="auto">
          <a:xfrm>
            <a:off x="2651442" y="2975000"/>
            <a:ext cx="133772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8" name="Объект 17"/>
          <p:cNvGraphicFramePr>
            <a:graphicFrameLocks noChangeAspect="1"/>
          </p:cNvGraphicFramePr>
          <p:nvPr>
            <p:extLst>
              <p:ext uri="{D42A27DB-BD31-4B8C-83A1-F6EECF244321}">
                <p14:modId xmlns:p14="http://schemas.microsoft.com/office/powerpoint/2010/main" val="2484076792"/>
              </p:ext>
            </p:extLst>
          </p:nvPr>
        </p:nvGraphicFramePr>
        <p:xfrm>
          <a:off x="2651442" y="3136807"/>
          <a:ext cx="1212310" cy="418038"/>
        </p:xfrm>
        <a:graphic>
          <a:graphicData uri="http://schemas.openxmlformats.org/presentationml/2006/ole">
            <mc:AlternateContent xmlns:mc="http://schemas.openxmlformats.org/markup-compatibility/2006">
              <mc:Choice xmlns:v="urn:schemas-microsoft-com:vml" Requires="v">
                <p:oleObj spid="_x0000_s20577" name="Уравнение" r:id="rId6" imgW="634449" imgH="215713" progId="Equation.3">
                  <p:embed/>
                </p:oleObj>
              </mc:Choice>
              <mc:Fallback>
                <p:oleObj name="Уравнение" r:id="rId6" imgW="634449" imgH="215713"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1442" y="3136807"/>
                        <a:ext cx="1212310" cy="418038"/>
                      </a:xfrm>
                      <a:prstGeom prst="rect">
                        <a:avLst/>
                      </a:prstGeom>
                      <a:noFill/>
                    </p:spPr>
                  </p:pic>
                </p:oleObj>
              </mc:Fallback>
            </mc:AlternateContent>
          </a:graphicData>
        </a:graphic>
      </p:graphicFrame>
      <p:sp>
        <p:nvSpPr>
          <p:cNvPr id="19" name="Rectangle 6"/>
          <p:cNvSpPr>
            <a:spLocks noChangeArrowheads="1"/>
          </p:cNvSpPr>
          <p:nvPr/>
        </p:nvSpPr>
        <p:spPr bwMode="auto">
          <a:xfrm>
            <a:off x="4336948" y="2963325"/>
            <a:ext cx="99815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20" name="Объект 19"/>
          <p:cNvGraphicFramePr>
            <a:graphicFrameLocks noChangeAspect="1"/>
          </p:cNvGraphicFramePr>
          <p:nvPr>
            <p:extLst>
              <p:ext uri="{D42A27DB-BD31-4B8C-83A1-F6EECF244321}">
                <p14:modId xmlns:p14="http://schemas.microsoft.com/office/powerpoint/2010/main" val="1901358742"/>
              </p:ext>
            </p:extLst>
          </p:nvPr>
        </p:nvGraphicFramePr>
        <p:xfrm>
          <a:off x="4336948" y="3079785"/>
          <a:ext cx="1364586" cy="484208"/>
        </p:xfrm>
        <a:graphic>
          <a:graphicData uri="http://schemas.openxmlformats.org/presentationml/2006/ole">
            <mc:AlternateContent xmlns:mc="http://schemas.openxmlformats.org/markup-compatibility/2006">
              <mc:Choice xmlns:v="urn:schemas-microsoft-com:vml" Requires="v">
                <p:oleObj spid="_x0000_s20578" name="Уравнение" r:id="rId8" imgW="672808" imgH="241195" progId="Equation.3">
                  <p:embed/>
                </p:oleObj>
              </mc:Choice>
              <mc:Fallback>
                <p:oleObj name="Уравнение" r:id="rId8" imgW="672808" imgH="241195"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36948" y="3079785"/>
                        <a:ext cx="1364586" cy="484208"/>
                      </a:xfrm>
                      <a:prstGeom prst="rect">
                        <a:avLst/>
                      </a:prstGeom>
                      <a:noFill/>
                    </p:spPr>
                  </p:pic>
                </p:oleObj>
              </mc:Fallback>
            </mc:AlternateContent>
          </a:graphicData>
        </a:graphic>
      </p:graphicFrame>
      <p:graphicFrame>
        <p:nvGraphicFramePr>
          <p:cNvPr id="37" name="Объект 36"/>
          <p:cNvGraphicFramePr>
            <a:graphicFrameLocks noChangeAspect="1"/>
          </p:cNvGraphicFramePr>
          <p:nvPr>
            <p:extLst>
              <p:ext uri="{D42A27DB-BD31-4B8C-83A1-F6EECF244321}">
                <p14:modId xmlns:p14="http://schemas.microsoft.com/office/powerpoint/2010/main" val="1180422426"/>
              </p:ext>
            </p:extLst>
          </p:nvPr>
        </p:nvGraphicFramePr>
        <p:xfrm>
          <a:off x="6720454" y="2761244"/>
          <a:ext cx="1679803" cy="904509"/>
        </p:xfrm>
        <a:graphic>
          <a:graphicData uri="http://schemas.openxmlformats.org/presentationml/2006/ole">
            <mc:AlternateContent xmlns:mc="http://schemas.openxmlformats.org/markup-compatibility/2006">
              <mc:Choice xmlns:v="urn:schemas-microsoft-com:vml" Requires="v">
                <p:oleObj spid="_x0000_s20579" name="Уравнение" r:id="rId10" imgW="850900" imgH="457200" progId="Equation.3">
                  <p:embed/>
                </p:oleObj>
              </mc:Choice>
              <mc:Fallback>
                <p:oleObj name="Уравнение" r:id="rId10" imgW="850900" imgH="4572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20454" y="2761244"/>
                        <a:ext cx="1679803" cy="904509"/>
                      </a:xfrm>
                      <a:prstGeom prst="rect">
                        <a:avLst/>
                      </a:prstGeom>
                      <a:noFill/>
                    </p:spPr>
                  </p:pic>
                </p:oleObj>
              </mc:Fallback>
            </mc:AlternateContent>
          </a:graphicData>
        </a:graphic>
      </p:graphicFrame>
      <p:sp>
        <p:nvSpPr>
          <p:cNvPr id="38" name="Прямоугольник 37"/>
          <p:cNvSpPr/>
          <p:nvPr/>
        </p:nvSpPr>
        <p:spPr>
          <a:xfrm>
            <a:off x="1519741" y="3887120"/>
            <a:ext cx="3410828" cy="461665"/>
          </a:xfrm>
          <a:prstGeom prst="rect">
            <a:avLst/>
          </a:prstGeom>
        </p:spPr>
        <p:txBody>
          <a:bodyPr wrap="square">
            <a:spAutoFit/>
          </a:bodyPr>
          <a:lstStyle/>
          <a:p>
            <a:r>
              <a:rPr lang="ru-RU" sz="2400" dirty="0">
                <a:latin typeface="Times New Roman" panose="02020603050405020304" pitchFamily="18" charset="0"/>
                <a:ea typeface="Times New Roman" panose="02020603050405020304" pitchFamily="18" charset="0"/>
              </a:rPr>
              <a:t>Если допустить, что </a:t>
            </a:r>
            <a:endParaRPr lang="ru-RU" sz="2400" dirty="0"/>
          </a:p>
        </p:txBody>
      </p:sp>
      <p:sp>
        <p:nvSpPr>
          <p:cNvPr id="39" name="Rectangle 14"/>
          <p:cNvSpPr>
            <a:spLocks noChangeArrowheads="1"/>
          </p:cNvSpPr>
          <p:nvPr/>
        </p:nvSpPr>
        <p:spPr bwMode="auto">
          <a:xfrm flipV="1">
            <a:off x="4336948" y="3770387"/>
            <a:ext cx="117768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40" name="Объект 39"/>
          <p:cNvGraphicFramePr>
            <a:graphicFrameLocks noChangeAspect="1"/>
          </p:cNvGraphicFramePr>
          <p:nvPr>
            <p:extLst>
              <p:ext uri="{D42A27DB-BD31-4B8C-83A1-F6EECF244321}">
                <p14:modId xmlns:p14="http://schemas.microsoft.com/office/powerpoint/2010/main" val="1453936446"/>
              </p:ext>
            </p:extLst>
          </p:nvPr>
        </p:nvGraphicFramePr>
        <p:xfrm>
          <a:off x="4336948" y="3759414"/>
          <a:ext cx="1975076" cy="772856"/>
        </p:xfrm>
        <a:graphic>
          <a:graphicData uri="http://schemas.openxmlformats.org/presentationml/2006/ole">
            <mc:AlternateContent xmlns:mc="http://schemas.openxmlformats.org/markup-compatibility/2006">
              <mc:Choice xmlns:v="urn:schemas-microsoft-com:vml" Requires="v">
                <p:oleObj spid="_x0000_s20580" name="Уравнение" r:id="rId12" imgW="1168400" imgH="457200" progId="Equation.3">
                  <p:embed/>
                </p:oleObj>
              </mc:Choice>
              <mc:Fallback>
                <p:oleObj name="Уравнение" r:id="rId12" imgW="1168400" imgH="45720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36948" y="3759414"/>
                        <a:ext cx="1975076" cy="772856"/>
                      </a:xfrm>
                      <a:prstGeom prst="rect">
                        <a:avLst/>
                      </a:prstGeom>
                      <a:noFill/>
                    </p:spPr>
                  </p:pic>
                </p:oleObj>
              </mc:Fallback>
            </mc:AlternateContent>
          </a:graphicData>
        </a:graphic>
      </p:graphicFrame>
      <p:sp>
        <p:nvSpPr>
          <p:cNvPr id="41" name="Прямоугольник 40"/>
          <p:cNvSpPr/>
          <p:nvPr/>
        </p:nvSpPr>
        <p:spPr>
          <a:xfrm>
            <a:off x="6421061" y="3883969"/>
            <a:ext cx="642292" cy="461665"/>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 </a:t>
            </a:r>
            <a:r>
              <a:rPr lang="ru-RU" sz="2400" dirty="0">
                <a:latin typeface="Times New Roman" panose="02020603050405020304" pitchFamily="18" charset="0"/>
                <a:ea typeface="Times New Roman" panose="02020603050405020304" pitchFamily="18" charset="0"/>
              </a:rPr>
              <a:t>то</a:t>
            </a:r>
            <a:r>
              <a:rPr lang="ru-RU" dirty="0">
                <a:latin typeface="Times New Roman" panose="02020603050405020304" pitchFamily="18" charset="0"/>
                <a:ea typeface="Times New Roman" panose="02020603050405020304" pitchFamily="18" charset="0"/>
              </a:rPr>
              <a:t> </a:t>
            </a:r>
            <a:endParaRPr lang="ru-RU" dirty="0"/>
          </a:p>
        </p:txBody>
      </p:sp>
      <p:sp>
        <p:nvSpPr>
          <p:cNvPr id="42" name="Rectangle 16"/>
          <p:cNvSpPr>
            <a:spLocks noChangeArrowheads="1"/>
          </p:cNvSpPr>
          <p:nvPr/>
        </p:nvSpPr>
        <p:spPr bwMode="auto">
          <a:xfrm>
            <a:off x="6825331" y="3618954"/>
            <a:ext cx="101333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43" name="Объект 42"/>
          <p:cNvGraphicFramePr>
            <a:graphicFrameLocks noChangeAspect="1"/>
          </p:cNvGraphicFramePr>
          <p:nvPr>
            <p:extLst>
              <p:ext uri="{D42A27DB-BD31-4B8C-83A1-F6EECF244321}">
                <p14:modId xmlns:p14="http://schemas.microsoft.com/office/powerpoint/2010/main" val="3269499147"/>
              </p:ext>
            </p:extLst>
          </p:nvPr>
        </p:nvGraphicFramePr>
        <p:xfrm>
          <a:off x="7138873" y="3767382"/>
          <a:ext cx="1520863" cy="720409"/>
        </p:xfrm>
        <a:graphic>
          <a:graphicData uri="http://schemas.openxmlformats.org/presentationml/2006/ole">
            <mc:AlternateContent xmlns:mc="http://schemas.openxmlformats.org/markup-compatibility/2006">
              <mc:Choice xmlns:v="urn:schemas-microsoft-com:vml" Requires="v">
                <p:oleObj spid="_x0000_s20581" name="Уравнение" r:id="rId14" imgW="965200" imgH="457200" progId="Equation.3">
                  <p:embed/>
                </p:oleObj>
              </mc:Choice>
              <mc:Fallback>
                <p:oleObj name="Уравнение" r:id="rId14" imgW="965200" imgH="457200" progId="Equation.3">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38873" y="3767382"/>
                        <a:ext cx="1520863" cy="720409"/>
                      </a:xfrm>
                      <a:prstGeom prst="rect">
                        <a:avLst/>
                      </a:prstGeom>
                      <a:noFill/>
                    </p:spPr>
                  </p:pic>
                </p:oleObj>
              </mc:Fallback>
            </mc:AlternateContent>
          </a:graphicData>
        </a:graphic>
      </p:graphicFrame>
      <p:sp>
        <p:nvSpPr>
          <p:cNvPr id="44" name="Прямоугольник 43"/>
          <p:cNvSpPr/>
          <p:nvPr/>
        </p:nvSpPr>
        <p:spPr>
          <a:xfrm>
            <a:off x="1519740" y="4896070"/>
            <a:ext cx="5037592" cy="461665"/>
          </a:xfrm>
          <a:prstGeom prst="rect">
            <a:avLst/>
          </a:prstGeom>
        </p:spPr>
        <p:txBody>
          <a:bodyPr wrap="square">
            <a:spAutoFit/>
          </a:bodyPr>
          <a:lstStyle/>
          <a:p>
            <a:r>
              <a:rPr lang="ru-RU" sz="2400" dirty="0">
                <a:latin typeface="Times New Roman" panose="02020603050405020304" pitchFamily="18" charset="0"/>
                <a:ea typeface="Times New Roman" panose="02020603050405020304" pitchFamily="18" charset="0"/>
              </a:rPr>
              <a:t>Однако в этом случае разность </a:t>
            </a:r>
            <a:endParaRPr lang="ru-RU" sz="2400" dirty="0"/>
          </a:p>
        </p:txBody>
      </p:sp>
      <p:sp>
        <p:nvSpPr>
          <p:cNvPr id="45" name="Rectangle 18"/>
          <p:cNvSpPr>
            <a:spLocks noChangeArrowheads="1"/>
          </p:cNvSpPr>
          <p:nvPr/>
        </p:nvSpPr>
        <p:spPr bwMode="auto">
          <a:xfrm>
            <a:off x="4973332" y="5120131"/>
            <a:ext cx="99623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46" name="Объект 45"/>
          <p:cNvGraphicFramePr>
            <a:graphicFrameLocks noChangeAspect="1"/>
          </p:cNvGraphicFramePr>
          <p:nvPr>
            <p:extLst>
              <p:ext uri="{D42A27DB-BD31-4B8C-83A1-F6EECF244321}">
                <p14:modId xmlns:p14="http://schemas.microsoft.com/office/powerpoint/2010/main" val="417991375"/>
              </p:ext>
            </p:extLst>
          </p:nvPr>
        </p:nvGraphicFramePr>
        <p:xfrm>
          <a:off x="4973333" y="5281938"/>
          <a:ext cx="1513907" cy="739350"/>
        </p:xfrm>
        <a:graphic>
          <a:graphicData uri="http://schemas.openxmlformats.org/presentationml/2006/ole">
            <mc:AlternateContent xmlns:mc="http://schemas.openxmlformats.org/markup-compatibility/2006">
              <mc:Choice xmlns:v="urn:schemas-microsoft-com:vml" Requires="v">
                <p:oleObj spid="_x0000_s20582" name="Уравнение" r:id="rId16" imgW="939800" imgH="457200" progId="Equation.3">
                  <p:embed/>
                </p:oleObj>
              </mc:Choice>
              <mc:Fallback>
                <p:oleObj name="Уравнение" r:id="rId16" imgW="939800" imgH="457200"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3333" y="5281938"/>
                        <a:ext cx="1513907" cy="739350"/>
                      </a:xfrm>
                      <a:prstGeom prst="rect">
                        <a:avLst/>
                      </a:prstGeom>
                      <a:noFill/>
                    </p:spPr>
                  </p:pic>
                </p:oleObj>
              </mc:Fallback>
            </mc:AlternateContent>
          </a:graphicData>
        </a:graphic>
      </p:graphicFrame>
      <p:sp>
        <p:nvSpPr>
          <p:cNvPr id="47" name="Прямоугольник 46"/>
          <p:cNvSpPr/>
          <p:nvPr/>
        </p:nvSpPr>
        <p:spPr>
          <a:xfrm>
            <a:off x="1414904" y="6146601"/>
            <a:ext cx="4935774" cy="461665"/>
          </a:xfrm>
          <a:prstGeom prst="rect">
            <a:avLst/>
          </a:prstGeom>
        </p:spPr>
        <p:txBody>
          <a:bodyPr wrap="square">
            <a:spAutoFit/>
          </a:bodyPr>
          <a:lstStyle/>
          <a:p>
            <a:r>
              <a:rPr lang="ru-RU" sz="2400" dirty="0">
                <a:latin typeface="Times New Roman" panose="02020603050405020304" pitchFamily="18" charset="0"/>
                <a:ea typeface="Times New Roman" panose="02020603050405020304" pitchFamily="18" charset="0"/>
              </a:rPr>
              <a:t>не может быть целым числом. </a:t>
            </a:r>
            <a:endParaRPr lang="ru-RU" sz="2400" dirty="0"/>
          </a:p>
        </p:txBody>
      </p:sp>
      <p:sp>
        <p:nvSpPr>
          <p:cNvPr id="32" name="Прямоугольник 31"/>
          <p:cNvSpPr/>
          <p:nvPr/>
        </p:nvSpPr>
        <p:spPr>
          <a:xfrm>
            <a:off x="911424" y="61121"/>
            <a:ext cx="10476656" cy="1077218"/>
          </a:xfrm>
          <a:prstGeom prst="rect">
            <a:avLst/>
          </a:prstGeom>
        </p:spPr>
        <p:txBody>
          <a:bodyPr wrap="square">
            <a:spAutoFit/>
          </a:bodyPr>
          <a:lstStyle/>
          <a:p>
            <a:pPr algn="ctr"/>
            <a:r>
              <a:rPr lang="ru-RU" sz="3200" b="1" dirty="0">
                <a:solidFill>
                  <a:srgbClr val="00B050"/>
                </a:solidFill>
                <a:latin typeface="Bahnschrift" panose="020B0502040204020203" pitchFamily="34" charset="0"/>
                <a:ea typeface="Times New Roman" panose="02020603050405020304" pitchFamily="18" charset="0"/>
              </a:rPr>
              <a:t>Изучение </a:t>
            </a:r>
            <a:r>
              <a:rPr lang="ru-RU" sz="3200" b="1" dirty="0">
                <a:solidFill>
                  <a:srgbClr val="00B050"/>
                </a:solidFill>
                <a:latin typeface="Bahnschrift" panose="020B0502040204020203" pitchFamily="34" charset="0"/>
                <a:ea typeface="Times New Roman" panose="02020603050405020304" pitchFamily="18" charset="0"/>
              </a:rPr>
              <a:t>методов решения задач целочисленного линейного программирования</a:t>
            </a:r>
          </a:p>
        </p:txBody>
      </p:sp>
      <p:sp>
        <p:nvSpPr>
          <p:cNvPr id="33" name="Прямоугольник 32"/>
          <p:cNvSpPr/>
          <p:nvPr/>
        </p:nvSpPr>
        <p:spPr>
          <a:xfrm>
            <a:off x="4810975" y="1211516"/>
            <a:ext cx="2552302" cy="523220"/>
          </a:xfrm>
          <a:prstGeom prst="rect">
            <a:avLst/>
          </a:prstGeom>
        </p:spPr>
        <p:txBody>
          <a:bodyPr wrap="none">
            <a:spAutoFit/>
          </a:bodyPr>
          <a:lstStyle/>
          <a:p>
            <a:r>
              <a:rPr lang="ru-RU" sz="2800" b="1" i="1" dirty="0" smtClean="0">
                <a:solidFill>
                  <a:schemeClr val="accent6">
                    <a:lumMod val="50000"/>
                  </a:schemeClr>
                </a:solidFill>
                <a:latin typeface="Bahnschrift" panose="020B0502040204020203" pitchFamily="34" charset="0"/>
                <a:ea typeface="Times New Roman" panose="02020603050405020304" pitchFamily="18" charset="0"/>
                <a:cs typeface="Times New Roman" panose="02020603050405020304" pitchFamily="18" charset="0"/>
              </a:rPr>
              <a:t>Метод Гомори</a:t>
            </a:r>
            <a:endParaRPr lang="ru-RU" sz="2800" b="1" i="1" dirty="0">
              <a:solidFill>
                <a:schemeClr val="accent6">
                  <a:lumMod val="50000"/>
                </a:schemeClr>
              </a:solidFill>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2277519182"/>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2279576" y="2435589"/>
            <a:ext cx="117796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3140108" y="1422280"/>
            <a:ext cx="13483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0" name="Rectangle 2"/>
          <p:cNvSpPr>
            <a:spLocks noChangeArrowheads="1"/>
          </p:cNvSpPr>
          <p:nvPr/>
        </p:nvSpPr>
        <p:spPr bwMode="auto">
          <a:xfrm>
            <a:off x="2567608" y="2786644"/>
            <a:ext cx="112533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4"/>
          <p:cNvSpPr>
            <a:spLocks noChangeArrowheads="1"/>
          </p:cNvSpPr>
          <p:nvPr/>
        </p:nvSpPr>
        <p:spPr bwMode="auto">
          <a:xfrm>
            <a:off x="1919536" y="3845003"/>
            <a:ext cx="136308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5" name="Rectangle 4"/>
          <p:cNvSpPr>
            <a:spLocks noChangeArrowheads="1"/>
          </p:cNvSpPr>
          <p:nvPr/>
        </p:nvSpPr>
        <p:spPr bwMode="auto">
          <a:xfrm>
            <a:off x="5087888" y="2219851"/>
            <a:ext cx="101658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p:cNvSpPr>
            <a:spLocks noChangeArrowheads="1"/>
          </p:cNvSpPr>
          <p:nvPr/>
        </p:nvSpPr>
        <p:spPr bwMode="auto">
          <a:xfrm>
            <a:off x="2351584" y="2689877"/>
            <a:ext cx="97824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6"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2"/>
          <p:cNvSpPr>
            <a:spLocks noChangeArrowheads="1"/>
          </p:cNvSpPr>
          <p:nvPr/>
        </p:nvSpPr>
        <p:spPr bwMode="auto">
          <a:xfrm>
            <a:off x="3505165" y="2056424"/>
            <a:ext cx="101080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0" name="Rectangle 8"/>
          <p:cNvSpPr>
            <a:spLocks noChangeArrowheads="1"/>
          </p:cNvSpPr>
          <p:nvPr/>
        </p:nvSpPr>
        <p:spPr bwMode="auto">
          <a:xfrm>
            <a:off x="4511824" y="4653387"/>
            <a:ext cx="110919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2"/>
          <p:cNvSpPr>
            <a:spLocks noChangeArrowheads="1"/>
          </p:cNvSpPr>
          <p:nvPr/>
        </p:nvSpPr>
        <p:spPr bwMode="auto">
          <a:xfrm>
            <a:off x="4189366" y="2175707"/>
            <a:ext cx="109736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7" name="Rectangle 4"/>
          <p:cNvSpPr>
            <a:spLocks noChangeArrowheads="1"/>
          </p:cNvSpPr>
          <p:nvPr/>
        </p:nvSpPr>
        <p:spPr bwMode="auto">
          <a:xfrm>
            <a:off x="2651442" y="2975000"/>
            <a:ext cx="133772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9" name="Rectangle 6"/>
          <p:cNvSpPr>
            <a:spLocks noChangeArrowheads="1"/>
          </p:cNvSpPr>
          <p:nvPr/>
        </p:nvSpPr>
        <p:spPr bwMode="auto">
          <a:xfrm>
            <a:off x="4336948" y="2963325"/>
            <a:ext cx="99815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9" name="Rectangle 14"/>
          <p:cNvSpPr>
            <a:spLocks noChangeArrowheads="1"/>
          </p:cNvSpPr>
          <p:nvPr/>
        </p:nvSpPr>
        <p:spPr bwMode="auto">
          <a:xfrm flipV="1">
            <a:off x="4336948" y="3770387"/>
            <a:ext cx="117768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2" name="Rectangle 16"/>
          <p:cNvSpPr>
            <a:spLocks noChangeArrowheads="1"/>
          </p:cNvSpPr>
          <p:nvPr/>
        </p:nvSpPr>
        <p:spPr bwMode="auto">
          <a:xfrm>
            <a:off x="6825331" y="3618954"/>
            <a:ext cx="101333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5" name="Rectangle 18"/>
          <p:cNvSpPr>
            <a:spLocks noChangeArrowheads="1"/>
          </p:cNvSpPr>
          <p:nvPr/>
        </p:nvSpPr>
        <p:spPr bwMode="auto">
          <a:xfrm>
            <a:off x="4973332" y="5120131"/>
            <a:ext cx="99623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Прямоугольник 3"/>
          <p:cNvSpPr/>
          <p:nvPr/>
        </p:nvSpPr>
        <p:spPr>
          <a:xfrm>
            <a:off x="801772" y="1763671"/>
            <a:ext cx="10838844" cy="960328"/>
          </a:xfrm>
          <a:prstGeom prst="rect">
            <a:avLst/>
          </a:prstGeom>
        </p:spPr>
        <p:txBody>
          <a:bodyPr wrap="square">
            <a:spAutoFit/>
          </a:bodyPr>
          <a:lstStyle/>
          <a:p>
            <a:pPr indent="450215" algn="just">
              <a:lnSpc>
                <a:spcPct val="150000"/>
              </a:lnSpc>
            </a:pPr>
            <a:r>
              <a:rPr lang="ru-RU" sz="2000" dirty="0">
                <a:latin typeface="Times New Roman" panose="02020603050405020304" pitchFamily="18" charset="0"/>
                <a:ea typeface="Times New Roman" panose="02020603050405020304" pitchFamily="18" charset="0"/>
              </a:rPr>
              <a:t>Следовательно, условие </a:t>
            </a:r>
            <a:r>
              <a:rPr lang="ru-RU" sz="2000" dirty="0" err="1">
                <a:latin typeface="Times New Roman" panose="02020603050405020304" pitchFamily="18" charset="0"/>
                <a:ea typeface="Times New Roman" panose="02020603050405020304" pitchFamily="18" charset="0"/>
              </a:rPr>
              <a:t>целочисленности</a:t>
            </a:r>
            <a:r>
              <a:rPr lang="ru-RU" sz="2000" dirty="0">
                <a:latin typeface="Times New Roman" panose="02020603050405020304" pitchFamily="18" charset="0"/>
                <a:ea typeface="Times New Roman" panose="02020603050405020304" pitchFamily="18" charset="0"/>
              </a:rPr>
              <a:t> разности может быть обеспечено только неравенством</a:t>
            </a:r>
            <a:endParaRPr lang="ru-RU" sz="2400" b="1" i="1" dirty="0">
              <a:latin typeface="Times New Roman" panose="02020603050405020304" pitchFamily="18" charset="0"/>
              <a:ea typeface="Times New Roman" panose="02020603050405020304" pitchFamily="18" charset="0"/>
            </a:endParaRPr>
          </a:p>
        </p:txBody>
      </p:sp>
      <p:sp>
        <p:nvSpPr>
          <p:cNvPr id="12" name="Rectangle 2"/>
          <p:cNvSpPr>
            <a:spLocks noChangeArrowheads="1"/>
          </p:cNvSpPr>
          <p:nvPr/>
        </p:nvSpPr>
        <p:spPr bwMode="auto">
          <a:xfrm>
            <a:off x="4189365" y="2188408"/>
            <a:ext cx="120038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21" name="Объект 20"/>
          <p:cNvGraphicFramePr>
            <a:graphicFrameLocks noChangeAspect="1"/>
          </p:cNvGraphicFramePr>
          <p:nvPr>
            <p:extLst>
              <p:ext uri="{D42A27DB-BD31-4B8C-83A1-F6EECF244321}">
                <p14:modId xmlns:p14="http://schemas.microsoft.com/office/powerpoint/2010/main" val="576387361"/>
              </p:ext>
            </p:extLst>
          </p:nvPr>
        </p:nvGraphicFramePr>
        <p:xfrm>
          <a:off x="4189365" y="2350215"/>
          <a:ext cx="2050651" cy="787750"/>
        </p:xfrm>
        <a:graphic>
          <a:graphicData uri="http://schemas.openxmlformats.org/presentationml/2006/ole">
            <mc:AlternateContent xmlns:mc="http://schemas.openxmlformats.org/markup-compatibility/2006">
              <mc:Choice xmlns:v="urn:schemas-microsoft-com:vml" Requires="v">
                <p:oleObj spid="_x0000_s21544" name="Уравнение" r:id="rId4" imgW="1193800" imgH="457200" progId="Equation.3">
                  <p:embed/>
                </p:oleObj>
              </mc:Choice>
              <mc:Fallback>
                <p:oleObj name="Уравнение" r:id="rId4" imgW="1193800" imgH="4572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9365" y="2350215"/>
                        <a:ext cx="2050651" cy="787750"/>
                      </a:xfrm>
                      <a:prstGeom prst="rect">
                        <a:avLst/>
                      </a:prstGeom>
                      <a:noFill/>
                    </p:spPr>
                  </p:pic>
                </p:oleObj>
              </mc:Fallback>
            </mc:AlternateContent>
          </a:graphicData>
        </a:graphic>
      </p:graphicFrame>
      <p:sp>
        <p:nvSpPr>
          <p:cNvPr id="22" name="Прямоугольник 21"/>
          <p:cNvSpPr/>
          <p:nvPr/>
        </p:nvSpPr>
        <p:spPr>
          <a:xfrm>
            <a:off x="888563" y="3122465"/>
            <a:ext cx="10661159" cy="1421992"/>
          </a:xfrm>
          <a:prstGeom prst="rect">
            <a:avLst/>
          </a:prstGeom>
        </p:spPr>
        <p:txBody>
          <a:bodyPr wrap="square">
            <a:spAutoFit/>
          </a:bodyPr>
          <a:lstStyle/>
          <a:p>
            <a:pPr indent="450215" algn="just">
              <a:lnSpc>
                <a:spcPct val="150000"/>
              </a:lnSpc>
            </a:pPr>
            <a:r>
              <a:rPr lang="ru-RU" sz="2000" dirty="0">
                <a:latin typeface="Times New Roman" panose="02020603050405020304" pitchFamily="18" charset="0"/>
                <a:ea typeface="Times New Roman" panose="02020603050405020304" pitchFamily="18" charset="0"/>
              </a:rPr>
              <a:t>Это условие и является добавочным ограничением в задаче линейного программирования. Для использования его в симплексном методе требуется ввести дополнительную переменную </a:t>
            </a:r>
            <a:r>
              <a:rPr lang="ru-RU" sz="2000" b="1" i="1" dirty="0">
                <a:latin typeface="Times New Roman" panose="02020603050405020304" pitchFamily="18" charset="0"/>
                <a:ea typeface="Times New Roman" panose="02020603050405020304" pitchFamily="18" charset="0"/>
              </a:rPr>
              <a:t>х</a:t>
            </a:r>
            <a:r>
              <a:rPr lang="en-US" sz="2000" b="1" i="1" baseline="-25000" dirty="0">
                <a:latin typeface="Times New Roman" panose="02020603050405020304" pitchFamily="18" charset="0"/>
                <a:ea typeface="Times New Roman" panose="02020603050405020304" pitchFamily="18" charset="0"/>
              </a:rPr>
              <a:t>n</a:t>
            </a:r>
            <a:r>
              <a:rPr lang="ru-RU" sz="2000" b="1" i="1" baseline="-25000" dirty="0">
                <a:latin typeface="Times New Roman" panose="02020603050405020304" pitchFamily="18" charset="0"/>
                <a:ea typeface="Times New Roman" panose="02020603050405020304" pitchFamily="18" charset="0"/>
              </a:rPr>
              <a:t>+1</a:t>
            </a:r>
            <a:r>
              <a:rPr lang="ru-RU" sz="2000" dirty="0">
                <a:latin typeface="Times New Roman" panose="02020603050405020304" pitchFamily="18" charset="0"/>
                <a:ea typeface="Times New Roman" panose="02020603050405020304" pitchFamily="18" charset="0"/>
              </a:rPr>
              <a:t>≥0, после чего не равенство превращается в уравнение </a:t>
            </a:r>
            <a:endParaRPr lang="ru-RU" sz="2400" b="1" i="1" dirty="0">
              <a:latin typeface="Times New Roman" panose="02020603050405020304" pitchFamily="18" charset="0"/>
              <a:ea typeface="Times New Roman" panose="02020603050405020304" pitchFamily="18" charset="0"/>
            </a:endParaRPr>
          </a:p>
        </p:txBody>
      </p:sp>
      <p:sp>
        <p:nvSpPr>
          <p:cNvPr id="23" name="Rectangle 4"/>
          <p:cNvSpPr>
            <a:spLocks noChangeArrowheads="1"/>
          </p:cNvSpPr>
          <p:nvPr/>
        </p:nvSpPr>
        <p:spPr bwMode="auto">
          <a:xfrm>
            <a:off x="4844132" y="439792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4" name="Объект 23"/>
          <p:cNvGraphicFramePr>
            <a:graphicFrameLocks noChangeAspect="1"/>
          </p:cNvGraphicFramePr>
          <p:nvPr>
            <p:extLst>
              <p:ext uri="{D42A27DB-BD31-4B8C-83A1-F6EECF244321}">
                <p14:modId xmlns:p14="http://schemas.microsoft.com/office/powerpoint/2010/main" val="1561056608"/>
              </p:ext>
            </p:extLst>
          </p:nvPr>
        </p:nvGraphicFramePr>
        <p:xfrm>
          <a:off x="4844131" y="4582592"/>
          <a:ext cx="1981200" cy="600075"/>
        </p:xfrm>
        <a:graphic>
          <a:graphicData uri="http://schemas.openxmlformats.org/presentationml/2006/ole">
            <mc:AlternateContent xmlns:mc="http://schemas.openxmlformats.org/markup-compatibility/2006">
              <mc:Choice xmlns:v="urn:schemas-microsoft-com:vml" Requires="v">
                <p:oleObj spid="_x0000_s21545" name="Уравнение" r:id="rId6" imgW="1511300" imgH="457200" progId="Equation.3">
                  <p:embed/>
                </p:oleObj>
              </mc:Choice>
              <mc:Fallback>
                <p:oleObj name="Уравнение" r:id="rId6" imgW="1511300" imgH="4572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44131" y="4582592"/>
                        <a:ext cx="1981200"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Прямоугольник 25"/>
          <p:cNvSpPr/>
          <p:nvPr/>
        </p:nvSpPr>
        <p:spPr>
          <a:xfrm>
            <a:off x="1095519" y="5403760"/>
            <a:ext cx="8173556" cy="498663"/>
          </a:xfrm>
          <a:prstGeom prst="rect">
            <a:avLst/>
          </a:prstGeom>
        </p:spPr>
        <p:txBody>
          <a:bodyPr wrap="square">
            <a:spAutoFit/>
          </a:bodyPr>
          <a:lstStyle/>
          <a:p>
            <a:pPr indent="450215" algn="just">
              <a:lnSpc>
                <a:spcPct val="150000"/>
              </a:lnSpc>
            </a:pPr>
            <a:r>
              <a:rPr lang="ru-RU" sz="2000" dirty="0">
                <a:latin typeface="Times New Roman" panose="02020603050405020304" pitchFamily="18" charset="0"/>
                <a:ea typeface="Times New Roman" panose="02020603050405020304" pitchFamily="18" charset="0"/>
              </a:rPr>
              <a:t>Обычно эти ограничения записывают в следующем виде:</a:t>
            </a:r>
            <a:endParaRPr lang="ru-RU" sz="2400" b="1" i="1" dirty="0">
              <a:latin typeface="Times New Roman" panose="02020603050405020304" pitchFamily="18" charset="0"/>
              <a:ea typeface="Times New Roman" panose="02020603050405020304" pitchFamily="18" charset="0"/>
            </a:endParaRPr>
          </a:p>
        </p:txBody>
      </p:sp>
      <p:sp>
        <p:nvSpPr>
          <p:cNvPr id="27" name="Rectangle 6"/>
          <p:cNvSpPr>
            <a:spLocks noChangeArrowheads="1"/>
          </p:cNvSpPr>
          <p:nvPr/>
        </p:nvSpPr>
        <p:spPr bwMode="auto">
          <a:xfrm>
            <a:off x="4106812" y="5776619"/>
            <a:ext cx="112834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28" name="Объект 27"/>
          <p:cNvGraphicFramePr>
            <a:graphicFrameLocks noChangeAspect="1"/>
          </p:cNvGraphicFramePr>
          <p:nvPr>
            <p:extLst>
              <p:ext uri="{D42A27DB-BD31-4B8C-83A1-F6EECF244321}">
                <p14:modId xmlns:p14="http://schemas.microsoft.com/office/powerpoint/2010/main" val="1900949015"/>
              </p:ext>
            </p:extLst>
          </p:nvPr>
        </p:nvGraphicFramePr>
        <p:xfrm>
          <a:off x="4106812" y="5938426"/>
          <a:ext cx="2716780" cy="830860"/>
        </p:xfrm>
        <a:graphic>
          <a:graphicData uri="http://schemas.openxmlformats.org/presentationml/2006/ole">
            <mc:AlternateContent xmlns:mc="http://schemas.openxmlformats.org/markup-compatibility/2006">
              <mc:Choice xmlns:v="urn:schemas-microsoft-com:vml" Requires="v">
                <p:oleObj spid="_x0000_s21546" name="Уравнение" r:id="rId8" imgW="1498600" imgH="457200" progId="Equation.3">
                  <p:embed/>
                </p:oleObj>
              </mc:Choice>
              <mc:Fallback>
                <p:oleObj name="Уравнение" r:id="rId8" imgW="1498600" imgH="4572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06812" y="5938426"/>
                        <a:ext cx="2716780" cy="830860"/>
                      </a:xfrm>
                      <a:prstGeom prst="rect">
                        <a:avLst/>
                      </a:prstGeom>
                      <a:noFill/>
                    </p:spPr>
                  </p:pic>
                </p:oleObj>
              </mc:Fallback>
            </mc:AlternateContent>
          </a:graphicData>
        </a:graphic>
      </p:graphicFrame>
      <p:sp>
        <p:nvSpPr>
          <p:cNvPr id="29" name="Прямоугольник 28"/>
          <p:cNvSpPr/>
          <p:nvPr/>
        </p:nvSpPr>
        <p:spPr>
          <a:xfrm>
            <a:off x="911424" y="61121"/>
            <a:ext cx="10476656" cy="1077218"/>
          </a:xfrm>
          <a:prstGeom prst="rect">
            <a:avLst/>
          </a:prstGeom>
        </p:spPr>
        <p:txBody>
          <a:bodyPr wrap="square">
            <a:spAutoFit/>
          </a:bodyPr>
          <a:lstStyle/>
          <a:p>
            <a:pPr algn="ctr"/>
            <a:r>
              <a:rPr lang="ru-RU" sz="3200" b="1" dirty="0">
                <a:solidFill>
                  <a:srgbClr val="00B050"/>
                </a:solidFill>
                <a:latin typeface="Bahnschrift" panose="020B0502040204020203" pitchFamily="34" charset="0"/>
                <a:ea typeface="Times New Roman" panose="02020603050405020304" pitchFamily="18" charset="0"/>
              </a:rPr>
              <a:t>Изучение </a:t>
            </a:r>
            <a:r>
              <a:rPr lang="ru-RU" sz="3200" b="1" dirty="0">
                <a:solidFill>
                  <a:srgbClr val="00B050"/>
                </a:solidFill>
                <a:latin typeface="Bahnschrift" panose="020B0502040204020203" pitchFamily="34" charset="0"/>
                <a:ea typeface="Times New Roman" panose="02020603050405020304" pitchFamily="18" charset="0"/>
              </a:rPr>
              <a:t>методов решения задач целочисленного линейного программирования</a:t>
            </a:r>
          </a:p>
        </p:txBody>
      </p:sp>
      <p:sp>
        <p:nvSpPr>
          <p:cNvPr id="31" name="Прямоугольник 30"/>
          <p:cNvSpPr/>
          <p:nvPr/>
        </p:nvSpPr>
        <p:spPr>
          <a:xfrm>
            <a:off x="4810975" y="1211516"/>
            <a:ext cx="2552302" cy="523220"/>
          </a:xfrm>
          <a:prstGeom prst="rect">
            <a:avLst/>
          </a:prstGeom>
        </p:spPr>
        <p:txBody>
          <a:bodyPr wrap="none">
            <a:spAutoFit/>
          </a:bodyPr>
          <a:lstStyle/>
          <a:p>
            <a:r>
              <a:rPr lang="ru-RU" sz="2800" b="1" i="1" dirty="0" smtClean="0">
                <a:solidFill>
                  <a:schemeClr val="accent6">
                    <a:lumMod val="50000"/>
                  </a:schemeClr>
                </a:solidFill>
                <a:latin typeface="Bahnschrift" panose="020B0502040204020203" pitchFamily="34" charset="0"/>
                <a:ea typeface="Times New Roman" panose="02020603050405020304" pitchFamily="18" charset="0"/>
                <a:cs typeface="Times New Roman" panose="02020603050405020304" pitchFamily="18" charset="0"/>
              </a:rPr>
              <a:t>Метод Гомори</a:t>
            </a:r>
            <a:endParaRPr lang="ru-RU" sz="2800" b="1" i="1" dirty="0">
              <a:solidFill>
                <a:schemeClr val="accent6">
                  <a:lumMod val="50000"/>
                </a:schemeClr>
              </a:solidFill>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97588273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2279576" y="2435589"/>
            <a:ext cx="117796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3140108" y="1422280"/>
            <a:ext cx="13483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0" name="Rectangle 2"/>
          <p:cNvSpPr>
            <a:spLocks noChangeArrowheads="1"/>
          </p:cNvSpPr>
          <p:nvPr/>
        </p:nvSpPr>
        <p:spPr bwMode="auto">
          <a:xfrm>
            <a:off x="2567608" y="2786644"/>
            <a:ext cx="112533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4"/>
          <p:cNvSpPr>
            <a:spLocks noChangeArrowheads="1"/>
          </p:cNvSpPr>
          <p:nvPr/>
        </p:nvSpPr>
        <p:spPr bwMode="auto">
          <a:xfrm>
            <a:off x="1919536" y="3845003"/>
            <a:ext cx="136308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5" name="Rectangle 4"/>
          <p:cNvSpPr>
            <a:spLocks noChangeArrowheads="1"/>
          </p:cNvSpPr>
          <p:nvPr/>
        </p:nvSpPr>
        <p:spPr bwMode="auto">
          <a:xfrm>
            <a:off x="5087888" y="2219851"/>
            <a:ext cx="101658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p:cNvSpPr>
            <a:spLocks noChangeArrowheads="1"/>
          </p:cNvSpPr>
          <p:nvPr/>
        </p:nvSpPr>
        <p:spPr bwMode="auto">
          <a:xfrm>
            <a:off x="2351584" y="2689877"/>
            <a:ext cx="97824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6"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2"/>
          <p:cNvSpPr>
            <a:spLocks noChangeArrowheads="1"/>
          </p:cNvSpPr>
          <p:nvPr/>
        </p:nvSpPr>
        <p:spPr bwMode="auto">
          <a:xfrm>
            <a:off x="3505165" y="2056424"/>
            <a:ext cx="101080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0" name="Rectangle 8"/>
          <p:cNvSpPr>
            <a:spLocks noChangeArrowheads="1"/>
          </p:cNvSpPr>
          <p:nvPr/>
        </p:nvSpPr>
        <p:spPr bwMode="auto">
          <a:xfrm>
            <a:off x="4511824" y="4653387"/>
            <a:ext cx="110919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2"/>
          <p:cNvSpPr>
            <a:spLocks noChangeArrowheads="1"/>
          </p:cNvSpPr>
          <p:nvPr/>
        </p:nvSpPr>
        <p:spPr bwMode="auto">
          <a:xfrm>
            <a:off x="4189366" y="2175707"/>
            <a:ext cx="109736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7" name="Rectangle 4"/>
          <p:cNvSpPr>
            <a:spLocks noChangeArrowheads="1"/>
          </p:cNvSpPr>
          <p:nvPr/>
        </p:nvSpPr>
        <p:spPr bwMode="auto">
          <a:xfrm>
            <a:off x="2651442" y="2975000"/>
            <a:ext cx="133772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9" name="Rectangle 6"/>
          <p:cNvSpPr>
            <a:spLocks noChangeArrowheads="1"/>
          </p:cNvSpPr>
          <p:nvPr/>
        </p:nvSpPr>
        <p:spPr bwMode="auto">
          <a:xfrm>
            <a:off x="4336948" y="2963325"/>
            <a:ext cx="99815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9" name="Rectangle 14"/>
          <p:cNvSpPr>
            <a:spLocks noChangeArrowheads="1"/>
          </p:cNvSpPr>
          <p:nvPr/>
        </p:nvSpPr>
        <p:spPr bwMode="auto">
          <a:xfrm flipV="1">
            <a:off x="4336948" y="3770387"/>
            <a:ext cx="117768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2" name="Rectangle 16"/>
          <p:cNvSpPr>
            <a:spLocks noChangeArrowheads="1"/>
          </p:cNvSpPr>
          <p:nvPr/>
        </p:nvSpPr>
        <p:spPr bwMode="auto">
          <a:xfrm>
            <a:off x="6825331" y="3618954"/>
            <a:ext cx="101333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5" name="Rectangle 18"/>
          <p:cNvSpPr>
            <a:spLocks noChangeArrowheads="1"/>
          </p:cNvSpPr>
          <p:nvPr/>
        </p:nvSpPr>
        <p:spPr bwMode="auto">
          <a:xfrm>
            <a:off x="4973332" y="5120131"/>
            <a:ext cx="99623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2" name="Rectangle 2"/>
          <p:cNvSpPr>
            <a:spLocks noChangeArrowheads="1"/>
          </p:cNvSpPr>
          <p:nvPr/>
        </p:nvSpPr>
        <p:spPr bwMode="auto">
          <a:xfrm>
            <a:off x="4189365" y="2188408"/>
            <a:ext cx="120038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3" name="Rectangle 4"/>
          <p:cNvSpPr>
            <a:spLocks noChangeArrowheads="1"/>
          </p:cNvSpPr>
          <p:nvPr/>
        </p:nvSpPr>
        <p:spPr bwMode="auto">
          <a:xfrm>
            <a:off x="4844132" y="439792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Прямоугольник 4"/>
          <p:cNvSpPr/>
          <p:nvPr/>
        </p:nvSpPr>
        <p:spPr>
          <a:xfrm>
            <a:off x="444050" y="1716099"/>
            <a:ext cx="11286151" cy="2862322"/>
          </a:xfrm>
          <a:prstGeom prst="rect">
            <a:avLst/>
          </a:prstGeom>
        </p:spPr>
        <p:txBody>
          <a:bodyPr wrap="square">
            <a:spAutoFit/>
          </a:bodyPr>
          <a:lstStyle/>
          <a:p>
            <a:pPr indent="450215" algn="just">
              <a:lnSpc>
                <a:spcPct val="150000"/>
              </a:lnSpc>
            </a:pPr>
            <a:r>
              <a:rPr lang="ru-RU" sz="2400" dirty="0">
                <a:latin typeface="Bahnschrift" panose="020B0502040204020203" pitchFamily="34" charset="0"/>
                <a:ea typeface="Times New Roman" panose="02020603050405020304" pitchFamily="18" charset="0"/>
              </a:rPr>
              <a:t>Последовательно добавляя новые </a:t>
            </a:r>
            <a:r>
              <a:rPr lang="ru-RU" sz="2400" dirty="0">
                <a:latin typeface="Bahnschrift" panose="020B0502040204020203" pitchFamily="34" charset="0"/>
                <a:ea typeface="Times New Roman" panose="02020603050405020304" pitchFamily="18" charset="0"/>
              </a:rPr>
              <a:t>ограничения</a:t>
            </a:r>
            <a:r>
              <a:rPr lang="en-US" sz="2400" dirty="0">
                <a:latin typeface="Bahnschrift" panose="020B0502040204020203" pitchFamily="34" charset="0"/>
                <a:ea typeface="Times New Roman" panose="02020603050405020304" pitchFamily="18" charset="0"/>
              </a:rPr>
              <a:t> </a:t>
            </a:r>
            <a:r>
              <a:rPr lang="ru-RU" sz="2400" dirty="0">
                <a:latin typeface="Bahnschrift" panose="020B0502040204020203" pitchFamily="34" charset="0"/>
                <a:ea typeface="Times New Roman" panose="02020603050405020304" pitchFamily="18" charset="0"/>
              </a:rPr>
              <a:t>к </a:t>
            </a:r>
            <a:r>
              <a:rPr lang="ru-RU" sz="2400" dirty="0">
                <a:latin typeface="Bahnschrift" panose="020B0502040204020203" pitchFamily="34" charset="0"/>
                <a:ea typeface="Times New Roman" panose="02020603050405020304" pitchFamily="18" charset="0"/>
              </a:rPr>
              <a:t>решению очередных задач, получаем целочисленные координаты оптимального плана задачи целочисленного линейного программирования, если только не выясняется в какой-либо момент, что текущая задача не имеет решения. Это означало бы отсутствие целочисленного решения задачи (1)—(4).</a:t>
            </a:r>
            <a:endParaRPr lang="ru-RU" sz="2800" b="1" i="1" dirty="0">
              <a:latin typeface="Bahnschrift" panose="020B0502040204020203" pitchFamily="34" charset="0"/>
              <a:ea typeface="Times New Roman" panose="02020603050405020304" pitchFamily="18" charset="0"/>
            </a:endParaRPr>
          </a:p>
        </p:txBody>
      </p:sp>
      <p:sp>
        <p:nvSpPr>
          <p:cNvPr id="13" name="Прямоугольник 12"/>
          <p:cNvSpPr/>
          <p:nvPr/>
        </p:nvSpPr>
        <p:spPr>
          <a:xfrm>
            <a:off x="509212" y="4515722"/>
            <a:ext cx="11191310" cy="2677656"/>
          </a:xfrm>
          <a:prstGeom prst="rect">
            <a:avLst/>
          </a:prstGeom>
        </p:spPr>
        <p:txBody>
          <a:bodyPr wrap="square">
            <a:spAutoFit/>
          </a:bodyPr>
          <a:lstStyle/>
          <a:p>
            <a:pPr indent="450215" algn="just">
              <a:lnSpc>
                <a:spcPct val="150000"/>
              </a:lnSpc>
            </a:pPr>
            <a:r>
              <a:rPr lang="ru-RU" sz="2400" dirty="0">
                <a:latin typeface="Bahnschrift" panose="020B0502040204020203" pitchFamily="34" charset="0"/>
                <a:ea typeface="Times New Roman" panose="02020603050405020304" pitchFamily="18" charset="0"/>
              </a:rPr>
              <a:t>Рассматриваемый алгоритм целочисленного программирования сводится к методу последовательного уточнения оценок с дополнительными правилами расширения и сокращения текущей таблицы решения задачи.</a:t>
            </a:r>
            <a:endParaRPr lang="ru-RU" sz="2800" b="1" i="1" dirty="0">
              <a:latin typeface="Bahnschrift" panose="020B0502040204020203" pitchFamily="34" charset="0"/>
              <a:ea typeface="Times New Roman" panose="02020603050405020304" pitchFamily="18" charset="0"/>
            </a:endParaRPr>
          </a:p>
          <a:p>
            <a:r>
              <a:rPr lang="ru-RU" sz="2400" b="1" i="1" dirty="0">
                <a:latin typeface="Bahnschrift" panose="020B0502040204020203" pitchFamily="34" charset="0"/>
                <a:ea typeface="Times New Roman" panose="02020603050405020304" pitchFamily="18" charset="0"/>
              </a:rPr>
              <a:t> </a:t>
            </a:r>
            <a:endParaRPr lang="ru-RU" sz="2000" dirty="0">
              <a:latin typeface="Bahnschrift" panose="020B0502040204020203" pitchFamily="34" charset="0"/>
              <a:ea typeface="Times New Roman" panose="02020603050405020304" pitchFamily="18" charset="0"/>
            </a:endParaRPr>
          </a:p>
        </p:txBody>
      </p:sp>
      <p:sp>
        <p:nvSpPr>
          <p:cNvPr id="24" name="Прямоугольник 23"/>
          <p:cNvSpPr/>
          <p:nvPr/>
        </p:nvSpPr>
        <p:spPr>
          <a:xfrm>
            <a:off x="911424" y="61121"/>
            <a:ext cx="10476656" cy="1077218"/>
          </a:xfrm>
          <a:prstGeom prst="rect">
            <a:avLst/>
          </a:prstGeom>
        </p:spPr>
        <p:txBody>
          <a:bodyPr wrap="square">
            <a:spAutoFit/>
          </a:bodyPr>
          <a:lstStyle/>
          <a:p>
            <a:pPr algn="ctr"/>
            <a:r>
              <a:rPr lang="ru-RU" sz="3200" b="1" dirty="0">
                <a:solidFill>
                  <a:srgbClr val="00B050"/>
                </a:solidFill>
                <a:latin typeface="Bahnschrift" panose="020B0502040204020203" pitchFamily="34" charset="0"/>
                <a:ea typeface="Times New Roman" panose="02020603050405020304" pitchFamily="18" charset="0"/>
              </a:rPr>
              <a:t>Изучение </a:t>
            </a:r>
            <a:r>
              <a:rPr lang="ru-RU" sz="3200" b="1" dirty="0">
                <a:solidFill>
                  <a:srgbClr val="00B050"/>
                </a:solidFill>
                <a:latin typeface="Bahnschrift" panose="020B0502040204020203" pitchFamily="34" charset="0"/>
                <a:ea typeface="Times New Roman" panose="02020603050405020304" pitchFamily="18" charset="0"/>
              </a:rPr>
              <a:t>методов решения задач целочисленного линейного программирования</a:t>
            </a:r>
          </a:p>
        </p:txBody>
      </p:sp>
      <p:sp>
        <p:nvSpPr>
          <p:cNvPr id="26" name="Прямоугольник 25"/>
          <p:cNvSpPr/>
          <p:nvPr/>
        </p:nvSpPr>
        <p:spPr>
          <a:xfrm>
            <a:off x="4810975" y="1211516"/>
            <a:ext cx="2552302" cy="523220"/>
          </a:xfrm>
          <a:prstGeom prst="rect">
            <a:avLst/>
          </a:prstGeom>
        </p:spPr>
        <p:txBody>
          <a:bodyPr wrap="none">
            <a:spAutoFit/>
          </a:bodyPr>
          <a:lstStyle/>
          <a:p>
            <a:r>
              <a:rPr lang="ru-RU" sz="2800" b="1" i="1" dirty="0" smtClean="0">
                <a:solidFill>
                  <a:schemeClr val="accent6">
                    <a:lumMod val="50000"/>
                  </a:schemeClr>
                </a:solidFill>
                <a:latin typeface="Bahnschrift" panose="020B0502040204020203" pitchFamily="34" charset="0"/>
                <a:ea typeface="Times New Roman" panose="02020603050405020304" pitchFamily="18" charset="0"/>
                <a:cs typeface="Times New Roman" panose="02020603050405020304" pitchFamily="18" charset="0"/>
              </a:rPr>
              <a:t>Метод Гомори</a:t>
            </a:r>
            <a:endParaRPr lang="ru-RU" sz="2800" b="1" i="1" dirty="0">
              <a:solidFill>
                <a:schemeClr val="accent6">
                  <a:lumMod val="50000"/>
                </a:schemeClr>
              </a:solidFill>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28300446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127448" y="2420888"/>
            <a:ext cx="10009112" cy="3108543"/>
          </a:xfrm>
          <a:prstGeom prst="rect">
            <a:avLst/>
          </a:prstGeom>
        </p:spPr>
        <p:txBody>
          <a:bodyPr wrap="square">
            <a:spAutoFit/>
          </a:bodyPr>
          <a:lstStyle/>
          <a:p>
            <a:pPr algn="just"/>
            <a:r>
              <a:rPr lang="ru-RU" sz="2800" dirty="0"/>
              <a:t>При решении многих оптимизационных задач требуется, чтобы компоненты вектора неизвестных </a:t>
            </a:r>
            <a:r>
              <a:rPr lang="en-US" sz="2800" b="1" i="1" dirty="0"/>
              <a:t>x</a:t>
            </a:r>
            <a:r>
              <a:rPr lang="ru-RU" sz="2800" dirty="0"/>
              <a:t>=(</a:t>
            </a:r>
            <a:r>
              <a:rPr lang="en-US" sz="2800" b="1" i="1" dirty="0"/>
              <a:t>x</a:t>
            </a:r>
            <a:r>
              <a:rPr lang="ru-RU" sz="2800" b="1" i="1" baseline="-25000" dirty="0"/>
              <a:t>1</a:t>
            </a:r>
            <a:r>
              <a:rPr lang="ru-RU" sz="2800" dirty="0"/>
              <a:t>, </a:t>
            </a:r>
            <a:r>
              <a:rPr lang="en-US" sz="2800" b="1" i="1" dirty="0"/>
              <a:t>x</a:t>
            </a:r>
            <a:r>
              <a:rPr lang="ru-RU" sz="2800" b="1" i="1" baseline="-25000" dirty="0"/>
              <a:t>2</a:t>
            </a:r>
            <a:r>
              <a:rPr lang="ru-RU" sz="2800" dirty="0"/>
              <a:t>, …, </a:t>
            </a:r>
            <a:r>
              <a:rPr lang="en-US" sz="2800" b="1" i="1" dirty="0" err="1"/>
              <a:t>x</a:t>
            </a:r>
            <a:r>
              <a:rPr lang="en-US" sz="2800" b="1" i="1" baseline="-25000" dirty="0" err="1"/>
              <a:t>n</a:t>
            </a:r>
            <a:r>
              <a:rPr lang="ru-RU" sz="2800" dirty="0"/>
              <a:t>) выражались в целых числах. </a:t>
            </a:r>
            <a:endParaRPr lang="en-US" sz="2800" dirty="0"/>
          </a:p>
          <a:p>
            <a:pPr algn="just"/>
            <a:endParaRPr lang="en-US" sz="2800" dirty="0"/>
          </a:p>
          <a:p>
            <a:pPr algn="just"/>
            <a:r>
              <a:rPr lang="ru-RU" sz="2800" dirty="0"/>
              <a:t>Задачи этого типа  относятся к задачам </a:t>
            </a:r>
            <a:r>
              <a:rPr lang="ru-RU" sz="2800" b="1" i="1" dirty="0"/>
              <a:t>целочисленной оптимизации</a:t>
            </a:r>
            <a:r>
              <a:rPr lang="ru-RU" sz="2800" dirty="0"/>
              <a:t> или </a:t>
            </a:r>
            <a:r>
              <a:rPr lang="ru-RU" sz="2800" b="1" i="1" dirty="0"/>
              <a:t>целочисленного линейного программирования</a:t>
            </a:r>
            <a:r>
              <a:rPr lang="ru-RU" sz="2800" dirty="0"/>
              <a:t>.</a:t>
            </a:r>
          </a:p>
        </p:txBody>
      </p:sp>
      <p:sp>
        <p:nvSpPr>
          <p:cNvPr id="2" name="Прямоугольник 1"/>
          <p:cNvSpPr/>
          <p:nvPr/>
        </p:nvSpPr>
        <p:spPr>
          <a:xfrm>
            <a:off x="1919536" y="260649"/>
            <a:ext cx="8424936" cy="1323439"/>
          </a:xfrm>
          <a:prstGeom prst="rect">
            <a:avLst/>
          </a:prstGeom>
        </p:spPr>
        <p:txBody>
          <a:bodyPr wrap="square">
            <a:spAutoFit/>
          </a:bodyPr>
          <a:lstStyle/>
          <a:p>
            <a:pPr algn="ctr"/>
            <a:r>
              <a:rPr lang="ru-RU" sz="4000" b="1" dirty="0">
                <a:solidFill>
                  <a:srgbClr val="00B050"/>
                </a:solidFill>
                <a:latin typeface="+mj-lt"/>
                <a:ea typeface="Times New Roman" panose="02020603050405020304" pitchFamily="18" charset="0"/>
              </a:rPr>
              <a:t>Построение математической модели задачи</a:t>
            </a:r>
            <a:endParaRPr lang="ru-RU" sz="4000" dirty="0">
              <a:solidFill>
                <a:srgbClr val="00B050"/>
              </a:solidFill>
              <a:latin typeface="+mj-lt"/>
            </a:endParaRPr>
          </a:p>
        </p:txBody>
      </p:sp>
    </p:spTree>
    <p:extLst>
      <p:ext uri="{BB962C8B-B14F-4D97-AF65-F5344CB8AC3E}">
        <p14:creationId xmlns:p14="http://schemas.microsoft.com/office/powerpoint/2010/main" val="352986329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343472" y="1612911"/>
            <a:ext cx="9793088" cy="954107"/>
          </a:xfrm>
          <a:prstGeom prst="rect">
            <a:avLst/>
          </a:prstGeom>
        </p:spPr>
        <p:txBody>
          <a:bodyPr wrap="square">
            <a:spAutoFit/>
          </a:bodyPr>
          <a:lstStyle/>
          <a:p>
            <a:r>
              <a:rPr lang="ru-RU" sz="2800" dirty="0"/>
              <a:t>Они требуют нахождения экстремума линейной </a:t>
            </a:r>
            <a:r>
              <a:rPr lang="ru-RU" sz="2800" b="1" i="1" dirty="0"/>
              <a:t>целевой функции</a:t>
            </a:r>
            <a:r>
              <a:rPr lang="ru-RU" sz="2800" dirty="0"/>
              <a:t> (</a:t>
            </a:r>
            <a:r>
              <a:rPr lang="ru-RU" sz="2800" b="1" i="1" dirty="0"/>
              <a:t>критерия оптимальности</a:t>
            </a:r>
            <a:r>
              <a:rPr lang="ru-RU" sz="2800" dirty="0"/>
              <a:t>)</a:t>
            </a:r>
          </a:p>
        </p:txBody>
      </p:sp>
      <p:sp>
        <p:nvSpPr>
          <p:cNvPr id="6" name="Rectangle 4"/>
          <p:cNvSpPr>
            <a:spLocks noChangeArrowheads="1"/>
          </p:cNvSpPr>
          <p:nvPr/>
        </p:nvSpPr>
        <p:spPr bwMode="auto">
          <a:xfrm>
            <a:off x="2279576" y="2435589"/>
            <a:ext cx="117796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7" name="Объект 6"/>
          <p:cNvGraphicFramePr>
            <a:graphicFrameLocks noChangeAspect="1"/>
          </p:cNvGraphicFramePr>
          <p:nvPr>
            <p:extLst>
              <p:ext uri="{D42A27DB-BD31-4B8C-83A1-F6EECF244321}">
                <p14:modId xmlns:p14="http://schemas.microsoft.com/office/powerpoint/2010/main" val="4048383668"/>
              </p:ext>
            </p:extLst>
          </p:nvPr>
        </p:nvGraphicFramePr>
        <p:xfrm>
          <a:off x="2279576" y="2597396"/>
          <a:ext cx="7926312" cy="1119636"/>
        </p:xfrm>
        <a:graphic>
          <a:graphicData uri="http://schemas.openxmlformats.org/presentationml/2006/ole">
            <mc:AlternateContent xmlns:mc="http://schemas.openxmlformats.org/markup-compatibility/2006">
              <mc:Choice xmlns:v="urn:schemas-microsoft-com:vml" Requires="v">
                <p:oleObj spid="_x0000_s1091" name="Уравнение" r:id="rId3" imgW="3238500" imgH="457200" progId="Equation.3">
                  <p:embed/>
                </p:oleObj>
              </mc:Choice>
              <mc:Fallback>
                <p:oleObj name="Уравнение" r:id="rId3" imgW="3238500" imgH="457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576" y="2597396"/>
                        <a:ext cx="7926312" cy="1119636"/>
                      </a:xfrm>
                      <a:prstGeom prst="rect">
                        <a:avLst/>
                      </a:prstGeom>
                      <a:noFill/>
                    </p:spPr>
                  </p:pic>
                </p:oleObj>
              </mc:Fallback>
            </mc:AlternateContent>
          </a:graphicData>
        </a:graphic>
      </p:graphicFrame>
      <p:sp>
        <p:nvSpPr>
          <p:cNvPr id="8" name="Прямоугольник 7"/>
          <p:cNvSpPr/>
          <p:nvPr/>
        </p:nvSpPr>
        <p:spPr>
          <a:xfrm>
            <a:off x="1916977" y="3573016"/>
            <a:ext cx="3195105" cy="523220"/>
          </a:xfrm>
          <a:prstGeom prst="rect">
            <a:avLst/>
          </a:prstGeom>
        </p:spPr>
        <p:txBody>
          <a:bodyPr wrap="square">
            <a:spAutoFit/>
          </a:bodyPr>
          <a:lstStyle/>
          <a:p>
            <a:r>
              <a:rPr lang="ru-RU" sz="2800" dirty="0"/>
              <a:t>при ограничениях</a:t>
            </a:r>
          </a:p>
        </p:txBody>
      </p:sp>
      <p:sp>
        <p:nvSpPr>
          <p:cNvPr id="9" name="Rectangle 6"/>
          <p:cNvSpPr>
            <a:spLocks noChangeArrowheads="1"/>
          </p:cNvSpPr>
          <p:nvPr/>
        </p:nvSpPr>
        <p:spPr bwMode="auto">
          <a:xfrm>
            <a:off x="2279575" y="3989724"/>
            <a:ext cx="128609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0" name="Объект 9"/>
          <p:cNvGraphicFramePr>
            <a:graphicFrameLocks noChangeAspect="1"/>
          </p:cNvGraphicFramePr>
          <p:nvPr>
            <p:extLst>
              <p:ext uri="{D42A27DB-BD31-4B8C-83A1-F6EECF244321}">
                <p14:modId xmlns:p14="http://schemas.microsoft.com/office/powerpoint/2010/main" val="4051976167"/>
              </p:ext>
            </p:extLst>
          </p:nvPr>
        </p:nvGraphicFramePr>
        <p:xfrm>
          <a:off x="2279575" y="4151531"/>
          <a:ext cx="6813379" cy="950704"/>
        </p:xfrm>
        <a:graphic>
          <a:graphicData uri="http://schemas.openxmlformats.org/presentationml/2006/ole">
            <mc:AlternateContent xmlns:mc="http://schemas.openxmlformats.org/markup-compatibility/2006">
              <mc:Choice xmlns:v="urn:schemas-microsoft-com:vml" Requires="v">
                <p:oleObj spid="_x0000_s1092" name="Уравнение" r:id="rId5" imgW="3289300" imgH="457200" progId="Equation.3">
                  <p:embed/>
                </p:oleObj>
              </mc:Choice>
              <mc:Fallback>
                <p:oleObj name="Уравнение" r:id="rId5" imgW="328930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9575" y="4151531"/>
                        <a:ext cx="6813379" cy="950704"/>
                      </a:xfrm>
                      <a:prstGeom prst="rect">
                        <a:avLst/>
                      </a:prstGeom>
                      <a:noFill/>
                    </p:spPr>
                  </p:pic>
                </p:oleObj>
              </mc:Fallback>
            </mc:AlternateContent>
          </a:graphicData>
        </a:graphic>
      </p:graphicFrame>
      <p:sp>
        <p:nvSpPr>
          <p:cNvPr id="11" name="Rectangle 8"/>
          <p:cNvSpPr>
            <a:spLocks noChangeArrowheads="1"/>
          </p:cNvSpPr>
          <p:nvPr/>
        </p:nvSpPr>
        <p:spPr bwMode="auto">
          <a:xfrm>
            <a:off x="2279574" y="4923378"/>
            <a:ext cx="123838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2" name="Объект 11"/>
          <p:cNvGraphicFramePr>
            <a:graphicFrameLocks noChangeAspect="1"/>
          </p:cNvGraphicFramePr>
          <p:nvPr>
            <p:extLst>
              <p:ext uri="{D42A27DB-BD31-4B8C-83A1-F6EECF244321}">
                <p14:modId xmlns:p14="http://schemas.microsoft.com/office/powerpoint/2010/main" val="922482252"/>
              </p:ext>
            </p:extLst>
          </p:nvPr>
        </p:nvGraphicFramePr>
        <p:xfrm>
          <a:off x="2279574" y="5085185"/>
          <a:ext cx="5598307" cy="508937"/>
        </p:xfrm>
        <a:graphic>
          <a:graphicData uri="http://schemas.openxmlformats.org/presentationml/2006/ole">
            <mc:AlternateContent xmlns:mc="http://schemas.openxmlformats.org/markup-compatibility/2006">
              <mc:Choice xmlns:v="urn:schemas-microsoft-com:vml" Requires="v">
                <p:oleObj spid="_x0000_s1093" name="Уравнение" r:id="rId7" imgW="2603500" imgH="241300" progId="Equation.3">
                  <p:embed/>
                </p:oleObj>
              </mc:Choice>
              <mc:Fallback>
                <p:oleObj name="Уравнение" r:id="rId7" imgW="2603500" imgH="2413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9574" y="5085185"/>
                        <a:ext cx="5598307" cy="508937"/>
                      </a:xfrm>
                      <a:prstGeom prst="rect">
                        <a:avLst/>
                      </a:prstGeom>
                      <a:noFill/>
                    </p:spPr>
                  </p:pic>
                </p:oleObj>
              </mc:Fallback>
            </mc:AlternateContent>
          </a:graphicData>
        </a:graphic>
      </p:graphicFrame>
      <p:sp>
        <p:nvSpPr>
          <p:cNvPr id="13" name="Прямоугольник 12"/>
          <p:cNvSpPr/>
          <p:nvPr/>
        </p:nvSpPr>
        <p:spPr>
          <a:xfrm>
            <a:off x="1916976" y="5691082"/>
            <a:ext cx="6519734" cy="523220"/>
          </a:xfrm>
          <a:prstGeom prst="rect">
            <a:avLst/>
          </a:prstGeom>
        </p:spPr>
        <p:txBody>
          <a:bodyPr wrap="square">
            <a:spAutoFit/>
          </a:bodyPr>
          <a:lstStyle/>
          <a:p>
            <a:r>
              <a:rPr lang="ru-RU" sz="2800" dirty="0"/>
              <a:t>а также при дополнительном условии</a:t>
            </a:r>
          </a:p>
        </p:txBody>
      </p:sp>
      <p:sp>
        <p:nvSpPr>
          <p:cNvPr id="14" name="Rectangle 10"/>
          <p:cNvSpPr>
            <a:spLocks noChangeArrowheads="1"/>
          </p:cNvSpPr>
          <p:nvPr/>
        </p:nvSpPr>
        <p:spPr bwMode="auto">
          <a:xfrm>
            <a:off x="3143673" y="6063896"/>
            <a:ext cx="113895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5" name="Объект 14"/>
          <p:cNvGraphicFramePr>
            <a:graphicFrameLocks noChangeAspect="1"/>
          </p:cNvGraphicFramePr>
          <p:nvPr>
            <p:extLst>
              <p:ext uri="{D42A27DB-BD31-4B8C-83A1-F6EECF244321}">
                <p14:modId xmlns:p14="http://schemas.microsoft.com/office/powerpoint/2010/main" val="55179115"/>
              </p:ext>
            </p:extLst>
          </p:nvPr>
        </p:nvGraphicFramePr>
        <p:xfrm>
          <a:off x="3143672" y="6223540"/>
          <a:ext cx="5343221" cy="589836"/>
        </p:xfrm>
        <a:graphic>
          <a:graphicData uri="http://schemas.openxmlformats.org/presentationml/2006/ole">
            <mc:AlternateContent xmlns:mc="http://schemas.openxmlformats.org/markup-compatibility/2006">
              <mc:Choice xmlns:v="urn:schemas-microsoft-com:vml" Requires="v">
                <p:oleObj spid="_x0000_s1094" name="Уравнение" r:id="rId9" imgW="2146300" imgH="241300" progId="Equation.3">
                  <p:embed/>
                </p:oleObj>
              </mc:Choice>
              <mc:Fallback>
                <p:oleObj name="Уравнение" r:id="rId9" imgW="2146300" imgH="2413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3672" y="6223540"/>
                        <a:ext cx="5343221" cy="589836"/>
                      </a:xfrm>
                      <a:prstGeom prst="rect">
                        <a:avLst/>
                      </a:prstGeom>
                      <a:noFill/>
                    </p:spPr>
                  </p:pic>
                </p:oleObj>
              </mc:Fallback>
            </mc:AlternateContent>
          </a:graphicData>
        </a:graphic>
      </p:graphicFrame>
      <p:sp>
        <p:nvSpPr>
          <p:cNvPr id="16" name="Прямоугольник 15"/>
          <p:cNvSpPr/>
          <p:nvPr/>
        </p:nvSpPr>
        <p:spPr>
          <a:xfrm>
            <a:off x="1919536" y="260649"/>
            <a:ext cx="8424936" cy="1323439"/>
          </a:xfrm>
          <a:prstGeom prst="rect">
            <a:avLst/>
          </a:prstGeom>
        </p:spPr>
        <p:txBody>
          <a:bodyPr wrap="square">
            <a:spAutoFit/>
          </a:bodyPr>
          <a:lstStyle/>
          <a:p>
            <a:pPr algn="ctr"/>
            <a:r>
              <a:rPr lang="ru-RU" sz="4000" b="1" dirty="0">
                <a:solidFill>
                  <a:srgbClr val="00B050"/>
                </a:solidFill>
                <a:latin typeface="+mj-lt"/>
                <a:ea typeface="Times New Roman" panose="02020603050405020304" pitchFamily="18" charset="0"/>
              </a:rPr>
              <a:t>Построение математической модели задачи</a:t>
            </a:r>
            <a:endParaRPr lang="ru-RU" sz="4000" dirty="0">
              <a:solidFill>
                <a:srgbClr val="00B050"/>
              </a:solidFill>
              <a:latin typeface="+mj-lt"/>
            </a:endParaRPr>
          </a:p>
        </p:txBody>
      </p:sp>
    </p:spTree>
    <p:extLst>
      <p:ext uri="{BB962C8B-B14F-4D97-AF65-F5344CB8AC3E}">
        <p14:creationId xmlns:p14="http://schemas.microsoft.com/office/powerpoint/2010/main" val="362268218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2279576" y="2435589"/>
            <a:ext cx="117796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Rectangle 6"/>
          <p:cNvSpPr>
            <a:spLocks noChangeArrowheads="1"/>
          </p:cNvSpPr>
          <p:nvPr/>
        </p:nvSpPr>
        <p:spPr bwMode="auto">
          <a:xfrm>
            <a:off x="479376" y="1885980"/>
            <a:ext cx="11305256" cy="4401205"/>
          </a:xfrm>
          <a:prstGeom prst="rect">
            <a:avLst/>
          </a:prstGeom>
        </p:spPr>
        <p:txBody>
          <a:bodyPr wrap="square">
            <a:spAutoFit/>
          </a:bodyPr>
          <a:lstStyle/>
          <a:p>
            <a:pPr algn="just"/>
            <a:r>
              <a:rPr lang="ru-RU" sz="2800" dirty="0"/>
              <a:t>Если требование </a:t>
            </a:r>
            <a:r>
              <a:rPr lang="ru-RU" sz="2800" dirty="0" err="1"/>
              <a:t>целочисленности</a:t>
            </a:r>
            <a:r>
              <a:rPr lang="ru-RU" sz="2800" dirty="0"/>
              <a:t> распространяется лишь на часть переменных, то задача называется </a:t>
            </a:r>
            <a:r>
              <a:rPr lang="ru-RU" sz="2800" b="1" i="1" dirty="0"/>
              <a:t>частично целочисленной</a:t>
            </a:r>
            <a:r>
              <a:rPr lang="ru-RU" sz="2800" dirty="0"/>
              <a:t>.  </a:t>
            </a:r>
          </a:p>
          <a:p>
            <a:pPr algn="just"/>
            <a:r>
              <a:rPr lang="ru-RU" sz="2800" dirty="0"/>
              <a:t>Задачи этого типа представляют отдельную область оптимизационного моделирования. Их роль в моделях принятия решений определяется тем, что они позволяют проводить </a:t>
            </a:r>
            <a:r>
              <a:rPr lang="ru-RU" sz="2800" i="1" u="sng" dirty="0"/>
              <a:t>выбор альтернатив </a:t>
            </a:r>
            <a:r>
              <a:rPr lang="ru-RU" sz="2800" dirty="0"/>
              <a:t>для проблем высокой сложности.</a:t>
            </a:r>
          </a:p>
          <a:p>
            <a:pPr algn="just"/>
            <a:r>
              <a:rPr lang="ru-RU" sz="2800" dirty="0"/>
              <a:t>Иногда решения задач целочисленного линейного программирования получают, округляя результаты решений обычных задач линейного программирования. </a:t>
            </a:r>
          </a:p>
        </p:txBody>
      </p:sp>
      <p:sp>
        <p:nvSpPr>
          <p:cNvPr id="11" name="Rectangle 8"/>
          <p:cNvSpPr>
            <a:spLocks noChangeArrowheads="1"/>
          </p:cNvSpPr>
          <p:nvPr/>
        </p:nvSpPr>
        <p:spPr bwMode="auto">
          <a:xfrm>
            <a:off x="2279574" y="4923378"/>
            <a:ext cx="123838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10"/>
          <p:cNvSpPr>
            <a:spLocks noChangeArrowheads="1"/>
          </p:cNvSpPr>
          <p:nvPr/>
        </p:nvSpPr>
        <p:spPr bwMode="auto">
          <a:xfrm>
            <a:off x="3143673" y="6063896"/>
            <a:ext cx="113895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Прямоугольник 6"/>
          <p:cNvSpPr/>
          <p:nvPr/>
        </p:nvSpPr>
        <p:spPr>
          <a:xfrm>
            <a:off x="1919536" y="260649"/>
            <a:ext cx="8424936" cy="1323439"/>
          </a:xfrm>
          <a:prstGeom prst="rect">
            <a:avLst/>
          </a:prstGeom>
        </p:spPr>
        <p:txBody>
          <a:bodyPr wrap="square">
            <a:spAutoFit/>
          </a:bodyPr>
          <a:lstStyle/>
          <a:p>
            <a:pPr algn="ctr"/>
            <a:r>
              <a:rPr lang="ru-RU" sz="4000" b="1" dirty="0">
                <a:solidFill>
                  <a:srgbClr val="00B050"/>
                </a:solidFill>
                <a:latin typeface="+mj-lt"/>
                <a:ea typeface="Times New Roman" panose="02020603050405020304" pitchFamily="18" charset="0"/>
              </a:rPr>
              <a:t>Построение математической модели задачи</a:t>
            </a:r>
            <a:endParaRPr lang="ru-RU" sz="4000" dirty="0">
              <a:solidFill>
                <a:srgbClr val="00B050"/>
              </a:solidFill>
              <a:latin typeface="+mj-lt"/>
            </a:endParaRPr>
          </a:p>
        </p:txBody>
      </p:sp>
    </p:spTree>
    <p:extLst>
      <p:ext uri="{BB962C8B-B14F-4D97-AF65-F5344CB8AC3E}">
        <p14:creationId xmlns:p14="http://schemas.microsoft.com/office/powerpoint/2010/main" val="192174296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2279576" y="2435589"/>
            <a:ext cx="117796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Rectangle 6"/>
          <p:cNvSpPr>
            <a:spLocks noChangeArrowheads="1"/>
          </p:cNvSpPr>
          <p:nvPr/>
        </p:nvSpPr>
        <p:spPr bwMode="auto">
          <a:xfrm>
            <a:off x="695400" y="2032023"/>
            <a:ext cx="10873208" cy="4401205"/>
          </a:xfrm>
          <a:prstGeom prst="rect">
            <a:avLst/>
          </a:prstGeom>
        </p:spPr>
        <p:txBody>
          <a:bodyPr wrap="square">
            <a:spAutoFit/>
          </a:bodyPr>
          <a:lstStyle/>
          <a:p>
            <a:pPr algn="just"/>
            <a:r>
              <a:rPr lang="ru-RU" sz="2800" b="1" i="1" dirty="0"/>
              <a:t>Этот простой способ плохо работает при малых значениях </a:t>
            </a:r>
            <a:r>
              <a:rPr lang="ru-RU" sz="2800" b="1" i="1" dirty="0"/>
              <a:t>переменных</a:t>
            </a:r>
            <a:r>
              <a:rPr lang="ru-RU" sz="2800" dirty="0"/>
              <a:t>, поскольку округление может </a:t>
            </a:r>
            <a:r>
              <a:rPr lang="ru-RU" sz="2800" dirty="0"/>
              <a:t>привести к нарушению ограничения по ресурсам. </a:t>
            </a:r>
            <a:endParaRPr lang="ru-RU" sz="2800" b="1" i="1" dirty="0"/>
          </a:p>
          <a:p>
            <a:pPr algn="just"/>
            <a:endParaRPr lang="ru-RU" sz="2800" dirty="0"/>
          </a:p>
          <a:p>
            <a:pPr algn="just"/>
            <a:r>
              <a:rPr lang="ru-RU" sz="2800" dirty="0">
                <a:latin typeface="Bahnschrift" panose="020B0502040204020203" pitchFamily="34" charset="0"/>
                <a:cs typeface="Times New Roman" panose="02020603050405020304" pitchFamily="18" charset="0"/>
              </a:rPr>
              <a:t>Алгоритм </a:t>
            </a:r>
            <a:r>
              <a:rPr lang="ru-RU" sz="2800" dirty="0">
                <a:latin typeface="Bahnschrift" panose="020B0502040204020203" pitchFamily="34" charset="0"/>
                <a:cs typeface="Times New Roman" panose="02020603050405020304" pitchFamily="18" charset="0"/>
              </a:rPr>
              <a:t>округления не работает также в моделях, в которых переменные используются в качестве индикаторов логических решений. </a:t>
            </a:r>
            <a:endParaRPr lang="ru-RU" sz="2800" dirty="0">
              <a:latin typeface="Bahnschrift" panose="020B0502040204020203" pitchFamily="34" charset="0"/>
              <a:cs typeface="Times New Roman" panose="02020603050405020304" pitchFamily="18" charset="0"/>
            </a:endParaRPr>
          </a:p>
          <a:p>
            <a:pPr algn="just"/>
            <a:endParaRPr lang="ru-RU" sz="2800" b="1" i="1" dirty="0"/>
          </a:p>
          <a:p>
            <a:pPr algn="just"/>
            <a:r>
              <a:rPr lang="ru-RU" sz="2800" b="1" i="1" dirty="0"/>
              <a:t>Целочисленность </a:t>
            </a:r>
            <a:r>
              <a:rPr lang="ru-RU" sz="2800" b="1" i="1" dirty="0"/>
              <a:t>переменных существенно </a:t>
            </a:r>
            <a:r>
              <a:rPr lang="ru-RU" sz="2800" b="1" u="sng" dirty="0"/>
              <a:t>усложняет</a:t>
            </a:r>
            <a:r>
              <a:rPr lang="ru-RU" sz="2800" b="1" i="1" dirty="0"/>
              <a:t> поиск оптимальных решений в случае большого числа переменных. </a:t>
            </a:r>
            <a:endParaRPr lang="ru-RU" sz="2800" dirty="0"/>
          </a:p>
        </p:txBody>
      </p:sp>
      <p:sp>
        <p:nvSpPr>
          <p:cNvPr id="11" name="Rectangle 8"/>
          <p:cNvSpPr>
            <a:spLocks noChangeArrowheads="1"/>
          </p:cNvSpPr>
          <p:nvPr/>
        </p:nvSpPr>
        <p:spPr bwMode="auto">
          <a:xfrm>
            <a:off x="2279574" y="4923378"/>
            <a:ext cx="123838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10"/>
          <p:cNvSpPr>
            <a:spLocks noChangeArrowheads="1"/>
          </p:cNvSpPr>
          <p:nvPr/>
        </p:nvSpPr>
        <p:spPr bwMode="auto">
          <a:xfrm>
            <a:off x="3143673" y="6063896"/>
            <a:ext cx="113895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Прямоугольник 6"/>
          <p:cNvSpPr/>
          <p:nvPr/>
        </p:nvSpPr>
        <p:spPr>
          <a:xfrm>
            <a:off x="1919536" y="260649"/>
            <a:ext cx="8424936" cy="1323439"/>
          </a:xfrm>
          <a:prstGeom prst="rect">
            <a:avLst/>
          </a:prstGeom>
        </p:spPr>
        <p:txBody>
          <a:bodyPr wrap="square">
            <a:spAutoFit/>
          </a:bodyPr>
          <a:lstStyle/>
          <a:p>
            <a:pPr algn="ctr"/>
            <a:r>
              <a:rPr lang="ru-RU" sz="4000" b="1" dirty="0">
                <a:solidFill>
                  <a:srgbClr val="00B050"/>
                </a:solidFill>
                <a:latin typeface="+mj-lt"/>
                <a:ea typeface="Times New Roman" panose="02020603050405020304" pitchFamily="18" charset="0"/>
              </a:rPr>
              <a:t>Построение математической модели задачи</a:t>
            </a:r>
            <a:endParaRPr lang="ru-RU" sz="4000" dirty="0">
              <a:solidFill>
                <a:srgbClr val="00B050"/>
              </a:solidFill>
              <a:latin typeface="+mj-lt"/>
            </a:endParaRPr>
          </a:p>
        </p:txBody>
      </p:sp>
    </p:spTree>
    <p:extLst>
      <p:ext uri="{BB962C8B-B14F-4D97-AF65-F5344CB8AC3E}">
        <p14:creationId xmlns:p14="http://schemas.microsoft.com/office/powerpoint/2010/main" val="7661513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2279576" y="2435589"/>
            <a:ext cx="117796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Rectangle 6"/>
          <p:cNvSpPr>
            <a:spLocks noChangeArrowheads="1"/>
          </p:cNvSpPr>
          <p:nvPr/>
        </p:nvSpPr>
        <p:spPr bwMode="auto">
          <a:xfrm>
            <a:off x="659396" y="2083525"/>
            <a:ext cx="10945216" cy="4401205"/>
          </a:xfrm>
          <a:prstGeom prst="rect">
            <a:avLst/>
          </a:prstGeom>
        </p:spPr>
        <p:txBody>
          <a:bodyPr wrap="square">
            <a:spAutoFit/>
          </a:bodyPr>
          <a:lstStyle/>
          <a:p>
            <a:pPr algn="just"/>
            <a:r>
              <a:rPr lang="ru-RU" sz="2800" dirty="0">
                <a:latin typeface="Bahnschrift" panose="020B0502040204020203" pitchFamily="34" charset="0"/>
                <a:cs typeface="Times New Roman" panose="02020603050405020304" pitchFamily="18" charset="0"/>
              </a:rPr>
              <a:t>Оптимизация </a:t>
            </a:r>
            <a:r>
              <a:rPr lang="ru-RU" sz="2800" dirty="0">
                <a:latin typeface="Bahnschrift" panose="020B0502040204020203" pitchFamily="34" charset="0"/>
                <a:cs typeface="Times New Roman" panose="02020603050405020304" pitchFamily="18" charset="0"/>
              </a:rPr>
              <a:t>моделей целочисленного линейного программирования требует на 1-3 порядка больших затрат машинного времени по сравнению с задачами   линейного программирования с тем же количеством переменных. </a:t>
            </a:r>
            <a:endParaRPr lang="ru-RU" sz="2800" dirty="0">
              <a:latin typeface="Bahnschrift" panose="020B0502040204020203" pitchFamily="34" charset="0"/>
              <a:cs typeface="Times New Roman" panose="02020603050405020304" pitchFamily="18" charset="0"/>
            </a:endParaRPr>
          </a:p>
          <a:p>
            <a:pPr algn="just"/>
            <a:r>
              <a:rPr lang="ru-RU" sz="2800" dirty="0">
                <a:latin typeface="Bahnschrift" panose="020B0502040204020203" pitchFamily="34" charset="0"/>
                <a:cs typeface="Times New Roman" panose="02020603050405020304" pitchFamily="18" charset="0"/>
              </a:rPr>
              <a:t>Это </a:t>
            </a:r>
            <a:r>
              <a:rPr lang="ru-RU" sz="2800" dirty="0">
                <a:latin typeface="Bahnschrift" panose="020B0502040204020203" pitchFamily="34" charset="0"/>
                <a:cs typeface="Times New Roman" panose="02020603050405020304" pitchFamily="18" charset="0"/>
              </a:rPr>
              <a:t>связано с тем, что при решении задачи симплекс-методом решение ищется лишь в соответствующих </a:t>
            </a:r>
            <a:r>
              <a:rPr lang="ru-RU" sz="2800" b="1" i="1" dirty="0">
                <a:latin typeface="Bahnschrift" panose="020B0502040204020203" pitchFamily="34" charset="0"/>
                <a:cs typeface="Times New Roman" panose="02020603050405020304" pitchFamily="18" charset="0"/>
              </a:rPr>
              <a:t>вершинах</a:t>
            </a:r>
            <a:r>
              <a:rPr lang="ru-RU" sz="2800" dirty="0">
                <a:latin typeface="Bahnschrift" panose="020B0502040204020203" pitchFamily="34" charset="0"/>
                <a:cs typeface="Times New Roman" panose="02020603050405020304" pitchFamily="18" charset="0"/>
              </a:rPr>
              <a:t> многогранников, определяющих область допустимых решений (метод обхода), тогда как алгоритм решения задач целочисленного линейного программирования требует расчета в гораздо большем числе точек. </a:t>
            </a:r>
          </a:p>
        </p:txBody>
      </p:sp>
      <p:sp>
        <p:nvSpPr>
          <p:cNvPr id="11" name="Rectangle 8"/>
          <p:cNvSpPr>
            <a:spLocks noChangeArrowheads="1"/>
          </p:cNvSpPr>
          <p:nvPr/>
        </p:nvSpPr>
        <p:spPr bwMode="auto">
          <a:xfrm>
            <a:off x="2279574" y="4923378"/>
            <a:ext cx="123838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10"/>
          <p:cNvSpPr>
            <a:spLocks noChangeArrowheads="1"/>
          </p:cNvSpPr>
          <p:nvPr/>
        </p:nvSpPr>
        <p:spPr bwMode="auto">
          <a:xfrm>
            <a:off x="3143673" y="6063896"/>
            <a:ext cx="113895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Прямоугольник 6"/>
          <p:cNvSpPr/>
          <p:nvPr/>
        </p:nvSpPr>
        <p:spPr>
          <a:xfrm>
            <a:off x="1919536" y="260649"/>
            <a:ext cx="8424936" cy="1323439"/>
          </a:xfrm>
          <a:prstGeom prst="rect">
            <a:avLst/>
          </a:prstGeom>
        </p:spPr>
        <p:txBody>
          <a:bodyPr wrap="square">
            <a:spAutoFit/>
          </a:bodyPr>
          <a:lstStyle/>
          <a:p>
            <a:pPr algn="ctr"/>
            <a:r>
              <a:rPr lang="ru-RU" sz="4000" b="1" dirty="0">
                <a:solidFill>
                  <a:srgbClr val="00B050"/>
                </a:solidFill>
                <a:latin typeface="+mj-lt"/>
                <a:ea typeface="Times New Roman" panose="02020603050405020304" pitchFamily="18" charset="0"/>
              </a:rPr>
              <a:t>Построение математической модели задачи</a:t>
            </a:r>
            <a:endParaRPr lang="ru-RU" sz="4000" dirty="0">
              <a:solidFill>
                <a:srgbClr val="00B050"/>
              </a:solidFill>
              <a:latin typeface="+mj-lt"/>
            </a:endParaRPr>
          </a:p>
        </p:txBody>
      </p:sp>
    </p:spTree>
    <p:extLst>
      <p:ext uri="{BB962C8B-B14F-4D97-AF65-F5344CB8AC3E}">
        <p14:creationId xmlns:p14="http://schemas.microsoft.com/office/powerpoint/2010/main" val="390951780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2279576" y="2435589"/>
            <a:ext cx="117796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8"/>
          <p:cNvSpPr>
            <a:spLocks noChangeArrowheads="1"/>
          </p:cNvSpPr>
          <p:nvPr/>
        </p:nvSpPr>
        <p:spPr bwMode="auto">
          <a:xfrm>
            <a:off x="2279574" y="4923378"/>
            <a:ext cx="123838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3140108" y="1422280"/>
            <a:ext cx="13483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pSp>
        <p:nvGrpSpPr>
          <p:cNvPr id="4" name="Group 1"/>
          <p:cNvGrpSpPr>
            <a:grpSpLocks noChangeAspect="1"/>
          </p:cNvGrpSpPr>
          <p:nvPr/>
        </p:nvGrpSpPr>
        <p:grpSpPr bwMode="auto">
          <a:xfrm>
            <a:off x="3140108" y="1916832"/>
            <a:ext cx="5707549" cy="4639453"/>
            <a:chOff x="1701" y="1823"/>
            <a:chExt cx="5455" cy="4435"/>
          </a:xfrm>
        </p:grpSpPr>
        <p:sp>
          <p:nvSpPr>
            <p:cNvPr id="5" name="AutoShape 118"/>
            <p:cNvSpPr>
              <a:spLocks noChangeAspect="1" noChangeArrowheads="1" noTextEdit="1"/>
            </p:cNvSpPr>
            <p:nvPr/>
          </p:nvSpPr>
          <p:spPr bwMode="auto">
            <a:xfrm>
              <a:off x="1701" y="1823"/>
              <a:ext cx="5309" cy="44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nvGrpSpPr>
            <p:cNvPr id="7" name="Group 4"/>
            <p:cNvGrpSpPr>
              <a:grpSpLocks/>
            </p:cNvGrpSpPr>
            <p:nvPr/>
          </p:nvGrpSpPr>
          <p:grpSpPr bwMode="auto">
            <a:xfrm>
              <a:off x="2547" y="2183"/>
              <a:ext cx="4194" cy="3642"/>
              <a:chOff x="2547" y="2183"/>
              <a:chExt cx="4194" cy="3642"/>
            </a:xfrm>
          </p:grpSpPr>
          <p:sp>
            <p:nvSpPr>
              <p:cNvPr id="12" name="Line 117"/>
              <p:cNvSpPr>
                <a:spLocks noChangeShapeType="1"/>
              </p:cNvSpPr>
              <p:nvPr/>
            </p:nvSpPr>
            <p:spPr bwMode="auto">
              <a:xfrm>
                <a:off x="2601" y="5783"/>
                <a:ext cx="41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3" name="Line 116"/>
              <p:cNvSpPr>
                <a:spLocks noChangeShapeType="1"/>
              </p:cNvSpPr>
              <p:nvPr/>
            </p:nvSpPr>
            <p:spPr bwMode="auto">
              <a:xfrm flipV="1">
                <a:off x="2601" y="2183"/>
                <a:ext cx="0" cy="3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5" name="Oval 115"/>
              <p:cNvSpPr>
                <a:spLocks noChangeArrowheads="1"/>
              </p:cNvSpPr>
              <p:nvPr/>
            </p:nvSpPr>
            <p:spPr bwMode="auto">
              <a:xfrm>
                <a:off x="3655" y="5384"/>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6" name="Oval 114"/>
              <p:cNvSpPr>
                <a:spLocks noChangeArrowheads="1"/>
              </p:cNvSpPr>
              <p:nvPr/>
            </p:nvSpPr>
            <p:spPr bwMode="auto">
              <a:xfrm>
                <a:off x="4015" y="539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7" name="Oval 113"/>
              <p:cNvSpPr>
                <a:spLocks noChangeArrowheads="1"/>
              </p:cNvSpPr>
              <p:nvPr/>
            </p:nvSpPr>
            <p:spPr bwMode="auto">
              <a:xfrm>
                <a:off x="4375" y="539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8" name="Oval 112"/>
              <p:cNvSpPr>
                <a:spLocks noChangeArrowheads="1"/>
              </p:cNvSpPr>
              <p:nvPr/>
            </p:nvSpPr>
            <p:spPr bwMode="auto">
              <a:xfrm>
                <a:off x="4735" y="539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9" name="Oval 111"/>
              <p:cNvSpPr>
                <a:spLocks noChangeArrowheads="1"/>
              </p:cNvSpPr>
              <p:nvPr/>
            </p:nvSpPr>
            <p:spPr bwMode="auto">
              <a:xfrm>
                <a:off x="5095" y="539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0" name="Oval 110"/>
              <p:cNvSpPr>
                <a:spLocks noChangeArrowheads="1"/>
              </p:cNvSpPr>
              <p:nvPr/>
            </p:nvSpPr>
            <p:spPr bwMode="auto">
              <a:xfrm>
                <a:off x="5455" y="539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1" name="Oval 109"/>
              <p:cNvSpPr>
                <a:spLocks noChangeArrowheads="1"/>
              </p:cNvSpPr>
              <p:nvPr/>
            </p:nvSpPr>
            <p:spPr bwMode="auto">
              <a:xfrm>
                <a:off x="5815" y="539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2" name="Oval 108"/>
              <p:cNvSpPr>
                <a:spLocks noChangeArrowheads="1"/>
              </p:cNvSpPr>
              <p:nvPr/>
            </p:nvSpPr>
            <p:spPr bwMode="auto">
              <a:xfrm>
                <a:off x="6175" y="539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3" name="Oval 107"/>
              <p:cNvSpPr>
                <a:spLocks noChangeArrowheads="1"/>
              </p:cNvSpPr>
              <p:nvPr/>
            </p:nvSpPr>
            <p:spPr bwMode="auto">
              <a:xfrm>
                <a:off x="3295" y="539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4" name="Oval 106"/>
              <p:cNvSpPr>
                <a:spLocks noChangeArrowheads="1"/>
              </p:cNvSpPr>
              <p:nvPr/>
            </p:nvSpPr>
            <p:spPr bwMode="auto">
              <a:xfrm>
                <a:off x="2935" y="539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5" name="Oval 105"/>
              <p:cNvSpPr>
                <a:spLocks noChangeArrowheads="1"/>
              </p:cNvSpPr>
              <p:nvPr/>
            </p:nvSpPr>
            <p:spPr bwMode="auto">
              <a:xfrm>
                <a:off x="3655" y="5024"/>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6" name="Oval 104"/>
              <p:cNvSpPr>
                <a:spLocks noChangeArrowheads="1"/>
              </p:cNvSpPr>
              <p:nvPr/>
            </p:nvSpPr>
            <p:spPr bwMode="auto">
              <a:xfrm>
                <a:off x="4015" y="503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7" name="Oval 103"/>
              <p:cNvSpPr>
                <a:spLocks noChangeArrowheads="1"/>
              </p:cNvSpPr>
              <p:nvPr/>
            </p:nvSpPr>
            <p:spPr bwMode="auto">
              <a:xfrm>
                <a:off x="4375" y="503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8" name="Oval 102"/>
              <p:cNvSpPr>
                <a:spLocks noChangeArrowheads="1"/>
              </p:cNvSpPr>
              <p:nvPr/>
            </p:nvSpPr>
            <p:spPr bwMode="auto">
              <a:xfrm>
                <a:off x="4735" y="503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9" name="Oval 101"/>
              <p:cNvSpPr>
                <a:spLocks noChangeArrowheads="1"/>
              </p:cNvSpPr>
              <p:nvPr/>
            </p:nvSpPr>
            <p:spPr bwMode="auto">
              <a:xfrm>
                <a:off x="5095" y="503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0" name="Oval 100"/>
              <p:cNvSpPr>
                <a:spLocks noChangeArrowheads="1"/>
              </p:cNvSpPr>
              <p:nvPr/>
            </p:nvSpPr>
            <p:spPr bwMode="auto">
              <a:xfrm>
                <a:off x="5455" y="503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1" name="Oval 99"/>
              <p:cNvSpPr>
                <a:spLocks noChangeArrowheads="1"/>
              </p:cNvSpPr>
              <p:nvPr/>
            </p:nvSpPr>
            <p:spPr bwMode="auto">
              <a:xfrm>
                <a:off x="5815" y="503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2" name="Oval 98"/>
              <p:cNvSpPr>
                <a:spLocks noChangeArrowheads="1"/>
              </p:cNvSpPr>
              <p:nvPr/>
            </p:nvSpPr>
            <p:spPr bwMode="auto">
              <a:xfrm>
                <a:off x="6175" y="503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3" name="Oval 97"/>
              <p:cNvSpPr>
                <a:spLocks noChangeArrowheads="1"/>
              </p:cNvSpPr>
              <p:nvPr/>
            </p:nvSpPr>
            <p:spPr bwMode="auto">
              <a:xfrm>
                <a:off x="3295" y="503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4" name="Oval 96"/>
              <p:cNvSpPr>
                <a:spLocks noChangeArrowheads="1"/>
              </p:cNvSpPr>
              <p:nvPr/>
            </p:nvSpPr>
            <p:spPr bwMode="auto">
              <a:xfrm>
                <a:off x="2935" y="503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5" name="Oval 95"/>
              <p:cNvSpPr>
                <a:spLocks noChangeArrowheads="1"/>
              </p:cNvSpPr>
              <p:nvPr/>
            </p:nvSpPr>
            <p:spPr bwMode="auto">
              <a:xfrm>
                <a:off x="3655" y="467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6" name="Oval 94"/>
              <p:cNvSpPr>
                <a:spLocks noChangeArrowheads="1"/>
              </p:cNvSpPr>
              <p:nvPr/>
            </p:nvSpPr>
            <p:spPr bwMode="auto">
              <a:xfrm>
                <a:off x="4015" y="46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7" name="Oval 93"/>
              <p:cNvSpPr>
                <a:spLocks noChangeArrowheads="1"/>
              </p:cNvSpPr>
              <p:nvPr/>
            </p:nvSpPr>
            <p:spPr bwMode="auto">
              <a:xfrm>
                <a:off x="4375" y="46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8" name="Oval 92"/>
              <p:cNvSpPr>
                <a:spLocks noChangeArrowheads="1"/>
              </p:cNvSpPr>
              <p:nvPr/>
            </p:nvSpPr>
            <p:spPr bwMode="auto">
              <a:xfrm>
                <a:off x="4735" y="46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9" name="Oval 91"/>
              <p:cNvSpPr>
                <a:spLocks noChangeArrowheads="1"/>
              </p:cNvSpPr>
              <p:nvPr/>
            </p:nvSpPr>
            <p:spPr bwMode="auto">
              <a:xfrm>
                <a:off x="5095" y="46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0" name="Oval 90"/>
              <p:cNvSpPr>
                <a:spLocks noChangeArrowheads="1"/>
              </p:cNvSpPr>
              <p:nvPr/>
            </p:nvSpPr>
            <p:spPr bwMode="auto">
              <a:xfrm>
                <a:off x="5455" y="46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1" name="Oval 89"/>
              <p:cNvSpPr>
                <a:spLocks noChangeArrowheads="1"/>
              </p:cNvSpPr>
              <p:nvPr/>
            </p:nvSpPr>
            <p:spPr bwMode="auto">
              <a:xfrm>
                <a:off x="5815" y="46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2" name="Oval 88"/>
              <p:cNvSpPr>
                <a:spLocks noChangeArrowheads="1"/>
              </p:cNvSpPr>
              <p:nvPr/>
            </p:nvSpPr>
            <p:spPr bwMode="auto">
              <a:xfrm>
                <a:off x="6175" y="46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3" name="Oval 87"/>
              <p:cNvSpPr>
                <a:spLocks noChangeArrowheads="1"/>
              </p:cNvSpPr>
              <p:nvPr/>
            </p:nvSpPr>
            <p:spPr bwMode="auto">
              <a:xfrm>
                <a:off x="3295" y="46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4" name="Oval 86"/>
              <p:cNvSpPr>
                <a:spLocks noChangeArrowheads="1"/>
              </p:cNvSpPr>
              <p:nvPr/>
            </p:nvSpPr>
            <p:spPr bwMode="auto">
              <a:xfrm>
                <a:off x="2935" y="46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5" name="Oval 85"/>
              <p:cNvSpPr>
                <a:spLocks noChangeArrowheads="1"/>
              </p:cNvSpPr>
              <p:nvPr/>
            </p:nvSpPr>
            <p:spPr bwMode="auto">
              <a:xfrm>
                <a:off x="3655" y="4304"/>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6" name="Oval 84"/>
              <p:cNvSpPr>
                <a:spLocks noChangeArrowheads="1"/>
              </p:cNvSpPr>
              <p:nvPr/>
            </p:nvSpPr>
            <p:spPr bwMode="auto">
              <a:xfrm>
                <a:off x="4015" y="431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7" name="Oval 83"/>
              <p:cNvSpPr>
                <a:spLocks noChangeArrowheads="1"/>
              </p:cNvSpPr>
              <p:nvPr/>
            </p:nvSpPr>
            <p:spPr bwMode="auto">
              <a:xfrm>
                <a:off x="4375" y="431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8" name="Oval 82"/>
              <p:cNvSpPr>
                <a:spLocks noChangeArrowheads="1"/>
              </p:cNvSpPr>
              <p:nvPr/>
            </p:nvSpPr>
            <p:spPr bwMode="auto">
              <a:xfrm>
                <a:off x="4735" y="431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9" name="Oval 81"/>
              <p:cNvSpPr>
                <a:spLocks noChangeArrowheads="1"/>
              </p:cNvSpPr>
              <p:nvPr/>
            </p:nvSpPr>
            <p:spPr bwMode="auto">
              <a:xfrm>
                <a:off x="5095" y="431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0" name="Oval 80"/>
              <p:cNvSpPr>
                <a:spLocks noChangeArrowheads="1"/>
              </p:cNvSpPr>
              <p:nvPr/>
            </p:nvSpPr>
            <p:spPr bwMode="auto">
              <a:xfrm>
                <a:off x="5455" y="431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 name="Oval 79"/>
              <p:cNvSpPr>
                <a:spLocks noChangeArrowheads="1"/>
              </p:cNvSpPr>
              <p:nvPr/>
            </p:nvSpPr>
            <p:spPr bwMode="auto">
              <a:xfrm>
                <a:off x="5815" y="431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 name="Oval 78"/>
              <p:cNvSpPr>
                <a:spLocks noChangeArrowheads="1"/>
              </p:cNvSpPr>
              <p:nvPr/>
            </p:nvSpPr>
            <p:spPr bwMode="auto">
              <a:xfrm>
                <a:off x="6175" y="431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 name="Oval 77"/>
              <p:cNvSpPr>
                <a:spLocks noChangeArrowheads="1"/>
              </p:cNvSpPr>
              <p:nvPr/>
            </p:nvSpPr>
            <p:spPr bwMode="auto">
              <a:xfrm>
                <a:off x="3295" y="431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4" name="Oval 76"/>
              <p:cNvSpPr>
                <a:spLocks noChangeArrowheads="1"/>
              </p:cNvSpPr>
              <p:nvPr/>
            </p:nvSpPr>
            <p:spPr bwMode="auto">
              <a:xfrm>
                <a:off x="2935" y="431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5" name="Oval 75"/>
              <p:cNvSpPr>
                <a:spLocks noChangeArrowheads="1"/>
              </p:cNvSpPr>
              <p:nvPr/>
            </p:nvSpPr>
            <p:spPr bwMode="auto">
              <a:xfrm>
                <a:off x="3642" y="395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6" name="Oval 74"/>
              <p:cNvSpPr>
                <a:spLocks noChangeArrowheads="1"/>
              </p:cNvSpPr>
              <p:nvPr/>
            </p:nvSpPr>
            <p:spPr bwMode="auto">
              <a:xfrm>
                <a:off x="4002" y="397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7" name="Oval 73"/>
              <p:cNvSpPr>
                <a:spLocks noChangeArrowheads="1"/>
              </p:cNvSpPr>
              <p:nvPr/>
            </p:nvSpPr>
            <p:spPr bwMode="auto">
              <a:xfrm>
                <a:off x="4362" y="397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8" name="Oval 72"/>
              <p:cNvSpPr>
                <a:spLocks noChangeArrowheads="1"/>
              </p:cNvSpPr>
              <p:nvPr/>
            </p:nvSpPr>
            <p:spPr bwMode="auto">
              <a:xfrm>
                <a:off x="4722" y="397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9" name="Oval 71"/>
              <p:cNvSpPr>
                <a:spLocks noChangeArrowheads="1"/>
              </p:cNvSpPr>
              <p:nvPr/>
            </p:nvSpPr>
            <p:spPr bwMode="auto">
              <a:xfrm>
                <a:off x="5082" y="397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0" name="Oval 70"/>
              <p:cNvSpPr>
                <a:spLocks noChangeArrowheads="1"/>
              </p:cNvSpPr>
              <p:nvPr/>
            </p:nvSpPr>
            <p:spPr bwMode="auto">
              <a:xfrm>
                <a:off x="5442" y="397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1" name="Oval 69"/>
              <p:cNvSpPr>
                <a:spLocks noChangeArrowheads="1"/>
              </p:cNvSpPr>
              <p:nvPr/>
            </p:nvSpPr>
            <p:spPr bwMode="auto">
              <a:xfrm>
                <a:off x="5802" y="397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2" name="Oval 68"/>
              <p:cNvSpPr>
                <a:spLocks noChangeArrowheads="1"/>
              </p:cNvSpPr>
              <p:nvPr/>
            </p:nvSpPr>
            <p:spPr bwMode="auto">
              <a:xfrm>
                <a:off x="6162" y="397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3" name="Oval 67"/>
              <p:cNvSpPr>
                <a:spLocks noChangeArrowheads="1"/>
              </p:cNvSpPr>
              <p:nvPr/>
            </p:nvSpPr>
            <p:spPr bwMode="auto">
              <a:xfrm>
                <a:off x="3282" y="397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4" name="Oval 66"/>
              <p:cNvSpPr>
                <a:spLocks noChangeArrowheads="1"/>
              </p:cNvSpPr>
              <p:nvPr/>
            </p:nvSpPr>
            <p:spPr bwMode="auto">
              <a:xfrm>
                <a:off x="2922" y="397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5" name="Oval 65"/>
              <p:cNvSpPr>
                <a:spLocks noChangeArrowheads="1"/>
              </p:cNvSpPr>
              <p:nvPr/>
            </p:nvSpPr>
            <p:spPr bwMode="auto">
              <a:xfrm>
                <a:off x="3655" y="361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6" name="Oval 64"/>
              <p:cNvSpPr>
                <a:spLocks noChangeArrowheads="1"/>
              </p:cNvSpPr>
              <p:nvPr/>
            </p:nvSpPr>
            <p:spPr bwMode="auto">
              <a:xfrm>
                <a:off x="4015" y="362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7" name="Oval 63"/>
              <p:cNvSpPr>
                <a:spLocks noChangeArrowheads="1"/>
              </p:cNvSpPr>
              <p:nvPr/>
            </p:nvSpPr>
            <p:spPr bwMode="auto">
              <a:xfrm>
                <a:off x="4375" y="362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8" name="Oval 62"/>
              <p:cNvSpPr>
                <a:spLocks noChangeArrowheads="1"/>
              </p:cNvSpPr>
              <p:nvPr/>
            </p:nvSpPr>
            <p:spPr bwMode="auto">
              <a:xfrm>
                <a:off x="4735" y="362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9" name="Oval 61"/>
              <p:cNvSpPr>
                <a:spLocks noChangeArrowheads="1"/>
              </p:cNvSpPr>
              <p:nvPr/>
            </p:nvSpPr>
            <p:spPr bwMode="auto">
              <a:xfrm>
                <a:off x="5095" y="362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70" name="Oval 60"/>
              <p:cNvSpPr>
                <a:spLocks noChangeArrowheads="1"/>
              </p:cNvSpPr>
              <p:nvPr/>
            </p:nvSpPr>
            <p:spPr bwMode="auto">
              <a:xfrm>
                <a:off x="5455" y="362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71" name="Oval 59"/>
              <p:cNvSpPr>
                <a:spLocks noChangeArrowheads="1"/>
              </p:cNvSpPr>
              <p:nvPr/>
            </p:nvSpPr>
            <p:spPr bwMode="auto">
              <a:xfrm>
                <a:off x="5815" y="362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72" name="Oval 58"/>
              <p:cNvSpPr>
                <a:spLocks noChangeArrowheads="1"/>
              </p:cNvSpPr>
              <p:nvPr/>
            </p:nvSpPr>
            <p:spPr bwMode="auto">
              <a:xfrm>
                <a:off x="6175" y="362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73" name="Oval 57"/>
              <p:cNvSpPr>
                <a:spLocks noChangeArrowheads="1"/>
              </p:cNvSpPr>
              <p:nvPr/>
            </p:nvSpPr>
            <p:spPr bwMode="auto">
              <a:xfrm>
                <a:off x="3295" y="362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74" name="Oval 56"/>
              <p:cNvSpPr>
                <a:spLocks noChangeArrowheads="1"/>
              </p:cNvSpPr>
              <p:nvPr/>
            </p:nvSpPr>
            <p:spPr bwMode="auto">
              <a:xfrm>
                <a:off x="2935" y="362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75" name="Oval 55"/>
              <p:cNvSpPr>
                <a:spLocks noChangeArrowheads="1"/>
              </p:cNvSpPr>
              <p:nvPr/>
            </p:nvSpPr>
            <p:spPr bwMode="auto">
              <a:xfrm>
                <a:off x="3640" y="325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76" name="Oval 54"/>
              <p:cNvSpPr>
                <a:spLocks noChangeArrowheads="1"/>
              </p:cNvSpPr>
              <p:nvPr/>
            </p:nvSpPr>
            <p:spPr bwMode="auto">
              <a:xfrm>
                <a:off x="4000" y="326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77" name="Oval 53"/>
              <p:cNvSpPr>
                <a:spLocks noChangeArrowheads="1"/>
              </p:cNvSpPr>
              <p:nvPr/>
            </p:nvSpPr>
            <p:spPr bwMode="auto">
              <a:xfrm>
                <a:off x="4360" y="326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78" name="Oval 52"/>
              <p:cNvSpPr>
                <a:spLocks noChangeArrowheads="1"/>
              </p:cNvSpPr>
              <p:nvPr/>
            </p:nvSpPr>
            <p:spPr bwMode="auto">
              <a:xfrm>
                <a:off x="4720" y="326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79" name="Oval 51"/>
              <p:cNvSpPr>
                <a:spLocks noChangeArrowheads="1"/>
              </p:cNvSpPr>
              <p:nvPr/>
            </p:nvSpPr>
            <p:spPr bwMode="auto">
              <a:xfrm>
                <a:off x="5080" y="326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80" name="Oval 50"/>
              <p:cNvSpPr>
                <a:spLocks noChangeArrowheads="1"/>
              </p:cNvSpPr>
              <p:nvPr/>
            </p:nvSpPr>
            <p:spPr bwMode="auto">
              <a:xfrm>
                <a:off x="5440" y="326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81" name="Oval 49"/>
              <p:cNvSpPr>
                <a:spLocks noChangeArrowheads="1"/>
              </p:cNvSpPr>
              <p:nvPr/>
            </p:nvSpPr>
            <p:spPr bwMode="auto">
              <a:xfrm>
                <a:off x="5800" y="326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82" name="Oval 48"/>
              <p:cNvSpPr>
                <a:spLocks noChangeArrowheads="1"/>
              </p:cNvSpPr>
              <p:nvPr/>
            </p:nvSpPr>
            <p:spPr bwMode="auto">
              <a:xfrm>
                <a:off x="6160" y="326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83" name="Oval 47"/>
              <p:cNvSpPr>
                <a:spLocks noChangeArrowheads="1"/>
              </p:cNvSpPr>
              <p:nvPr/>
            </p:nvSpPr>
            <p:spPr bwMode="auto">
              <a:xfrm>
                <a:off x="3280" y="326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84" name="Oval 46"/>
              <p:cNvSpPr>
                <a:spLocks noChangeArrowheads="1"/>
              </p:cNvSpPr>
              <p:nvPr/>
            </p:nvSpPr>
            <p:spPr bwMode="auto">
              <a:xfrm>
                <a:off x="2920" y="326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85" name="Oval 45"/>
              <p:cNvSpPr>
                <a:spLocks noChangeArrowheads="1"/>
              </p:cNvSpPr>
              <p:nvPr/>
            </p:nvSpPr>
            <p:spPr bwMode="auto">
              <a:xfrm>
                <a:off x="3642" y="287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86" name="Oval 44"/>
              <p:cNvSpPr>
                <a:spLocks noChangeArrowheads="1"/>
              </p:cNvSpPr>
              <p:nvPr/>
            </p:nvSpPr>
            <p:spPr bwMode="auto">
              <a:xfrm>
                <a:off x="4002" y="28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87" name="Oval 43"/>
              <p:cNvSpPr>
                <a:spLocks noChangeArrowheads="1"/>
              </p:cNvSpPr>
              <p:nvPr/>
            </p:nvSpPr>
            <p:spPr bwMode="auto">
              <a:xfrm>
                <a:off x="4362" y="28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88" name="Oval 42"/>
              <p:cNvSpPr>
                <a:spLocks noChangeArrowheads="1"/>
              </p:cNvSpPr>
              <p:nvPr/>
            </p:nvSpPr>
            <p:spPr bwMode="auto">
              <a:xfrm>
                <a:off x="4722" y="28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89" name="Oval 41"/>
              <p:cNvSpPr>
                <a:spLocks noChangeArrowheads="1"/>
              </p:cNvSpPr>
              <p:nvPr/>
            </p:nvSpPr>
            <p:spPr bwMode="auto">
              <a:xfrm>
                <a:off x="5082" y="28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90" name="Oval 40"/>
              <p:cNvSpPr>
                <a:spLocks noChangeArrowheads="1"/>
              </p:cNvSpPr>
              <p:nvPr/>
            </p:nvSpPr>
            <p:spPr bwMode="auto">
              <a:xfrm>
                <a:off x="5442" y="28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91" name="Oval 39"/>
              <p:cNvSpPr>
                <a:spLocks noChangeArrowheads="1"/>
              </p:cNvSpPr>
              <p:nvPr/>
            </p:nvSpPr>
            <p:spPr bwMode="auto">
              <a:xfrm>
                <a:off x="5802" y="28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92" name="Oval 38"/>
              <p:cNvSpPr>
                <a:spLocks noChangeArrowheads="1"/>
              </p:cNvSpPr>
              <p:nvPr/>
            </p:nvSpPr>
            <p:spPr bwMode="auto">
              <a:xfrm>
                <a:off x="6162" y="28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93" name="Oval 37"/>
              <p:cNvSpPr>
                <a:spLocks noChangeArrowheads="1"/>
              </p:cNvSpPr>
              <p:nvPr/>
            </p:nvSpPr>
            <p:spPr bwMode="auto">
              <a:xfrm>
                <a:off x="3282" y="28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94" name="Oval 36"/>
              <p:cNvSpPr>
                <a:spLocks noChangeArrowheads="1"/>
              </p:cNvSpPr>
              <p:nvPr/>
            </p:nvSpPr>
            <p:spPr bwMode="auto">
              <a:xfrm>
                <a:off x="2922" y="28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95" name="Oval 35"/>
              <p:cNvSpPr>
                <a:spLocks noChangeArrowheads="1"/>
              </p:cNvSpPr>
              <p:nvPr/>
            </p:nvSpPr>
            <p:spPr bwMode="auto">
              <a:xfrm>
                <a:off x="3655" y="251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96" name="Oval 34"/>
              <p:cNvSpPr>
                <a:spLocks noChangeArrowheads="1"/>
              </p:cNvSpPr>
              <p:nvPr/>
            </p:nvSpPr>
            <p:spPr bwMode="auto">
              <a:xfrm>
                <a:off x="4015" y="253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97" name="Oval 33"/>
              <p:cNvSpPr>
                <a:spLocks noChangeArrowheads="1"/>
              </p:cNvSpPr>
              <p:nvPr/>
            </p:nvSpPr>
            <p:spPr bwMode="auto">
              <a:xfrm>
                <a:off x="4375" y="253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98" name="Oval 32"/>
              <p:cNvSpPr>
                <a:spLocks noChangeArrowheads="1"/>
              </p:cNvSpPr>
              <p:nvPr/>
            </p:nvSpPr>
            <p:spPr bwMode="auto">
              <a:xfrm>
                <a:off x="4735" y="253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99" name="Oval 31"/>
              <p:cNvSpPr>
                <a:spLocks noChangeArrowheads="1"/>
              </p:cNvSpPr>
              <p:nvPr/>
            </p:nvSpPr>
            <p:spPr bwMode="auto">
              <a:xfrm>
                <a:off x="5095" y="253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0" name="Oval 30"/>
              <p:cNvSpPr>
                <a:spLocks noChangeArrowheads="1"/>
              </p:cNvSpPr>
              <p:nvPr/>
            </p:nvSpPr>
            <p:spPr bwMode="auto">
              <a:xfrm>
                <a:off x="5455" y="253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1" name="Oval 29"/>
              <p:cNvSpPr>
                <a:spLocks noChangeArrowheads="1"/>
              </p:cNvSpPr>
              <p:nvPr/>
            </p:nvSpPr>
            <p:spPr bwMode="auto">
              <a:xfrm>
                <a:off x="5815" y="253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2" name="Oval 28"/>
              <p:cNvSpPr>
                <a:spLocks noChangeArrowheads="1"/>
              </p:cNvSpPr>
              <p:nvPr/>
            </p:nvSpPr>
            <p:spPr bwMode="auto">
              <a:xfrm>
                <a:off x="6175" y="253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3" name="Oval 27"/>
              <p:cNvSpPr>
                <a:spLocks noChangeArrowheads="1"/>
              </p:cNvSpPr>
              <p:nvPr/>
            </p:nvSpPr>
            <p:spPr bwMode="auto">
              <a:xfrm>
                <a:off x="3295" y="253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4" name="Oval 26"/>
              <p:cNvSpPr>
                <a:spLocks noChangeArrowheads="1"/>
              </p:cNvSpPr>
              <p:nvPr/>
            </p:nvSpPr>
            <p:spPr bwMode="auto">
              <a:xfrm>
                <a:off x="2935" y="253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5" name="Oval 25"/>
              <p:cNvSpPr>
                <a:spLocks noChangeArrowheads="1"/>
              </p:cNvSpPr>
              <p:nvPr/>
            </p:nvSpPr>
            <p:spPr bwMode="auto">
              <a:xfrm>
                <a:off x="3655" y="5744"/>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6" name="Oval 24"/>
              <p:cNvSpPr>
                <a:spLocks noChangeArrowheads="1"/>
              </p:cNvSpPr>
              <p:nvPr/>
            </p:nvSpPr>
            <p:spPr bwMode="auto">
              <a:xfrm>
                <a:off x="4015" y="575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7" name="Oval 23"/>
              <p:cNvSpPr>
                <a:spLocks noChangeArrowheads="1"/>
              </p:cNvSpPr>
              <p:nvPr/>
            </p:nvSpPr>
            <p:spPr bwMode="auto">
              <a:xfrm>
                <a:off x="4375" y="575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8" name="Oval 22"/>
              <p:cNvSpPr>
                <a:spLocks noChangeArrowheads="1"/>
              </p:cNvSpPr>
              <p:nvPr/>
            </p:nvSpPr>
            <p:spPr bwMode="auto">
              <a:xfrm>
                <a:off x="4735" y="575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9" name="Oval 21"/>
              <p:cNvSpPr>
                <a:spLocks noChangeArrowheads="1"/>
              </p:cNvSpPr>
              <p:nvPr/>
            </p:nvSpPr>
            <p:spPr bwMode="auto">
              <a:xfrm>
                <a:off x="5095" y="575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10" name="Oval 20"/>
              <p:cNvSpPr>
                <a:spLocks noChangeArrowheads="1"/>
              </p:cNvSpPr>
              <p:nvPr/>
            </p:nvSpPr>
            <p:spPr bwMode="auto">
              <a:xfrm>
                <a:off x="5455" y="575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11" name="Oval 19"/>
              <p:cNvSpPr>
                <a:spLocks noChangeArrowheads="1"/>
              </p:cNvSpPr>
              <p:nvPr/>
            </p:nvSpPr>
            <p:spPr bwMode="auto">
              <a:xfrm>
                <a:off x="5815" y="575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12" name="Oval 18"/>
              <p:cNvSpPr>
                <a:spLocks noChangeArrowheads="1"/>
              </p:cNvSpPr>
              <p:nvPr/>
            </p:nvSpPr>
            <p:spPr bwMode="auto">
              <a:xfrm>
                <a:off x="6175" y="575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13" name="Oval 17"/>
              <p:cNvSpPr>
                <a:spLocks noChangeArrowheads="1"/>
              </p:cNvSpPr>
              <p:nvPr/>
            </p:nvSpPr>
            <p:spPr bwMode="auto">
              <a:xfrm>
                <a:off x="3295" y="575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14" name="Oval 16"/>
              <p:cNvSpPr>
                <a:spLocks noChangeArrowheads="1"/>
              </p:cNvSpPr>
              <p:nvPr/>
            </p:nvSpPr>
            <p:spPr bwMode="auto">
              <a:xfrm>
                <a:off x="2935" y="575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15" name="Oval 15"/>
              <p:cNvSpPr>
                <a:spLocks noChangeArrowheads="1"/>
              </p:cNvSpPr>
              <p:nvPr/>
            </p:nvSpPr>
            <p:spPr bwMode="auto">
              <a:xfrm>
                <a:off x="2562" y="539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16" name="Oval 14"/>
              <p:cNvSpPr>
                <a:spLocks noChangeArrowheads="1"/>
              </p:cNvSpPr>
              <p:nvPr/>
            </p:nvSpPr>
            <p:spPr bwMode="auto">
              <a:xfrm>
                <a:off x="2562" y="503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17" name="Oval 13"/>
              <p:cNvSpPr>
                <a:spLocks noChangeArrowheads="1"/>
              </p:cNvSpPr>
              <p:nvPr/>
            </p:nvSpPr>
            <p:spPr bwMode="auto">
              <a:xfrm>
                <a:off x="2562" y="46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18" name="Oval 12"/>
              <p:cNvSpPr>
                <a:spLocks noChangeArrowheads="1"/>
              </p:cNvSpPr>
              <p:nvPr/>
            </p:nvSpPr>
            <p:spPr bwMode="auto">
              <a:xfrm>
                <a:off x="2562" y="431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19" name="Oval 11"/>
              <p:cNvSpPr>
                <a:spLocks noChangeArrowheads="1"/>
              </p:cNvSpPr>
              <p:nvPr/>
            </p:nvSpPr>
            <p:spPr bwMode="auto">
              <a:xfrm>
                <a:off x="2549" y="397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20" name="Oval 10"/>
              <p:cNvSpPr>
                <a:spLocks noChangeArrowheads="1"/>
              </p:cNvSpPr>
              <p:nvPr/>
            </p:nvSpPr>
            <p:spPr bwMode="auto">
              <a:xfrm>
                <a:off x="2562" y="362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21" name="Oval 9"/>
              <p:cNvSpPr>
                <a:spLocks noChangeArrowheads="1"/>
              </p:cNvSpPr>
              <p:nvPr/>
            </p:nvSpPr>
            <p:spPr bwMode="auto">
              <a:xfrm>
                <a:off x="2547" y="326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22" name="Oval 8"/>
              <p:cNvSpPr>
                <a:spLocks noChangeArrowheads="1"/>
              </p:cNvSpPr>
              <p:nvPr/>
            </p:nvSpPr>
            <p:spPr bwMode="auto">
              <a:xfrm>
                <a:off x="2549" y="28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23" name="Oval 7"/>
              <p:cNvSpPr>
                <a:spLocks noChangeArrowheads="1"/>
              </p:cNvSpPr>
              <p:nvPr/>
            </p:nvSpPr>
            <p:spPr bwMode="auto">
              <a:xfrm>
                <a:off x="2562" y="253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24" name="Oval 6"/>
              <p:cNvSpPr>
                <a:spLocks noChangeArrowheads="1"/>
              </p:cNvSpPr>
              <p:nvPr/>
            </p:nvSpPr>
            <p:spPr bwMode="auto">
              <a:xfrm>
                <a:off x="2562" y="575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25" name="AutoShape 5"/>
              <p:cNvSpPr>
                <a:spLocks noChangeArrowheads="1"/>
              </p:cNvSpPr>
              <p:nvPr/>
            </p:nvSpPr>
            <p:spPr bwMode="auto">
              <a:xfrm>
                <a:off x="2935" y="2749"/>
                <a:ext cx="3240" cy="2340"/>
              </a:xfrm>
              <a:prstGeom prst="pentagon">
                <a:avLst/>
              </a:prstGeom>
              <a:solidFill>
                <a:schemeClr val="accent6">
                  <a:lumMod val="60000"/>
                  <a:lumOff val="40000"/>
                  <a:alpha val="44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grpSp>
        <p:sp>
          <p:nvSpPr>
            <p:cNvPr id="8" name="Text Box 3"/>
            <p:cNvSpPr txBox="1">
              <a:spLocks noChangeArrowheads="1"/>
            </p:cNvSpPr>
            <p:nvPr/>
          </p:nvSpPr>
          <p:spPr bwMode="auto">
            <a:xfrm>
              <a:off x="6436" y="5864"/>
              <a:ext cx="72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pPr>
              <a:r>
                <a:rPr lang="en-US" altLang="ru-RU" dirty="0">
                  <a:latin typeface="Bahnschrift" panose="020B0502040204020203" pitchFamily="34" charset="0"/>
                  <a:ea typeface="Times New Roman" panose="02020603050405020304" pitchFamily="18" charset="0"/>
                </a:rPr>
                <a:t>X1</a:t>
              </a:r>
              <a:endParaRPr lang="en-US" altLang="ru-RU" sz="2800" dirty="0">
                <a:latin typeface="Bahnschrift" panose="020B0502040204020203" pitchFamily="34" charset="0"/>
              </a:endParaRPr>
            </a:p>
          </p:txBody>
        </p:sp>
        <p:sp>
          <p:nvSpPr>
            <p:cNvPr id="10" name="Text Box 2"/>
            <p:cNvSpPr txBox="1">
              <a:spLocks noChangeArrowheads="1"/>
            </p:cNvSpPr>
            <p:nvPr/>
          </p:nvSpPr>
          <p:spPr bwMode="auto">
            <a:xfrm>
              <a:off x="2187" y="1835"/>
              <a:ext cx="72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pPr>
              <a:r>
                <a:rPr lang="en-US" altLang="ru-RU" dirty="0">
                  <a:latin typeface="Bahnschrift" panose="020B0502040204020203" pitchFamily="34" charset="0"/>
                  <a:ea typeface="Times New Roman" panose="02020603050405020304" pitchFamily="18" charset="0"/>
                </a:rPr>
                <a:t>X2</a:t>
              </a:r>
              <a:endParaRPr lang="en-US" altLang="ru-RU" sz="2800" dirty="0">
                <a:latin typeface="Bahnschrift" panose="020B0502040204020203" pitchFamily="34" charset="0"/>
              </a:endParaRPr>
            </a:p>
          </p:txBody>
        </p:sp>
      </p:grpSp>
      <p:sp>
        <p:nvSpPr>
          <p:cNvPr id="126" name="Прямоугольник 125"/>
          <p:cNvSpPr/>
          <p:nvPr/>
        </p:nvSpPr>
        <p:spPr>
          <a:xfrm>
            <a:off x="1919536" y="260649"/>
            <a:ext cx="8424936" cy="1323439"/>
          </a:xfrm>
          <a:prstGeom prst="rect">
            <a:avLst/>
          </a:prstGeom>
        </p:spPr>
        <p:txBody>
          <a:bodyPr wrap="square">
            <a:spAutoFit/>
          </a:bodyPr>
          <a:lstStyle/>
          <a:p>
            <a:pPr algn="ctr"/>
            <a:r>
              <a:rPr lang="ru-RU" sz="4000" b="1" dirty="0">
                <a:solidFill>
                  <a:srgbClr val="00B050"/>
                </a:solidFill>
                <a:latin typeface="+mj-lt"/>
                <a:ea typeface="Times New Roman" panose="02020603050405020304" pitchFamily="18" charset="0"/>
              </a:rPr>
              <a:t>Построение математической модели задачи</a:t>
            </a:r>
            <a:endParaRPr lang="ru-RU" sz="4000" dirty="0">
              <a:solidFill>
                <a:srgbClr val="00B050"/>
              </a:solidFill>
              <a:latin typeface="+mj-lt"/>
            </a:endParaRPr>
          </a:p>
        </p:txBody>
      </p:sp>
    </p:spTree>
    <p:extLst>
      <p:ext uri="{BB962C8B-B14F-4D97-AF65-F5344CB8AC3E}">
        <p14:creationId xmlns:p14="http://schemas.microsoft.com/office/powerpoint/2010/main" val="165358541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11424" y="61121"/>
            <a:ext cx="10476656" cy="1077218"/>
          </a:xfrm>
          <a:prstGeom prst="rect">
            <a:avLst/>
          </a:prstGeom>
        </p:spPr>
        <p:txBody>
          <a:bodyPr wrap="square">
            <a:spAutoFit/>
          </a:bodyPr>
          <a:lstStyle/>
          <a:p>
            <a:pPr algn="ctr"/>
            <a:r>
              <a:rPr lang="ru-RU" sz="3200" b="1" dirty="0">
                <a:solidFill>
                  <a:srgbClr val="00B050"/>
                </a:solidFill>
                <a:latin typeface="Bahnschrift" panose="020B0502040204020203" pitchFamily="34" charset="0"/>
                <a:ea typeface="Times New Roman" panose="02020603050405020304" pitchFamily="18" charset="0"/>
              </a:rPr>
              <a:t>Изучение </a:t>
            </a:r>
            <a:r>
              <a:rPr lang="ru-RU" sz="3200" b="1" dirty="0">
                <a:solidFill>
                  <a:srgbClr val="00B050"/>
                </a:solidFill>
                <a:latin typeface="Bahnschrift" panose="020B0502040204020203" pitchFamily="34" charset="0"/>
                <a:ea typeface="Times New Roman" panose="02020603050405020304" pitchFamily="18" charset="0"/>
              </a:rPr>
              <a:t>методов решения задач целочисленного линейного программирования</a:t>
            </a:r>
          </a:p>
        </p:txBody>
      </p:sp>
      <p:sp>
        <p:nvSpPr>
          <p:cNvPr id="6" name="Rectangle 4"/>
          <p:cNvSpPr>
            <a:spLocks noChangeArrowheads="1"/>
          </p:cNvSpPr>
          <p:nvPr/>
        </p:nvSpPr>
        <p:spPr bwMode="auto">
          <a:xfrm>
            <a:off x="2279576" y="2435589"/>
            <a:ext cx="117796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8"/>
          <p:cNvSpPr>
            <a:spLocks noChangeArrowheads="1"/>
          </p:cNvSpPr>
          <p:nvPr/>
        </p:nvSpPr>
        <p:spPr bwMode="auto">
          <a:xfrm>
            <a:off x="2279574" y="4923378"/>
            <a:ext cx="123838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3140108" y="1422280"/>
            <a:ext cx="13483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Прямоугольник 8"/>
          <p:cNvSpPr/>
          <p:nvPr/>
        </p:nvSpPr>
        <p:spPr>
          <a:xfrm>
            <a:off x="1683364" y="1044026"/>
            <a:ext cx="9365064" cy="584775"/>
          </a:xfrm>
          <a:prstGeom prst="rect">
            <a:avLst/>
          </a:prstGeom>
        </p:spPr>
        <p:txBody>
          <a:bodyPr wrap="none">
            <a:spAutoFit/>
          </a:bodyPr>
          <a:lstStyle/>
          <a:p>
            <a:r>
              <a:rPr lang="ru-RU" sz="28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Методы </a:t>
            </a:r>
            <a:r>
              <a:rPr lang="ru-RU" sz="32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решения</a:t>
            </a:r>
            <a:r>
              <a:rPr lang="ru-RU" sz="2800" b="1" i="1" dirty="0">
                <a:solidFill>
                  <a:srgbClr val="00B050"/>
                </a:solidFill>
                <a:latin typeface="Bahnschrift" panose="020B0502040204020203" pitchFamily="34" charset="0"/>
                <a:ea typeface="Times New Roman" panose="02020603050405020304" pitchFamily="18" charset="0"/>
                <a:cs typeface="Times New Roman" panose="02020603050405020304" pitchFamily="18" charset="0"/>
              </a:rPr>
              <a:t> задач </a:t>
            </a:r>
            <a:r>
              <a:rPr lang="ru-RU" sz="2800" b="1" i="1" dirty="0">
                <a:solidFill>
                  <a:srgbClr val="00B050"/>
                </a:solidFill>
                <a:latin typeface="Bahnschrift" panose="020B0502040204020203" pitchFamily="34" charset="0"/>
                <a:cs typeface="Times New Roman" panose="02020603050405020304" pitchFamily="18" charset="0"/>
              </a:rPr>
              <a:t>целочисленной оптимизации</a:t>
            </a:r>
            <a:endParaRPr lang="ru-RU" sz="2800" b="1" i="1" dirty="0">
              <a:solidFill>
                <a:srgbClr val="00B050"/>
              </a:solidFill>
              <a:latin typeface="Bahnschrift" panose="020B0502040204020203" pitchFamily="34" charset="0"/>
              <a:cs typeface="Times New Roman" panose="02020603050405020304" pitchFamily="18" charset="0"/>
            </a:endParaRPr>
          </a:p>
        </p:txBody>
      </p:sp>
      <p:sp>
        <p:nvSpPr>
          <p:cNvPr id="127" name="Прямоугольник 126"/>
          <p:cNvSpPr/>
          <p:nvPr/>
        </p:nvSpPr>
        <p:spPr>
          <a:xfrm>
            <a:off x="1271464" y="1677861"/>
            <a:ext cx="10116616" cy="4893647"/>
          </a:xfrm>
          <a:prstGeom prst="rect">
            <a:avLst/>
          </a:prstGeom>
        </p:spPr>
        <p:txBody>
          <a:bodyPr wrap="square">
            <a:spAutoFit/>
          </a:bodyPr>
          <a:lstStyle/>
          <a:p>
            <a:r>
              <a:rPr lang="ru-RU" sz="2400" b="1" i="1" dirty="0">
                <a:latin typeface="+mj-lt"/>
                <a:ea typeface="Times New Roman" panose="02020603050405020304" pitchFamily="18" charset="0"/>
              </a:rPr>
              <a:t>Метод полного перебора</a:t>
            </a:r>
            <a:r>
              <a:rPr lang="ru-RU" sz="2400" dirty="0">
                <a:latin typeface="+mj-lt"/>
                <a:ea typeface="Times New Roman" panose="02020603050405020304" pitchFamily="18" charset="0"/>
              </a:rPr>
              <a:t> </a:t>
            </a:r>
            <a:endParaRPr lang="ru-RU" sz="2400" dirty="0" smtClean="0">
              <a:latin typeface="+mj-lt"/>
              <a:ea typeface="Times New Roman" panose="02020603050405020304" pitchFamily="18" charset="0"/>
            </a:endParaRPr>
          </a:p>
          <a:p>
            <a:pPr marL="285750" indent="-285750">
              <a:buFont typeface="Arial" panose="020B0604020202020204" pitchFamily="34" charset="0"/>
              <a:buChar char="•"/>
            </a:pPr>
            <a:r>
              <a:rPr lang="ru-RU" sz="2400" dirty="0" smtClean="0">
                <a:latin typeface="+mj-lt"/>
                <a:ea typeface="Times New Roman" panose="02020603050405020304" pitchFamily="18" charset="0"/>
              </a:rPr>
              <a:t>расчет </a:t>
            </a:r>
            <a:r>
              <a:rPr lang="ru-RU" sz="2400" dirty="0">
                <a:latin typeface="+mj-lt"/>
                <a:ea typeface="Times New Roman" panose="02020603050405020304" pitchFamily="18" charset="0"/>
              </a:rPr>
              <a:t>значений </a:t>
            </a:r>
            <a:r>
              <a:rPr lang="ru-RU" sz="2400" dirty="0">
                <a:latin typeface="+mj-lt"/>
                <a:ea typeface="Times New Roman" panose="02020603050405020304" pitchFamily="18" charset="0"/>
              </a:rPr>
              <a:t>целевой функции </a:t>
            </a:r>
            <a:r>
              <a:rPr lang="ru-RU" sz="2400" dirty="0">
                <a:latin typeface="+mj-lt"/>
                <a:ea typeface="Times New Roman" panose="02020603050405020304" pitchFamily="18" charset="0"/>
              </a:rPr>
              <a:t>во всей области допустимых решений и выбор точки, соответствующей оптимальному </a:t>
            </a:r>
            <a:r>
              <a:rPr lang="ru-RU" sz="2400" dirty="0">
                <a:latin typeface="+mj-lt"/>
                <a:ea typeface="Times New Roman" panose="02020603050405020304" pitchFamily="18" charset="0"/>
              </a:rPr>
              <a:t>значению;</a:t>
            </a:r>
          </a:p>
          <a:p>
            <a:pPr marL="285750" indent="-285750">
              <a:buFont typeface="Arial" panose="020B0604020202020204" pitchFamily="34" charset="0"/>
              <a:buChar char="•"/>
            </a:pPr>
            <a:r>
              <a:rPr lang="ru-RU" sz="2400" dirty="0">
                <a:latin typeface="+mj-lt"/>
              </a:rPr>
              <a:t>для большинства практических задач нереализуем</a:t>
            </a:r>
            <a:r>
              <a:rPr lang="ru-RU" sz="2400" dirty="0" smtClean="0">
                <a:latin typeface="+mj-lt"/>
              </a:rPr>
              <a:t>.</a:t>
            </a:r>
          </a:p>
          <a:p>
            <a:pPr marL="285750" indent="-285750">
              <a:buFont typeface="Arial" panose="020B0604020202020204" pitchFamily="34" charset="0"/>
              <a:buChar char="•"/>
            </a:pPr>
            <a:endParaRPr lang="ru-RU" sz="2400" dirty="0">
              <a:latin typeface="+mj-lt"/>
            </a:endParaRPr>
          </a:p>
          <a:p>
            <a:r>
              <a:rPr lang="ru-RU" sz="2400" b="1" i="1" dirty="0">
                <a:latin typeface="+mj-lt"/>
                <a:ea typeface="Times New Roman" panose="02020603050405020304" pitchFamily="18" charset="0"/>
              </a:rPr>
              <a:t>Метод ветвей и границ</a:t>
            </a:r>
            <a:r>
              <a:rPr lang="ru-RU" sz="2400" dirty="0" smtClean="0">
                <a:latin typeface="+mj-lt"/>
                <a:ea typeface="Times New Roman" panose="02020603050405020304" pitchFamily="18" charset="0"/>
              </a:rPr>
              <a:t>.</a:t>
            </a:r>
          </a:p>
          <a:p>
            <a:pPr marL="285750" indent="-285750">
              <a:buFont typeface="Arial" panose="020B0604020202020204" pitchFamily="34" charset="0"/>
              <a:buChar char="•"/>
            </a:pPr>
            <a:r>
              <a:rPr lang="ru-RU" sz="2400" dirty="0">
                <a:latin typeface="+mj-lt"/>
                <a:ea typeface="Times New Roman" panose="02020603050405020304" pitchFamily="18" charset="0"/>
              </a:rPr>
              <a:t>Широко распространен;</a:t>
            </a:r>
          </a:p>
          <a:p>
            <a:pPr marL="285750" indent="-285750">
              <a:buFont typeface="Arial" panose="020B0604020202020204" pitchFamily="34" charset="0"/>
              <a:buChar char="•"/>
            </a:pPr>
            <a:r>
              <a:rPr lang="ru-RU" sz="2400" dirty="0">
                <a:latin typeface="+mj-lt"/>
                <a:cs typeface="Times New Roman" panose="02020603050405020304" pitchFamily="18" charset="0"/>
              </a:rPr>
              <a:t>Может быть использован как для задач </a:t>
            </a:r>
            <a:r>
              <a:rPr lang="ru-RU" sz="2400" b="1" dirty="0">
                <a:latin typeface="+mj-lt"/>
                <a:ea typeface="Times New Roman" panose="02020603050405020304" pitchFamily="18" charset="0"/>
                <a:cs typeface="Times New Roman" panose="02020603050405020304" pitchFamily="18" charset="0"/>
              </a:rPr>
              <a:t>целочисленного линейного программирования, так и для задач, не сводимых к задачам линейного программирования</a:t>
            </a:r>
            <a:r>
              <a:rPr lang="ru-RU" sz="2400" dirty="0" smtClean="0">
                <a:latin typeface="+mj-lt"/>
                <a:cs typeface="Times New Roman" panose="02020603050405020304" pitchFamily="18" charset="0"/>
              </a:rPr>
              <a:t>.</a:t>
            </a:r>
          </a:p>
          <a:p>
            <a:pPr marL="285750" indent="-285750">
              <a:buFont typeface="Arial" panose="020B0604020202020204" pitchFamily="34" charset="0"/>
              <a:buChar char="•"/>
            </a:pPr>
            <a:endParaRPr lang="ru-RU" sz="2400" dirty="0">
              <a:latin typeface="+mj-lt"/>
              <a:cs typeface="Times New Roman" panose="02020603050405020304" pitchFamily="18" charset="0"/>
            </a:endParaRPr>
          </a:p>
          <a:p>
            <a:r>
              <a:rPr lang="ru-RU" sz="2400" b="1" i="1" dirty="0">
                <a:latin typeface="+mj-lt"/>
                <a:ea typeface="Times New Roman" panose="02020603050405020304" pitchFamily="18" charset="0"/>
              </a:rPr>
              <a:t>Метод </a:t>
            </a:r>
            <a:r>
              <a:rPr lang="ru-RU" sz="2400" b="1" i="1" dirty="0" smtClean="0">
                <a:latin typeface="+mj-lt"/>
                <a:ea typeface="Times New Roman" panose="02020603050405020304" pitchFamily="18" charset="0"/>
              </a:rPr>
              <a:t>Гомори</a:t>
            </a:r>
            <a:endParaRPr lang="ru-RU" sz="2400" b="1" i="1" dirty="0">
              <a:latin typeface="+mj-lt"/>
              <a:ea typeface="Times New Roman" panose="02020603050405020304" pitchFamily="18" charset="0"/>
            </a:endParaRPr>
          </a:p>
        </p:txBody>
      </p:sp>
    </p:spTree>
    <p:extLst>
      <p:ext uri="{BB962C8B-B14F-4D97-AF65-F5344CB8AC3E}">
        <p14:creationId xmlns:p14="http://schemas.microsoft.com/office/powerpoint/2010/main" val="2665169952"/>
      </p:ext>
    </p:extLst>
  </p:cSld>
  <p:clrMapOvr>
    <a:masterClrMapping/>
  </p:clrMapOvr>
  <p:transition spd="slow">
    <p:push dir="u"/>
  </p:transition>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МП">
      <a:majorFont>
        <a:latin typeface="Bahnschrift"/>
        <a:ea typeface=""/>
        <a:cs typeface=""/>
      </a:majorFont>
      <a:minorFont>
        <a:latin typeface="Bahnschrift"/>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1401</TotalTime>
  <Words>1676</Words>
  <Application>Microsoft Office PowerPoint</Application>
  <PresentationFormat>Широкоэкранный</PresentationFormat>
  <Paragraphs>210</Paragraphs>
  <Slides>25</Slides>
  <Notes>17</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2</vt:i4>
      </vt:variant>
      <vt:variant>
        <vt:lpstr>Заголовки слайдов</vt:lpstr>
      </vt:variant>
      <vt:variant>
        <vt:i4>25</vt:i4>
      </vt:variant>
    </vt:vector>
  </HeadingPairs>
  <TitlesOfParts>
    <vt:vector size="33" baseType="lpstr">
      <vt:lpstr>Arial</vt:lpstr>
      <vt:lpstr>Bahnschrift</vt:lpstr>
      <vt:lpstr>Calibri</vt:lpstr>
      <vt:lpstr>Georgia</vt:lpstr>
      <vt:lpstr>Times New Roman</vt:lpstr>
      <vt:lpstr>Тема Office</vt:lpstr>
      <vt:lpstr>Уравнение</vt:lpstr>
      <vt:lpstr>Microsoft Equation 3.0</vt:lpstr>
      <vt:lpstr>Задачи целочисленного линейного программирования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МАТЕМАТИЧЕСКОЕ ПРОГРАММИРОВАНИЕ</dc:title>
  <dc:creator>Brakovich</dc:creator>
  <cp:lastModifiedBy>User</cp:lastModifiedBy>
  <cp:revision>105</cp:revision>
  <dcterms:created xsi:type="dcterms:W3CDTF">2010-12-02T13:55:43Z</dcterms:created>
  <dcterms:modified xsi:type="dcterms:W3CDTF">2023-05-10T12:20:55Z</dcterms:modified>
</cp:coreProperties>
</file>