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sldIdLst>
    <p:sldId id="332" r:id="rId2"/>
    <p:sldId id="281" r:id="rId3"/>
    <p:sldId id="280" r:id="rId4"/>
    <p:sldId id="300" r:id="rId5"/>
    <p:sldId id="333" r:id="rId6"/>
    <p:sldId id="301" r:id="rId7"/>
    <p:sldId id="302" r:id="rId8"/>
    <p:sldId id="334" r:id="rId9"/>
    <p:sldId id="303" r:id="rId10"/>
    <p:sldId id="285" r:id="rId11"/>
    <p:sldId id="304" r:id="rId12"/>
    <p:sldId id="305" r:id="rId13"/>
    <p:sldId id="288" r:id="rId14"/>
    <p:sldId id="289" r:id="rId15"/>
    <p:sldId id="290" r:id="rId16"/>
    <p:sldId id="256" r:id="rId17"/>
    <p:sldId id="291" r:id="rId18"/>
    <p:sldId id="257" r:id="rId19"/>
    <p:sldId id="292" r:id="rId20"/>
    <p:sldId id="293" r:id="rId21"/>
    <p:sldId id="296" r:id="rId22"/>
    <p:sldId id="258" r:id="rId23"/>
    <p:sldId id="259" r:id="rId24"/>
    <p:sldId id="294" r:id="rId25"/>
    <p:sldId id="299" r:id="rId26"/>
    <p:sldId id="335" r:id="rId27"/>
    <p:sldId id="260" r:id="rId28"/>
    <p:sldId id="298" r:id="rId29"/>
    <p:sldId id="297" r:id="rId30"/>
    <p:sldId id="336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7" r:id="rId40"/>
    <p:sldId id="318" r:id="rId41"/>
    <p:sldId id="319" r:id="rId42"/>
    <p:sldId id="320" r:id="rId43"/>
    <p:sldId id="321" r:id="rId44"/>
    <p:sldId id="323" r:id="rId45"/>
    <p:sldId id="324" r:id="rId46"/>
    <p:sldId id="325" r:id="rId47"/>
    <p:sldId id="337" r:id="rId48"/>
    <p:sldId id="326" r:id="rId49"/>
    <p:sldId id="327" r:id="rId50"/>
    <p:sldId id="328" r:id="rId51"/>
    <p:sldId id="329" r:id="rId52"/>
    <p:sldId id="330" r:id="rId53"/>
    <p:sldId id="331" r:id="rId54"/>
  </p:sldIdLst>
  <p:sldSz cx="12192000" cy="6858000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7" autoAdjust="0"/>
    <p:restoredTop sz="96395" autoAdjust="0"/>
  </p:normalViewPr>
  <p:slideViewPr>
    <p:cSldViewPr>
      <p:cViewPr varScale="1">
        <p:scale>
          <a:sx n="62" d="100"/>
          <a:sy n="62" d="100"/>
        </p:scale>
        <p:origin x="90" y="11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169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FF73B-0582-48FE-BE4B-AFE2BEE79A90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F8B95-13B7-4759-97DE-247DC1C500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147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F8B95-13B7-4759-97DE-247DC1C500B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09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15.03.23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709202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15.03.23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6340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15.03.23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440057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15.03.23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3477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15.03.23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88233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15.03.23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93545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15.03.23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470460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15.03.23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793454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15.03.23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101797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15.03.23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996280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15.03.23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267131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15.03.23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67273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6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4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55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52736"/>
            <a:ext cx="9144000" cy="2387600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  <a:latin typeface="Bahnschrift" panose="020B0502040204020203" pitchFamily="34" charset="0"/>
              </a:rPr>
              <a:t>Математическое программирование</a:t>
            </a:r>
            <a:endParaRPr lang="ru-RU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221088"/>
            <a:ext cx="9144000" cy="1655762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Bahnschrift" panose="020B0502040204020203" pitchFamily="34" charset="0"/>
              </a:rPr>
              <a:t>Динамическое программирование</a:t>
            </a:r>
            <a:endParaRPr lang="ru-RU" sz="4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121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1"/>
          <a:stretch/>
        </p:blipFill>
        <p:spPr bwMode="auto">
          <a:xfrm>
            <a:off x="-77201" y="-1"/>
            <a:ext cx="5165089" cy="690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Прямоугольник 3"/>
          <p:cNvSpPr>
            <a:spLocks noChangeArrowheads="1"/>
          </p:cNvSpPr>
          <p:nvPr/>
        </p:nvSpPr>
        <p:spPr bwMode="auto">
          <a:xfrm>
            <a:off x="5735960" y="1124744"/>
            <a:ext cx="597666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3600" b="1" dirty="0">
                <a:solidFill>
                  <a:srgbClr val="7030A0"/>
                </a:solidFill>
                <a:latin typeface="+mn-lt"/>
              </a:rPr>
              <a:t>Ричард Эрнст Беллман</a:t>
            </a:r>
            <a:r>
              <a:rPr lang="ru-RU" altLang="ru-RU" sz="3600" dirty="0">
                <a:solidFill>
                  <a:srgbClr val="222222"/>
                </a:solidFill>
                <a:latin typeface="+mn-lt"/>
              </a:rPr>
              <a:t> (</a:t>
            </a:r>
            <a:r>
              <a:rPr lang="ru-RU" altLang="ru-RU" sz="3600" i="1" dirty="0" err="1">
                <a:solidFill>
                  <a:srgbClr val="222222"/>
                </a:solidFill>
                <a:latin typeface="+mn-lt"/>
              </a:rPr>
              <a:t>Richard</a:t>
            </a:r>
            <a:r>
              <a:rPr lang="ru-RU" altLang="ru-RU" sz="3600" i="1" dirty="0">
                <a:solidFill>
                  <a:srgbClr val="222222"/>
                </a:solidFill>
                <a:latin typeface="+mn-lt"/>
              </a:rPr>
              <a:t> </a:t>
            </a:r>
            <a:r>
              <a:rPr lang="ru-RU" altLang="ru-RU" sz="3600" i="1" dirty="0" err="1">
                <a:solidFill>
                  <a:srgbClr val="222222"/>
                </a:solidFill>
                <a:latin typeface="+mn-lt"/>
              </a:rPr>
              <a:t>Ernest</a:t>
            </a:r>
            <a:r>
              <a:rPr lang="ru-RU" altLang="ru-RU" sz="3600" i="1" dirty="0">
                <a:solidFill>
                  <a:srgbClr val="222222"/>
                </a:solidFill>
                <a:latin typeface="+mn-lt"/>
              </a:rPr>
              <a:t> </a:t>
            </a:r>
            <a:r>
              <a:rPr lang="ru-RU" altLang="ru-RU" sz="3600" i="1" dirty="0" err="1">
                <a:solidFill>
                  <a:srgbClr val="222222"/>
                </a:solidFill>
                <a:latin typeface="+mn-lt"/>
              </a:rPr>
              <a:t>Bellman</a:t>
            </a:r>
            <a:r>
              <a:rPr lang="ru-RU" altLang="ru-RU" sz="3600" dirty="0">
                <a:solidFill>
                  <a:srgbClr val="222222"/>
                </a:solidFill>
                <a:latin typeface="+mn-lt"/>
              </a:rPr>
              <a:t>; 1920—1984) — американский </a:t>
            </a:r>
            <a:r>
              <a:rPr lang="ru-RU" altLang="ru-RU" sz="3600" dirty="0" smtClean="0">
                <a:solidFill>
                  <a:srgbClr val="222222"/>
                </a:solidFill>
                <a:latin typeface="+mn-lt"/>
              </a:rPr>
              <a:t>математик</a:t>
            </a:r>
            <a:r>
              <a:rPr lang="ru-RU" altLang="ru-RU" sz="3600" dirty="0">
                <a:solidFill>
                  <a:srgbClr val="222222"/>
                </a:solidFill>
                <a:latin typeface="+mn-lt"/>
              </a:rPr>
              <a:t>, один из ведущих специалистов в области математики и вычислительной техники</a:t>
            </a:r>
            <a:endParaRPr lang="ru-RU" alt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1205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31704" y="2529967"/>
            <a:ext cx="145682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48880" y="5467871"/>
            <a:ext cx="139523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11824" y="1463984"/>
            <a:ext cx="17839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306506" y="4748624"/>
            <a:ext cx="12089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839416" y="1052736"/>
            <a:ext cx="10729192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ru-RU" sz="2400" b="1" cap="small" dirty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Принцип оптимальности Беллмана и алгоритм решения задач динамического программирования</a:t>
            </a:r>
          </a:p>
          <a:p>
            <a:pPr indent="450215" algn="just"/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Принципиально важно, что метод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динамического программирования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 сводится к простой оптимизации каждого шага управления независимо от других шагов. Выбор шагового управления проводится с учетом будущих последствий принимаемых решений. 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 положение конкретизируется в принципе оптимальности Беллмана, составляющем основу метода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динамического программирования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Каково бы ни было состояние управляемой системы </a:t>
            </a:r>
            <a:r>
              <a:rPr lang="en-US" sz="2400" b="1" i="1" dirty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перед очередным шагом, шаговое управление необходимо выбирать так, чтобы выигрыш на данном шаге плюс оптимальный выигрыш на всех последующих шагах был максимальным.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87488" y="80338"/>
            <a:ext cx="9433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88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31704" y="2529967"/>
            <a:ext cx="145682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48880" y="5467871"/>
            <a:ext cx="139523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11824" y="1463984"/>
            <a:ext cx="17839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306506" y="4748624"/>
            <a:ext cx="12089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710226" y="873676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ru-RU" sz="2400" b="1" cap="small" dirty="0">
                <a:solidFill>
                  <a:srgbClr val="7030A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Принцип оптимальности Беллмана и алгоритм решения задач динамического программирования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50914" y="2112838"/>
            <a:ext cx="113772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Так как среди всех шагов есть один, который можно планировать без учета его последствий (последний шаг </a:t>
            </a:r>
            <a:r>
              <a:rPr lang="en-US" sz="2400" b="1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), то процесс </a:t>
            </a:r>
            <a:r>
              <a:rPr lang="ru-RU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динамического программирования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обычно проводится в направлении от конца к началу. </a:t>
            </a:r>
            <a:endParaRPr lang="ru-RU" sz="2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Последний шаг планируется с учетом различных предположений о том, как закончился предпоследний (</a:t>
            </a:r>
            <a:r>
              <a:rPr lang="en-US" sz="2400" b="1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)-й шаг, и для каждого из этих предположений находится условное оптимальное управление на </a:t>
            </a:r>
            <a:r>
              <a:rPr lang="en-US" sz="2400" b="1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-м шаге. </a:t>
            </a:r>
            <a:endParaRPr lang="en-US" sz="24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Процесс продолжается, т.е. проводится оптимизация управления на предпоследнем (</a:t>
            </a:r>
            <a:r>
              <a:rPr lang="en-US" sz="2400" b="1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)-м шаге с учетом всех возможных предположений об окончании (</a:t>
            </a:r>
            <a:r>
              <a:rPr lang="en-US" sz="2400" b="1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)-го шага и т.д. вплоть до первого шага.</a:t>
            </a:r>
            <a:endParaRPr lang="ru-RU" sz="2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После определения условно оптимальных управлений на всех шагах определяется оптимальное управление для всего процесса. </a:t>
            </a:r>
            <a:endParaRPr lang="ru-RU" sz="2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23022" y="208979"/>
            <a:ext cx="9433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54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52400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name="Visio" r:id="rId3" imgW="9100109" imgH="6448349" progId="Visio.Drawing.6">
                  <p:embed/>
                </p:oleObj>
              </mc:Choice>
              <mc:Fallback>
                <p:oleObj name="Visio" r:id="rId3" imgW="9100109" imgH="6448349" progId="Visio.Drawing.6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76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113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1" y="3044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1268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1269" name="Rectangle 9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1270" name="Rectangle 11"/>
          <p:cNvSpPr>
            <a:spLocks noChangeArrowheads="1"/>
          </p:cNvSpPr>
          <p:nvPr/>
        </p:nvSpPr>
        <p:spPr bwMode="auto">
          <a:xfrm>
            <a:off x="1524001" y="30252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1271" name="Rectangle 13"/>
          <p:cNvSpPr>
            <a:spLocks noChangeArrowheads="1"/>
          </p:cNvSpPr>
          <p:nvPr/>
        </p:nvSpPr>
        <p:spPr bwMode="auto">
          <a:xfrm>
            <a:off x="1524001" y="30538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pic>
        <p:nvPicPr>
          <p:cNvPr id="112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74" y="238336"/>
            <a:ext cx="8749452" cy="638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559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87688" y="188641"/>
            <a:ext cx="5450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00B050"/>
                </a:solidFill>
              </a:rPr>
              <a:t>Рекурсивные алгоритмы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39416" y="1124744"/>
            <a:ext cx="103691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Многие оптимизационные алгоритмы основаны на принципе разбиения основной задачи на подзадачи, каждая из которых повторяет основную, но входные их данные таковы, что область допустимых решений становится меньше. </a:t>
            </a:r>
          </a:p>
          <a:p>
            <a:pPr algn="just"/>
            <a:r>
              <a:rPr lang="ru-RU" sz="2800" b="1" i="1" dirty="0">
                <a:solidFill>
                  <a:srgbClr val="00B05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Рекурсивный алгоритм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– это алгоритм, решающий задачу путем сведения ее к решению одной или нескольких таких же задач, но в сокращенном их варианте.</a:t>
            </a:r>
            <a:endParaRPr lang="ru-RU" sz="2800" dirty="0">
              <a:latin typeface="Bahnschrif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11425" y="5368822"/>
            <a:ext cx="102671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Неразрывно с понятием рекурсивного алгоритма связано понятие </a:t>
            </a:r>
            <a:r>
              <a:rPr lang="ru-RU" sz="2800" b="1" dirty="0">
                <a:solidFill>
                  <a:srgbClr val="00B05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рекурсивной функции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21802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87688" y="188641"/>
            <a:ext cx="5450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00B050"/>
                </a:solidFill>
              </a:rPr>
              <a:t>Рекурсивные алгоритмы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95400" y="1340768"/>
            <a:ext cx="108732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Существует два определения понятия рекурсивной функции . </a:t>
            </a:r>
            <a:endParaRPr lang="en-US" sz="2800" dirty="0" smtClean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8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Первое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определение рекурсивной функции относится к теории вычислимости и является синонимом понятия вычислимой функции, т. е. функции, для вычисления значения которой можно указать алгоритм. </a:t>
            </a:r>
          </a:p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Второе определение, которое и будет использоваться здесь, происходит из области теории программирования. </a:t>
            </a:r>
          </a:p>
          <a:p>
            <a:pPr indent="323850" algn="just"/>
            <a:endParaRPr lang="en-US" sz="2800" b="1" i="1" dirty="0" smtClean="0">
              <a:solidFill>
                <a:srgbClr val="00B050"/>
              </a:solidFill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800" b="1" i="1" dirty="0" smtClean="0">
                <a:solidFill>
                  <a:srgbClr val="00B05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Рекурсивная </a:t>
            </a:r>
            <a:r>
              <a:rPr lang="ru-RU" sz="2800" b="1" i="1" dirty="0">
                <a:solidFill>
                  <a:srgbClr val="00B05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функция</a:t>
            </a:r>
            <a:r>
              <a:rPr lang="ru-RU" sz="2800" dirty="0">
                <a:solidFill>
                  <a:srgbClr val="00B05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– это функция, которая вызывает саму себя. </a:t>
            </a:r>
          </a:p>
        </p:txBody>
      </p:sp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48357" y="1412776"/>
            <a:ext cx="107291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Рекурсивный алгоритм может быть записан в виде рекурсивной функции. </a:t>
            </a:r>
          </a:p>
          <a:p>
            <a:pPr algn="just"/>
            <a:endParaRPr lang="ru-RU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Классическими примерами рекурсивных функций являются функции для вычисления факториала, чисел </a:t>
            </a:r>
            <a:r>
              <a:rPr lang="ru-RU" sz="2800" dirty="0">
                <a:solidFill>
                  <a:srgbClr val="00B05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Фибоначчи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и наибольшего общего делителя с помощью алгоритма </a:t>
            </a:r>
            <a:r>
              <a:rPr lang="ru-RU" sz="2800" dirty="0">
                <a:solidFill>
                  <a:srgbClr val="00B05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Эвклида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</a:p>
          <a:p>
            <a:pPr algn="just"/>
            <a:endParaRPr lang="ru-RU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Рекурсивную функцию всегда можно преобразовать в цикл, и, наоборот любой цикл можно представить в виде рекурсивной функции. </a:t>
            </a:r>
            <a:endParaRPr lang="ru-RU" sz="2800" dirty="0">
              <a:latin typeface="Bahnschrift" panose="020B05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87688" y="188641"/>
            <a:ext cx="5450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00B050"/>
                </a:solidFill>
              </a:rPr>
              <a:t>Рекурсивные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3981331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47528" y="188640"/>
            <a:ext cx="8352928" cy="3960440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ru-RU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//- Рекурсивные функции</a:t>
            </a:r>
            <a:endParaRPr lang="be-BY" sz="2000" dirty="0">
              <a:solidFill>
                <a:schemeClr val="accent3">
                  <a:lumMod val="50000"/>
                </a:schemeClr>
              </a:solidFill>
              <a:ea typeface="Calibri"/>
              <a:cs typeface="Times New Roman"/>
            </a:endParaRPr>
          </a:p>
          <a:p>
            <a:r>
              <a:rPr lang="ru-RU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//-- вычисление факториала числа </a:t>
            </a:r>
            <a:endParaRPr lang="be-BY" sz="2000" dirty="0">
              <a:solidFill>
                <a:schemeClr val="accent3">
                  <a:lumMod val="50000"/>
                </a:schemeClr>
              </a:solidFill>
              <a:ea typeface="Calibri"/>
              <a:cs typeface="Times New Roman"/>
            </a:endParaRPr>
          </a:p>
          <a:p>
            <a:r>
              <a:rPr lang="ru-RU" sz="2000" b="1" dirty="0">
                <a:ea typeface="Calibri"/>
                <a:cs typeface="Times New Roman"/>
              </a:rPr>
              <a:t> </a:t>
            </a:r>
            <a:r>
              <a:rPr lang="en-US" sz="2000" b="1" dirty="0">
                <a:ea typeface="Calibri"/>
                <a:cs typeface="Times New Roman"/>
              </a:rPr>
              <a:t>unsigned </a:t>
            </a:r>
            <a:r>
              <a:rPr lang="en-US" sz="2000" b="1" dirty="0" err="1">
                <a:ea typeface="Calibri"/>
                <a:cs typeface="Times New Roman"/>
              </a:rPr>
              <a:t>int</a:t>
            </a:r>
            <a:r>
              <a:rPr lang="en-US" sz="2000" b="1" dirty="0">
                <a:ea typeface="Calibri"/>
                <a:cs typeface="Times New Roman"/>
              </a:rPr>
              <a:t> </a:t>
            </a:r>
            <a:r>
              <a:rPr lang="en-US" sz="2000" b="1" dirty="0" err="1">
                <a:ea typeface="Calibri"/>
                <a:cs typeface="Times New Roman"/>
              </a:rPr>
              <a:t>fac</a:t>
            </a:r>
            <a:r>
              <a:rPr lang="en-US" sz="2000" b="1" dirty="0">
                <a:ea typeface="Calibri"/>
                <a:cs typeface="Times New Roman"/>
              </a:rPr>
              <a:t>(unsigned </a:t>
            </a:r>
            <a:r>
              <a:rPr lang="en-US" sz="2000" b="1" dirty="0" err="1">
                <a:ea typeface="Calibri"/>
                <a:cs typeface="Times New Roman"/>
              </a:rPr>
              <a:t>int</a:t>
            </a:r>
            <a:r>
              <a:rPr lang="en-US" sz="2000" b="1" dirty="0">
                <a:ea typeface="Calibri"/>
                <a:cs typeface="Times New Roman"/>
              </a:rPr>
              <a:t> x) </a:t>
            </a:r>
            <a:endParaRPr lang="ru-RU" sz="2000" b="1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{ return (x == 0)?1:x*</a:t>
            </a:r>
            <a:r>
              <a:rPr lang="en-US" sz="2000" b="1" dirty="0" err="1">
                <a:ea typeface="Calibri"/>
                <a:cs typeface="Times New Roman"/>
              </a:rPr>
              <a:t>fac</a:t>
            </a:r>
            <a:r>
              <a:rPr lang="en-US" sz="2000" b="1" dirty="0">
                <a:ea typeface="Calibri"/>
                <a:cs typeface="Times New Roman"/>
              </a:rPr>
              <a:t>(x-1); };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 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//--</a:t>
            </a:r>
            <a:r>
              <a:rPr lang="ru-RU" sz="2000" b="1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вычисление наибольшего общего делителя</a:t>
            </a:r>
            <a:r>
              <a:rPr lang="ru-RU" sz="2000" b="1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 </a:t>
            </a:r>
            <a:endParaRPr lang="be-BY" sz="2000" dirty="0">
              <a:solidFill>
                <a:schemeClr val="accent3">
                  <a:lumMod val="50000"/>
                </a:schemeClr>
              </a:solidFill>
              <a:ea typeface="Calibri"/>
              <a:cs typeface="Times New Roman"/>
            </a:endParaRPr>
          </a:p>
          <a:p>
            <a:r>
              <a:rPr lang="ru-RU" sz="2000" b="1" dirty="0">
                <a:ea typeface="Calibri"/>
                <a:cs typeface="Times New Roman"/>
              </a:rPr>
              <a:t> </a:t>
            </a:r>
            <a:r>
              <a:rPr lang="ru-RU" sz="2000" b="1" dirty="0" err="1">
                <a:ea typeface="Calibri"/>
                <a:cs typeface="Times New Roman"/>
              </a:rPr>
              <a:t>unsigned</a:t>
            </a:r>
            <a:r>
              <a:rPr lang="ru-RU" sz="2000" b="1" dirty="0">
                <a:ea typeface="Calibri"/>
                <a:cs typeface="Times New Roman"/>
              </a:rPr>
              <a:t> </a:t>
            </a:r>
            <a:r>
              <a:rPr lang="ru-RU" sz="2000" b="1" dirty="0" err="1">
                <a:ea typeface="Calibri"/>
                <a:cs typeface="Times New Roman"/>
              </a:rPr>
              <a:t>int</a:t>
            </a:r>
            <a:r>
              <a:rPr lang="ru-RU" sz="2000" b="1" dirty="0">
                <a:ea typeface="Calibri"/>
                <a:cs typeface="Times New Roman"/>
              </a:rPr>
              <a:t> </a:t>
            </a:r>
            <a:r>
              <a:rPr lang="ru-RU" sz="2000" b="1" dirty="0" err="1">
                <a:ea typeface="Calibri"/>
                <a:cs typeface="Times New Roman"/>
              </a:rPr>
              <a:t>gcd</a:t>
            </a:r>
            <a:r>
              <a:rPr lang="ru-RU" sz="2000" b="1" dirty="0">
                <a:ea typeface="Calibri"/>
                <a:cs typeface="Times New Roman"/>
              </a:rPr>
              <a:t>(</a:t>
            </a:r>
            <a:r>
              <a:rPr lang="ru-RU" sz="2000" b="1" dirty="0" err="1">
                <a:ea typeface="Calibri"/>
                <a:cs typeface="Times New Roman"/>
              </a:rPr>
              <a:t>int</a:t>
            </a:r>
            <a:r>
              <a:rPr lang="ru-RU" sz="2000" b="1" dirty="0">
                <a:ea typeface="Calibri"/>
                <a:cs typeface="Times New Roman"/>
              </a:rPr>
              <a:t> m, </a:t>
            </a:r>
            <a:r>
              <a:rPr lang="ru-RU" sz="2000" b="1" dirty="0" err="1">
                <a:ea typeface="Calibri"/>
                <a:cs typeface="Times New Roman"/>
              </a:rPr>
              <a:t>int</a:t>
            </a:r>
            <a:r>
              <a:rPr lang="ru-RU" sz="2000" b="1" dirty="0">
                <a:ea typeface="Calibri"/>
                <a:cs typeface="Times New Roman"/>
              </a:rPr>
              <a:t> n)  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// Эвклид (III в до н.э.)</a:t>
            </a:r>
            <a:endParaRPr lang="be-BY" sz="2000" dirty="0">
              <a:solidFill>
                <a:schemeClr val="accent3">
                  <a:lumMod val="50000"/>
                </a:schemeClr>
              </a:solidFill>
              <a:ea typeface="Calibri"/>
              <a:cs typeface="Times New Roman"/>
            </a:endParaRPr>
          </a:p>
          <a:p>
            <a:r>
              <a:rPr lang="ru-RU" sz="2000" b="1" dirty="0">
                <a:ea typeface="Calibri"/>
                <a:cs typeface="Times New Roman"/>
              </a:rPr>
              <a:t>      </a:t>
            </a:r>
            <a:r>
              <a:rPr lang="en-US" sz="2000" b="1" dirty="0">
                <a:ea typeface="Calibri"/>
                <a:cs typeface="Times New Roman"/>
              </a:rPr>
              <a:t>{ return (n == 0)?</a:t>
            </a:r>
            <a:r>
              <a:rPr lang="en-US" sz="2000" b="1" dirty="0" err="1">
                <a:ea typeface="Calibri"/>
                <a:cs typeface="Times New Roman"/>
              </a:rPr>
              <a:t>m:gcd</a:t>
            </a:r>
            <a:r>
              <a:rPr lang="en-US" sz="2000" b="1" dirty="0">
                <a:ea typeface="Calibri"/>
                <a:cs typeface="Times New Roman"/>
              </a:rPr>
              <a:t>(n, </a:t>
            </a:r>
            <a:r>
              <a:rPr lang="en-US" sz="2000" b="1" dirty="0" err="1">
                <a:ea typeface="Calibri"/>
                <a:cs typeface="Times New Roman"/>
              </a:rPr>
              <a:t>m%n</a:t>
            </a:r>
            <a:r>
              <a:rPr lang="en-US" sz="2000" b="1" dirty="0">
                <a:ea typeface="Calibri"/>
                <a:cs typeface="Times New Roman"/>
              </a:rPr>
              <a:t>); };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 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// -- вычисление  n-</a:t>
            </a:r>
            <a:r>
              <a:rPr lang="ru-RU" sz="2000" dirty="0" err="1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го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 члена ряда Фибоначчи(1170-1250</a:t>
            </a:r>
            <a:r>
              <a:rPr lang="ru-RU" sz="2000" b="1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) </a:t>
            </a:r>
            <a:endParaRPr lang="be-BY" sz="2000" dirty="0">
              <a:solidFill>
                <a:schemeClr val="accent3">
                  <a:lumMod val="50000"/>
                </a:schemeClr>
              </a:solidFill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unsigned </a:t>
            </a:r>
            <a:r>
              <a:rPr lang="en-US" sz="2000" b="1" dirty="0" err="1">
                <a:ea typeface="Calibri"/>
                <a:cs typeface="Times New Roman"/>
              </a:rPr>
              <a:t>int</a:t>
            </a:r>
            <a:r>
              <a:rPr lang="en-US" sz="2000" b="1" dirty="0">
                <a:ea typeface="Calibri"/>
                <a:cs typeface="Times New Roman"/>
              </a:rPr>
              <a:t> fib(</a:t>
            </a:r>
            <a:r>
              <a:rPr lang="en-US" sz="2000" b="1" dirty="0" err="1">
                <a:ea typeface="Calibri"/>
                <a:cs typeface="Times New Roman"/>
              </a:rPr>
              <a:t>int</a:t>
            </a:r>
            <a:r>
              <a:rPr lang="en-US" sz="2000" b="1" dirty="0">
                <a:ea typeface="Calibri"/>
                <a:cs typeface="Times New Roman"/>
              </a:rPr>
              <a:t> n) </a:t>
            </a:r>
            <a:endParaRPr lang="ru-RU" sz="2000" b="1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{ return (n &lt; 1)?0:((n == 1)?1:fib(n-1)+fib(n-2));};</a:t>
            </a:r>
            <a:endParaRPr lang="be-BY" sz="2000" dirty="0">
              <a:ea typeface="Calibri"/>
              <a:cs typeface="Times New Roman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47528" y="4293096"/>
            <a:ext cx="8352928" cy="2304256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//-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Вычисление факториала числа при помощи цикла</a:t>
            </a:r>
            <a:endParaRPr lang="be-BY" sz="2000" dirty="0">
              <a:solidFill>
                <a:schemeClr val="accent3">
                  <a:lumMod val="50000"/>
                </a:schemeClr>
              </a:solidFill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 unsigned </a:t>
            </a:r>
            <a:r>
              <a:rPr lang="en-US" sz="2000" b="1" dirty="0" err="1">
                <a:ea typeface="Calibri"/>
                <a:cs typeface="Times New Roman"/>
              </a:rPr>
              <a:t>int</a:t>
            </a:r>
            <a:r>
              <a:rPr lang="en-US" sz="2000" b="1" dirty="0">
                <a:ea typeface="Calibri"/>
                <a:cs typeface="Times New Roman"/>
              </a:rPr>
              <a:t> </a:t>
            </a:r>
            <a:r>
              <a:rPr lang="en-US" sz="2000" b="1" dirty="0" err="1">
                <a:ea typeface="Calibri"/>
                <a:cs typeface="Times New Roman"/>
              </a:rPr>
              <a:t>fac</a:t>
            </a:r>
            <a:r>
              <a:rPr lang="en-US" sz="2000" b="1" dirty="0">
                <a:ea typeface="Calibri"/>
                <a:cs typeface="Times New Roman"/>
              </a:rPr>
              <a:t>(unsigned </a:t>
            </a:r>
            <a:r>
              <a:rPr lang="en-US" sz="2000" b="1" dirty="0" err="1">
                <a:ea typeface="Calibri"/>
                <a:cs typeface="Times New Roman"/>
              </a:rPr>
              <a:t>int</a:t>
            </a:r>
            <a:r>
              <a:rPr lang="en-US" sz="2000" b="1" dirty="0">
                <a:ea typeface="Calibri"/>
                <a:cs typeface="Times New Roman"/>
              </a:rPr>
              <a:t> x)  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  { 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	 </a:t>
            </a:r>
            <a:r>
              <a:rPr lang="en-US" sz="2000" b="1" dirty="0" err="1">
                <a:ea typeface="Calibri"/>
                <a:cs typeface="Times New Roman"/>
              </a:rPr>
              <a:t>int</a:t>
            </a:r>
            <a:r>
              <a:rPr lang="en-US" sz="2000" b="1" dirty="0">
                <a:ea typeface="Calibri"/>
                <a:cs typeface="Times New Roman"/>
              </a:rPr>
              <a:t> </a:t>
            </a:r>
            <a:r>
              <a:rPr lang="en-US" sz="2000" b="1" dirty="0" err="1">
                <a:ea typeface="Calibri"/>
                <a:cs typeface="Times New Roman"/>
              </a:rPr>
              <a:t>rc</a:t>
            </a:r>
            <a:r>
              <a:rPr lang="en-US" sz="2000" b="1" dirty="0">
                <a:ea typeface="Calibri"/>
                <a:cs typeface="Times New Roman"/>
              </a:rPr>
              <a:t> = 1; 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	 for (</a:t>
            </a:r>
            <a:r>
              <a:rPr lang="en-US" sz="2000" b="1" dirty="0" err="1">
                <a:ea typeface="Calibri"/>
                <a:cs typeface="Times New Roman"/>
              </a:rPr>
              <a:t>int</a:t>
            </a:r>
            <a:r>
              <a:rPr lang="en-US" sz="2000" b="1" dirty="0">
                <a:ea typeface="Calibri"/>
                <a:cs typeface="Times New Roman"/>
              </a:rPr>
              <a:t> i = 1; i&lt;=x; i++) </a:t>
            </a:r>
            <a:r>
              <a:rPr lang="en-US" sz="2000" b="1" dirty="0" err="1">
                <a:ea typeface="Calibri"/>
                <a:cs typeface="Times New Roman"/>
              </a:rPr>
              <a:t>rc</a:t>
            </a:r>
            <a:r>
              <a:rPr lang="en-US" sz="2000" b="1" dirty="0">
                <a:ea typeface="Calibri"/>
                <a:cs typeface="Times New Roman"/>
              </a:rPr>
              <a:t> *= i;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	 </a:t>
            </a:r>
            <a:r>
              <a:rPr lang="ru-RU" sz="2000" b="1" dirty="0" err="1">
                <a:ea typeface="Calibri"/>
                <a:cs typeface="Times New Roman"/>
              </a:rPr>
              <a:t>return</a:t>
            </a:r>
            <a:r>
              <a:rPr lang="ru-RU" sz="2000" b="1" dirty="0">
                <a:ea typeface="Calibri"/>
                <a:cs typeface="Times New Roman"/>
              </a:rPr>
              <a:t> </a:t>
            </a:r>
            <a:r>
              <a:rPr lang="ru-RU" sz="2000" b="1" dirty="0" err="1">
                <a:ea typeface="Calibri"/>
                <a:cs typeface="Times New Roman"/>
              </a:rPr>
              <a:t>rc</a:t>
            </a:r>
            <a:r>
              <a:rPr lang="ru-RU" sz="2000" b="1" dirty="0">
                <a:ea typeface="Calibri"/>
                <a:cs typeface="Times New Roman"/>
              </a:rPr>
              <a:t>;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ru-RU" sz="2000" b="1" dirty="0">
                <a:ea typeface="Calibri"/>
                <a:cs typeface="Times New Roman"/>
              </a:rPr>
              <a:t>   };</a:t>
            </a:r>
            <a:endParaRPr lang="be-BY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0530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47427" y="1340768"/>
            <a:ext cx="100091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Рекурсивная запись алгоритма, как правило, не дает выигрыша в скорости его работы. Скорее наоборот, так как вызов любой функции связан с сохранением и восстановлением контекста вызывающей функции, что является затратной по времени операцией. </a:t>
            </a:r>
          </a:p>
          <a:p>
            <a:pPr indent="323850" algn="just"/>
            <a:endParaRPr lang="ru-RU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Кроме того, для хранения контекста операционной системой резервируется специальная секция памяти, называемая </a:t>
            </a:r>
            <a:r>
              <a:rPr lang="ru-RU" sz="2800" dirty="0">
                <a:solidFill>
                  <a:srgbClr val="00B05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системным стеком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26718" y="171843"/>
            <a:ext cx="5450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00B050"/>
                </a:solidFill>
              </a:rPr>
              <a:t>Рекурсивные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3370345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415480" y="1556792"/>
            <a:ext cx="9505056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2800" dirty="0">
                <a:solidFill>
                  <a:srgbClr val="7030A0"/>
                </a:solidFill>
              </a:rPr>
              <a:t>Цель: </a:t>
            </a:r>
            <a:r>
              <a:rPr lang="ru-RU" sz="2800" dirty="0">
                <a:solidFill>
                  <a:schemeClr val="tx1"/>
                </a:solidFill>
              </a:rPr>
              <a:t>освоение навыков решения оптимизационных задач с использованием динамического </a:t>
            </a:r>
            <a:r>
              <a:rPr lang="ru-RU" sz="2800" dirty="0" smtClean="0">
                <a:solidFill>
                  <a:schemeClr val="tx1"/>
                </a:solidFill>
              </a:rPr>
              <a:t>программирования</a:t>
            </a:r>
          </a:p>
          <a:p>
            <a:pPr marL="45720" indent="0">
              <a:buNone/>
            </a:pPr>
            <a:endParaRPr lang="ru-RU" sz="28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sz="2800" dirty="0">
                <a:solidFill>
                  <a:srgbClr val="7030A0"/>
                </a:solidFill>
              </a:rPr>
              <a:t>Задачи: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изучение теоретических основ динамического программирования;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освоить практическое применение динамического программирования для решения оптимизационных задач.</a:t>
            </a:r>
          </a:p>
          <a:p>
            <a:pPr marL="45720" indent="0">
              <a:buNone/>
            </a:pPr>
            <a:endParaRPr lang="be-BY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98011" y="332657"/>
            <a:ext cx="7536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7030A0"/>
                </a:solidFill>
              </a:rPr>
              <a:t>Динамическое программирование</a:t>
            </a:r>
            <a:endParaRPr lang="be-BY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64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55440" y="1124744"/>
            <a:ext cx="102251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ea typeface="Times New Roman" panose="02020603050405020304" pitchFamily="18" charset="0"/>
              </a:rPr>
              <a:t>Если цепочка вызовов функций является длинной (иногда говорят о большой </a:t>
            </a:r>
            <a:r>
              <a:rPr lang="ru-RU" sz="2800" b="1" i="1" dirty="0">
                <a:solidFill>
                  <a:srgbClr val="00B050"/>
                </a:solidFill>
                <a:ea typeface="Times New Roman" panose="02020603050405020304" pitchFamily="18" charset="0"/>
              </a:rPr>
              <a:t>глубине рекурсии</a:t>
            </a:r>
            <a:r>
              <a:rPr lang="ru-RU" sz="2800" dirty="0">
                <a:ea typeface="Times New Roman" panose="02020603050405020304" pitchFamily="18" charset="0"/>
              </a:rPr>
              <a:t>), то это может привести к переполнению стека. Например, при вычислении факториала числа 25 глубина рекурсии достигает значения 24.              </a:t>
            </a:r>
          </a:p>
          <a:p>
            <a:pPr indent="323850" algn="just"/>
            <a:endParaRPr lang="ru-RU" sz="2800" dirty="0">
              <a:ea typeface="Times New Roman" panose="02020603050405020304" pitchFamily="18" charset="0"/>
            </a:endParaRPr>
          </a:p>
          <a:p>
            <a:pPr indent="323850" algn="just"/>
            <a:r>
              <a:rPr lang="ru-RU" sz="2800" dirty="0">
                <a:ea typeface="Times New Roman" panose="02020603050405020304" pitchFamily="18" charset="0"/>
              </a:rPr>
              <a:t>Часто рекурсивные функции, применяемые для решения оптимизационных задач, используют более одного рекурсивного вызова, каждый из которых работает приблизительно с половиной входных данных. Такую схему решения называют </a:t>
            </a:r>
            <a:r>
              <a:rPr lang="ru-RU" sz="2800" b="1" i="1" dirty="0">
                <a:solidFill>
                  <a:srgbClr val="00B050"/>
                </a:solidFill>
                <a:ea typeface="Times New Roman" panose="02020603050405020304" pitchFamily="18" charset="0"/>
              </a:rPr>
              <a:t>«разделяй и властвуй»</a:t>
            </a:r>
            <a:r>
              <a:rPr lang="ru-RU" sz="2800" dirty="0">
                <a:ea typeface="Times New Roman" panose="02020603050405020304" pitchFamily="18" charset="0"/>
              </a:rPr>
              <a:t>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26718" y="188641"/>
            <a:ext cx="5450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00B050"/>
                </a:solidFill>
              </a:rPr>
              <a:t>Рекурсивные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471421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" name="Прямоугольник 1"/>
          <p:cNvSpPr/>
          <p:nvPr/>
        </p:nvSpPr>
        <p:spPr>
          <a:xfrm>
            <a:off x="263352" y="1052736"/>
            <a:ext cx="117373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/>
            <a:r>
              <a:rPr lang="ru-RU" sz="2800" b="1" dirty="0">
                <a:solidFill>
                  <a:srgbClr val="92D05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задачи о рюкзаке</a:t>
            </a:r>
          </a:p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решения задачи оптимизации, реализующей рекурсивный алгоритм с перекрывающимися подзадачами, в котором каждая такая подзадача решается один раз, а ее результат сохраняется для последующего применения, называется динамическим программированием. </a:t>
            </a:r>
          </a:p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Рассматриваемый здесь метод является частью более общей теории динамического программирования, основы которой разработаны Р. Беллманом. Эта теория исследует процесс пошагового решения задач оптимизации, в котором на каждом шаге из множества допустимых решений выбирается одно, оптимизирующее заданную целевую функцию.</a:t>
            </a:r>
            <a:endParaRPr lang="en-US" sz="2800" dirty="0"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363985" y="295536"/>
            <a:ext cx="7536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92D050"/>
                </a:solidFill>
              </a:rPr>
              <a:t>Динамическое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195040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67808" y="116633"/>
            <a:ext cx="4039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chemeClr val="accent6"/>
                </a:solidFill>
              </a:rPr>
              <a:t>Решение задачи о рюкзаке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600285"/>
            <a:ext cx="8924994" cy="5955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150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257349"/>
              </p:ext>
            </p:extLst>
          </p:nvPr>
        </p:nvGraphicFramePr>
        <p:xfrm>
          <a:off x="1703512" y="1537926"/>
          <a:ext cx="5616624" cy="88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2" name="Формула" r:id="rId3" imgW="2184400" imgH="342900" progId="Equation.3">
                  <p:embed/>
                </p:oleObj>
              </mc:Choice>
              <mc:Fallback>
                <p:oleObj name="Формула" r:id="rId3" imgW="2184400" imgH="342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1537926"/>
                        <a:ext cx="5616624" cy="882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192446"/>
              </p:ext>
            </p:extLst>
          </p:nvPr>
        </p:nvGraphicFramePr>
        <p:xfrm>
          <a:off x="7425426" y="1872208"/>
          <a:ext cx="2951989" cy="1196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3" name="Формула" r:id="rId5" imgW="1409088" imgH="571252" progId="Equation.3">
                  <p:embed/>
                </p:oleObj>
              </mc:Choice>
              <mc:Fallback>
                <p:oleObj name="Формула" r:id="rId5" imgW="1409088" imgH="5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5426" y="1872208"/>
                        <a:ext cx="2951989" cy="11967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88892"/>
              </p:ext>
            </p:extLst>
          </p:nvPr>
        </p:nvGraphicFramePr>
        <p:xfrm>
          <a:off x="1703513" y="2780928"/>
          <a:ext cx="6024669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4" name="Формула" r:id="rId7" imgW="2387600" imgH="342900" progId="Equation.3">
                  <p:embed/>
                </p:oleObj>
              </mc:Choice>
              <mc:Fallback>
                <p:oleObj name="Формула" r:id="rId7" imgW="2387600" imgH="342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3" y="2780928"/>
                        <a:ext cx="6024669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835028"/>
              </p:ext>
            </p:extLst>
          </p:nvPr>
        </p:nvGraphicFramePr>
        <p:xfrm>
          <a:off x="6085200" y="3391652"/>
          <a:ext cx="4268024" cy="126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5" name="Формула" r:id="rId9" imgW="1930400" imgH="571500" progId="Equation.3">
                  <p:embed/>
                </p:oleObj>
              </mc:Choice>
              <mc:Fallback>
                <p:oleObj name="Формула" r:id="rId9" imgW="1930400" imgH="571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5200" y="3391652"/>
                        <a:ext cx="4268024" cy="12614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199265"/>
              </p:ext>
            </p:extLst>
          </p:nvPr>
        </p:nvGraphicFramePr>
        <p:xfrm>
          <a:off x="1706300" y="4653136"/>
          <a:ext cx="6144683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6" name="Формула" r:id="rId11" imgW="2438400" imgH="342900" progId="Equation.3">
                  <p:embed/>
                </p:oleObj>
              </mc:Choice>
              <mc:Fallback>
                <p:oleObj name="Формула" r:id="rId11" imgW="2438400" imgH="342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300" y="4653136"/>
                        <a:ext cx="6144683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382566"/>
              </p:ext>
            </p:extLst>
          </p:nvPr>
        </p:nvGraphicFramePr>
        <p:xfrm>
          <a:off x="1631504" y="5634454"/>
          <a:ext cx="3744417" cy="1040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7" name="Формула" r:id="rId13" imgW="2057400" imgH="571500" progId="Equation.3">
                  <p:embed/>
                </p:oleObj>
              </mc:Choice>
              <mc:Fallback>
                <p:oleObj name="Формула" r:id="rId13" imgW="2057400" imgH="571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5634454"/>
                        <a:ext cx="3744417" cy="10401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921184"/>
              </p:ext>
            </p:extLst>
          </p:nvPr>
        </p:nvGraphicFramePr>
        <p:xfrm>
          <a:off x="6096001" y="5931673"/>
          <a:ext cx="2029083" cy="593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8" name="Формула" r:id="rId15" imgW="825142" imgH="266584" progId="Equation.3">
                  <p:embed/>
                </p:oleObj>
              </mc:Choice>
              <mc:Fallback>
                <p:oleObj name="Формула" r:id="rId15" imgW="825142" imgH="26658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5931673"/>
                        <a:ext cx="2029083" cy="5936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144837"/>
              </p:ext>
            </p:extLst>
          </p:nvPr>
        </p:nvGraphicFramePr>
        <p:xfrm>
          <a:off x="8256241" y="5589240"/>
          <a:ext cx="2198139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9" name="Формула" r:id="rId17" imgW="1104421" imgH="545863" progId="Equation.3">
                  <p:embed/>
                </p:oleObj>
              </mc:Choice>
              <mc:Fallback>
                <p:oleObj name="Формула" r:id="rId17" imgW="1104421" imgH="54586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241" y="5589240"/>
                        <a:ext cx="2198139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850982" y="4931876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2" name="TextBox 21"/>
          <p:cNvSpPr txBox="1"/>
          <p:nvPr/>
        </p:nvSpPr>
        <p:spPr>
          <a:xfrm>
            <a:off x="7985795" y="602128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3" name="TextBox 22"/>
          <p:cNvSpPr txBox="1"/>
          <p:nvPr/>
        </p:nvSpPr>
        <p:spPr>
          <a:xfrm>
            <a:off x="5780706" y="602128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4" name="TextBox 23"/>
          <p:cNvSpPr txBox="1"/>
          <p:nvPr/>
        </p:nvSpPr>
        <p:spPr>
          <a:xfrm>
            <a:off x="5298182" y="602128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 …</a:t>
            </a:r>
            <a:endParaRPr lang="be-BY" dirty="0"/>
          </a:p>
        </p:txBody>
      </p:sp>
      <p:sp>
        <p:nvSpPr>
          <p:cNvPr id="25" name="TextBox 24"/>
          <p:cNvSpPr txBox="1"/>
          <p:nvPr/>
        </p:nvSpPr>
        <p:spPr>
          <a:xfrm>
            <a:off x="10272464" y="364502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6" name="TextBox 25"/>
          <p:cNvSpPr txBox="1"/>
          <p:nvPr/>
        </p:nvSpPr>
        <p:spPr>
          <a:xfrm>
            <a:off x="7716169" y="305966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7" name="TextBox 26"/>
          <p:cNvSpPr txBox="1"/>
          <p:nvPr/>
        </p:nvSpPr>
        <p:spPr>
          <a:xfrm>
            <a:off x="10304947" y="233958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8" name="TextBox 27"/>
          <p:cNvSpPr txBox="1"/>
          <p:nvPr/>
        </p:nvSpPr>
        <p:spPr>
          <a:xfrm>
            <a:off x="7320136" y="176352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27448" y="205678"/>
            <a:ext cx="101886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Последовательность рекуррентных соотношений, позволяющая вычислить значение максимальной стоимости рюкзака равна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2618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3" name="Прямоугольник 2"/>
          <p:cNvSpPr/>
          <p:nvPr/>
        </p:nvSpPr>
        <p:spPr>
          <a:xfrm>
            <a:off x="1010597" y="2348880"/>
            <a:ext cx="104411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Все вершины дерева, кроме корневой, изображают этапы решения. Вершины помечены двумя числами: первое число – текущая стоимость рюкзака, второе – остаток неиспользованного объема рюкзака. Все этапы образуют три слоя, что определяет глубину рекурсии. Каждой вершине (этапу) соответствует вызов рекурсивной функции. </a:t>
            </a:r>
          </a:p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Вершины соединены дугами, указывающими связь между этапами решения. Каждая дуга имеет метку, обозначающую предположение, при котором решается очередной этап. 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2711624" y="260649"/>
            <a:ext cx="7039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chemeClr val="accent6"/>
                </a:solidFill>
              </a:rPr>
              <a:t>Схема рекурсивного решения задачи о рюкзаке</a:t>
            </a:r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406826"/>
              </p:ext>
            </p:extLst>
          </p:nvPr>
        </p:nvGraphicFramePr>
        <p:xfrm>
          <a:off x="1187802" y="1218677"/>
          <a:ext cx="1104660" cy="564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5" name="Уравнение" r:id="rId3" imgW="431613" imgH="215806" progId="Equation.3">
                  <p:embed/>
                </p:oleObj>
              </mc:Choice>
              <mc:Fallback>
                <p:oleObj name="Уравнение" r:id="rId3" imgW="431613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802" y="1218677"/>
                        <a:ext cx="1104660" cy="5646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099923"/>
              </p:ext>
            </p:extLst>
          </p:nvPr>
        </p:nvGraphicFramePr>
        <p:xfrm>
          <a:off x="2383911" y="1251400"/>
          <a:ext cx="1410666" cy="499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6" name="Уравнение" r:id="rId5" imgW="622030" imgH="215806" progId="Equation.3">
                  <p:embed/>
                </p:oleObj>
              </mc:Choice>
              <mc:Fallback>
                <p:oleObj name="Уравнение" r:id="rId5" imgW="622030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911" y="1251400"/>
                        <a:ext cx="1410666" cy="4991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895064"/>
              </p:ext>
            </p:extLst>
          </p:nvPr>
        </p:nvGraphicFramePr>
        <p:xfrm>
          <a:off x="3886026" y="1206806"/>
          <a:ext cx="1412032" cy="588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7" name="Уравнение" r:id="rId7" imgW="571252" imgH="241195" progId="Equation.3">
                  <p:embed/>
                </p:oleObj>
              </mc:Choice>
              <mc:Fallback>
                <p:oleObj name="Уравнение" r:id="rId7" imgW="571252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026" y="1206806"/>
                        <a:ext cx="1412032" cy="5883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898168"/>
              </p:ext>
            </p:extLst>
          </p:nvPr>
        </p:nvGraphicFramePr>
        <p:xfrm>
          <a:off x="5389507" y="1206806"/>
          <a:ext cx="1482634" cy="588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8" name="Уравнение" r:id="rId9" imgW="596900" imgH="241300" progId="Equation.3">
                  <p:embed/>
                </p:oleObj>
              </mc:Choice>
              <mc:Fallback>
                <p:oleObj name="Уравнение" r:id="rId9" imgW="5969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07" y="1206806"/>
                        <a:ext cx="1482634" cy="5883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950041"/>
              </p:ext>
            </p:extLst>
          </p:nvPr>
        </p:nvGraphicFramePr>
        <p:xfrm>
          <a:off x="6963590" y="1241423"/>
          <a:ext cx="11477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9" name="Уравнение" r:id="rId11" imgW="507960" imgH="228600" progId="Equation.3">
                  <p:embed/>
                </p:oleObj>
              </mc:Choice>
              <mc:Fallback>
                <p:oleObj name="Уравнение" r:id="rId11" imgW="50796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3590" y="1241423"/>
                        <a:ext cx="1147762" cy="519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594362"/>
              </p:ext>
            </p:extLst>
          </p:nvPr>
        </p:nvGraphicFramePr>
        <p:xfrm>
          <a:off x="8202801" y="1251262"/>
          <a:ext cx="1018846" cy="499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0" name="Уравнение" r:id="rId13" imgW="482391" imgH="241195" progId="Equation.3">
                  <p:embed/>
                </p:oleObj>
              </mc:Choice>
              <mc:Fallback>
                <p:oleObj name="Уравнение" r:id="rId13" imgW="482391" imgH="24119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2801" y="1251262"/>
                        <a:ext cx="1018846" cy="4994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378280"/>
              </p:ext>
            </p:extLst>
          </p:nvPr>
        </p:nvGraphicFramePr>
        <p:xfrm>
          <a:off x="9313096" y="1249301"/>
          <a:ext cx="1067116" cy="503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1" name="Уравнение" r:id="rId15" imgW="508000" imgH="241300" progId="Equation.3">
                  <p:embed/>
                </p:oleObj>
              </mc:Choice>
              <mc:Fallback>
                <p:oleObj name="Уравнение" r:id="rId15" imgW="508000" imgH="2413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3096" y="1249301"/>
                        <a:ext cx="1067116" cy="5033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797424"/>
              </p:ext>
            </p:extLst>
          </p:nvPr>
        </p:nvGraphicFramePr>
        <p:xfrm>
          <a:off x="10471662" y="1232305"/>
          <a:ext cx="1010216" cy="537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2" name="Уравнение" r:id="rId17" imgW="444307" imgH="241195" progId="Equation.3">
                  <p:embed/>
                </p:oleObj>
              </mc:Choice>
              <mc:Fallback>
                <p:oleObj name="Уравнение" r:id="rId17" imgW="444307" imgH="24119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1662" y="1232305"/>
                        <a:ext cx="1010216" cy="5373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0477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9" name="Прямоугольник 28"/>
          <p:cNvSpPr/>
          <p:nvPr/>
        </p:nvSpPr>
        <p:spPr>
          <a:xfrm>
            <a:off x="2711624" y="90429"/>
            <a:ext cx="7039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chemeClr val="accent6"/>
                </a:solidFill>
              </a:rPr>
              <a:t>Схема рекурсивного решения задачи о рюкзаке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35360" y="1052736"/>
            <a:ext cx="727280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Для примера, рассмотрим маршрут, образованный дугами с метками </a:t>
            </a:r>
            <a:endParaRPr lang="en-US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ctr"/>
            <a:r>
              <a:rPr lang="en-US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400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3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=2, </a:t>
            </a:r>
            <a:r>
              <a:rPr lang="en-US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400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2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=1 и </a:t>
            </a:r>
            <a:r>
              <a:rPr lang="en-US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400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1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=1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Первый этап в этом маршруте отмечен меткой 120, 80, означающей, что при размещении в рюкзаке двух предметов с номером 3 стоимость рюкзака станет 2∙20∙3=120 единиц, и при этом в рюкзаке останется 120 -∙20=80 единиц объема. </a:t>
            </a:r>
          </a:p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Второй этап имеет метку 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570, 30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. Решение на этом этапе осуществляется в предположении, что в рюкзаке два предмета с номером 3 и один предмет с номером 2. Поэтому 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570=120+1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∙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50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∙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9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и 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30=80-1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∙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50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9" t="15593" r="31484" b="-3250"/>
          <a:stretch/>
        </p:blipFill>
        <p:spPr>
          <a:xfrm>
            <a:off x="7824192" y="1039109"/>
            <a:ext cx="4032448" cy="523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27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9" name="Прямоугольник 28"/>
          <p:cNvSpPr/>
          <p:nvPr/>
        </p:nvSpPr>
        <p:spPr>
          <a:xfrm>
            <a:off x="2711624" y="90429"/>
            <a:ext cx="7039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chemeClr val="accent6"/>
                </a:solidFill>
              </a:rPr>
              <a:t>Схема рекурсивного решения задачи о рюкзаке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63352" y="692696"/>
            <a:ext cx="770485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На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третьем этапе завершается формирование одного из допустимых решений. Неиспользованный остаток объема в 30 единиц позволяет поместить только один предмет первого типа. В окончательном решении, соответствующем этому маршруту, стоимость предметов, уложенных в рюкзак, равна 570+1∙30∙5=720</a:t>
            </a:r>
          </a:p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Несложно заметить, что разобранный маршрут не соответствует оптимальному решению. Оптимальным будет решение </a:t>
            </a:r>
            <a:r>
              <a:rPr lang="en-US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=(0, 2, 1), а соответствующая ему стоимость – 960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.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Этапы этого решения обозначены закрашенными овалами.  </a:t>
            </a:r>
          </a:p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Из схемы видно, что в рекурсивном решении, как и в случае с использованием генератора, осуществляется полный перебор допустимых решений.  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9" t="15593" r="31484" b="-3250"/>
          <a:stretch/>
        </p:blipFill>
        <p:spPr>
          <a:xfrm>
            <a:off x="7968208" y="836712"/>
            <a:ext cx="4032448" cy="523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54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03038"/>
              </p:ext>
            </p:extLst>
          </p:nvPr>
        </p:nvGraphicFramePr>
        <p:xfrm>
          <a:off x="1433785" y="982960"/>
          <a:ext cx="9248775" cy="5542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Visio" r:id="rId3" imgW="10391220" imgH="4937814" progId="Visio.Drawing.11">
                  <p:embed/>
                </p:oleObj>
              </mc:Choice>
              <mc:Fallback>
                <p:oleObj name="Visio" r:id="rId3" imgW="10391220" imgH="493781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785" y="982960"/>
                        <a:ext cx="9248775" cy="55423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711624" y="260649"/>
            <a:ext cx="7039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chemeClr val="accent6"/>
                </a:solidFill>
              </a:rPr>
              <a:t>Схема рекурсивного решения задачи о рюкзаке</a:t>
            </a:r>
          </a:p>
        </p:txBody>
      </p:sp>
      <p:sp>
        <p:nvSpPr>
          <p:cNvPr id="14" name="Овал 13"/>
          <p:cNvSpPr/>
          <p:nvPr/>
        </p:nvSpPr>
        <p:spPr>
          <a:xfrm>
            <a:off x="6312024" y="4536604"/>
            <a:ext cx="439168" cy="33488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6312024" y="5989786"/>
            <a:ext cx="439168" cy="33488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6096000" y="3333010"/>
            <a:ext cx="439168" cy="33488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044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" name="Прямоугольник 1"/>
          <p:cNvSpPr/>
          <p:nvPr/>
        </p:nvSpPr>
        <p:spPr>
          <a:xfrm>
            <a:off x="767408" y="476672"/>
            <a:ext cx="1044116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/>
            <a:r>
              <a:rPr lang="ru-RU" sz="3600" b="1" dirty="0">
                <a:solidFill>
                  <a:srgbClr val="92D05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задачи о </a:t>
            </a:r>
            <a:r>
              <a:rPr lang="ru-RU" sz="3600" b="1" dirty="0" smtClean="0">
                <a:solidFill>
                  <a:srgbClr val="92D05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рюкзаке</a:t>
            </a:r>
            <a:endParaRPr lang="en-US" sz="3600" b="1" dirty="0" smtClean="0">
              <a:solidFill>
                <a:srgbClr val="92D050"/>
              </a:solidFill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ctr"/>
            <a:endParaRPr lang="ru-RU" sz="2800" dirty="0">
              <a:solidFill>
                <a:srgbClr val="92D050"/>
              </a:solidFill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Применение динамического программирования при решении оптимизационных задач обычно предполагает создание специальных таблиц для хранения промежуточных результатов.</a:t>
            </a:r>
          </a:p>
          <a:p>
            <a:pPr algn="just"/>
            <a:endParaRPr lang="ru-RU" sz="2800" dirty="0">
              <a:latin typeface="Bahnschrift" panose="020B0502040204020203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2800" dirty="0">
                <a:latin typeface="Bahnschrift" panose="020B0502040204020203" pitchFamily="34" charset="0"/>
                <a:ea typeface="Calibri" panose="020F0502020204030204" pitchFamily="34" charset="0"/>
              </a:rPr>
              <a:t>Изображены таблицы, которые используются для решения задачи о рюкзаке методом динамического программирования. Векторы, определяющие размеры(</a:t>
            </a:r>
            <a:r>
              <a:rPr lang="en-US" sz="2800" dirty="0">
                <a:latin typeface="Bahnschrift" panose="020B0502040204020203" pitchFamily="34" charset="0"/>
                <a:ea typeface="Calibri" panose="020F0502020204030204" pitchFamily="34" charset="0"/>
              </a:rPr>
              <a:t>v</a:t>
            </a:r>
            <a:r>
              <a:rPr lang="ru-RU" sz="2800" dirty="0">
                <a:latin typeface="Bahnschrift" panose="020B0502040204020203" pitchFamily="34" charset="0"/>
                <a:ea typeface="Calibri" panose="020F0502020204030204" pitchFamily="34" charset="0"/>
              </a:rPr>
              <a:t>) и стоимости (</a:t>
            </a:r>
            <a:r>
              <a:rPr lang="en-US" sz="2800" dirty="0">
                <a:latin typeface="Bahnschrift" panose="020B0502040204020203" pitchFamily="34" charset="0"/>
                <a:ea typeface="Calibri" panose="020F0502020204030204" pitchFamily="34" charset="0"/>
              </a:rPr>
              <a:t>c</a:t>
            </a:r>
            <a:r>
              <a:rPr lang="ru-RU" sz="2800" dirty="0">
                <a:latin typeface="Bahnschrift" panose="020B0502040204020203" pitchFamily="34" charset="0"/>
                <a:ea typeface="Calibri" panose="020F0502020204030204" pitchFamily="34" charset="0"/>
              </a:rPr>
              <a:t>) типов предметов, а также величина, характеризующая вместимость рюкзака (</a:t>
            </a:r>
            <a:r>
              <a:rPr lang="en-US" sz="2800" dirty="0">
                <a:latin typeface="Bahnschrift" panose="020B0502040204020203" pitchFamily="34" charset="0"/>
                <a:ea typeface="Calibri" panose="020F0502020204030204" pitchFamily="34" charset="0"/>
              </a:rPr>
              <a:t>V</a:t>
            </a:r>
            <a:r>
              <a:rPr lang="ru-RU" sz="2800" dirty="0">
                <a:latin typeface="Bahnschrift" panose="020B0502040204020203" pitchFamily="34" charset="0"/>
                <a:ea typeface="Calibri" panose="020F0502020204030204" pitchFamily="34" charset="0"/>
              </a:rPr>
              <a:t>), заданы в верхней части рисунка.</a:t>
            </a:r>
            <a:endParaRPr lang="ru-RU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093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805918"/>
              </p:ext>
            </p:extLst>
          </p:nvPr>
        </p:nvGraphicFramePr>
        <p:xfrm>
          <a:off x="2063552" y="-28850"/>
          <a:ext cx="8074946" cy="965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name="Visio" r:id="rId3" imgW="7084800" imgH="9776694" progId="Visio.Drawing.11">
                  <p:embed/>
                </p:oleObj>
              </mc:Choice>
              <mc:Fallback>
                <p:oleObj name="Visio" r:id="rId3" imgW="7084800" imgH="9776694" progId="Visio.Drawing.11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-28850"/>
                        <a:ext cx="8074946" cy="965304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2544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5640" y="18864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solidFill>
                  <a:srgbClr val="7030A0"/>
                </a:solidFill>
              </a:rPr>
              <a:t>План лекции</a:t>
            </a:r>
            <a:endParaRPr lang="be-BY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1504" y="1556792"/>
            <a:ext cx="9793088" cy="3474720"/>
          </a:xfrm>
        </p:spPr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Теоретические основы динамического программирования 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Теоретические основы рекурсивных алгоритмов;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Решение задачи о рюкзаке</a:t>
            </a:r>
            <a:r>
              <a:rPr lang="ru-RU" sz="2800" dirty="0" smtClean="0">
                <a:solidFill>
                  <a:schemeClr val="tx1"/>
                </a:solidFill>
              </a:rPr>
              <a:t>;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ru-RU" dirty="0"/>
              <a:t>Задача о вычислении дистанции Левенштейна;</a:t>
            </a:r>
          </a:p>
          <a:p>
            <a:pPr marL="502920" indent="-457200">
              <a:buFont typeface="+mj-lt"/>
              <a:buAutoNum type="arabicPeriod"/>
            </a:pPr>
            <a:r>
              <a:rPr lang="ru-RU" dirty="0"/>
              <a:t>Решение задачи о расстановке скобок при перемножении матриц;</a:t>
            </a:r>
          </a:p>
          <a:p>
            <a:pPr marL="502920" indent="-457200">
              <a:buFont typeface="+mj-lt"/>
              <a:buAutoNum type="arabicPeriod"/>
            </a:pPr>
            <a:r>
              <a:rPr lang="ru-RU" dirty="0"/>
              <a:t>Решение задачи вычисления длины наибольшей общей подпоследовательности</a:t>
            </a:r>
            <a:r>
              <a:rPr lang="en-US" dirty="0"/>
              <a:t>;</a:t>
            </a:r>
          </a:p>
          <a:p>
            <a:pPr marL="45720" indent="0">
              <a:buNone/>
            </a:pPr>
            <a:endParaRPr lang="ru-RU" sz="28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ru-RU" sz="2800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ru-RU" sz="2800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ru-RU" sz="2800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33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9936" y="365125"/>
            <a:ext cx="5833864" cy="5944195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FFC000"/>
                </a:solidFill>
              </a:rPr>
              <a:t>Владимир Иосифович Левенштейн</a:t>
            </a:r>
            <a:r>
              <a:rPr lang="ru-RU" dirty="0"/>
              <a:t>  — советский и российский математик, доктор физико-математических наук.</a:t>
            </a:r>
            <a:endParaRPr lang="ru-RU" dirty="0"/>
          </a:p>
        </p:txBody>
      </p:sp>
      <p:pic>
        <p:nvPicPr>
          <p:cNvPr id="50178" name="Picture 2" descr="Владимир Иосифович Левенштейн — Циклопедия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659238"/>
            <a:ext cx="3600400" cy="535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014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39416" y="1306751"/>
            <a:ext cx="104411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i="1" dirty="0">
                <a:solidFill>
                  <a:srgbClr val="FFC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Дистанция Левенштейна </a:t>
            </a:r>
            <a:r>
              <a:rPr lang="ru-RU" sz="2800" b="1" i="1" dirty="0">
                <a:latin typeface="Bahnschrift" panose="020B0502040204020203" pitchFamily="34" charset="0"/>
                <a:cs typeface="Times New Roman" panose="02020603050405020304" pitchFamily="18" charset="0"/>
              </a:rPr>
              <a:t>(расстояние Левенштейна, редакционное расстояние, дистанция редактирования)</a:t>
            </a:r>
            <a:r>
              <a:rPr lang="ru-RU" sz="2800" dirty="0">
                <a:latin typeface="Bahnschrift" panose="020B0502040204020203" pitchFamily="34" charset="0"/>
                <a:cs typeface="Times New Roman" panose="02020603050405020304" pitchFamily="18" charset="0"/>
              </a:rPr>
              <a:t> определяется между двумя строками и равна минимальному количеству операций вставки одного символа, удаления одного символа и замены одного символа на другой, необходимых для превращения одной строки в другую.</a:t>
            </a:r>
            <a:endParaRPr lang="be-BY" sz="28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1" name="Прямоугольник 10"/>
          <p:cNvSpPr/>
          <p:nvPr/>
        </p:nvSpPr>
        <p:spPr>
          <a:xfrm>
            <a:off x="3098957" y="256598"/>
            <a:ext cx="5944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rgbClr val="FFC000"/>
                </a:solidFill>
              </a:rPr>
              <a:t>РАС</a:t>
            </a:r>
            <a:r>
              <a:rPr lang="en-US" sz="3200" b="1" dirty="0">
                <a:solidFill>
                  <a:srgbClr val="FFC000"/>
                </a:solidFill>
              </a:rPr>
              <a:t>C</a:t>
            </a:r>
            <a:r>
              <a:rPr lang="ru-RU" sz="3200" b="1" dirty="0">
                <a:solidFill>
                  <a:srgbClr val="FFC000"/>
                </a:solidFill>
              </a:rPr>
              <a:t>ТОЯНИЕ  ЛЕВЕНШТЕЙНА</a:t>
            </a:r>
            <a:endParaRPr lang="be-BY" sz="3200" dirty="0">
              <a:solidFill>
                <a:srgbClr val="FFC0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61595" y="4598462"/>
            <a:ext cx="104189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Расстояние Левенштейна активно применяется для исправления ошибок в поисковых системах, в текстовых редакторах, а также в </a:t>
            </a:r>
            <a:r>
              <a:rPr lang="ru-RU" sz="2800" dirty="0" err="1">
                <a:latin typeface="Bahnschrift" panose="020B0502040204020203" pitchFamily="34" charset="0"/>
                <a:ea typeface="Times New Roman" panose="02020603050405020304" pitchFamily="18" charset="0"/>
              </a:rPr>
              <a:t>биоинформатике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75920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32470" y="184666"/>
            <a:ext cx="6558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FFC000"/>
                </a:solidFill>
              </a:rPr>
              <a:t>Вычисление дистанции Левенштейна</a:t>
            </a:r>
            <a:endParaRPr lang="be-BY" sz="2800" dirty="0">
              <a:solidFill>
                <a:srgbClr val="FFC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3392" y="759919"/>
            <a:ext cx="108732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Пусть </a:t>
            </a:r>
            <a:r>
              <a:rPr lang="ru-RU" sz="24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Х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и </a:t>
            </a:r>
            <a:r>
              <a:rPr lang="en-US" sz="24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Y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– две символьные строки, тогда для вычисления дистанции Левенштейна </a:t>
            </a:r>
            <a:r>
              <a:rPr lang="en-US" sz="24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L</a:t>
            </a:r>
            <a:r>
              <a:rPr lang="ru-RU" sz="24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(Х,</a:t>
            </a:r>
            <a:r>
              <a:rPr lang="en-US" sz="24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Y</a:t>
            </a:r>
            <a:r>
              <a:rPr lang="ru-RU" sz="24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)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между ними может быть использовано следующее рекуррентное соотношение: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626886"/>
              </p:ext>
            </p:extLst>
          </p:nvPr>
        </p:nvGraphicFramePr>
        <p:xfrm>
          <a:off x="2423591" y="2132856"/>
          <a:ext cx="7575963" cy="4518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name="Формула" r:id="rId3" imgW="3060360" imgH="1993680" progId="Equation.3">
                  <p:embed/>
                </p:oleObj>
              </mc:Choice>
              <mc:Fallback>
                <p:oleObj name="Формула" r:id="rId3" imgW="3060360" imgH="1993680" progId="Equation.3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1" y="2132856"/>
                        <a:ext cx="7575963" cy="45187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3935760" y="2564904"/>
            <a:ext cx="576064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871864" y="2564904"/>
            <a:ext cx="576064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935760" y="2996952"/>
            <a:ext cx="576064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943872" y="2996952"/>
            <a:ext cx="576064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288610" y="3429000"/>
            <a:ext cx="511246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428213" y="3429000"/>
            <a:ext cx="576064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288610" y="3861048"/>
            <a:ext cx="511246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456545" y="3861048"/>
            <a:ext cx="511246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916967" y="4795894"/>
            <a:ext cx="511246" cy="432048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386593" y="5226666"/>
            <a:ext cx="511246" cy="432048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103317" y="5676310"/>
            <a:ext cx="511246" cy="432048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174293" y="5687543"/>
            <a:ext cx="511246" cy="432048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103317" y="6125954"/>
            <a:ext cx="511246" cy="432048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174293" y="6144288"/>
            <a:ext cx="511246" cy="432048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7245269" y="5712240"/>
            <a:ext cx="561789" cy="4320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519188" y="5712240"/>
            <a:ext cx="561789" cy="4320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7608168" y="6150932"/>
            <a:ext cx="561789" cy="4320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8918420" y="6150932"/>
            <a:ext cx="561789" cy="4320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10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43" y="2491831"/>
            <a:ext cx="9036497" cy="416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84431" y="554995"/>
            <a:ext cx="22313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1100"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11425" y="68799"/>
            <a:ext cx="102971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en-US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len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количество символов в заданной строке. Например, </a:t>
            </a:r>
            <a:r>
              <a:rPr lang="en-US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len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привет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6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/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– заданная строка без последнего символа. Например,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“привет”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)=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приве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/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last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последний символ заданной строки. Например,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last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привет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=“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/>
          </p:nvPr>
        </p:nvGraphicFramePr>
        <p:xfrm>
          <a:off x="4439816" y="2344194"/>
          <a:ext cx="20574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Формула" r:id="rId4" imgW="2057400" imgH="292100" progId="Equation.3">
                  <p:embed/>
                </p:oleObj>
              </mc:Choice>
              <mc:Fallback>
                <p:oleObj name="Формула" r:id="rId4" imgW="2057400" imgH="292100" progId="Equation.3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816" y="2344194"/>
                        <a:ext cx="20574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27792" y="227687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endParaRPr lang="be-BY" dirty="0"/>
          </a:p>
        </p:txBody>
      </p:sp>
      <p:sp>
        <p:nvSpPr>
          <p:cNvPr id="2" name="5-конечная звезда 1"/>
          <p:cNvSpPr/>
          <p:nvPr/>
        </p:nvSpPr>
        <p:spPr>
          <a:xfrm>
            <a:off x="479378" y="68799"/>
            <a:ext cx="366355" cy="366355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5-конечная звезда 9"/>
          <p:cNvSpPr/>
          <p:nvPr/>
        </p:nvSpPr>
        <p:spPr>
          <a:xfrm>
            <a:off x="479377" y="856606"/>
            <a:ext cx="366355" cy="366355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5-конечная звезда 10"/>
          <p:cNvSpPr/>
          <p:nvPr/>
        </p:nvSpPr>
        <p:spPr>
          <a:xfrm>
            <a:off x="479376" y="1616864"/>
            <a:ext cx="366355" cy="366355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72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836712"/>
            <a:ext cx="8827934" cy="2615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41464" y="1323514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4.  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1941464" y="2588300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5.  </a:t>
            </a:r>
            <a:endParaRPr lang="be-BY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163406"/>
              </p:ext>
            </p:extLst>
          </p:nvPr>
        </p:nvGraphicFramePr>
        <p:xfrm>
          <a:off x="8231730" y="2408280"/>
          <a:ext cx="2220247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0" name="Формула" r:id="rId4" imgW="1409700" imgH="228600" progId="Equation.3">
                  <p:embed/>
                </p:oleObj>
              </mc:Choice>
              <mc:Fallback>
                <p:oleObj name="Формула" r:id="rId4" imgW="1409700" imgH="228600" progId="Equation.3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1730" y="2408280"/>
                        <a:ext cx="2220247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130115"/>
              </p:ext>
            </p:extLst>
          </p:nvPr>
        </p:nvGraphicFramePr>
        <p:xfrm>
          <a:off x="8328248" y="2779730"/>
          <a:ext cx="2016224" cy="355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1" name="Формула" r:id="rId6" imgW="1295400" imgH="228600" progId="Equation.3">
                  <p:embed/>
                </p:oleObj>
              </mc:Choice>
              <mc:Fallback>
                <p:oleObj name="Формула" r:id="rId6" imgW="1295400" imgH="228600" progId="Equation.3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248" y="2779730"/>
                        <a:ext cx="2016224" cy="3558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836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84431" y="1347083"/>
            <a:ext cx="22313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1100"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984431" y="1575683"/>
            <a:ext cx="22313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1100"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52883" y="4101378"/>
            <a:ext cx="107291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Шаги вычисления с </a:t>
            </a:r>
            <a:r>
              <a:rPr lang="ru-RU" sz="28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1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по </a:t>
            </a:r>
            <a:r>
              <a:rPr lang="ru-RU" sz="28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14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соответствуют рекурсивному погружению, а шаги с </a:t>
            </a:r>
            <a:r>
              <a:rPr lang="ru-RU" sz="28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15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по </a:t>
            </a:r>
            <a:r>
              <a:rPr lang="ru-RU" sz="28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28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– восходящему вычислению. </a:t>
            </a:r>
          </a:p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Нетрудно убедиться, что для превращения слова «сор» в слово «спорт» достаточно удалить (или вставить) две буквы. </a:t>
            </a:r>
          </a:p>
        </p:txBody>
      </p:sp>
    </p:spTree>
    <p:extLst>
      <p:ext uri="{BB962C8B-B14F-4D97-AF65-F5344CB8AC3E}">
        <p14:creationId xmlns:p14="http://schemas.microsoft.com/office/powerpoint/2010/main" val="2038756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476672"/>
            <a:ext cx="9036349" cy="5734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52380" y="907546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6.  </a:t>
            </a:r>
            <a:endParaRPr lang="be-BY" dirty="0"/>
          </a:p>
        </p:txBody>
      </p:sp>
      <p:sp>
        <p:nvSpPr>
          <p:cNvPr id="27" name="TextBox 26"/>
          <p:cNvSpPr txBox="1"/>
          <p:nvPr/>
        </p:nvSpPr>
        <p:spPr>
          <a:xfrm>
            <a:off x="2852380" y="2635738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7.  </a:t>
            </a:r>
            <a:endParaRPr lang="be-BY" dirty="0"/>
          </a:p>
        </p:txBody>
      </p:sp>
      <p:sp>
        <p:nvSpPr>
          <p:cNvPr id="28" name="TextBox 27"/>
          <p:cNvSpPr txBox="1"/>
          <p:nvPr/>
        </p:nvSpPr>
        <p:spPr>
          <a:xfrm>
            <a:off x="2852380" y="4003890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8.  </a:t>
            </a:r>
            <a:endParaRPr lang="be-BY" dirty="0"/>
          </a:p>
        </p:txBody>
      </p:sp>
      <p:sp>
        <p:nvSpPr>
          <p:cNvPr id="29" name="TextBox 28"/>
          <p:cNvSpPr txBox="1"/>
          <p:nvPr/>
        </p:nvSpPr>
        <p:spPr>
          <a:xfrm>
            <a:off x="2834704" y="5372042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9.  </a:t>
            </a:r>
            <a:endParaRPr lang="be-BY" dirty="0"/>
          </a:p>
        </p:txBody>
      </p:sp>
      <p:sp>
        <p:nvSpPr>
          <p:cNvPr id="2" name="TextBox 1"/>
          <p:cNvSpPr txBox="1"/>
          <p:nvPr/>
        </p:nvSpPr>
        <p:spPr>
          <a:xfrm>
            <a:off x="8184232" y="4191256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C00000"/>
                </a:solidFill>
              </a:rPr>
              <a:t>+0</a:t>
            </a:r>
            <a:endParaRPr lang="ru-RU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14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-8828"/>
            <a:ext cx="8965753" cy="6828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9602" y="467843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10.  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3049602" y="2196035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11.  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3049602" y="3852219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12.  </a:t>
            </a:r>
            <a:endParaRPr lang="be-BY" dirty="0"/>
          </a:p>
        </p:txBody>
      </p:sp>
      <p:sp>
        <p:nvSpPr>
          <p:cNvPr id="8" name="TextBox 7"/>
          <p:cNvSpPr txBox="1"/>
          <p:nvPr/>
        </p:nvSpPr>
        <p:spPr>
          <a:xfrm>
            <a:off x="3049602" y="5580411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13. 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942417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34513"/>
            <a:ext cx="8239416" cy="674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87688" y="439177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14.  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3287688" y="1591305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15.  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3294390" y="1960637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16.  </a:t>
            </a:r>
            <a:endParaRPr lang="be-BY" dirty="0"/>
          </a:p>
        </p:txBody>
      </p:sp>
      <p:sp>
        <p:nvSpPr>
          <p:cNvPr id="8" name="TextBox 7"/>
          <p:cNvSpPr txBox="1"/>
          <p:nvPr/>
        </p:nvSpPr>
        <p:spPr>
          <a:xfrm>
            <a:off x="3294390" y="2339291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17.  </a:t>
            </a:r>
            <a:endParaRPr lang="be-BY" dirty="0"/>
          </a:p>
        </p:txBody>
      </p:sp>
      <p:sp>
        <p:nvSpPr>
          <p:cNvPr id="9" name="TextBox 8"/>
          <p:cNvSpPr txBox="1"/>
          <p:nvPr/>
        </p:nvSpPr>
        <p:spPr>
          <a:xfrm>
            <a:off x="3287688" y="2708623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18.  </a:t>
            </a:r>
            <a:endParaRPr lang="be-BY" dirty="0"/>
          </a:p>
        </p:txBody>
      </p:sp>
      <p:sp>
        <p:nvSpPr>
          <p:cNvPr id="10" name="TextBox 9"/>
          <p:cNvSpPr txBox="1"/>
          <p:nvPr/>
        </p:nvSpPr>
        <p:spPr>
          <a:xfrm>
            <a:off x="3294390" y="3077955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19.  </a:t>
            </a:r>
            <a:endParaRPr lang="be-BY" dirty="0"/>
          </a:p>
        </p:txBody>
      </p:sp>
      <p:sp>
        <p:nvSpPr>
          <p:cNvPr id="11" name="TextBox 10"/>
          <p:cNvSpPr txBox="1"/>
          <p:nvPr/>
        </p:nvSpPr>
        <p:spPr>
          <a:xfrm>
            <a:off x="3294390" y="3447287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20.  </a:t>
            </a:r>
            <a:endParaRPr lang="be-BY" dirty="0"/>
          </a:p>
        </p:txBody>
      </p:sp>
      <p:sp>
        <p:nvSpPr>
          <p:cNvPr id="12" name="TextBox 11"/>
          <p:cNvSpPr txBox="1"/>
          <p:nvPr/>
        </p:nvSpPr>
        <p:spPr>
          <a:xfrm>
            <a:off x="3294390" y="382154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21.  </a:t>
            </a:r>
            <a:endParaRPr lang="be-BY" dirty="0"/>
          </a:p>
        </p:txBody>
      </p:sp>
      <p:sp>
        <p:nvSpPr>
          <p:cNvPr id="13" name="TextBox 12"/>
          <p:cNvSpPr txBox="1"/>
          <p:nvPr/>
        </p:nvSpPr>
        <p:spPr>
          <a:xfrm>
            <a:off x="3287688" y="419087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22.  </a:t>
            </a:r>
            <a:endParaRPr lang="be-BY" dirty="0"/>
          </a:p>
        </p:txBody>
      </p:sp>
      <p:sp>
        <p:nvSpPr>
          <p:cNvPr id="14" name="TextBox 13"/>
          <p:cNvSpPr txBox="1"/>
          <p:nvPr/>
        </p:nvSpPr>
        <p:spPr>
          <a:xfrm>
            <a:off x="3294390" y="456020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23.  </a:t>
            </a:r>
            <a:endParaRPr lang="be-BY" dirty="0"/>
          </a:p>
        </p:txBody>
      </p:sp>
      <p:sp>
        <p:nvSpPr>
          <p:cNvPr id="15" name="TextBox 14"/>
          <p:cNvSpPr txBox="1"/>
          <p:nvPr/>
        </p:nvSpPr>
        <p:spPr>
          <a:xfrm>
            <a:off x="3294390" y="4929538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24.  </a:t>
            </a:r>
            <a:endParaRPr lang="be-BY" dirty="0"/>
          </a:p>
        </p:txBody>
      </p:sp>
      <p:sp>
        <p:nvSpPr>
          <p:cNvPr id="16" name="TextBox 15"/>
          <p:cNvSpPr txBox="1"/>
          <p:nvPr/>
        </p:nvSpPr>
        <p:spPr>
          <a:xfrm>
            <a:off x="3294390" y="5303793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25.  </a:t>
            </a:r>
            <a:endParaRPr lang="be-BY" dirty="0"/>
          </a:p>
        </p:txBody>
      </p:sp>
      <p:sp>
        <p:nvSpPr>
          <p:cNvPr id="17" name="TextBox 16"/>
          <p:cNvSpPr txBox="1"/>
          <p:nvPr/>
        </p:nvSpPr>
        <p:spPr>
          <a:xfrm>
            <a:off x="3287688" y="5673125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26.  </a:t>
            </a:r>
            <a:endParaRPr lang="be-BY" dirty="0"/>
          </a:p>
        </p:txBody>
      </p:sp>
      <p:sp>
        <p:nvSpPr>
          <p:cNvPr id="18" name="TextBox 17"/>
          <p:cNvSpPr txBox="1"/>
          <p:nvPr/>
        </p:nvSpPr>
        <p:spPr>
          <a:xfrm>
            <a:off x="3294390" y="6042457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27.  </a:t>
            </a:r>
            <a:endParaRPr lang="be-BY" dirty="0"/>
          </a:p>
        </p:txBody>
      </p:sp>
      <p:sp>
        <p:nvSpPr>
          <p:cNvPr id="19" name="TextBox 18"/>
          <p:cNvSpPr txBox="1"/>
          <p:nvPr/>
        </p:nvSpPr>
        <p:spPr>
          <a:xfrm>
            <a:off x="3294390" y="6411789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28. 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910108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34097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 - </a:t>
            </a:r>
            <a:r>
              <a:rPr lang="en-US" sz="1600" dirty="0" err="1">
                <a:solidFill>
                  <a:srgbClr val="008000"/>
                </a:solidFill>
              </a:rPr>
              <a:t>Levenshtein.h</a:t>
            </a:r>
            <a:r>
              <a:rPr lang="en-US" sz="1600" dirty="0">
                <a:solidFill>
                  <a:srgbClr val="008000"/>
                </a:solidFill>
              </a:rPr>
              <a:t>  </a:t>
            </a:r>
          </a:p>
          <a:p>
            <a:r>
              <a:rPr lang="be-BY" sz="1600" dirty="0">
                <a:solidFill>
                  <a:srgbClr val="008000"/>
                </a:solidFill>
              </a:rPr>
              <a:t>// -- дистанции   Левеншт</a:t>
            </a:r>
            <a:r>
              <a:rPr lang="en-US" sz="1600" dirty="0">
                <a:solidFill>
                  <a:srgbClr val="008000"/>
                </a:solidFill>
              </a:rPr>
              <a:t>e</a:t>
            </a:r>
            <a:r>
              <a:rPr lang="be-BY" sz="1600" dirty="0">
                <a:solidFill>
                  <a:srgbClr val="008000"/>
                </a:solidFill>
              </a:rPr>
              <a:t>йна (рекурсия)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levenshtein_r</a:t>
            </a:r>
            <a:r>
              <a:rPr lang="en-US" sz="1600" dirty="0">
                <a:solidFill>
                  <a:prstClr val="black"/>
                </a:solidFill>
              </a:rPr>
              <a:t>(  </a:t>
            </a:r>
          </a:p>
          <a:p>
            <a:r>
              <a:rPr lang="ru-RU" sz="1600" dirty="0">
                <a:solidFill>
                  <a:prstClr val="black"/>
                </a:solidFill>
              </a:rPr>
              <a:t>                 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lx</a:t>
            </a:r>
            <a:r>
              <a:rPr lang="ru-RU" sz="1600" dirty="0">
                <a:solidFill>
                  <a:prstClr val="black"/>
                </a:solidFill>
              </a:rPr>
              <a:t>,           </a:t>
            </a:r>
            <a:r>
              <a:rPr lang="ru-RU" sz="1600" dirty="0">
                <a:solidFill>
                  <a:srgbClr val="008000"/>
                </a:solidFill>
              </a:rPr>
              <a:t>// длина строки x </a:t>
            </a:r>
          </a:p>
          <a:p>
            <a:r>
              <a:rPr lang="ru-RU" sz="1600" dirty="0">
                <a:solidFill>
                  <a:prstClr val="black"/>
                </a:solidFill>
              </a:rPr>
              <a:t>		     </a:t>
            </a:r>
            <a:r>
              <a:rPr lang="ru-RU" sz="1600" dirty="0" err="1">
                <a:solidFill>
                  <a:srgbClr val="0000FF"/>
                </a:solidFill>
              </a:rPr>
              <a:t>const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srgbClr val="0000FF"/>
                </a:solidFill>
              </a:rPr>
              <a:t>char</a:t>
            </a:r>
            <a:r>
              <a:rPr lang="ru-RU" sz="1600" dirty="0">
                <a:solidFill>
                  <a:prstClr val="black"/>
                </a:solidFill>
              </a:rPr>
              <a:t> x[],   </a:t>
            </a:r>
            <a:r>
              <a:rPr lang="ru-RU" sz="1600" dirty="0">
                <a:solidFill>
                  <a:srgbClr val="008000"/>
                </a:solidFill>
              </a:rPr>
              <a:t>// строка длиной </a:t>
            </a:r>
            <a:r>
              <a:rPr lang="ru-RU" sz="1600" dirty="0" err="1">
                <a:solidFill>
                  <a:srgbClr val="008000"/>
                </a:solidFill>
              </a:rPr>
              <a:t>lx</a:t>
            </a:r>
            <a:endParaRPr lang="ru-RU" sz="1600" dirty="0">
              <a:solidFill>
                <a:srgbClr val="008000"/>
              </a:solidFill>
            </a:endParaRPr>
          </a:p>
          <a:p>
            <a:r>
              <a:rPr lang="ru-RU" sz="1600" dirty="0">
                <a:solidFill>
                  <a:prstClr val="black"/>
                </a:solidFill>
              </a:rPr>
              <a:t>		     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ly</a:t>
            </a:r>
            <a:r>
              <a:rPr lang="ru-RU" sz="1600" dirty="0">
                <a:solidFill>
                  <a:prstClr val="black"/>
                </a:solidFill>
              </a:rPr>
              <a:t>,           </a:t>
            </a:r>
            <a:r>
              <a:rPr lang="ru-RU" sz="1600" dirty="0">
                <a:solidFill>
                  <a:srgbClr val="008000"/>
                </a:solidFill>
              </a:rPr>
              <a:t>// длина строки y</a:t>
            </a:r>
          </a:p>
          <a:p>
            <a:r>
              <a:rPr lang="es-ES" sz="1600" dirty="0">
                <a:solidFill>
                  <a:prstClr val="black"/>
                </a:solidFill>
              </a:rPr>
              <a:t>		     </a:t>
            </a:r>
            <a:r>
              <a:rPr lang="es-ES" sz="1600" dirty="0" err="1">
                <a:solidFill>
                  <a:srgbClr val="0000FF"/>
                </a:solidFill>
              </a:rPr>
              <a:t>const</a:t>
            </a:r>
            <a:r>
              <a:rPr lang="es-ES" sz="1600" dirty="0">
                <a:solidFill>
                  <a:prstClr val="black"/>
                </a:solidFill>
              </a:rPr>
              <a:t> </a:t>
            </a:r>
            <a:r>
              <a:rPr lang="es-ES" sz="1600" dirty="0" err="1">
                <a:solidFill>
                  <a:srgbClr val="0000FF"/>
                </a:solidFill>
              </a:rPr>
              <a:t>char</a:t>
            </a:r>
            <a:r>
              <a:rPr lang="es-ES" sz="1600" dirty="0">
                <a:solidFill>
                  <a:prstClr val="black"/>
                </a:solidFill>
              </a:rPr>
              <a:t> y[]    </a:t>
            </a:r>
            <a:r>
              <a:rPr lang="es-ES" sz="1600" dirty="0">
                <a:solidFill>
                  <a:srgbClr val="008000"/>
                </a:solidFill>
              </a:rPr>
              <a:t>// </a:t>
            </a:r>
            <a:r>
              <a:rPr lang="es-ES" sz="1600" dirty="0" err="1">
                <a:solidFill>
                  <a:srgbClr val="008000"/>
                </a:solidFill>
              </a:rPr>
              <a:t>строка</a:t>
            </a:r>
            <a:r>
              <a:rPr lang="es-ES" sz="1600" dirty="0">
                <a:solidFill>
                  <a:srgbClr val="008000"/>
                </a:solidFill>
              </a:rPr>
              <a:t> y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               );</a:t>
            </a:r>
            <a:endParaRPr lang="be-BY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2087464"/>
            <a:ext cx="9144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 - Levenshtein.cpp 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stdafx.h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&lt;algorithm&gt;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Levenshtein.h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min3(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x1, 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x2, 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x3) </a:t>
            </a:r>
            <a:r>
              <a:rPr lang="ru-RU" sz="1600" dirty="0">
                <a:solidFill>
                  <a:srgbClr val="008000"/>
                </a:solidFill>
              </a:rPr>
              <a:t>// выбрать минимум из 3х </a:t>
            </a:r>
          </a:p>
          <a:p>
            <a:r>
              <a:rPr lang="en-US" sz="1600" dirty="0">
                <a:solidFill>
                  <a:prstClr val="black"/>
                </a:solidFill>
              </a:rPr>
              <a:t>{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::min(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::min(x1,x2),x3); }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levenshtein_r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</a:p>
          <a:p>
            <a:r>
              <a:rPr lang="fr-FR" sz="1600" dirty="0">
                <a:solidFill>
                  <a:prstClr val="black"/>
                </a:solidFill>
              </a:rPr>
              <a:t>                 </a:t>
            </a:r>
            <a:r>
              <a:rPr lang="fr-FR" sz="1600" dirty="0" err="1">
                <a:solidFill>
                  <a:srgbClr val="0000FF"/>
                </a:solidFill>
              </a:rPr>
              <a:t>int</a:t>
            </a:r>
            <a:r>
              <a:rPr lang="fr-FR" sz="1600" dirty="0">
                <a:solidFill>
                  <a:prstClr val="black"/>
                </a:solidFill>
              </a:rPr>
              <a:t> lx, </a:t>
            </a:r>
            <a:r>
              <a:rPr lang="fr-FR" sz="1600" dirty="0" err="1">
                <a:solidFill>
                  <a:srgbClr val="0000FF"/>
                </a:solidFill>
              </a:rPr>
              <a:t>const</a:t>
            </a:r>
            <a:r>
              <a:rPr lang="fr-FR" sz="1600" dirty="0">
                <a:solidFill>
                  <a:prstClr val="black"/>
                </a:solidFill>
              </a:rPr>
              <a:t> </a:t>
            </a:r>
            <a:r>
              <a:rPr lang="fr-FR" sz="1600" dirty="0">
                <a:solidFill>
                  <a:srgbClr val="0000FF"/>
                </a:solidFill>
              </a:rPr>
              <a:t>char</a:t>
            </a:r>
            <a:r>
              <a:rPr lang="fr-FR" sz="1600" dirty="0">
                <a:solidFill>
                  <a:prstClr val="black"/>
                </a:solidFill>
              </a:rPr>
              <a:t> x[],</a:t>
            </a:r>
          </a:p>
          <a:p>
            <a:r>
              <a:rPr lang="fr-FR" sz="1600" dirty="0">
                <a:solidFill>
                  <a:prstClr val="black"/>
                </a:solidFill>
              </a:rPr>
              <a:t>                 </a:t>
            </a:r>
            <a:r>
              <a:rPr lang="fr-FR" sz="1600" dirty="0" err="1">
                <a:solidFill>
                  <a:srgbClr val="0000FF"/>
                </a:solidFill>
              </a:rPr>
              <a:t>int</a:t>
            </a:r>
            <a:r>
              <a:rPr lang="fr-FR" sz="1600" dirty="0">
                <a:solidFill>
                  <a:prstClr val="black"/>
                </a:solidFill>
              </a:rPr>
              <a:t> </a:t>
            </a:r>
            <a:r>
              <a:rPr lang="fr-FR" sz="1600" dirty="0" err="1">
                <a:solidFill>
                  <a:prstClr val="black"/>
                </a:solidFill>
              </a:rPr>
              <a:t>ly</a:t>
            </a:r>
            <a:r>
              <a:rPr lang="fr-FR" sz="1600" dirty="0">
                <a:solidFill>
                  <a:prstClr val="black"/>
                </a:solidFill>
              </a:rPr>
              <a:t>, </a:t>
            </a:r>
            <a:r>
              <a:rPr lang="fr-FR" sz="1600" dirty="0" err="1">
                <a:solidFill>
                  <a:srgbClr val="0000FF"/>
                </a:solidFill>
              </a:rPr>
              <a:t>const</a:t>
            </a:r>
            <a:r>
              <a:rPr lang="fr-FR" sz="1600" dirty="0">
                <a:solidFill>
                  <a:prstClr val="black"/>
                </a:solidFill>
              </a:rPr>
              <a:t> </a:t>
            </a:r>
            <a:r>
              <a:rPr lang="fr-FR" sz="1600" dirty="0">
                <a:solidFill>
                  <a:srgbClr val="0000FF"/>
                </a:solidFill>
              </a:rPr>
              <a:t>char</a:t>
            </a:r>
            <a:r>
              <a:rPr lang="fr-FR" sz="1600" dirty="0">
                <a:solidFill>
                  <a:prstClr val="black"/>
                </a:solidFill>
              </a:rPr>
              <a:t> y[] </a:t>
            </a:r>
            <a:r>
              <a:rPr lang="be-BY" sz="1600" dirty="0">
                <a:solidFill>
                  <a:prstClr val="black"/>
                </a:solidFill>
              </a:rPr>
              <a:t>)</a:t>
            </a:r>
          </a:p>
          <a:p>
            <a:r>
              <a:rPr lang="be-BY" sz="1600" dirty="0">
                <a:solidFill>
                  <a:prstClr val="black"/>
                </a:solidFill>
              </a:rPr>
              <a:t>{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0;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       (lx == 0)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;            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 (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 == 0)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lx;            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 (lx == 1 &amp;&amp; 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 == 1 &amp;&amp; x[0] == y[0])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0;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 (lx == 1 &amp;&amp; 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 == 1 &amp;&amp; x[0] != y[0])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1; 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min3(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            levenshtein_r(lx-1, x, ly,   y)+1,       </a:t>
            </a:r>
          </a:p>
          <a:p>
            <a:r>
              <a:rPr lang="nn-NO" sz="1600" dirty="0">
                <a:solidFill>
                  <a:prstClr val="black"/>
                </a:solidFill>
              </a:rPr>
              <a:t>	        levenshtein_r(lx,   x, ly-1, y)+1,       </a:t>
            </a:r>
          </a:p>
          <a:p>
            <a:r>
              <a:rPr lang="es-ES" sz="1600" dirty="0">
                <a:solidFill>
                  <a:prstClr val="black"/>
                </a:solidFill>
              </a:rPr>
              <a:t>		  </a:t>
            </a:r>
            <a:r>
              <a:rPr lang="es-ES" sz="1600" dirty="0" err="1">
                <a:solidFill>
                  <a:prstClr val="black"/>
                </a:solidFill>
              </a:rPr>
              <a:t>levenshtein_r</a:t>
            </a:r>
            <a:r>
              <a:rPr lang="es-ES" sz="1600" dirty="0">
                <a:solidFill>
                  <a:prstClr val="black"/>
                </a:solidFill>
              </a:rPr>
              <a:t>(lx-1, x, ly-1, y)+(x[lx-1] == y[ly-1]?0:1)     </a:t>
            </a:r>
            <a:r>
              <a:rPr lang="be-BY" sz="1600" dirty="0">
                <a:solidFill>
                  <a:prstClr val="black"/>
                </a:solidFill>
              </a:rPr>
              <a:t> );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be-BY" sz="1600" dirty="0">
                <a:solidFill>
                  <a:prstClr val="black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76368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55909" y="404128"/>
            <a:ext cx="102971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Решение задачи о расстановке 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скобок </a:t>
            </a:r>
            <a:r>
              <a:rPr lang="ru-RU" sz="3200" b="1" dirty="0">
                <a:solidFill>
                  <a:srgbClr val="C00000"/>
                </a:solidFill>
              </a:rPr>
              <a:t>при перемножении матриц</a:t>
            </a:r>
            <a:endParaRPr lang="be-BY" sz="3200" dirty="0">
              <a:solidFill>
                <a:srgbClr val="C0000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700808"/>
            <a:ext cx="10818162" cy="408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235348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87488" y="332656"/>
            <a:ext cx="9433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dirty="0">
              <a:solidFill>
                <a:srgbClr val="7030A0"/>
              </a:solidFill>
            </a:endParaRPr>
          </a:p>
        </p:txBody>
      </p:sp>
      <p:pic>
        <p:nvPicPr>
          <p:cNvPr id="53250" name="Picture 2" descr="Растущие столбчатые диаграммы и долевая диограмма Иллюстрация штока -  иллюстрации насчитывающей oð±ð»ðµñ‡ðµð½ð¸ðµ, ð¸ð½ñ‚ðµñ€ð½ðµñ‚: 374585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588" y="884332"/>
            <a:ext cx="6384032" cy="574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14193" y="2199921"/>
            <a:ext cx="57606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800" dirty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Динамическое программирование </a:t>
            </a:r>
            <a:r>
              <a:rPr lang="ru-RU" sz="28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используется при оптимальном планировании управляемых процессов и наиболее эффективно в случае многошаговых или многоэтапных процессов принятия решений. </a:t>
            </a:r>
            <a:endParaRPr lang="ru-RU" sz="28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82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836483"/>
              </p:ext>
            </p:extLst>
          </p:nvPr>
        </p:nvGraphicFramePr>
        <p:xfrm>
          <a:off x="927442" y="2420888"/>
          <a:ext cx="10619792" cy="3169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Формула" r:id="rId3" imgW="3352800" imgH="1003300" progId="Equation.3">
                  <p:embed/>
                </p:oleObj>
              </mc:Choice>
              <mc:Fallback>
                <p:oleObj name="Формула" r:id="rId3" imgW="3352800" imgH="1003300" progId="Equation.3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442" y="2420888"/>
                        <a:ext cx="10619792" cy="3169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196778" y="764704"/>
            <a:ext cx="100811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Рекуррентное соотношение, позволяющее вычислить минимальное количество операций умножения: </a:t>
            </a:r>
          </a:p>
        </p:txBody>
      </p:sp>
    </p:spTree>
    <p:extLst>
      <p:ext uri="{BB962C8B-B14F-4D97-AF65-F5344CB8AC3E}">
        <p14:creationId xmlns:p14="http://schemas.microsoft.com/office/powerpoint/2010/main" val="810670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988840"/>
            <a:ext cx="13609511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983432" y="476672"/>
            <a:ext cx="105131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Определим минимальное количество операций умножения для матриц </a:t>
            </a:r>
            <a:r>
              <a:rPr lang="en-US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ru-RU" sz="2800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1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ru-RU" sz="2800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2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, и </a:t>
            </a:r>
            <a:r>
              <a:rPr lang="en-US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ru-RU" sz="2800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3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, из рассмотренного выше примера: </a:t>
            </a:r>
            <a:endParaRPr lang="ru-RU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021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91544" y="3501008"/>
            <a:ext cx="89289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//- </a:t>
            </a:r>
            <a:r>
              <a:rPr lang="en-US" sz="2000" dirty="0" err="1">
                <a:solidFill>
                  <a:srgbClr val="008000"/>
                </a:solidFill>
              </a:rPr>
              <a:t>MultiMatrix.h</a:t>
            </a:r>
            <a:r>
              <a:rPr lang="en-US" sz="2000" dirty="0">
                <a:solidFill>
                  <a:srgbClr val="008000"/>
                </a:solidFill>
              </a:rPr>
              <a:t>  </a:t>
            </a:r>
          </a:p>
          <a:p>
            <a:r>
              <a:rPr lang="ru-RU" sz="2000" dirty="0">
                <a:solidFill>
                  <a:srgbClr val="0000FF"/>
                </a:solidFill>
              </a:rPr>
              <a:t>#</a:t>
            </a:r>
            <a:r>
              <a:rPr lang="ru-RU" sz="2000" dirty="0" err="1">
                <a:solidFill>
                  <a:srgbClr val="0000FF"/>
                </a:solidFill>
              </a:rPr>
              <a:t>define</a:t>
            </a:r>
            <a:r>
              <a:rPr lang="ru-RU" sz="2000" dirty="0">
                <a:solidFill>
                  <a:prstClr val="black"/>
                </a:solidFill>
              </a:rPr>
              <a:t> OPTIMALM_PARM(x) ((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*)x) </a:t>
            </a:r>
            <a:r>
              <a:rPr lang="ru-RU" sz="2000" dirty="0">
                <a:solidFill>
                  <a:srgbClr val="008000"/>
                </a:solidFill>
              </a:rPr>
              <a:t>// </a:t>
            </a:r>
            <a:r>
              <a:rPr lang="ru-RU" sz="2000" dirty="0" err="1">
                <a:solidFill>
                  <a:srgbClr val="008000"/>
                </a:solidFill>
              </a:rPr>
              <a:t>представлениe</a:t>
            </a:r>
            <a:r>
              <a:rPr lang="ru-RU" sz="2000" dirty="0">
                <a:solidFill>
                  <a:srgbClr val="008000"/>
                </a:solidFill>
              </a:rPr>
              <a:t> двумерного массива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OptimalM</a:t>
            </a:r>
            <a:r>
              <a:rPr lang="en-US" sz="2000" dirty="0">
                <a:solidFill>
                  <a:prstClr val="black"/>
                </a:solidFill>
              </a:rPr>
              <a:t>(          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i,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номер первой матрицы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j,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номер последней матрицы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n,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количество матриц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const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c[],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массив размерностей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* s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out</a:t>
            </a:r>
            <a:r>
              <a:rPr lang="ru-RU" sz="2000" dirty="0">
                <a:solidFill>
                  <a:srgbClr val="008000"/>
                </a:solidFill>
              </a:rPr>
              <a:t>] результат: позиции скобок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		 ); </a:t>
            </a:r>
            <a:endParaRPr lang="be-BY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23392" y="260649"/>
            <a:ext cx="109452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	</a:t>
            </a:r>
            <a:r>
              <a:rPr lang="ru-RU" sz="28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ru-RU" sz="28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OptimalM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, реализующая алгоритм поиска оптимальной расстановки скобок при перемножении нескольких матриц.</a:t>
            </a:r>
            <a:endParaRPr lang="ru-RU" sz="2800" dirty="0">
              <a:latin typeface="Bahnschrif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3392" y="1485945"/>
            <a:ext cx="108732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en-US" sz="28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	</a:t>
            </a:r>
            <a:r>
              <a:rPr lang="ru-RU" sz="28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ru-RU" sz="28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OptimalM</a:t>
            </a:r>
            <a:r>
              <a:rPr lang="ru-RU" sz="28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является рекурсивной, так как она в процессе своей работы вызывает саму себя. Дно рекурсии достигается при совпадении значений двух первых параметров функции. </a:t>
            </a:r>
          </a:p>
        </p:txBody>
      </p:sp>
    </p:spTree>
    <p:extLst>
      <p:ext uri="{BB962C8B-B14F-4D97-AF65-F5344CB8AC3E}">
        <p14:creationId xmlns:p14="http://schemas.microsoft.com/office/powerpoint/2010/main" val="500123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03512" y="404665"/>
            <a:ext cx="87849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MultiMatrix.cpp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</a:t>
            </a:r>
            <a:r>
              <a:rPr lang="en-US" dirty="0" err="1">
                <a:solidFill>
                  <a:srgbClr val="A31515"/>
                </a:solidFill>
              </a:rPr>
              <a:t>memory.h</a:t>
            </a:r>
            <a:r>
              <a:rPr lang="en-US" dirty="0">
                <a:solidFill>
                  <a:srgbClr val="A31515"/>
                </a:solidFill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MultiMatrix.h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#define</a:t>
            </a:r>
            <a:r>
              <a:rPr lang="en-US" dirty="0">
                <a:solidFill>
                  <a:prstClr val="black"/>
                </a:solidFill>
              </a:rPr>
              <a:t> INFINITY  0x7fffffff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OptimalM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i,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j,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n, 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c[],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*s) </a:t>
            </a:r>
          </a:p>
          <a:p>
            <a:r>
              <a:rPr lang="be-BY" dirty="0">
                <a:solidFill>
                  <a:prstClr val="black"/>
                </a:solidFill>
              </a:rPr>
              <a:t>{</a:t>
            </a:r>
          </a:p>
          <a:p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#define</a:t>
            </a:r>
            <a:r>
              <a:rPr lang="pt-BR" dirty="0">
                <a:solidFill>
                  <a:prstClr val="black"/>
                </a:solidFill>
              </a:rPr>
              <a:t> OPTIMALM_S(x1,x2)  (s[(x1-1)*n+x2-1]) 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o =INFINITY, </a:t>
            </a:r>
            <a:r>
              <a:rPr lang="en-US" dirty="0" err="1">
                <a:solidFill>
                  <a:prstClr val="black"/>
                </a:solidFill>
              </a:rPr>
              <a:t>bo</a:t>
            </a:r>
            <a:r>
              <a:rPr lang="en-US" dirty="0">
                <a:solidFill>
                  <a:prstClr val="black"/>
                </a:solidFill>
              </a:rPr>
              <a:t> = INFINITY;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prstClr val="black"/>
                </a:solidFill>
              </a:rPr>
              <a:t> (i &lt; j) </a:t>
            </a:r>
          </a:p>
          <a:p>
            <a:r>
              <a:rPr lang="be-BY" dirty="0">
                <a:solidFill>
                  <a:prstClr val="black"/>
                </a:solidFill>
              </a:rPr>
              <a:t>  {</a:t>
            </a:r>
          </a:p>
          <a:p>
            <a:r>
              <a:rPr lang="nn-NO" dirty="0">
                <a:solidFill>
                  <a:prstClr val="black"/>
                </a:solidFill>
              </a:rPr>
              <a:t>     </a:t>
            </a:r>
            <a:r>
              <a:rPr lang="nn-NO" dirty="0">
                <a:solidFill>
                  <a:srgbClr val="0000FF"/>
                </a:solidFill>
              </a:rPr>
              <a:t>for</a:t>
            </a:r>
            <a:r>
              <a:rPr lang="nn-NO" dirty="0">
                <a:solidFill>
                  <a:prstClr val="black"/>
                </a:solidFill>
              </a:rPr>
              <a:t> (</a:t>
            </a:r>
            <a:r>
              <a:rPr lang="nn-NO" dirty="0">
                <a:solidFill>
                  <a:srgbClr val="0000FF"/>
                </a:solidFill>
              </a:rPr>
              <a:t>int</a:t>
            </a:r>
            <a:r>
              <a:rPr lang="nn-NO" dirty="0">
                <a:solidFill>
                  <a:prstClr val="black"/>
                </a:solidFill>
              </a:rPr>
              <a:t> k = i; k &lt; j;k++)</a:t>
            </a:r>
          </a:p>
          <a:p>
            <a:r>
              <a:rPr lang="be-BY" dirty="0">
                <a:solidFill>
                  <a:prstClr val="black"/>
                </a:solidFill>
              </a:rPr>
              <a:t>	{</a:t>
            </a:r>
          </a:p>
          <a:p>
            <a:r>
              <a:rPr lang="en-US" dirty="0">
                <a:solidFill>
                  <a:prstClr val="black"/>
                </a:solidFill>
              </a:rPr>
              <a:t>        </a:t>
            </a:r>
            <a:r>
              <a:rPr lang="en-US" dirty="0" err="1">
                <a:solidFill>
                  <a:prstClr val="black"/>
                </a:solidFill>
              </a:rPr>
              <a:t>bo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prstClr val="black"/>
                </a:solidFill>
              </a:rPr>
              <a:t>OptimalM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i,k</a:t>
            </a:r>
            <a:r>
              <a:rPr lang="en-US" dirty="0">
                <a:solidFill>
                  <a:prstClr val="black"/>
                </a:solidFill>
              </a:rPr>
              <a:t>, n, c, s)+ </a:t>
            </a:r>
          </a:p>
          <a:p>
            <a:r>
              <a:rPr lang="pt-BR" dirty="0">
                <a:solidFill>
                  <a:prstClr val="black"/>
                </a:solidFill>
              </a:rPr>
              <a:t>             OptimalM(k+1,j,n, c, s)+ c[i- 1]*c[k]*c[j];</a:t>
            </a:r>
          </a:p>
          <a:p>
            <a:r>
              <a:rPr lang="pl-PL" dirty="0">
                <a:solidFill>
                  <a:prstClr val="black"/>
                </a:solidFill>
              </a:rPr>
              <a:t>	  </a:t>
            </a:r>
            <a:r>
              <a:rPr lang="pl-PL" dirty="0">
                <a:solidFill>
                  <a:srgbClr val="0000FF"/>
                </a:solidFill>
              </a:rPr>
              <a:t>if</a:t>
            </a:r>
            <a:r>
              <a:rPr lang="pl-PL" dirty="0">
                <a:solidFill>
                  <a:prstClr val="black"/>
                </a:solidFill>
              </a:rPr>
              <a:t> (bo &lt; o){o = bo; OPTIMALM_S(i,j) = k;}</a:t>
            </a:r>
          </a:p>
          <a:p>
            <a:r>
              <a:rPr lang="be-BY" dirty="0">
                <a:solidFill>
                  <a:prstClr val="black"/>
                </a:solidFill>
              </a:rPr>
              <a:t>	}</a:t>
            </a:r>
          </a:p>
          <a:p>
            <a:r>
              <a:rPr lang="be-BY" dirty="0">
                <a:solidFill>
                  <a:prstClr val="black"/>
                </a:solidFill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else</a:t>
            </a:r>
            <a:r>
              <a:rPr lang="en-US" dirty="0">
                <a:solidFill>
                  <a:prstClr val="black"/>
                </a:solidFill>
              </a:rPr>
              <a:t>  o = 0;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o;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#</a:t>
            </a:r>
            <a:r>
              <a:rPr lang="en-US" dirty="0" err="1">
                <a:solidFill>
                  <a:srgbClr val="0000FF"/>
                </a:solidFill>
              </a:rPr>
              <a:t>undef</a:t>
            </a:r>
            <a:r>
              <a:rPr lang="en-US" dirty="0">
                <a:solidFill>
                  <a:prstClr val="black"/>
                </a:solidFill>
              </a:rPr>
              <a:t> OPTIMALM_S             </a:t>
            </a:r>
          </a:p>
          <a:p>
            <a:r>
              <a:rPr lang="be-BY" dirty="0">
                <a:solidFill>
                  <a:prstClr val="black"/>
                </a:solidFill>
              </a:rPr>
              <a:t>};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483280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 t="11936" r="5237" b="12157"/>
          <a:stretch/>
        </p:blipFill>
        <p:spPr bwMode="auto">
          <a:xfrm>
            <a:off x="2207568" y="2924944"/>
            <a:ext cx="7848872" cy="2973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55440" y="476672"/>
            <a:ext cx="100091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Расстановку скобок в заданной последовательности матриц можно осуществить с помощью двумерного массива </a:t>
            </a:r>
            <a:r>
              <a:rPr lang="en-US" sz="28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, возвращаемого функцией в последнем параметре. </a:t>
            </a:r>
            <a:endParaRPr lang="ru-RU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653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980728"/>
            <a:ext cx="1098813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286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03512" y="332656"/>
            <a:ext cx="8856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FFC000"/>
                </a:solidFill>
              </a:rPr>
              <a:t>Решение задачи вычисления длины наибольшей общей </a:t>
            </a:r>
            <a:r>
              <a:rPr lang="ru-RU" sz="2800" b="1" dirty="0" err="1">
                <a:solidFill>
                  <a:srgbClr val="FFC000"/>
                </a:solidFill>
              </a:rPr>
              <a:t>подпоследовательности</a:t>
            </a:r>
            <a:r>
              <a:rPr lang="ru-RU" sz="2800" b="1" dirty="0">
                <a:solidFill>
                  <a:srgbClr val="FFC000"/>
                </a:solidFill>
              </a:rPr>
              <a:t> </a:t>
            </a:r>
            <a:endParaRPr lang="be-BY" sz="2800" dirty="0">
              <a:solidFill>
                <a:srgbClr val="FFC000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82" y="1844824"/>
            <a:ext cx="10623044" cy="368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468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03512" y="116632"/>
            <a:ext cx="8856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FFC000"/>
                </a:solidFill>
              </a:rPr>
              <a:t>Решение задачи вычисления длины наибольшей общей </a:t>
            </a:r>
            <a:r>
              <a:rPr lang="ru-RU" sz="2800" b="1" dirty="0" err="1">
                <a:solidFill>
                  <a:srgbClr val="FFC000"/>
                </a:solidFill>
              </a:rPr>
              <a:t>подпоследовательности</a:t>
            </a:r>
            <a:r>
              <a:rPr lang="ru-RU" sz="2800" b="1" dirty="0">
                <a:solidFill>
                  <a:srgbClr val="FFC000"/>
                </a:solidFill>
              </a:rPr>
              <a:t> </a:t>
            </a:r>
            <a:endParaRPr lang="be-BY" sz="2800" dirty="0">
              <a:solidFill>
                <a:srgbClr val="FFC000"/>
              </a:solidFill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916832"/>
            <a:ext cx="12694203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596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332656"/>
            <a:ext cx="9559849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828940"/>
            <a:ext cx="10124660" cy="1791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23392" y="3933056"/>
            <a:ext cx="109452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обозначения наибольшей общей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подпоследовательности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используется сокращение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LCS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longest common subsequence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  <a:p>
            <a:pPr indent="323850" algn="just"/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Рекурсивный алгоритм вычисления длины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LCS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двух последовательностей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основывается на трех следующих очевидных утверждениях, которые приводятся без доказательства: </a:t>
            </a:r>
          </a:p>
        </p:txBody>
      </p:sp>
    </p:spTree>
    <p:extLst>
      <p:ext uri="{BB962C8B-B14F-4D97-AF65-F5344CB8AC3E}">
        <p14:creationId xmlns:p14="http://schemas.microsoft.com/office/powerpoint/2010/main" val="2035970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47" y="3284984"/>
            <a:ext cx="10347321" cy="344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487488" y="332656"/>
            <a:ext cx="93610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  <a:tabLst>
                <a:tab pos="622300" algn="l"/>
              </a:tabLs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то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является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LCS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и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</a:p>
          <a:p>
            <a:pPr marL="342900" indent="-342900" algn="just">
              <a:buFont typeface="+mj-lt"/>
              <a:buAutoNum type="arabicPeriod"/>
              <a:tabLst>
                <a:tab pos="622300" algn="l"/>
              </a:tabLs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≠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≠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то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является</a:t>
            </a:r>
            <a:r>
              <a:rPr lang="ru-RU" sz="2800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LCS</a:t>
            </a:r>
            <a:r>
              <a:rPr lang="ru-RU" sz="2800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и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  <a:tabLst>
                <a:tab pos="622300" algn="l"/>
              </a:tabLs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≠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≠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то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является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LCS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3257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43472" y="260648"/>
            <a:ext cx="9433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dirty="0">
              <a:solidFill>
                <a:srgbClr val="7030A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9356" y="864304"/>
            <a:ext cx="115212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400" dirty="0" smtClean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Анализируется 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некоторая управляемая система, в которой происходят экономические, производственные, технологические или иные многошаговые или многоэтапные процессы. Для каждого из допустимых управлений задается показатель эффективности управления (целевая функция). В экономических системах показатель эффективности может представлять прибыль, затраты, рентабельность, объем производства и т.п. </a:t>
            </a:r>
            <a:endParaRPr lang="en-US" sz="2400" dirty="0" smtClean="0">
              <a:solidFill>
                <a:srgbClr val="000000"/>
              </a:solidFill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400" dirty="0" smtClean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 </a:t>
            </a:r>
            <a:r>
              <a:rPr lang="ru-RU" sz="2400" dirty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ДП 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состоит в поиске оптимального управления, переводящего систему из начального состояния в конечное, и обеспечивающего экстремум целевой функции. 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274" name="Picture 2" descr="Что такое бизнес-система и для чего она нужна?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2" b="29974"/>
          <a:stretch/>
        </p:blipFill>
        <p:spPr bwMode="auto">
          <a:xfrm>
            <a:off x="24735" y="4437112"/>
            <a:ext cx="12192000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814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39416" y="908720"/>
            <a:ext cx="1094521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Рассмотрим пример вычисления длины </a:t>
            </a:r>
            <a:r>
              <a:rPr lang="en-US" sz="28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LCS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для последовательностей 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L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D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C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и 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Y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L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D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M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. Вычисление осуществляется по шагам. Все шаги вычисления можно разбить на две группы: с 1 по 17 и с 18 по 26. </a:t>
            </a:r>
            <a:endParaRPr lang="en-US" sz="2800" dirty="0" smtClean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endParaRPr lang="en-US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Первая группа соответствует рекурсивному погружению, вторая – восходящему вычислению. </a:t>
            </a:r>
            <a:endParaRPr lang="en-US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Результатом вычисления является значение 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ru-RU" sz="2800" i="1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4,5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=3 равное длине </a:t>
            </a:r>
            <a:r>
              <a:rPr lang="en-US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LCS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  <a:endParaRPr lang="en-US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Нетрудно убедиться, что для последовательностей 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и 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Y</a:t>
            </a:r>
            <a:r>
              <a:rPr lang="en-US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существуют две </a:t>
            </a:r>
            <a:r>
              <a:rPr lang="en-US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LCS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: 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L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D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и 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D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en-US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имеющих длину 3. </a:t>
            </a:r>
            <a:endParaRPr lang="ru-RU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240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1484784"/>
            <a:ext cx="7748911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700" name="Picture 2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172" y="2058981"/>
            <a:ext cx="7951657" cy="472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/>
          </p:nvPr>
        </p:nvGraphicFramePr>
        <p:xfrm>
          <a:off x="4176769" y="116632"/>
          <a:ext cx="6467834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7" name="Формула" r:id="rId5" imgW="3530600" imgH="901700" progId="Equation.3">
                  <p:embed/>
                </p:oleObj>
              </mc:Choice>
              <mc:Fallback>
                <p:oleObj name="Формула" r:id="rId5" imgW="3530600" imgH="90170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69" y="116632"/>
                        <a:ext cx="6467834" cy="1656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406265" y="2063419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15.  </a:t>
            </a:r>
            <a:endParaRPr lang="be-BY" dirty="0"/>
          </a:p>
        </p:txBody>
      </p:sp>
      <p:sp>
        <p:nvSpPr>
          <p:cNvPr id="35" name="TextBox 34"/>
          <p:cNvSpPr txBox="1"/>
          <p:nvPr/>
        </p:nvSpPr>
        <p:spPr>
          <a:xfrm>
            <a:off x="6406265" y="2432751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6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36" name="TextBox 35"/>
          <p:cNvSpPr txBox="1"/>
          <p:nvPr/>
        </p:nvSpPr>
        <p:spPr>
          <a:xfrm>
            <a:off x="6406265" y="284364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7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37" name="TextBox 36"/>
          <p:cNvSpPr txBox="1"/>
          <p:nvPr/>
        </p:nvSpPr>
        <p:spPr>
          <a:xfrm>
            <a:off x="6406265" y="3196927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8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38" name="TextBox 37"/>
          <p:cNvSpPr txBox="1"/>
          <p:nvPr/>
        </p:nvSpPr>
        <p:spPr>
          <a:xfrm>
            <a:off x="6406265" y="363573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9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39" name="TextBox 38"/>
          <p:cNvSpPr txBox="1"/>
          <p:nvPr/>
        </p:nvSpPr>
        <p:spPr>
          <a:xfrm>
            <a:off x="6406265" y="399577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40" name="TextBox 39"/>
          <p:cNvSpPr txBox="1"/>
          <p:nvPr/>
        </p:nvSpPr>
        <p:spPr>
          <a:xfrm>
            <a:off x="6406265" y="4427820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41" name="TextBox 40"/>
          <p:cNvSpPr txBox="1"/>
          <p:nvPr/>
        </p:nvSpPr>
        <p:spPr>
          <a:xfrm>
            <a:off x="6406265" y="479715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42" name="TextBox 41"/>
          <p:cNvSpPr txBox="1"/>
          <p:nvPr/>
        </p:nvSpPr>
        <p:spPr>
          <a:xfrm>
            <a:off x="6384032" y="525728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43" name="TextBox 42"/>
          <p:cNvSpPr txBox="1"/>
          <p:nvPr/>
        </p:nvSpPr>
        <p:spPr>
          <a:xfrm>
            <a:off x="6460292" y="561732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44" name="TextBox 43"/>
          <p:cNvSpPr txBox="1"/>
          <p:nvPr/>
        </p:nvSpPr>
        <p:spPr>
          <a:xfrm>
            <a:off x="6459002" y="604937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ru-RU" dirty="0"/>
              <a:t>5.  </a:t>
            </a:r>
            <a:endParaRPr lang="be-BY" dirty="0"/>
          </a:p>
        </p:txBody>
      </p:sp>
      <p:sp>
        <p:nvSpPr>
          <p:cNvPr id="45" name="TextBox 44"/>
          <p:cNvSpPr txBox="1"/>
          <p:nvPr/>
        </p:nvSpPr>
        <p:spPr>
          <a:xfrm>
            <a:off x="6459002" y="641870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26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2" name="TextBox 1"/>
          <p:cNvSpPr txBox="1"/>
          <p:nvPr/>
        </p:nvSpPr>
        <p:spPr>
          <a:xfrm>
            <a:off x="1631504" y="116632"/>
            <a:ext cx="1586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X=A,L,D,C</a:t>
            </a:r>
            <a:endParaRPr lang="be-BY" sz="28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7606" y="640203"/>
            <a:ext cx="1974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Y=L,A,D,C,M</a:t>
            </a:r>
            <a:endParaRPr lang="be-BY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901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44200" y="2923"/>
            <a:ext cx="912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</a:t>
            </a:r>
            <a:r>
              <a:rPr lang="en-US" dirty="0" err="1">
                <a:solidFill>
                  <a:srgbClr val="008000"/>
                </a:solidFill>
              </a:rPr>
              <a:t>LCS.h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be-BY" dirty="0">
                <a:solidFill>
                  <a:srgbClr val="008000"/>
                </a:solidFill>
              </a:rPr>
              <a:t>// -- рекурсивное  вычисление длины </a:t>
            </a:r>
            <a:r>
              <a:rPr lang="en-US" dirty="0">
                <a:solidFill>
                  <a:srgbClr val="008000"/>
                </a:solidFill>
              </a:rPr>
              <a:t>LCS 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 (                  </a:t>
            </a:r>
          </a:p>
          <a:p>
            <a:r>
              <a:rPr lang="ru-RU" dirty="0">
                <a:solidFill>
                  <a:prstClr val="black"/>
                </a:solidFill>
              </a:rPr>
              <a:t>		 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lenx</a:t>
            </a:r>
            <a:r>
              <a:rPr lang="ru-RU" dirty="0">
                <a:solidFill>
                  <a:prstClr val="black"/>
                </a:solidFill>
              </a:rPr>
              <a:t>,         </a:t>
            </a:r>
            <a:r>
              <a:rPr lang="ru-RU" dirty="0">
                <a:solidFill>
                  <a:srgbClr val="008000"/>
                </a:solidFill>
              </a:rPr>
              <a:t>// длина   последовательности  X   </a:t>
            </a:r>
          </a:p>
          <a:p>
            <a:r>
              <a:rPr lang="ru-RU" dirty="0">
                <a:solidFill>
                  <a:prstClr val="black"/>
                </a:solidFill>
              </a:rPr>
              <a:t>		  </a:t>
            </a:r>
            <a:r>
              <a:rPr lang="ru-RU" dirty="0" err="1">
                <a:solidFill>
                  <a:srgbClr val="0000FF"/>
                </a:solidFill>
              </a:rPr>
              <a:t>const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char</a:t>
            </a:r>
            <a:r>
              <a:rPr lang="ru-RU" dirty="0">
                <a:solidFill>
                  <a:prstClr val="black"/>
                </a:solidFill>
              </a:rPr>
              <a:t> x[],   </a:t>
            </a:r>
            <a:r>
              <a:rPr lang="ru-RU" dirty="0">
                <a:solidFill>
                  <a:srgbClr val="008000"/>
                </a:solidFill>
              </a:rPr>
              <a:t>// последовательность X</a:t>
            </a:r>
          </a:p>
          <a:p>
            <a:r>
              <a:rPr lang="ru-RU" dirty="0">
                <a:solidFill>
                  <a:prstClr val="black"/>
                </a:solidFill>
              </a:rPr>
              <a:t>		 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leny</a:t>
            </a:r>
            <a:r>
              <a:rPr lang="ru-RU" dirty="0">
                <a:solidFill>
                  <a:prstClr val="black"/>
                </a:solidFill>
              </a:rPr>
              <a:t>,         </a:t>
            </a:r>
            <a:r>
              <a:rPr lang="ru-RU" dirty="0">
                <a:solidFill>
                  <a:srgbClr val="008000"/>
                </a:solidFill>
              </a:rPr>
              <a:t>// длина   последовательности  Y</a:t>
            </a:r>
          </a:p>
          <a:p>
            <a:r>
              <a:rPr lang="ru-RU" dirty="0">
                <a:solidFill>
                  <a:prstClr val="black"/>
                </a:solidFill>
              </a:rPr>
              <a:t>		  </a:t>
            </a:r>
            <a:r>
              <a:rPr lang="ru-RU" dirty="0" err="1">
                <a:solidFill>
                  <a:srgbClr val="0000FF"/>
                </a:solidFill>
              </a:rPr>
              <a:t>const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char</a:t>
            </a:r>
            <a:r>
              <a:rPr lang="ru-RU" dirty="0">
                <a:solidFill>
                  <a:prstClr val="black"/>
                </a:solidFill>
              </a:rPr>
              <a:t> y[]    </a:t>
            </a:r>
            <a:r>
              <a:rPr lang="ru-RU" dirty="0">
                <a:solidFill>
                  <a:srgbClr val="008000"/>
                </a:solidFill>
              </a:rPr>
              <a:t>// последовательность Y</a:t>
            </a:r>
          </a:p>
          <a:p>
            <a:r>
              <a:rPr lang="be-BY" dirty="0">
                <a:solidFill>
                  <a:prstClr val="black"/>
                </a:solidFill>
              </a:rPr>
              <a:t>         );</a:t>
            </a:r>
            <a:endParaRPr lang="be-BY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2333686"/>
            <a:ext cx="912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LCS.cpp</a:t>
            </a:r>
          </a:p>
          <a:p>
            <a:r>
              <a:rPr lang="be-BY" dirty="0">
                <a:solidFill>
                  <a:srgbClr val="008000"/>
                </a:solidFill>
              </a:rPr>
              <a:t>// -- рекурсивное  вычисление длины </a:t>
            </a:r>
            <a:r>
              <a:rPr lang="en-US" dirty="0">
                <a:solidFill>
                  <a:srgbClr val="008000"/>
                </a:solidFill>
              </a:rPr>
              <a:t>LCS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&lt;algorithm&gt;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LCS.h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fr-FR" dirty="0" err="1">
                <a:solidFill>
                  <a:srgbClr val="0000FF"/>
                </a:solidFill>
              </a:rPr>
              <a:t>int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lcs</a:t>
            </a:r>
            <a:r>
              <a:rPr lang="fr-FR" dirty="0">
                <a:solidFill>
                  <a:prstClr val="black"/>
                </a:solidFill>
              </a:rPr>
              <a:t> (</a:t>
            </a:r>
            <a:r>
              <a:rPr lang="fr-FR" dirty="0" err="1">
                <a:solidFill>
                  <a:srgbClr val="0000FF"/>
                </a:solidFill>
              </a:rPr>
              <a:t>int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lenx</a:t>
            </a:r>
            <a:r>
              <a:rPr lang="fr-FR" dirty="0">
                <a:solidFill>
                  <a:prstClr val="black"/>
                </a:solidFill>
              </a:rPr>
              <a:t>, </a:t>
            </a:r>
            <a:r>
              <a:rPr lang="fr-FR" dirty="0" err="1">
                <a:solidFill>
                  <a:srgbClr val="0000FF"/>
                </a:solidFill>
              </a:rPr>
              <a:t>const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>
                <a:solidFill>
                  <a:srgbClr val="0000FF"/>
                </a:solidFill>
              </a:rPr>
              <a:t>char</a:t>
            </a:r>
            <a:r>
              <a:rPr lang="fr-FR" dirty="0">
                <a:solidFill>
                  <a:prstClr val="black"/>
                </a:solidFill>
              </a:rPr>
              <a:t> x[], </a:t>
            </a:r>
          </a:p>
          <a:p>
            <a:r>
              <a:rPr lang="fr-FR" dirty="0">
                <a:solidFill>
                  <a:prstClr val="black"/>
                </a:solidFill>
              </a:rPr>
              <a:t>	   </a:t>
            </a:r>
            <a:r>
              <a:rPr lang="fr-FR" dirty="0" err="1">
                <a:solidFill>
                  <a:srgbClr val="0000FF"/>
                </a:solidFill>
              </a:rPr>
              <a:t>int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leny</a:t>
            </a:r>
            <a:r>
              <a:rPr lang="fr-FR" dirty="0">
                <a:solidFill>
                  <a:prstClr val="black"/>
                </a:solidFill>
              </a:rPr>
              <a:t>, </a:t>
            </a:r>
            <a:r>
              <a:rPr lang="fr-FR" dirty="0" err="1">
                <a:solidFill>
                  <a:srgbClr val="0000FF"/>
                </a:solidFill>
              </a:rPr>
              <a:t>const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>
                <a:solidFill>
                  <a:srgbClr val="0000FF"/>
                </a:solidFill>
              </a:rPr>
              <a:t>char</a:t>
            </a:r>
            <a:r>
              <a:rPr lang="fr-FR" dirty="0">
                <a:solidFill>
                  <a:prstClr val="black"/>
                </a:solidFill>
              </a:rPr>
              <a:t> y[])      </a:t>
            </a:r>
          </a:p>
          <a:p>
            <a:r>
              <a:rPr lang="be-BY" dirty="0">
                <a:solidFill>
                  <a:prstClr val="black"/>
                </a:solidFill>
              </a:rPr>
              <a:t>{ 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0;  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prstClr val="black"/>
                </a:solidFill>
              </a:rPr>
              <a:t> (</a:t>
            </a:r>
            <a:r>
              <a:rPr lang="en-US" dirty="0" err="1">
                <a:solidFill>
                  <a:prstClr val="black"/>
                </a:solidFill>
              </a:rPr>
              <a:t>lenx</a:t>
            </a:r>
            <a:r>
              <a:rPr lang="en-US" dirty="0">
                <a:solidFill>
                  <a:prstClr val="black"/>
                </a:solidFill>
              </a:rPr>
              <a:t> &gt; 0 &amp;&amp; </a:t>
            </a:r>
            <a:r>
              <a:rPr lang="en-US" dirty="0" err="1">
                <a:solidFill>
                  <a:prstClr val="black"/>
                </a:solidFill>
              </a:rPr>
              <a:t>leny</a:t>
            </a:r>
            <a:r>
              <a:rPr lang="en-US" dirty="0">
                <a:solidFill>
                  <a:prstClr val="black"/>
                </a:solidFill>
              </a:rPr>
              <a:t> &gt; 0)</a:t>
            </a:r>
          </a:p>
          <a:p>
            <a:r>
              <a:rPr lang="be-BY" dirty="0">
                <a:solidFill>
                  <a:prstClr val="black"/>
                </a:solidFill>
              </a:rPr>
              <a:t>  {</a:t>
            </a:r>
          </a:p>
          <a:p>
            <a:r>
              <a:rPr lang="en-US" dirty="0">
                <a:solidFill>
                  <a:prstClr val="black"/>
                </a:solidFill>
              </a:rPr>
              <a:t>  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prstClr val="black"/>
                </a:solidFill>
              </a:rPr>
              <a:t> (x[lenx-1] == y[leny-1])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1 + 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(lenx-1, x,leny-1, y);    </a:t>
            </a:r>
          </a:p>
          <a:p>
            <a:r>
              <a:rPr lang="en-US" dirty="0">
                <a:solidFill>
                  <a:prstClr val="black"/>
                </a:solidFill>
              </a:rPr>
              <a:t>   </a:t>
            </a:r>
            <a:r>
              <a:rPr lang="en-US" dirty="0">
                <a:solidFill>
                  <a:srgbClr val="0000FF"/>
                </a:solidFill>
              </a:rPr>
              <a:t>else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::max(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lenx</a:t>
            </a:r>
            <a:r>
              <a:rPr lang="en-US" dirty="0">
                <a:solidFill>
                  <a:prstClr val="black"/>
                </a:solidFill>
              </a:rPr>
              <a:t>, x,leny-1, y), 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(lenx-1, </a:t>
            </a:r>
            <a:r>
              <a:rPr lang="en-US" dirty="0" err="1">
                <a:solidFill>
                  <a:prstClr val="black"/>
                </a:solidFill>
              </a:rPr>
              <a:t>x,leny</a:t>
            </a:r>
            <a:r>
              <a:rPr lang="en-US" dirty="0">
                <a:solidFill>
                  <a:prstClr val="black"/>
                </a:solidFill>
              </a:rPr>
              <a:t>, y)); </a:t>
            </a:r>
          </a:p>
          <a:p>
            <a:r>
              <a:rPr lang="be-BY" dirty="0">
                <a:solidFill>
                  <a:prstClr val="black"/>
                </a:solidFill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;        </a:t>
            </a:r>
            <a:r>
              <a:rPr lang="en-US" dirty="0">
                <a:solidFill>
                  <a:srgbClr val="008000"/>
                </a:solidFill>
              </a:rPr>
              <a:t>//</a:t>
            </a:r>
            <a:r>
              <a:rPr lang="be-BY" dirty="0">
                <a:solidFill>
                  <a:srgbClr val="008000"/>
                </a:solidFill>
              </a:rPr>
              <a:t>длина </a:t>
            </a:r>
            <a:r>
              <a:rPr lang="en-US" dirty="0">
                <a:solidFill>
                  <a:srgbClr val="008000"/>
                </a:solidFill>
              </a:rPr>
              <a:t>LCS</a:t>
            </a:r>
          </a:p>
          <a:p>
            <a:r>
              <a:rPr lang="be-BY" dirty="0">
                <a:solidFill>
                  <a:prstClr val="black"/>
                </a:solidFill>
              </a:rPr>
              <a:t>}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4253667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548681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main  </a:t>
            </a:r>
          </a:p>
          <a:p>
            <a:r>
              <a:rPr lang="be-BY" dirty="0">
                <a:solidFill>
                  <a:srgbClr val="008000"/>
                </a:solidFill>
              </a:rPr>
              <a:t>// -- вычисления длины </a:t>
            </a:r>
            <a:r>
              <a:rPr lang="en-US" dirty="0">
                <a:solidFill>
                  <a:srgbClr val="008000"/>
                </a:solidFill>
              </a:rPr>
              <a:t>LCS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</a:t>
            </a:r>
            <a:r>
              <a:rPr lang="en-US" dirty="0" err="1">
                <a:solidFill>
                  <a:srgbClr val="A31515"/>
                </a:solidFill>
              </a:rPr>
              <a:t>iostream</a:t>
            </a:r>
            <a:r>
              <a:rPr lang="en-US" dirty="0">
                <a:solidFill>
                  <a:srgbClr val="A31515"/>
                </a:solidFill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LCS.h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_</a:t>
            </a:r>
            <a:r>
              <a:rPr lang="en-US" dirty="0" err="1">
                <a:solidFill>
                  <a:prstClr val="black"/>
                </a:solidFill>
              </a:rPr>
              <a:t>tmain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argc</a:t>
            </a:r>
            <a:r>
              <a:rPr lang="en-US" dirty="0">
                <a:solidFill>
                  <a:prstClr val="black"/>
                </a:solidFill>
              </a:rPr>
              <a:t>, _TCHAR* </a:t>
            </a:r>
            <a:r>
              <a:rPr lang="en-US" dirty="0" err="1">
                <a:solidFill>
                  <a:prstClr val="black"/>
                </a:solidFill>
              </a:rPr>
              <a:t>argv</a:t>
            </a:r>
            <a:r>
              <a:rPr lang="en-US" dirty="0">
                <a:solidFill>
                  <a:prstClr val="black"/>
                </a:solidFill>
              </a:rPr>
              <a:t>[])</a:t>
            </a:r>
          </a:p>
          <a:p>
            <a:r>
              <a:rPr lang="be-BY" dirty="0">
                <a:solidFill>
                  <a:prstClr val="black"/>
                </a:solidFill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setlocale</a:t>
            </a:r>
            <a:r>
              <a:rPr lang="en-US" dirty="0">
                <a:solidFill>
                  <a:prstClr val="black"/>
                </a:solidFill>
              </a:rPr>
              <a:t>(LC_ALL,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rus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srgbClr val="0000FF"/>
                </a:solidFill>
              </a:rPr>
              <a:t>char</a:t>
            </a:r>
            <a:r>
              <a:rPr lang="es-ES" dirty="0">
                <a:solidFill>
                  <a:prstClr val="black"/>
                </a:solidFill>
              </a:rPr>
              <a:t> X[]=</a:t>
            </a:r>
            <a:r>
              <a:rPr lang="es-ES" dirty="0">
                <a:solidFill>
                  <a:srgbClr val="A31515"/>
                </a:solidFill>
              </a:rPr>
              <a:t>"ALDC"</a:t>
            </a:r>
            <a:r>
              <a:rPr lang="es-ES" dirty="0">
                <a:solidFill>
                  <a:prstClr val="black"/>
                </a:solidFill>
              </a:rPr>
              <a:t>, Y[]=</a:t>
            </a:r>
            <a:r>
              <a:rPr lang="es-ES" dirty="0">
                <a:solidFill>
                  <a:srgbClr val="A31515"/>
                </a:solidFill>
              </a:rPr>
              <a:t>"LADCM"</a:t>
            </a:r>
            <a:r>
              <a:rPr lang="es-ES" dirty="0">
                <a:solidFill>
                  <a:prstClr val="black"/>
                </a:solidFill>
              </a:rPr>
              <a:t>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>
                <a:solidFill>
                  <a:srgbClr val="A31515"/>
                </a:solidFill>
              </a:rPr>
              <a:t>"-- вычисление длины LCS для X и Y(рекурсия)"</a:t>
            </a:r>
            <a:r>
              <a:rPr lang="ru-RU" dirty="0">
                <a:solidFill>
                  <a:prstClr val="black"/>
                </a:solidFill>
              </a:rPr>
              <a:t>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>
                <a:solidFill>
                  <a:srgbClr val="A31515"/>
                </a:solidFill>
              </a:rPr>
              <a:t>"-- последовательность X: "</a:t>
            </a:r>
            <a:r>
              <a:rPr lang="ru-RU" dirty="0">
                <a:solidFill>
                  <a:prstClr val="black"/>
                </a:solidFill>
              </a:rPr>
              <a:t>&lt;&lt; X;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>
                <a:solidFill>
                  <a:srgbClr val="A31515"/>
                </a:solidFill>
              </a:rPr>
              <a:t>"-- последовательность Y: "</a:t>
            </a:r>
            <a:r>
              <a:rPr lang="ru-RU" dirty="0">
                <a:solidFill>
                  <a:prstClr val="black"/>
                </a:solidFill>
              </a:rPr>
              <a:t>&lt;&lt; Y;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s = 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(</a:t>
            </a:r>
          </a:p>
          <a:p>
            <a:r>
              <a:rPr lang="ru-RU" dirty="0">
                <a:solidFill>
                  <a:prstClr val="black"/>
                </a:solidFill>
              </a:rPr>
              <a:t>             </a:t>
            </a:r>
            <a:r>
              <a:rPr lang="ru-RU" dirty="0" err="1">
                <a:solidFill>
                  <a:srgbClr val="0000FF"/>
                </a:solidFill>
              </a:rPr>
              <a:t>sizeof</a:t>
            </a:r>
            <a:r>
              <a:rPr lang="ru-RU" dirty="0">
                <a:solidFill>
                  <a:prstClr val="black"/>
                </a:solidFill>
              </a:rPr>
              <a:t>(X)-1,  </a:t>
            </a:r>
            <a:r>
              <a:rPr lang="ru-RU" dirty="0">
                <a:solidFill>
                  <a:srgbClr val="008000"/>
                </a:solidFill>
              </a:rPr>
              <a:t>// длина   последовательности  X   </a:t>
            </a:r>
          </a:p>
          <a:p>
            <a:r>
              <a:rPr lang="en-US" dirty="0">
                <a:solidFill>
                  <a:prstClr val="black"/>
                </a:solidFill>
              </a:rPr>
              <a:t>             </a:t>
            </a:r>
            <a:r>
              <a:rPr lang="en-US" dirty="0">
                <a:solidFill>
                  <a:srgbClr val="A31515"/>
                </a:solidFill>
              </a:rPr>
              <a:t>"ALDC"</a:t>
            </a:r>
            <a:r>
              <a:rPr lang="en-US" dirty="0">
                <a:solidFill>
                  <a:prstClr val="black"/>
                </a:solidFill>
              </a:rPr>
              <a:t>,    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последовательность </a:t>
            </a:r>
            <a:r>
              <a:rPr lang="en-US" dirty="0">
                <a:solidFill>
                  <a:srgbClr val="008000"/>
                </a:solidFill>
              </a:rPr>
              <a:t>X</a:t>
            </a:r>
          </a:p>
          <a:p>
            <a:r>
              <a:rPr lang="ru-RU" dirty="0">
                <a:solidFill>
                  <a:prstClr val="black"/>
                </a:solidFill>
              </a:rPr>
              <a:t>             </a:t>
            </a:r>
            <a:r>
              <a:rPr lang="ru-RU" dirty="0" err="1">
                <a:solidFill>
                  <a:srgbClr val="0000FF"/>
                </a:solidFill>
              </a:rPr>
              <a:t>sizeof</a:t>
            </a:r>
            <a:r>
              <a:rPr lang="ru-RU" dirty="0">
                <a:solidFill>
                  <a:prstClr val="black"/>
                </a:solidFill>
              </a:rPr>
              <a:t>(Y)-1,  </a:t>
            </a:r>
            <a:r>
              <a:rPr lang="ru-RU" dirty="0">
                <a:solidFill>
                  <a:srgbClr val="008000"/>
                </a:solidFill>
              </a:rPr>
              <a:t>// длина   последовательности  Y</a:t>
            </a:r>
          </a:p>
          <a:p>
            <a:r>
              <a:rPr lang="en-US" dirty="0">
                <a:solidFill>
                  <a:prstClr val="black"/>
                </a:solidFill>
              </a:rPr>
              <a:t>             </a:t>
            </a:r>
            <a:r>
              <a:rPr lang="en-US" dirty="0">
                <a:solidFill>
                  <a:srgbClr val="A31515"/>
                </a:solidFill>
              </a:rPr>
              <a:t>"LADCM"</a:t>
            </a:r>
            <a:r>
              <a:rPr lang="en-US" dirty="0">
                <a:solidFill>
                  <a:prstClr val="black"/>
                </a:solidFill>
              </a:rPr>
              <a:t>    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последовательность </a:t>
            </a:r>
            <a:r>
              <a:rPr lang="en-US" dirty="0">
                <a:solidFill>
                  <a:srgbClr val="008000"/>
                </a:solidFill>
              </a:rPr>
              <a:t>Y</a:t>
            </a:r>
          </a:p>
          <a:p>
            <a:r>
              <a:rPr lang="be-BY" dirty="0">
                <a:solidFill>
                  <a:prstClr val="black"/>
                </a:solidFill>
              </a:rPr>
              <a:t>            );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&lt;&lt; </a:t>
            </a:r>
            <a:r>
              <a:rPr lang="en-US" dirty="0">
                <a:solidFill>
                  <a:srgbClr val="A31515"/>
                </a:solidFill>
              </a:rPr>
              <a:t>"-- </a:t>
            </a:r>
            <a:r>
              <a:rPr lang="be-BY" dirty="0">
                <a:solidFill>
                  <a:srgbClr val="A31515"/>
                </a:solidFill>
              </a:rPr>
              <a:t>длина </a:t>
            </a:r>
            <a:r>
              <a:rPr lang="en-US" dirty="0">
                <a:solidFill>
                  <a:srgbClr val="A31515"/>
                </a:solidFill>
              </a:rPr>
              <a:t>LCS: "</a:t>
            </a:r>
            <a:r>
              <a:rPr lang="en-US" dirty="0">
                <a:solidFill>
                  <a:prstClr val="black"/>
                </a:solidFill>
              </a:rPr>
              <a:t>&lt;&lt;s&lt;&lt;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</a:rPr>
              <a:t> system(</a:t>
            </a:r>
            <a:r>
              <a:rPr lang="en-US" dirty="0">
                <a:solidFill>
                  <a:srgbClr val="A31515"/>
                </a:solidFill>
              </a:rPr>
              <a:t>"pause"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0;</a:t>
            </a:r>
          </a:p>
          <a:p>
            <a:r>
              <a:rPr lang="be-BY" dirty="0">
                <a:solidFill>
                  <a:prstClr val="black"/>
                </a:solidFill>
              </a:rPr>
              <a:t>}</a:t>
            </a:r>
            <a:endParaRPr lang="be-BY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" t="22222" r="6629" b="19417"/>
          <a:stretch/>
        </p:blipFill>
        <p:spPr bwMode="auto">
          <a:xfrm>
            <a:off x="4900859" y="476672"/>
            <a:ext cx="5659637" cy="130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689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7368" y="826920"/>
            <a:ext cx="112332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Динамическое программирование  позволяет свести глобальную оптимизацию аддитивной или мультипликативной целевой функции к поэтапной оптимизации промежуточных целевых функций. 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i="1" dirty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Аддитивная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ЦФ может быть представлена в виде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31704" y="2529967"/>
            <a:ext cx="145682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913126"/>
              </p:ext>
            </p:extLst>
          </p:nvPr>
        </p:nvGraphicFramePr>
        <p:xfrm>
          <a:off x="3431705" y="2542046"/>
          <a:ext cx="4430579" cy="1025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1" name="Уравнение" r:id="rId3" imgW="1879600" imgH="444500" progId="Equation.3">
                  <p:embed/>
                </p:oleObj>
              </mc:Choice>
              <mc:Fallback>
                <p:oleObj name="Уравнение" r:id="rId3" imgW="1879600" imgH="4445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5" y="2542046"/>
                        <a:ext cx="4430579" cy="1025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07368" y="3695041"/>
            <a:ext cx="112332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где слагаемые соответствуют эффектам решений, принимаемых на отдельных этапах управляемого процесса. 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endParaRPr lang="ru-RU" sz="2400" b="1" i="1" dirty="0">
              <a:solidFill>
                <a:srgbClr val="000000"/>
              </a:solidFill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400" b="1" i="1" dirty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Мультипликативная</a:t>
            </a:r>
            <a:r>
              <a:rPr lang="ru-RU" sz="2400" b="1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функция представляет произведение “одношаговых” функций: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48880" y="5467871"/>
            <a:ext cx="139523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760810"/>
              </p:ext>
            </p:extLst>
          </p:nvPr>
        </p:nvGraphicFramePr>
        <p:xfrm>
          <a:off x="3448880" y="5629678"/>
          <a:ext cx="4047334" cy="1039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2" name="Уравнение" r:id="rId5" imgW="1778000" imgH="457200" progId="Equation.3">
                  <p:embed/>
                </p:oleObj>
              </mc:Choice>
              <mc:Fallback>
                <p:oleObj name="Уравнение" r:id="rId5" imgW="17780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880" y="5629678"/>
                        <a:ext cx="4047334" cy="10396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1487488" y="80338"/>
            <a:ext cx="9433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704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31704" y="2529967"/>
            <a:ext cx="145682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48880" y="5467871"/>
            <a:ext cx="139523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67796" y="1480031"/>
            <a:ext cx="66247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преимуществам метода динамического программирования  по сравнению с “классическими” методами оптимизации относятся более высокая скорость расчетов и широкая область применимости. В частности, для него некритично требование линейности и дифференцируемости функций </a:t>
            </a:r>
            <a:r>
              <a:rPr lang="en-US" sz="2400" b="1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baseline="-250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 err="1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и функция выигрыша может быть задана не в аналитическом, а в табличном виде.</a:t>
            </a:r>
            <a:r>
              <a:rPr lang="en-US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Другими словами, метод применим и при решении задач нелинейного и дискретного </a:t>
            </a:r>
            <a:r>
              <a:rPr lang="ru-RU" sz="2400" dirty="0" smtClean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программирования.</a:t>
            </a:r>
            <a:endParaRPr lang="ru-RU" sz="2400" dirty="0">
              <a:solidFill>
                <a:srgbClr val="000000"/>
              </a:solidFill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68696" y="187765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dirty="0">
              <a:solidFill>
                <a:srgbClr val="7030A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2992" t="397" r="26147" b="-397"/>
          <a:stretch/>
        </p:blipFill>
        <p:spPr>
          <a:xfrm>
            <a:off x="7320136" y="-1"/>
            <a:ext cx="5256584" cy="689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50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31704" y="2529967"/>
            <a:ext cx="145682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51384" y="1484784"/>
            <a:ext cx="64087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800" dirty="0" smtClean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Классическим </a:t>
            </a:r>
            <a:r>
              <a:rPr lang="ru-RU" sz="28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примером задачи ДП является планирование промышленного объединения, состоящего из </a:t>
            </a:r>
            <a:r>
              <a:rPr lang="en-US" sz="2800" b="1" i="1" dirty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8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предприятий на период </a:t>
            </a:r>
            <a:r>
              <a:rPr lang="en-US" sz="2800" b="1" i="1" dirty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8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лет. Выделяемые в начале каждого года средства должны быть распределены между предприятиями таким образом, чтобы суммарный доход за весь период планирования был максимальным. </a:t>
            </a:r>
            <a:endParaRPr lang="ru-RU" sz="28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99456" y="72751"/>
            <a:ext cx="51125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dirty="0">
              <a:solidFill>
                <a:srgbClr val="7030A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52751"/>
          <a:stretch/>
        </p:blipFill>
        <p:spPr>
          <a:xfrm>
            <a:off x="7328420" y="1"/>
            <a:ext cx="4863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74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31704" y="2529967"/>
            <a:ext cx="145682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48880" y="5467871"/>
            <a:ext cx="139523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919536" y="944699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Общий доход 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равен сумме доходов на отдельных шагах (годах)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11824" y="1463984"/>
            <a:ext cx="17839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092565"/>
              </p:ext>
            </p:extLst>
          </p:nvPr>
        </p:nvGraphicFramePr>
        <p:xfrm>
          <a:off x="4583832" y="1634098"/>
          <a:ext cx="1728192" cy="1170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7" name="Уравнение" r:id="rId3" imgW="672808" imgH="457002" progId="Equation.3">
                  <p:embed/>
                </p:oleObj>
              </mc:Choice>
              <mc:Fallback>
                <p:oleObj name="Уравнение" r:id="rId3" imgW="672808" imgH="45700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832" y="1634098"/>
                        <a:ext cx="1728192" cy="11707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919536" y="2899299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Шаговое управление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заключается в выделении в начале года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предприятиям средств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… ,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(первый индекс – номер шага (года), второй – номер предприятия), т.е. представляет вектор с 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составляющими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098513"/>
              </p:ext>
            </p:extLst>
          </p:nvPr>
        </p:nvGraphicFramePr>
        <p:xfrm>
          <a:off x="4378515" y="4517427"/>
          <a:ext cx="3109855" cy="606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8" name="Уравнение" r:id="rId5" imgW="1282700" imgH="241300" progId="Equation.3">
                  <p:embed/>
                </p:oleObj>
              </mc:Choice>
              <mc:Fallback>
                <p:oleObj name="Уравнение" r:id="rId5" imgW="12827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515" y="4517427"/>
                        <a:ext cx="3109855" cy="6068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1919805" y="5229826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 сводится к поиску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такого распределения средств по предприятиям и годам (оптимального управления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чтобы получаемая суммарная прибыль была максимальна.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03694" y="118342"/>
            <a:ext cx="9433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686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МП">
      <a:majorFont>
        <a:latin typeface="Bahnschrift"/>
        <a:ea typeface=""/>
        <a:cs typeface=""/>
      </a:majorFont>
      <a:minorFont>
        <a:latin typeface="Bahnschrif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1666</TotalTime>
  <Words>2598</Words>
  <Application>Microsoft Office PowerPoint</Application>
  <PresentationFormat>Широкоэкранный</PresentationFormat>
  <Paragraphs>307</Paragraphs>
  <Slides>53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53</vt:i4>
      </vt:variant>
    </vt:vector>
  </HeadingPairs>
  <TitlesOfParts>
    <vt:vector size="62" baseType="lpstr">
      <vt:lpstr>Arial</vt:lpstr>
      <vt:lpstr>Bahnschrift</vt:lpstr>
      <vt:lpstr>Calibri</vt:lpstr>
      <vt:lpstr>Georgia</vt:lpstr>
      <vt:lpstr>Times New Roman</vt:lpstr>
      <vt:lpstr>Тема Office</vt:lpstr>
      <vt:lpstr>Уравнение</vt:lpstr>
      <vt:lpstr>Visio</vt:lpstr>
      <vt:lpstr>Формула</vt:lpstr>
      <vt:lpstr>Математическое программирование</vt:lpstr>
      <vt:lpstr>Презентация PowerPoint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Владимир Иосифович Левенштейн  — советский и российский математик, доктор физико-математических наук.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User</cp:lastModifiedBy>
  <cp:revision>67</cp:revision>
  <dcterms:created xsi:type="dcterms:W3CDTF">2010-12-02T13:55:43Z</dcterms:created>
  <dcterms:modified xsi:type="dcterms:W3CDTF">2023-03-15T11:43:25Z</dcterms:modified>
</cp:coreProperties>
</file>