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6" r:id="rId2"/>
    <p:sldId id="301" r:id="rId3"/>
    <p:sldId id="309" r:id="rId4"/>
    <p:sldId id="308" r:id="rId5"/>
    <p:sldId id="307" r:id="rId6"/>
    <p:sldId id="303" r:id="rId7"/>
    <p:sldId id="311" r:id="rId8"/>
    <p:sldId id="312" r:id="rId9"/>
    <p:sldId id="313" r:id="rId10"/>
    <p:sldId id="306" r:id="rId11"/>
    <p:sldId id="293" r:id="rId12"/>
    <p:sldId id="294" r:id="rId13"/>
    <p:sldId id="275" r:id="rId14"/>
    <p:sldId id="295" r:id="rId15"/>
    <p:sldId id="296" r:id="rId16"/>
    <p:sldId id="297" r:id="rId17"/>
    <p:sldId id="322" r:id="rId18"/>
    <p:sldId id="298" r:id="rId19"/>
    <p:sldId id="323" r:id="rId20"/>
    <p:sldId id="299" r:id="rId21"/>
    <p:sldId id="304" r:id="rId22"/>
    <p:sldId id="310" r:id="rId23"/>
    <p:sldId id="282" r:id="rId24"/>
    <p:sldId id="274" r:id="rId25"/>
    <p:sldId id="284" r:id="rId26"/>
    <p:sldId id="285" r:id="rId27"/>
    <p:sldId id="286" r:id="rId28"/>
    <p:sldId id="287" r:id="rId29"/>
    <p:sldId id="288" r:id="rId30"/>
    <p:sldId id="289" r:id="rId31"/>
    <p:sldId id="305" r:id="rId32"/>
    <p:sldId id="292" r:id="rId33"/>
    <p:sldId id="290" r:id="rId34"/>
    <p:sldId id="283" r:id="rId35"/>
    <p:sldId id="291" r:id="rId36"/>
    <p:sldId id="302" r:id="rId37"/>
    <p:sldId id="316" r:id="rId38"/>
    <p:sldId id="314" r:id="rId39"/>
    <p:sldId id="315" r:id="rId40"/>
    <p:sldId id="321" r:id="rId41"/>
    <p:sldId id="320" r:id="rId42"/>
    <p:sldId id="319" r:id="rId43"/>
    <p:sldId id="318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44E39F55-E677-4B05-8EB8-7D86315DC381}">
          <p14:sldIdLst>
            <p14:sldId id="266"/>
            <p14:sldId id="301"/>
            <p14:sldId id="309"/>
            <p14:sldId id="308"/>
            <p14:sldId id="307"/>
            <p14:sldId id="303"/>
            <p14:sldId id="311"/>
            <p14:sldId id="312"/>
            <p14:sldId id="313"/>
            <p14:sldId id="306"/>
            <p14:sldId id="293"/>
            <p14:sldId id="294"/>
            <p14:sldId id="275"/>
            <p14:sldId id="295"/>
            <p14:sldId id="296"/>
            <p14:sldId id="297"/>
            <p14:sldId id="322"/>
            <p14:sldId id="298"/>
            <p14:sldId id="323"/>
            <p14:sldId id="299"/>
            <p14:sldId id="304"/>
            <p14:sldId id="310"/>
            <p14:sldId id="282"/>
            <p14:sldId id="274"/>
            <p14:sldId id="284"/>
            <p14:sldId id="285"/>
            <p14:sldId id="286"/>
            <p14:sldId id="287"/>
            <p14:sldId id="288"/>
            <p14:sldId id="289"/>
            <p14:sldId id="305"/>
            <p14:sldId id="292"/>
            <p14:sldId id="290"/>
            <p14:sldId id="283"/>
            <p14:sldId id="291"/>
            <p14:sldId id="302"/>
            <p14:sldId id="316"/>
            <p14:sldId id="314"/>
            <p14:sldId id="315"/>
            <p14:sldId id="321"/>
            <p14:sldId id="320"/>
            <p14:sldId id="31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EEFE"/>
    <a:srgbClr val="96EAFE"/>
    <a:srgbClr val="7C5989"/>
    <a:srgbClr val="000066"/>
    <a:srgbClr val="333399"/>
    <a:srgbClr val="FFFFFF"/>
    <a:srgbClr val="3366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3617" autoAdjust="0"/>
  </p:normalViewPr>
  <p:slideViewPr>
    <p:cSldViewPr>
      <p:cViewPr varScale="1">
        <p:scale>
          <a:sx n="110" d="100"/>
          <a:sy n="110" d="100"/>
        </p:scale>
        <p:origin x="150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2A947-1AAE-4960-81FD-AC6D412EB5F0}" type="datetimeFigureOut">
              <a:rPr lang="ru-RU" smtClean="0"/>
              <a:pPr/>
              <a:t>08.12.2022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92759-D4DF-4775-9AFC-6BAC550998A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4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92759-D4DF-4775-9AFC-6BAC550998AF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848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581400"/>
            <a:ext cx="91440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88" y="4038600"/>
            <a:ext cx="9104312" cy="304800"/>
          </a:xfrm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b="0">
                <a:solidFill>
                  <a:srgbClr val="5F5F5F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solidFill>
                  <a:srgbClr val="5F5F5F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b="0">
                <a:solidFill>
                  <a:srgbClr val="5F5F5F"/>
                </a:solidFill>
              </a:defRPr>
            </a:lvl1pPr>
          </a:lstStyle>
          <a:p>
            <a:fld id="{37E4F79A-BC39-4570-BBFF-122CEEB22D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210CF4-ACB1-4E38-8763-64B00A64A0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00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00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9FC900-4C03-44C0-930A-0E65434FA9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49EF2D-279C-4F94-B136-AC10007621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E4E60-501A-486A-AA70-8356F0C07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0" y="457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457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B6182-AF11-45F6-B076-6032D111FD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2FB0F8-03B0-46D8-83FE-54A356C205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4962-52D5-42A8-9F31-17E1A62918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31D8B-BE0D-460A-AEB7-95111B8DC7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7C128-98E8-40C3-B7CD-EB86E7441E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13031-D5E8-4148-A5BD-5A87C2D7D1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0"/>
            <a:ext cx="9144000" cy="498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45720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j-lt"/>
              </a:defRPr>
            </a:lvl1pPr>
          </a:lstStyle>
          <a:p>
            <a:fld id="{274890C1-702A-40F8-B85F-BF001C7C26E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i="1">
          <a:solidFill>
            <a:srgbClr val="5F5F5F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i="1">
          <a:solidFill>
            <a:srgbClr val="5F5F5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357562"/>
            <a:ext cx="9144000" cy="609600"/>
          </a:xfrm>
        </p:spPr>
        <p:txBody>
          <a:bodyPr/>
          <a:lstStyle/>
          <a:p>
            <a:r>
              <a:rPr lang="ru-RU" sz="3600" dirty="0">
                <a:solidFill>
                  <a:schemeClr val="tx1"/>
                </a:solidFill>
              </a:rPr>
              <a:t>Безопасность в сетях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0092" y="116632"/>
            <a:ext cx="8784976" cy="561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Криптография (греч. скрытое письмо)</a:t>
            </a:r>
            <a:r>
              <a:rPr lang="ru-RU" dirty="0">
                <a:latin typeface="Arial"/>
                <a:ea typeface="Calibri"/>
                <a:cs typeface="Times New Roman"/>
              </a:rPr>
              <a:t> – наука о методах обеспечения </a:t>
            </a:r>
            <a:r>
              <a:rPr lang="ru-RU" b="1" dirty="0">
                <a:latin typeface="Arial"/>
                <a:ea typeface="Calibri"/>
                <a:cs typeface="Times New Roman"/>
              </a:rPr>
              <a:t>конфиденциальности (секретности)</a:t>
            </a:r>
            <a:r>
              <a:rPr lang="ru-RU" dirty="0">
                <a:latin typeface="Arial"/>
                <a:ea typeface="Calibri"/>
                <a:cs typeface="Times New Roman"/>
              </a:rPr>
              <a:t> и </a:t>
            </a:r>
            <a:r>
              <a:rPr lang="ru-RU" b="1" dirty="0">
                <a:latin typeface="Arial"/>
                <a:ea typeface="Calibri"/>
                <a:cs typeface="Times New Roman"/>
              </a:rPr>
              <a:t>аутентичности (целостности и невозможность отказа от авторства)</a:t>
            </a:r>
            <a:r>
              <a:rPr lang="ru-RU" dirty="0">
                <a:latin typeface="Arial"/>
                <a:ea typeface="Calibri"/>
                <a:cs typeface="Times New Roman"/>
              </a:rPr>
              <a:t>.     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Arial"/>
                <a:ea typeface="Calibri"/>
                <a:cs typeface="Times New Roman"/>
              </a:rPr>
              <a:t> 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dirty="0">
                <a:latin typeface="Arial"/>
                <a:ea typeface="Calibri"/>
                <a:cs typeface="Times New Roman"/>
              </a:rPr>
              <a:t>Родственные понятия для криптографии: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криптосистема</a:t>
            </a:r>
            <a:r>
              <a:rPr lang="ru-RU" dirty="0">
                <a:latin typeface="Arial"/>
                <a:ea typeface="Calibri"/>
                <a:cs typeface="Times New Roman"/>
              </a:rPr>
              <a:t> – семейство обратимых преобразований открытого текста;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b="1" dirty="0" err="1">
                <a:latin typeface="Arial"/>
                <a:ea typeface="Calibri"/>
                <a:cs typeface="Times New Roman"/>
              </a:rPr>
              <a:t>криптоанализ</a:t>
            </a:r>
            <a:r>
              <a:rPr lang="ru-RU" dirty="0">
                <a:latin typeface="Arial"/>
                <a:ea typeface="Calibri"/>
                <a:cs typeface="Times New Roman"/>
              </a:rPr>
              <a:t> – наука, изучающая методы разрушения конфиденциальности и  целостности;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b="1" dirty="0" err="1">
                <a:latin typeface="Arial"/>
                <a:ea typeface="Calibri"/>
                <a:cs typeface="Times New Roman"/>
              </a:rPr>
              <a:t>криптология</a:t>
            </a:r>
            <a:r>
              <a:rPr lang="ru-RU" dirty="0">
                <a:latin typeface="Arial"/>
                <a:ea typeface="Calibri"/>
                <a:cs typeface="Times New Roman"/>
              </a:rPr>
              <a:t>  = криптография + </a:t>
            </a:r>
            <a:r>
              <a:rPr lang="ru-RU" dirty="0" err="1">
                <a:latin typeface="Arial"/>
                <a:ea typeface="Calibri"/>
                <a:cs typeface="Times New Roman"/>
              </a:rPr>
              <a:t>криптоанализ</a:t>
            </a:r>
            <a:r>
              <a:rPr lang="ru-RU" dirty="0">
                <a:latin typeface="Arial"/>
                <a:ea typeface="Calibri"/>
                <a:cs typeface="Times New Roman"/>
              </a:rPr>
              <a:t>;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криптографическая стойкость</a:t>
            </a:r>
            <a:r>
              <a:rPr lang="ru-RU" dirty="0">
                <a:latin typeface="Arial"/>
                <a:ea typeface="Calibri"/>
                <a:cs typeface="Times New Roman"/>
              </a:rPr>
              <a:t>  - способность крипто-графического алгоритма противостоять </a:t>
            </a:r>
            <a:r>
              <a:rPr lang="ru-RU" dirty="0" err="1">
                <a:latin typeface="Arial"/>
                <a:ea typeface="Calibri"/>
                <a:cs typeface="Times New Roman"/>
              </a:rPr>
              <a:t>криптоанализу</a:t>
            </a:r>
            <a:r>
              <a:rPr lang="ru-RU" dirty="0">
                <a:latin typeface="Arial"/>
                <a:ea typeface="Calibri"/>
                <a:cs typeface="Times New Roman"/>
              </a:rPr>
              <a:t>. </a:t>
            </a:r>
            <a:endParaRPr lang="ru-RU" sz="18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3342760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3643314"/>
            <a:ext cx="8572528" cy="609600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DES</a:t>
            </a: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DES</a:t>
            </a:r>
          </a:p>
        </p:txBody>
      </p:sp>
      <p:sp>
        <p:nvSpPr>
          <p:cNvPr id="108545" name="Rectangle 1"/>
          <p:cNvSpPr>
            <a:spLocks noChangeArrowheads="1"/>
          </p:cNvSpPr>
          <p:nvPr/>
        </p:nvSpPr>
        <p:spPr bwMode="auto">
          <a:xfrm>
            <a:off x="214282" y="714356"/>
            <a:ext cx="857256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Алгоритм DES (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Data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Encryption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Standard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), как и другие симметричные и асимметричные алгоритмы, использует множественные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арифметическо-логические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преобразования исходного текста.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Стандарт шифрования DES был разработан в 1970-х годах Национальным институтом стандартизации США (ANSI) и называется алгоритмом DEA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(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Data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Encryption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Algorithm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)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Основные идеи алгоритма были предложены компанией IBM еще в 1960-х годах и базировались на идеях, описанных Клодом Шенноном в 1940-х годах.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DES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00042"/>
            <a:ext cx="484822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50" name="Picture 2">
            <a:extLst>
              <a:ext uri="{FF2B5EF4-FFF2-40B4-BE49-F238E27FC236}">
                <a16:creationId xmlns:a16="http://schemas.microsoft.com/office/drawing/2014/main" id="{37619E53-71A0-4911-A8AF-C315D0E69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57200"/>
            <a:ext cx="398145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DES</a:t>
            </a:r>
          </a:p>
        </p:txBody>
      </p:sp>
      <p:sp>
        <p:nvSpPr>
          <p:cNvPr id="107521" name="Rectangle 1"/>
          <p:cNvSpPr>
            <a:spLocks noChangeArrowheads="1"/>
          </p:cNvSpPr>
          <p:nvPr/>
        </p:nvSpPr>
        <p:spPr bwMode="auto">
          <a:xfrm>
            <a:off x="285720" y="928670"/>
            <a:ext cx="835824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DE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S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оперирует с блоками данных размером 64 бита и использует ключ длиной 56 бит. Каждый 8-й бит ключа (всего – 8) используется для контроля четности, т.е предназначен для контроля ошибок. Такая длина ключа соответствует 10</a:t>
            </a:r>
            <a:r>
              <a:rPr kumimoji="0" lang="ru-RU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17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комбинаций, что обеспечивало до недавнего времени достаточный уровень безопасности.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7158" y="3429000"/>
            <a:ext cx="8286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ru-RU" dirty="0"/>
              <a:t>Исходный текст T (блок 64 бит) преобразуется в </a:t>
            </a:r>
            <a:r>
              <a:rPr lang="en-US" dirty="0"/>
              <a:t>NP </a:t>
            </a:r>
            <a:r>
              <a:rPr lang="ru-RU" dirty="0" err="1"/>
              <a:t>c</a:t>
            </a:r>
            <a:r>
              <a:rPr lang="ru-RU" dirty="0"/>
              <a:t> помощью начальной перестановки: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28596" y="4429132"/>
          <a:ext cx="5337200" cy="1666884"/>
        </p:xfrm>
        <a:graphic>
          <a:graphicData uri="http://schemas.openxmlformats.org/drawingml/2006/table">
            <a:tbl>
              <a:tblPr/>
              <a:tblGrid>
                <a:gridCol w="33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167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7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7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7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Прямая соединительная линия 7"/>
          <p:cNvCxnSpPr/>
          <p:nvPr/>
        </p:nvCxnSpPr>
        <p:spPr>
          <a:xfrm>
            <a:off x="0" y="3357562"/>
            <a:ext cx="91440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DES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28596" y="785794"/>
            <a:ext cx="8215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/>
              <a:t>  Полученный после начальной перестановки 64-битовый блок </a:t>
            </a:r>
            <a:r>
              <a:rPr lang="en-US" dirty="0"/>
              <a:t>N</a:t>
            </a:r>
            <a:r>
              <a:rPr lang="ru-RU" dirty="0"/>
              <a:t>P(T) участвует в 16-циклах преобразования </a:t>
            </a:r>
            <a:r>
              <a:rPr lang="ru-RU" dirty="0" err="1"/>
              <a:t>Фейстеля</a:t>
            </a:r>
            <a:r>
              <a:rPr lang="ru-RU" dirty="0"/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85786" y="1857364"/>
            <a:ext cx="1352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T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L</a:t>
            </a:r>
            <a:r>
              <a:rPr lang="en-US" baseline="-25000" dirty="0" err="1"/>
              <a:t>i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endParaRPr lang="ru-RU" baseline="-25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57224" y="2428868"/>
            <a:ext cx="1555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− 1</a:t>
            </a:r>
            <a:endParaRPr lang="ru-RU" dirty="0"/>
          </a:p>
        </p:txBody>
      </p:sp>
      <p:pic>
        <p:nvPicPr>
          <p:cNvPr id="1064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3" y="3071811"/>
            <a:ext cx="2857519" cy="29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4786314" y="2714620"/>
            <a:ext cx="392909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В 16-циклах преобразования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Фейстеля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функция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играет роль </a:t>
            </a:r>
            <a:r>
              <a:rPr lang="ru-RU" u="sng" dirty="0">
                <a:latin typeface="Times New Roman" pitchFamily="18" charset="0"/>
                <a:cs typeface="Times New Roman" pitchFamily="18" charset="0"/>
              </a:rPr>
              <a:t>шифрования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857224" y="4071942"/>
          <a:ext cx="3025792" cy="1452572"/>
        </p:xfrm>
        <a:graphic>
          <a:graphicData uri="http://schemas.openxmlformats.org/drawingml/2006/table">
            <a:tbl>
              <a:tblPr/>
              <a:tblGrid>
                <a:gridCol w="37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8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8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82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82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31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DES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42910" y="1357298"/>
            <a:ext cx="7929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Ключи </a:t>
            </a:r>
            <a:r>
              <a:rPr lang="ru-RU" b="1" i="1" dirty="0" err="1"/>
              <a:t>k</a:t>
            </a:r>
            <a:r>
              <a:rPr lang="ru-RU" b="1" i="1" baseline="-25000" dirty="0" err="1"/>
              <a:t>i</a:t>
            </a:r>
            <a:r>
              <a:rPr lang="ru-RU" dirty="0"/>
              <a:t> получаются из начального ключа </a:t>
            </a:r>
            <a:r>
              <a:rPr lang="ru-RU" b="1" i="1" dirty="0" err="1"/>
              <a:t>k</a:t>
            </a:r>
            <a:r>
              <a:rPr lang="ru-RU" dirty="0"/>
              <a:t> (64 бит = 8 байтов или 8 символов в ASCII) таким образом: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71472" y="857232"/>
            <a:ext cx="3426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Генерирование ключей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14348" y="2285992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- Восемь битов, находящих в позициях 8, 16, 24, 32, 40, 48, 56, 64 добавляются в ключ </a:t>
            </a:r>
            <a:r>
              <a:rPr lang="ru-RU" b="1" i="1" dirty="0" err="1"/>
              <a:t>k</a:t>
            </a:r>
            <a:r>
              <a:rPr lang="ru-RU" dirty="0"/>
              <a:t> таким образом чтобы каждый байт содержал нечетное число единиц;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14348" y="3643314"/>
            <a:ext cx="7858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- Делается перестановка для расширенного ключа (кроме добавляемых битов 8, 16, 24, 32, 40, 48, 56, 64);</a:t>
            </a: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/>
        </p:nvGraphicFramePr>
        <p:xfrm>
          <a:off x="785786" y="4643446"/>
          <a:ext cx="5857920" cy="1285883"/>
        </p:xfrm>
        <a:graphic>
          <a:graphicData uri="http://schemas.openxmlformats.org/drawingml/2006/table">
            <a:tbl>
              <a:tblPr/>
              <a:tblGrid>
                <a:gridCol w="39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7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DES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71472" y="857232"/>
            <a:ext cx="3426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Генерирование ключей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78629" y="3220247"/>
            <a:ext cx="7858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- Ключ </a:t>
            </a:r>
            <a:r>
              <a:rPr lang="ru-RU" dirty="0" err="1"/>
              <a:t>k</a:t>
            </a:r>
            <a:r>
              <a:rPr lang="ru-RU" baseline="-25000" dirty="0" err="1"/>
              <a:t>i</a:t>
            </a:r>
            <a:r>
              <a:rPr lang="ru-RU" dirty="0"/>
              <a:t>, i=1,…16 состоит из 48 бит, выбранных из битов вектора </a:t>
            </a:r>
            <a:r>
              <a:rPr lang="ru-RU" dirty="0" err="1"/>
              <a:t>C</a:t>
            </a:r>
            <a:r>
              <a:rPr lang="ru-RU" baseline="-25000" dirty="0" err="1"/>
              <a:t>i</a:t>
            </a:r>
            <a:r>
              <a:rPr lang="ru-RU" dirty="0" err="1"/>
              <a:t>D</a:t>
            </a:r>
            <a:r>
              <a:rPr lang="ru-RU" baseline="-25000" dirty="0" err="1"/>
              <a:t>i</a:t>
            </a:r>
            <a:r>
              <a:rPr lang="ru-RU" dirty="0"/>
              <a:t> (56 бит) 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755576" y="4220518"/>
          <a:ext cx="5072096" cy="1357323"/>
        </p:xfrm>
        <a:graphic>
          <a:graphicData uri="http://schemas.openxmlformats.org/drawingml/2006/table">
            <a:tbl>
              <a:tblPr/>
              <a:tblGrid>
                <a:gridCol w="31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524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642910" y="1428736"/>
            <a:ext cx="7929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- </a:t>
            </a:r>
            <a:r>
              <a:rPr lang="ru-RU" dirty="0" err="1"/>
              <a:t>C</a:t>
            </a:r>
            <a:r>
              <a:rPr lang="ru-RU" baseline="-25000" dirty="0" err="1"/>
              <a:t>i</a:t>
            </a:r>
            <a:r>
              <a:rPr lang="ru-RU" dirty="0" err="1"/>
              <a:t>,D</a:t>
            </a:r>
            <a:r>
              <a:rPr lang="ru-RU" baseline="-25000" dirty="0" err="1"/>
              <a:t>i</a:t>
            </a:r>
            <a:r>
              <a:rPr lang="ru-RU" dirty="0"/>
              <a:t> i=1,2,3…получаются из </a:t>
            </a:r>
            <a:r>
              <a:rPr lang="ru-RU" dirty="0" err="1"/>
              <a:t>C</a:t>
            </a:r>
            <a:r>
              <a:rPr lang="ru-RU" baseline="-25000" dirty="0" err="1"/>
              <a:t>i</a:t>
            </a:r>
            <a:r>
              <a:rPr lang="ru-RU" baseline="-25000" dirty="0"/>
              <a:t> − 1</a:t>
            </a:r>
            <a:r>
              <a:rPr lang="ru-RU" dirty="0"/>
              <a:t>,D</a:t>
            </a:r>
            <a:r>
              <a:rPr lang="ru-RU" baseline="-25000" dirty="0"/>
              <a:t>i − 1</a:t>
            </a:r>
            <a:r>
              <a:rPr lang="ru-RU" dirty="0"/>
              <a:t> одним или двумя левыми циклическими сдвигами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AFE163A-E7E2-4FD6-B52A-F5C52D3882DE}"/>
              </a:ext>
            </a:extLst>
          </p:cNvPr>
          <p:cNvGraphicFramePr>
            <a:graphicFrameLocks noGrp="1"/>
          </p:cNvGraphicFramePr>
          <p:nvPr/>
        </p:nvGraphicFramePr>
        <p:xfrm>
          <a:off x="755576" y="2386567"/>
          <a:ext cx="5906520" cy="6096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516913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63809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54093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368822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27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68560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82864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914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866891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95833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1558113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5178614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8744658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83432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146769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8915748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711272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i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116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Число сдвига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72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8771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DES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5E00CAA-7E24-45B7-B5AC-5486EFC09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26645"/>
              </p:ext>
            </p:extLst>
          </p:nvPr>
        </p:nvGraphicFramePr>
        <p:xfrm>
          <a:off x="89757" y="457200"/>
          <a:ext cx="8964486" cy="5379696"/>
        </p:xfrm>
        <a:graphic>
          <a:graphicData uri="http://schemas.openxmlformats.org/drawingml/2006/table">
            <a:tbl>
              <a:tblPr/>
              <a:tblGrid>
                <a:gridCol w="498027">
                  <a:extLst>
                    <a:ext uri="{9D8B030D-6E8A-4147-A177-3AD203B41FA5}">
                      <a16:colId xmlns:a16="http://schemas.microsoft.com/office/drawing/2014/main" val="1385440717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2038650631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3507768753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2279236723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1678407875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1916714784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1632601409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3952682055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2954133710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1255595135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2532340881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1003341238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2693195114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4258412473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4100358869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2100936387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12887854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39100750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/>
                </a:tc>
                <a:extLst>
                  <a:ext uri="{0D108BD9-81ED-4DB2-BD59-A6C34878D82A}">
                    <a16:rowId xmlns:a16="http://schemas.microsoft.com/office/drawing/2014/main" val="494214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br>
                        <a:rPr lang="ru-RU" sz="700">
                          <a:effectLst/>
                        </a:rPr>
                      </a:br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07888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531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634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S1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842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79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44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816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83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S2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404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298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021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104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675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S3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7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981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394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78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31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S4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73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81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370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436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344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S5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425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609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402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226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77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S6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70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4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80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973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034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S7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159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270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271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864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525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S8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15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76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 marL="18869" marR="18869" marT="9434" marB="9434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26969670"/>
                  </a:ext>
                </a:extLst>
              </a:tr>
            </a:tbl>
          </a:graphicData>
        </a:graphic>
      </p:graphicFrame>
      <p:sp>
        <p:nvSpPr>
          <p:cNvPr id="4" name="AutoShape 1" descr="S_{1}">
            <a:extLst>
              <a:ext uri="{FF2B5EF4-FFF2-40B4-BE49-F238E27FC236}">
                <a16:creationId xmlns:a16="http://schemas.microsoft.com/office/drawing/2014/main" id="{952EEA17-9F62-423B-8913-A4151D5289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2" descr="S_{2}">
            <a:extLst>
              <a:ext uri="{FF2B5EF4-FFF2-40B4-BE49-F238E27FC236}">
                <a16:creationId xmlns:a16="http://schemas.microsoft.com/office/drawing/2014/main" id="{B587E2A2-2AEF-41F5-B86C-491A435271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3" descr="S_{3}">
            <a:extLst>
              <a:ext uri="{FF2B5EF4-FFF2-40B4-BE49-F238E27FC236}">
                <a16:creationId xmlns:a16="http://schemas.microsoft.com/office/drawing/2014/main" id="{9478259C-2787-407C-8ABE-3F8CE313C0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S_4">
            <a:extLst>
              <a:ext uri="{FF2B5EF4-FFF2-40B4-BE49-F238E27FC236}">
                <a16:creationId xmlns:a16="http://schemas.microsoft.com/office/drawing/2014/main" id="{F92C3877-D579-4DB3-91ED-D034F30E88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5" descr="S_5">
            <a:extLst>
              <a:ext uri="{FF2B5EF4-FFF2-40B4-BE49-F238E27FC236}">
                <a16:creationId xmlns:a16="http://schemas.microsoft.com/office/drawing/2014/main" id="{25B75DF9-7208-4470-8561-114CABDE35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6" descr="S_6">
            <a:extLst>
              <a:ext uri="{FF2B5EF4-FFF2-40B4-BE49-F238E27FC236}">
                <a16:creationId xmlns:a16="http://schemas.microsoft.com/office/drawing/2014/main" id="{5C7917C5-7937-4944-A2F1-72B0BDDF46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7" descr="S_7">
            <a:extLst>
              <a:ext uri="{FF2B5EF4-FFF2-40B4-BE49-F238E27FC236}">
                <a16:creationId xmlns:a16="http://schemas.microsoft.com/office/drawing/2014/main" id="{D1061E4D-B1F3-4A3B-B8E2-F5F305BC87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8" descr="S_8">
            <a:extLst>
              <a:ext uri="{FF2B5EF4-FFF2-40B4-BE49-F238E27FC236}">
                <a16:creationId xmlns:a16="http://schemas.microsoft.com/office/drawing/2014/main" id="{592604EF-E4E6-4D11-94C3-51F310B533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D75EF54C-81E5-4085-AC2A-4B0C70ABC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157725" y="134658"/>
            <a:ext cx="317556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DES</a:t>
            </a:r>
          </a:p>
        </p:txBody>
      </p:sp>
      <p:sp>
        <p:nvSpPr>
          <p:cNvPr id="4" name="AutoShape 1" descr="S_{1}">
            <a:extLst>
              <a:ext uri="{FF2B5EF4-FFF2-40B4-BE49-F238E27FC236}">
                <a16:creationId xmlns:a16="http://schemas.microsoft.com/office/drawing/2014/main" id="{952EEA17-9F62-423B-8913-A4151D5289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2" descr="S_{2}">
            <a:extLst>
              <a:ext uri="{FF2B5EF4-FFF2-40B4-BE49-F238E27FC236}">
                <a16:creationId xmlns:a16="http://schemas.microsoft.com/office/drawing/2014/main" id="{B587E2A2-2AEF-41F5-B86C-491A435271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3" descr="S_{3}">
            <a:extLst>
              <a:ext uri="{FF2B5EF4-FFF2-40B4-BE49-F238E27FC236}">
                <a16:creationId xmlns:a16="http://schemas.microsoft.com/office/drawing/2014/main" id="{9478259C-2787-407C-8ABE-3F8CE313C0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S_4">
            <a:extLst>
              <a:ext uri="{FF2B5EF4-FFF2-40B4-BE49-F238E27FC236}">
                <a16:creationId xmlns:a16="http://schemas.microsoft.com/office/drawing/2014/main" id="{F92C3877-D579-4DB3-91ED-D034F30E88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5" descr="S_5">
            <a:extLst>
              <a:ext uri="{FF2B5EF4-FFF2-40B4-BE49-F238E27FC236}">
                <a16:creationId xmlns:a16="http://schemas.microsoft.com/office/drawing/2014/main" id="{25B75DF9-7208-4470-8561-114CABDE35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6" descr="S_6">
            <a:extLst>
              <a:ext uri="{FF2B5EF4-FFF2-40B4-BE49-F238E27FC236}">
                <a16:creationId xmlns:a16="http://schemas.microsoft.com/office/drawing/2014/main" id="{5C7917C5-7937-4944-A2F1-72B0BDDF46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7" descr="S_7">
            <a:extLst>
              <a:ext uri="{FF2B5EF4-FFF2-40B4-BE49-F238E27FC236}">
                <a16:creationId xmlns:a16="http://schemas.microsoft.com/office/drawing/2014/main" id="{D1061E4D-B1F3-4A3B-B8E2-F5F305BC87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8" descr="S_8">
            <a:extLst>
              <a:ext uri="{FF2B5EF4-FFF2-40B4-BE49-F238E27FC236}">
                <a16:creationId xmlns:a16="http://schemas.microsoft.com/office/drawing/2014/main" id="{592604EF-E4E6-4D11-94C3-51F310B533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D75EF54C-81E5-4085-AC2A-4B0C70ABC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157725" y="134658"/>
            <a:ext cx="317556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3761BA2-8DC3-4F6A-AF57-68CDB2749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43514"/>
              </p:ext>
            </p:extLst>
          </p:nvPr>
        </p:nvGraphicFramePr>
        <p:xfrm>
          <a:off x="288650" y="1573567"/>
          <a:ext cx="3769736" cy="1460176"/>
        </p:xfrm>
        <a:graphic>
          <a:graphicData uri="http://schemas.openxmlformats.org/drawingml/2006/table">
            <a:tbl>
              <a:tblPr/>
              <a:tblGrid>
                <a:gridCol w="471217">
                  <a:extLst>
                    <a:ext uri="{9D8B030D-6E8A-4147-A177-3AD203B41FA5}">
                      <a16:colId xmlns:a16="http://schemas.microsoft.com/office/drawing/2014/main" val="855792922"/>
                    </a:ext>
                  </a:extLst>
                </a:gridCol>
                <a:gridCol w="471217">
                  <a:extLst>
                    <a:ext uri="{9D8B030D-6E8A-4147-A177-3AD203B41FA5}">
                      <a16:colId xmlns:a16="http://schemas.microsoft.com/office/drawing/2014/main" val="2372831966"/>
                    </a:ext>
                  </a:extLst>
                </a:gridCol>
                <a:gridCol w="471217">
                  <a:extLst>
                    <a:ext uri="{9D8B030D-6E8A-4147-A177-3AD203B41FA5}">
                      <a16:colId xmlns:a16="http://schemas.microsoft.com/office/drawing/2014/main" val="3354099422"/>
                    </a:ext>
                  </a:extLst>
                </a:gridCol>
                <a:gridCol w="471217">
                  <a:extLst>
                    <a:ext uri="{9D8B030D-6E8A-4147-A177-3AD203B41FA5}">
                      <a16:colId xmlns:a16="http://schemas.microsoft.com/office/drawing/2014/main" val="3591782660"/>
                    </a:ext>
                  </a:extLst>
                </a:gridCol>
                <a:gridCol w="471217">
                  <a:extLst>
                    <a:ext uri="{9D8B030D-6E8A-4147-A177-3AD203B41FA5}">
                      <a16:colId xmlns:a16="http://schemas.microsoft.com/office/drawing/2014/main" val="2714908574"/>
                    </a:ext>
                  </a:extLst>
                </a:gridCol>
                <a:gridCol w="471217">
                  <a:extLst>
                    <a:ext uri="{9D8B030D-6E8A-4147-A177-3AD203B41FA5}">
                      <a16:colId xmlns:a16="http://schemas.microsoft.com/office/drawing/2014/main" val="3060969379"/>
                    </a:ext>
                  </a:extLst>
                </a:gridCol>
                <a:gridCol w="471217">
                  <a:extLst>
                    <a:ext uri="{9D8B030D-6E8A-4147-A177-3AD203B41FA5}">
                      <a16:colId xmlns:a16="http://schemas.microsoft.com/office/drawing/2014/main" val="2666469899"/>
                    </a:ext>
                  </a:extLst>
                </a:gridCol>
                <a:gridCol w="471217">
                  <a:extLst>
                    <a:ext uri="{9D8B030D-6E8A-4147-A177-3AD203B41FA5}">
                      <a16:colId xmlns:a16="http://schemas.microsoft.com/office/drawing/2014/main" val="2565018031"/>
                    </a:ext>
                  </a:extLst>
                </a:gridCol>
              </a:tblGrid>
              <a:tr h="362900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16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7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20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21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29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12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28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17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224368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15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23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26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5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18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31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10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62566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2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8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24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14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32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27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3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9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109023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19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13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30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6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22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11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4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25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23052"/>
                  </a:ext>
                </a:extLst>
              </a:tr>
            </a:tbl>
          </a:graphicData>
        </a:graphic>
      </p:graphicFrame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7979DB6-21F9-4FC5-82CA-86B93267AACB}"/>
              </a:ext>
            </a:extLst>
          </p:cNvPr>
          <p:cNvSpPr/>
          <p:nvPr/>
        </p:nvSpPr>
        <p:spPr>
          <a:xfrm>
            <a:off x="571472" y="857232"/>
            <a:ext cx="2133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Перестановка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72C4C8D-7CBB-4033-9AB3-3AECD5917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7082" y="228600"/>
            <a:ext cx="484822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14436516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332656"/>
            <a:ext cx="8640960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dirty="0">
                <a:latin typeface="Arial"/>
                <a:ea typeface="Calibri"/>
                <a:cs typeface="Times New Roman"/>
              </a:rPr>
              <a:t>В первом приближении вопросы безопасности могут быть разделены на 4 пересекающиеся области: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"/>
              <a:tabLst>
                <a:tab pos="800100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секретность (конфиденциальность)</a:t>
            </a:r>
            <a:r>
              <a:rPr lang="ru-RU" dirty="0">
                <a:latin typeface="Arial"/>
                <a:ea typeface="Calibri"/>
                <a:cs typeface="Times New Roman"/>
              </a:rPr>
              <a:t>;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"/>
              <a:tabLst>
                <a:tab pos="800100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аутентификация</a:t>
            </a:r>
            <a:r>
              <a:rPr lang="ru-RU" dirty="0">
                <a:latin typeface="Arial"/>
                <a:ea typeface="Calibri"/>
                <a:cs typeface="Times New Roman"/>
              </a:rPr>
              <a:t>;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"/>
              <a:tabLst>
                <a:tab pos="800100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обеспечение строгого выполнения обязательств (не возможность отказа от авторства</a:t>
            </a:r>
            <a:r>
              <a:rPr lang="ru-RU" dirty="0">
                <a:latin typeface="Arial"/>
                <a:ea typeface="Calibri"/>
                <a:cs typeface="Times New Roman"/>
              </a:rPr>
              <a:t>;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"/>
              <a:tabLst>
                <a:tab pos="800100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обеспечение целостности</a:t>
            </a:r>
            <a:r>
              <a:rPr lang="ru-RU" dirty="0">
                <a:latin typeface="Arial"/>
                <a:ea typeface="Calibri"/>
                <a:cs typeface="Times New Roman"/>
              </a:rPr>
              <a:t>. </a:t>
            </a:r>
            <a:endParaRPr lang="ru-RU" sz="18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0294516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DES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71472" y="857232"/>
            <a:ext cx="3426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Схема </a:t>
            </a:r>
            <a:r>
              <a:rPr lang="ru-RU" b="1" dirty="0" err="1"/>
              <a:t>расшифрования</a:t>
            </a:r>
            <a:endParaRPr lang="ru-RU" b="1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000372"/>
            <a:ext cx="2649319" cy="31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785786" y="2357430"/>
            <a:ext cx="1367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baseline="-25000" dirty="0"/>
              <a:t> − 1</a:t>
            </a:r>
            <a:r>
              <a:rPr lang="en-US" dirty="0"/>
              <a:t> = L</a:t>
            </a:r>
            <a:r>
              <a:rPr lang="en-US" baseline="-25000" dirty="0"/>
              <a:t>i</a:t>
            </a:r>
            <a:endParaRPr lang="ru-RU" baseline="-25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14348" y="1428736"/>
            <a:ext cx="73581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</a:t>
            </a:r>
            <a:r>
              <a:rPr lang="ru-RU" dirty="0" err="1"/>
              <a:t>расшифровании</a:t>
            </a:r>
            <a:r>
              <a:rPr lang="ru-RU" dirty="0"/>
              <a:t> данных все действия выполняются в обратном порядке.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857224" y="3643314"/>
          <a:ext cx="5929360" cy="1643076"/>
        </p:xfrm>
        <a:graphic>
          <a:graphicData uri="http://schemas.openxmlformats.org/drawingml/2006/table">
            <a:tbl>
              <a:tblPr/>
              <a:tblGrid>
                <a:gridCol w="3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1076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76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76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6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328981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/>
                <a:ea typeface="Calibri"/>
              </a:rPr>
              <a:t>Национальный институт стандартизации и технологий США (NIST) в 2004</a:t>
            </a:r>
            <a:r>
              <a:rPr lang="en-US" dirty="0">
                <a:latin typeface="Times New Roman"/>
                <a:ea typeface="Calibri"/>
              </a:rPr>
              <a:t> </a:t>
            </a:r>
            <a:r>
              <a:rPr lang="ru-RU" dirty="0">
                <a:latin typeface="Times New Roman"/>
                <a:ea typeface="Calibri"/>
              </a:rPr>
              <a:t>г. официально </a:t>
            </a:r>
            <a:r>
              <a:rPr lang="ru-RU" u="sng" dirty="0">
                <a:latin typeface="Calibri"/>
                <a:ea typeface="Calibri"/>
                <a:cs typeface="Times New Roman"/>
              </a:rPr>
              <a:t>признал</a:t>
            </a:r>
            <a:r>
              <a:rPr lang="ru-RU" dirty="0">
                <a:latin typeface="Times New Roman"/>
                <a:ea typeface="Calibri"/>
              </a:rPr>
              <a:t> популярный стандарт шифрования DES недействительным и объявил, что государственный патент на его использование будет аннулирован. Причина отмены патента - недостаточная стойкость шифра DES. 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298834"/>
            <a:ext cx="83529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Times New Roman"/>
                <a:ea typeface="Calibri"/>
              </a:rPr>
              <a:t>В 1997 г. было принято решение обновить стандарт, и с этой целью объявили о проведении конкурса AES. </a:t>
            </a:r>
          </a:p>
        </p:txBody>
      </p:sp>
    </p:spTree>
    <p:extLst>
      <p:ext uri="{BB962C8B-B14F-4D97-AF65-F5344CB8AC3E}">
        <p14:creationId xmlns:p14="http://schemas.microsoft.com/office/powerpoint/2010/main" val="685494441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1800" dirty="0">
                <a:latin typeface="Times New Roman"/>
                <a:ea typeface="Times New Roman"/>
              </a:rPr>
              <a:t>Для участия в конкурсе алгоритм шифрования должен был соответствовать всего двум обязательным требованиям:</a:t>
            </a:r>
            <a:endParaRPr lang="ru-RU" sz="1600" dirty="0">
              <a:latin typeface="Times New Roman"/>
              <a:ea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  <a:tabLst>
                <a:tab pos="907415" algn="l"/>
              </a:tabLst>
            </a:pPr>
            <a:r>
              <a:rPr lang="ru-RU" sz="1800" dirty="0">
                <a:latin typeface="Times New Roman"/>
                <a:ea typeface="Times New Roman"/>
              </a:rPr>
              <a:t>128-битный размер блока шифруемых данных,</a:t>
            </a:r>
            <a:endParaRPr lang="ru-RU" sz="1600" dirty="0">
              <a:latin typeface="Times New Roman"/>
              <a:ea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  <a:tabLst>
                <a:tab pos="907415" algn="l"/>
              </a:tabLst>
            </a:pPr>
            <a:r>
              <a:rPr lang="ru-RU" sz="1800" dirty="0">
                <a:latin typeface="Times New Roman"/>
                <a:ea typeface="Times New Roman"/>
              </a:rPr>
              <a:t>не менее трех поддерживаемых алгоритмом размеров ключей шифрования: 128, 192 и 256 бит.</a:t>
            </a:r>
            <a:endParaRPr lang="ru-RU" sz="1600" dirty="0">
              <a:latin typeface="Times New Roman"/>
              <a:ea typeface="Times New Roman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latin typeface="Times New Roman"/>
                <a:ea typeface="Times New Roman"/>
              </a:rPr>
              <a:t>Кроме того, </a:t>
            </a:r>
            <a:r>
              <a:rPr lang="en-US" sz="1800" dirty="0">
                <a:latin typeface="Times New Roman"/>
                <a:ea typeface="Times New Roman"/>
              </a:rPr>
              <a:t>NIST</a:t>
            </a:r>
            <a:r>
              <a:rPr lang="ru-RU" sz="1800" dirty="0">
                <a:latin typeface="Times New Roman"/>
                <a:ea typeface="Times New Roman"/>
              </a:rPr>
              <a:t> предъявил большое число требований, носивших рекомендательный характер:</a:t>
            </a:r>
            <a:endParaRPr lang="ru-RU" sz="1600" dirty="0">
              <a:latin typeface="Times New Roman"/>
              <a:ea typeface="Times New Roman"/>
            </a:endParaRPr>
          </a:p>
          <a:p>
            <a:pPr marL="179388" indent="-179388" algn="just">
              <a:spcAft>
                <a:spcPts val="0"/>
              </a:spcAft>
              <a:tabLst>
                <a:tab pos="174625" algn="l"/>
              </a:tabLst>
            </a:pPr>
            <a:r>
              <a:rPr lang="ru-RU" sz="1800" dirty="0">
                <a:latin typeface="Times New Roman"/>
                <a:ea typeface="Times New Roman"/>
              </a:rPr>
              <a:t>1. Алгоритм должен быть стойким против </a:t>
            </a:r>
            <a:r>
              <a:rPr lang="ru-RU" sz="1800" dirty="0" err="1">
                <a:latin typeface="Times New Roman"/>
                <a:ea typeface="Times New Roman"/>
              </a:rPr>
              <a:t>криптоаналитических</a:t>
            </a:r>
            <a:r>
              <a:rPr lang="ru-RU" sz="1800" dirty="0">
                <a:latin typeface="Times New Roman"/>
                <a:ea typeface="Times New Roman"/>
              </a:rPr>
              <a:t> атак, известных на время проведения конкурса.</a:t>
            </a:r>
            <a:endParaRPr lang="ru-RU" sz="1600" dirty="0">
              <a:latin typeface="Times New Roman"/>
              <a:ea typeface="Times New Roman"/>
            </a:endParaRPr>
          </a:p>
          <a:p>
            <a:pPr marL="179388" indent="-179388" algn="just">
              <a:spcAft>
                <a:spcPts val="0"/>
              </a:spcAft>
              <a:tabLst>
                <a:tab pos="174625" algn="l"/>
              </a:tabLst>
            </a:pPr>
            <a:r>
              <a:rPr lang="ru-RU" sz="1800" dirty="0">
                <a:latin typeface="Times New Roman"/>
                <a:ea typeface="Times New Roman"/>
              </a:rPr>
              <a:t>2.  Структура алгоритма должна быть ясной, простой и обоснованной. </a:t>
            </a:r>
            <a:endParaRPr lang="ru-RU" sz="1600" dirty="0">
              <a:latin typeface="Times New Roman"/>
              <a:ea typeface="Times New Roman"/>
            </a:endParaRPr>
          </a:p>
          <a:p>
            <a:pPr marL="179388" indent="-179388" algn="just">
              <a:spcAft>
                <a:spcPts val="0"/>
              </a:spcAft>
              <a:tabLst>
                <a:tab pos="174625" algn="l"/>
              </a:tabLst>
            </a:pPr>
            <a:r>
              <a:rPr lang="ru-RU" sz="1800" dirty="0">
                <a:latin typeface="Times New Roman"/>
                <a:ea typeface="Times New Roman"/>
              </a:rPr>
              <a:t>3. Должны отсутствовать слабые и эквивалентные ключи (т.е. ключи, являющиеся различными, но приводящие к одному и тому же результату шифрования).</a:t>
            </a:r>
            <a:endParaRPr lang="ru-RU" sz="1600" dirty="0">
              <a:latin typeface="Times New Roman"/>
              <a:ea typeface="Times New Roman"/>
            </a:endParaRPr>
          </a:p>
          <a:p>
            <a:pPr marL="179388" indent="-179388" algn="just">
              <a:spcAft>
                <a:spcPts val="0"/>
              </a:spcAft>
              <a:tabLst>
                <a:tab pos="174625" algn="l"/>
              </a:tabLst>
            </a:pPr>
            <a:r>
              <a:rPr lang="ru-RU" sz="1800" dirty="0">
                <a:latin typeface="Times New Roman"/>
                <a:ea typeface="Times New Roman"/>
              </a:rPr>
              <a:t>4. Скорость шифрования данных должна быть высокой на всех потенциальных аппаратных платформах – от 8-битных до 64-битных.</a:t>
            </a:r>
            <a:endParaRPr lang="ru-RU" sz="1600" dirty="0">
              <a:latin typeface="Times New Roman"/>
              <a:ea typeface="Times New Roman"/>
            </a:endParaRPr>
          </a:p>
          <a:p>
            <a:pPr marL="179388" indent="-179388" algn="just">
              <a:spcAft>
                <a:spcPts val="0"/>
              </a:spcAft>
              <a:tabLst>
                <a:tab pos="174625" algn="l"/>
              </a:tabLst>
            </a:pPr>
            <a:r>
              <a:rPr lang="ru-RU" sz="1800" dirty="0">
                <a:latin typeface="Times New Roman"/>
                <a:ea typeface="Times New Roman"/>
              </a:rPr>
              <a:t>5. Структура алгоритма должна позволять распараллеливание операций в многопроцессорных системах и аппаратных реализациях.</a:t>
            </a:r>
            <a:endParaRPr lang="ru-RU" sz="1600" dirty="0">
              <a:latin typeface="Times New Roman"/>
              <a:ea typeface="Times New Roman"/>
            </a:endParaRPr>
          </a:p>
          <a:p>
            <a:pPr marL="179388" indent="-179388" algn="just">
              <a:spcAft>
                <a:spcPts val="0"/>
              </a:spcAft>
              <a:tabLst>
                <a:tab pos="174625" algn="l"/>
              </a:tabLst>
            </a:pPr>
            <a:r>
              <a:rPr lang="ru-RU" sz="1800" dirty="0">
                <a:latin typeface="Times New Roman"/>
                <a:ea typeface="Times New Roman"/>
              </a:rPr>
              <a:t>6. Алгоритм должен предъявлять минимальные требования к оперативной и энергонезависимой памяти.</a:t>
            </a:r>
            <a:endParaRPr lang="ru-RU" sz="1600" dirty="0">
              <a:latin typeface="Times New Roman"/>
              <a:ea typeface="Times New Roman"/>
            </a:endParaRPr>
          </a:p>
          <a:p>
            <a:pPr marL="179388" indent="-179388" algn="just">
              <a:spcAft>
                <a:spcPts val="0"/>
              </a:spcAft>
              <a:tabLst>
                <a:tab pos="174625" algn="l"/>
              </a:tabLst>
            </a:pPr>
            <a:r>
              <a:rPr lang="ru-RU" sz="1800" dirty="0">
                <a:latin typeface="Times New Roman"/>
                <a:ea typeface="Times New Roman"/>
              </a:rPr>
              <a:t>7.     Не должно быть ограничений для использования алгоритма.</a:t>
            </a:r>
            <a:endParaRPr lang="ru-RU" sz="16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2561376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472" y="3581400"/>
            <a:ext cx="8572528" cy="609600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RSA</a:t>
            </a:r>
            <a:r>
              <a:rPr lang="ru-RU" dirty="0"/>
              <a:t> 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RSA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5720" y="714356"/>
            <a:ext cx="842968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/>
              <a:t>Назван в честь трех изобретателей Рона </a:t>
            </a:r>
            <a:r>
              <a:rPr lang="ru-RU" sz="2000" dirty="0" err="1"/>
              <a:t>Ривеста</a:t>
            </a:r>
            <a:r>
              <a:rPr lang="ru-RU" sz="2000" dirty="0"/>
              <a:t> (</a:t>
            </a:r>
            <a:r>
              <a:rPr lang="ru-RU" sz="2000" dirty="0" err="1"/>
              <a:t>Ron</a:t>
            </a:r>
            <a:r>
              <a:rPr lang="ru-RU" sz="2000" dirty="0"/>
              <a:t> </a:t>
            </a:r>
            <a:r>
              <a:rPr lang="ru-RU" sz="2000" dirty="0" err="1"/>
              <a:t>Rivest</a:t>
            </a:r>
            <a:r>
              <a:rPr lang="ru-RU" sz="2000" dirty="0"/>
              <a:t>), </a:t>
            </a:r>
            <a:r>
              <a:rPr lang="ru-RU" sz="2000" dirty="0" err="1"/>
              <a:t>Ади</a:t>
            </a:r>
            <a:r>
              <a:rPr lang="ru-RU" sz="2000" dirty="0"/>
              <a:t> Шамира (</a:t>
            </a:r>
            <a:r>
              <a:rPr lang="ru-RU" sz="2000" dirty="0" err="1"/>
              <a:t>Adi</a:t>
            </a:r>
            <a:r>
              <a:rPr lang="ru-RU" sz="2000" dirty="0"/>
              <a:t> </a:t>
            </a:r>
            <a:r>
              <a:rPr lang="ru-RU" sz="2000" dirty="0" err="1"/>
              <a:t>Shamir</a:t>
            </a:r>
            <a:r>
              <a:rPr lang="ru-RU" sz="2000" dirty="0"/>
              <a:t>) и Леонарда </a:t>
            </a:r>
            <a:r>
              <a:rPr lang="ru-RU" sz="2000" dirty="0" err="1"/>
              <a:t>Адлемана</a:t>
            </a:r>
            <a:r>
              <a:rPr lang="ru-RU" sz="2000" dirty="0"/>
              <a:t> (</a:t>
            </a:r>
            <a:r>
              <a:rPr lang="ru-RU" sz="2000" dirty="0" err="1"/>
              <a:t>Leonard</a:t>
            </a:r>
            <a:r>
              <a:rPr lang="ru-RU" sz="2000" dirty="0"/>
              <a:t> </a:t>
            </a:r>
            <a:r>
              <a:rPr lang="ru-RU" sz="2000" dirty="0" err="1"/>
              <a:t>Adleman</a:t>
            </a:r>
            <a:r>
              <a:rPr lang="ru-RU" sz="2000" dirty="0"/>
              <a:t>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1905506"/>
            <a:ext cx="8286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Безопасность алгоритма основана на трудоемкости разложения на множители больших чисел. Открытый и закрытый ключи являются функциями двух больших простых чисел разрядностью 100  –  200 десятичных цифр.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57158" y="3811012"/>
            <a:ext cx="82153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Ключ состоит из тройки больших целых чисел </a:t>
            </a:r>
            <a:r>
              <a:rPr lang="en-US" b="1" i="1" dirty="0"/>
              <a:t>e</a:t>
            </a:r>
            <a:r>
              <a:rPr lang="ru-RU" b="1" dirty="0"/>
              <a:t>, </a:t>
            </a:r>
            <a:r>
              <a:rPr lang="en-US" b="1" i="1" dirty="0"/>
              <a:t>d</a:t>
            </a:r>
            <a:r>
              <a:rPr lang="ru-RU" b="1" dirty="0"/>
              <a:t>, </a:t>
            </a:r>
            <a:r>
              <a:rPr lang="en-US" b="1" i="1" dirty="0"/>
              <a:t>n</a:t>
            </a:r>
            <a:r>
              <a:rPr lang="ru-RU" i="1" dirty="0"/>
              <a:t>.</a:t>
            </a:r>
            <a:r>
              <a:rPr lang="ru-RU" dirty="0"/>
              <a:t> Пара чисел (</a:t>
            </a:r>
            <a:r>
              <a:rPr lang="en-US" b="1" i="1" dirty="0"/>
              <a:t>e</a:t>
            </a:r>
            <a:r>
              <a:rPr lang="en-US" i="1" dirty="0"/>
              <a:t> </a:t>
            </a:r>
            <a:r>
              <a:rPr lang="ru-RU" dirty="0"/>
              <a:t>и</a:t>
            </a:r>
            <a:r>
              <a:rPr lang="ru-RU" b="1" i="1" dirty="0"/>
              <a:t> </a:t>
            </a:r>
            <a:r>
              <a:rPr lang="en-US" b="1" i="1" dirty="0"/>
              <a:t>n</a:t>
            </a:r>
            <a:r>
              <a:rPr lang="ru-RU" dirty="0"/>
              <a:t>) является не секретной и образует </a:t>
            </a:r>
            <a:r>
              <a:rPr lang="ru-RU" i="1" dirty="0"/>
              <a:t>открытый ключ</a:t>
            </a:r>
            <a:r>
              <a:rPr lang="ru-RU" dirty="0"/>
              <a:t>. Число </a:t>
            </a:r>
            <a:r>
              <a:rPr lang="en-US" b="1" i="1" dirty="0"/>
              <a:t>d</a:t>
            </a:r>
            <a:r>
              <a:rPr lang="ru-RU" dirty="0"/>
              <a:t> является секретным, и пара (</a:t>
            </a:r>
            <a:r>
              <a:rPr lang="en-US" b="1" i="1" dirty="0"/>
              <a:t>d</a:t>
            </a:r>
            <a:r>
              <a:rPr lang="ru-RU" dirty="0"/>
              <a:t> и</a:t>
            </a:r>
            <a:r>
              <a:rPr lang="ru-RU" b="1" i="1" dirty="0"/>
              <a:t> </a:t>
            </a:r>
            <a:r>
              <a:rPr lang="en-US" b="1" i="1" dirty="0"/>
              <a:t>n</a:t>
            </a:r>
            <a:r>
              <a:rPr lang="ru-RU" dirty="0"/>
              <a:t>) образует </a:t>
            </a:r>
            <a:r>
              <a:rPr lang="ru-RU" i="1" dirty="0"/>
              <a:t>закрытый</a:t>
            </a:r>
            <a:r>
              <a:rPr lang="ru-RU" dirty="0"/>
              <a:t> (</a:t>
            </a:r>
            <a:r>
              <a:rPr lang="ru-RU" i="1" dirty="0"/>
              <a:t>тайный) ключ</a:t>
            </a:r>
            <a:r>
              <a:rPr lang="ru-RU" dirty="0"/>
              <a:t>, известный только данному пользователю.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RSA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0" y="928670"/>
            <a:ext cx="46101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6193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Основные операции алгоритма: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85720" y="1500174"/>
            <a:ext cx="8572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- Выбираются два случайных простых числа </a:t>
            </a:r>
            <a:r>
              <a:rPr lang="ru-RU" b="1" dirty="0" err="1"/>
              <a:t>p</a:t>
            </a:r>
            <a:r>
              <a:rPr lang="ru-RU" dirty="0"/>
              <a:t> и </a:t>
            </a:r>
            <a:r>
              <a:rPr lang="ru-RU" b="1" dirty="0" err="1"/>
              <a:t>q</a:t>
            </a:r>
            <a:r>
              <a:rPr lang="ru-RU" dirty="0"/>
              <a:t> заданного размера (например, 1024 бита каждое).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85720" y="2500306"/>
            <a:ext cx="8286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- Вычисляется их произведение </a:t>
            </a:r>
            <a:r>
              <a:rPr lang="ru-RU" b="1" dirty="0" err="1"/>
              <a:t>n</a:t>
            </a:r>
            <a:r>
              <a:rPr lang="ru-RU" dirty="0"/>
              <a:t> = </a:t>
            </a:r>
            <a:r>
              <a:rPr lang="ru-RU" b="1" dirty="0" err="1"/>
              <a:t>pq</a:t>
            </a:r>
            <a:r>
              <a:rPr lang="ru-RU" dirty="0"/>
              <a:t>.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85720" y="3214686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- Вычисляется значение функции Эйлера от числа </a:t>
            </a:r>
            <a:r>
              <a:rPr lang="ru-RU" b="1" dirty="0" err="1"/>
              <a:t>n</a:t>
            </a:r>
            <a:endParaRPr lang="ru-RU" b="1" dirty="0"/>
          </a:p>
        </p:txBody>
      </p:sp>
      <p:pic>
        <p:nvPicPr>
          <p:cNvPr id="9626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714752"/>
            <a:ext cx="319770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Прямоугольник 21"/>
          <p:cNvSpPr/>
          <p:nvPr/>
        </p:nvSpPr>
        <p:spPr>
          <a:xfrm>
            <a:off x="357158" y="4500570"/>
            <a:ext cx="8501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- Выбирается целое число </a:t>
            </a:r>
            <a:r>
              <a:rPr lang="en-US" b="1" dirty="0"/>
              <a:t>e</a:t>
            </a:r>
            <a:r>
              <a:rPr lang="ru-RU" dirty="0"/>
              <a:t> (                             ), взаимно простое со значением функции</a:t>
            </a:r>
          </a:p>
        </p:txBody>
      </p:sp>
      <p:pic>
        <p:nvPicPr>
          <p:cNvPr id="96270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4500570"/>
            <a:ext cx="2071702" cy="39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71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929198"/>
            <a:ext cx="716419" cy="385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RSA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0" y="928670"/>
            <a:ext cx="46101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6193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Основные операции алгоритма: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57158" y="1500174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- Вычисляется число </a:t>
            </a:r>
            <a:r>
              <a:rPr lang="ru-RU" b="1" dirty="0" err="1"/>
              <a:t>d</a:t>
            </a:r>
            <a:r>
              <a:rPr lang="ru-RU" dirty="0"/>
              <a:t>, удовлетворяющее условию: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42910" y="2000240"/>
            <a:ext cx="3735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(</a:t>
            </a:r>
            <a:r>
              <a:rPr lang="da-DK" b="1" dirty="0"/>
              <a:t>e</a:t>
            </a:r>
            <a:r>
              <a:rPr lang="da-DK" dirty="0"/>
              <a:t>*</a:t>
            </a:r>
            <a:r>
              <a:rPr lang="da-DK" b="1" dirty="0"/>
              <a:t>d</a:t>
            </a:r>
            <a:r>
              <a:rPr lang="da-DK" dirty="0"/>
              <a:t>) mod ((</a:t>
            </a:r>
            <a:r>
              <a:rPr lang="da-DK" b="1" dirty="0"/>
              <a:t>p</a:t>
            </a:r>
            <a:r>
              <a:rPr lang="da-DK" dirty="0"/>
              <a:t>-1)*(</a:t>
            </a:r>
            <a:r>
              <a:rPr lang="da-DK" b="1" dirty="0"/>
              <a:t>q</a:t>
            </a:r>
            <a:r>
              <a:rPr lang="da-DK" dirty="0"/>
              <a:t>-1)) = 1</a:t>
            </a:r>
            <a:r>
              <a:rPr lang="ru-RU" dirty="0"/>
              <a:t>.</a:t>
            </a: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285720" y="3571876"/>
            <a:ext cx="821537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Отметим, что числа </a:t>
            </a:r>
            <a:r>
              <a:rPr kumimoji="0" lang="en-GB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d</a:t>
            </a:r>
            <a:r>
              <a:rPr kumimoji="0" lang="en-GB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и </a:t>
            </a: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также являются взаимно простыми. 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endParaRPr lang="ru-RU" dirty="0">
              <a:solidFill>
                <a:srgbClr val="000000"/>
              </a:solidFill>
              <a:ea typeface="Times New Roman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endParaRPr kumimoji="0" 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Открытый и закрытый ключи составляют вышеуказанные пары чисел:</a:t>
            </a:r>
            <a:r>
              <a:rPr kumimoji="0" lang="ru-RU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e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и</a:t>
            </a:r>
            <a:r>
              <a:rPr kumimoji="0" lang="ru-RU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, </a:t>
            </a: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d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и</a:t>
            </a:r>
            <a:r>
              <a:rPr kumimoji="0" lang="ru-RU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соответственно.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571472" y="2857496"/>
          <a:ext cx="2396868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8" name="Формула" r:id="rId4" imgW="1320227" imgH="279279" progId="Equation.3">
                  <p:embed/>
                </p:oleObj>
              </mc:Choice>
              <mc:Fallback>
                <p:oleObj name="Формула" r:id="rId4" imgW="1320227" imgH="279279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857496"/>
                        <a:ext cx="2396868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993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RSA</a:t>
            </a:r>
          </a:p>
        </p:txBody>
      </p:sp>
      <p:sp>
        <p:nvSpPr>
          <p:cNvPr id="100353" name="Rectangle 1"/>
          <p:cNvSpPr>
            <a:spLocks noChangeArrowheads="1"/>
          </p:cNvSpPr>
          <p:nvPr/>
        </p:nvSpPr>
        <p:spPr bwMode="auto">
          <a:xfrm>
            <a:off x="428596" y="928670"/>
            <a:ext cx="82868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Зашифрованн</a:t>
            </a:r>
            <a:r>
              <a:rPr lang="ru-RU" dirty="0">
                <a:solidFill>
                  <a:srgbClr val="000000"/>
                </a:solidFill>
                <a:ea typeface="Times New Roman" pitchFamily="18" charset="0"/>
              </a:rPr>
              <a:t>о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е сообщение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М = m</a:t>
            </a:r>
            <a:r>
              <a:rPr kumimoji="0" lang="ru-RU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1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m</a:t>
            </a:r>
            <a:r>
              <a:rPr kumimoji="0" lang="ru-RU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2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…m</a:t>
            </a:r>
            <a:r>
              <a:rPr kumimoji="0" lang="en-GB" b="0" i="1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k</a:t>
            </a:r>
            <a:r>
              <a:rPr kumimoji="0" lang="en-GB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(сообщение делится на </a:t>
            </a:r>
            <a:r>
              <a:rPr kumimoji="0" lang="en-GB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k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блоков) выглядит следующим образом: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0354" name="Object 2"/>
          <p:cNvGraphicFramePr>
            <a:graphicFrameLocks noChangeAspect="1"/>
          </p:cNvGraphicFramePr>
          <p:nvPr/>
        </p:nvGraphicFramePr>
        <p:xfrm>
          <a:off x="500034" y="1857364"/>
          <a:ext cx="3251661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8" name="Формула" r:id="rId4" imgW="1257300" imgH="279400" progId="Equation.3">
                  <p:embed/>
                </p:oleObj>
              </mc:Choice>
              <mc:Fallback>
                <p:oleObj name="Формула" r:id="rId4" imgW="1257300" imgH="279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857364"/>
                        <a:ext cx="3251661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428596" y="3357562"/>
            <a:ext cx="82868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при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расшифровании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каждого блока </a:t>
            </a:r>
            <a:r>
              <a:rPr kumimoji="0" lang="pl-PL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m</a:t>
            </a:r>
            <a:r>
              <a:rPr kumimoji="0" lang="pl-PL" b="0" i="1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i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сообщения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С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производится следующая операция: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500034" y="4429132"/>
          <a:ext cx="3500462" cy="751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9" name="Формула" r:id="rId6" imgW="1282700" imgH="279400" progId="Equation.3">
                  <p:embed/>
                </p:oleObj>
              </mc:Choice>
              <mc:Fallback>
                <p:oleObj name="Формула" r:id="rId6" imgW="1282700" imgH="279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4429132"/>
                        <a:ext cx="3500462" cy="751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RSA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357158" y="1000108"/>
            <a:ext cx="835824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Пример.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Пусть сообщение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М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представляется числом: 688232. 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7158" y="2214554"/>
            <a:ext cx="4639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Выбираем числа </a:t>
            </a:r>
            <a:r>
              <a:rPr lang="en-GB" i="1" dirty="0"/>
              <a:t>p </a:t>
            </a:r>
            <a:r>
              <a:rPr lang="ru-RU" i="1" dirty="0"/>
              <a:t>= </a:t>
            </a:r>
            <a:r>
              <a:rPr lang="ru-RU" dirty="0"/>
              <a:t>47</a:t>
            </a:r>
            <a:r>
              <a:rPr lang="ru-RU" i="1" dirty="0"/>
              <a:t> </a:t>
            </a:r>
            <a:r>
              <a:rPr lang="ru-RU" dirty="0"/>
              <a:t>и</a:t>
            </a:r>
            <a:r>
              <a:rPr lang="ru-RU" i="1" dirty="0"/>
              <a:t>  </a:t>
            </a:r>
            <a:r>
              <a:rPr lang="en-GB" i="1" dirty="0"/>
              <a:t>q </a:t>
            </a:r>
            <a:r>
              <a:rPr lang="ru-RU" i="1" dirty="0"/>
              <a:t>= </a:t>
            </a:r>
            <a:r>
              <a:rPr lang="ru-RU" dirty="0"/>
              <a:t>71.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57158" y="2786058"/>
            <a:ext cx="1148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Имеем 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1428728" y="2786058"/>
          <a:ext cx="3411165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4" name="Формула" r:id="rId4" imgW="1816100" imgH="228600" progId="Equation.3">
                  <p:embed/>
                </p:oleObj>
              </mc:Choice>
              <mc:Fallback>
                <p:oleObj name="Формула" r:id="rId4" imgW="18161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2786058"/>
                        <a:ext cx="3411165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357158" y="3357562"/>
            <a:ext cx="1680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Вычисляем</a:t>
            </a: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2143108" y="3357562"/>
          <a:ext cx="5143536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5" name="Формула" r:id="rId6" imgW="2743200" imgH="228600" progId="Equation.3">
                  <p:embed/>
                </p:oleObj>
              </mc:Choice>
              <mc:Fallback>
                <p:oleObj name="Формула" r:id="rId6" imgW="27432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3357562"/>
                        <a:ext cx="5143536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357158" y="3929066"/>
            <a:ext cx="82868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Число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е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не должно иметь общих сомножителей с числом 3220; выбираем (случайным образом)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е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, равным 79.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28596" y="4857760"/>
            <a:ext cx="5421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Вычисляем </a:t>
            </a:r>
            <a:r>
              <a:rPr lang="en-US" i="1" dirty="0"/>
              <a:t>d</a:t>
            </a:r>
            <a:r>
              <a:rPr lang="ru-RU" dirty="0"/>
              <a:t>:</a:t>
            </a:r>
            <a:r>
              <a:rPr lang="ru-RU" i="1" dirty="0"/>
              <a:t> </a:t>
            </a:r>
            <a:r>
              <a:rPr lang="en-US" i="1" dirty="0"/>
              <a:t>d </a:t>
            </a:r>
            <a:r>
              <a:rPr lang="ru-RU" i="1" dirty="0"/>
              <a:t>= </a:t>
            </a:r>
            <a:r>
              <a:rPr lang="ru-RU" dirty="0"/>
              <a:t>79</a:t>
            </a:r>
            <a:r>
              <a:rPr lang="ru-RU" baseline="30000" dirty="0"/>
              <a:t>-1</a:t>
            </a:r>
            <a:r>
              <a:rPr lang="ru-RU" dirty="0"/>
              <a:t> </a:t>
            </a:r>
            <a:r>
              <a:rPr lang="pl-PL" dirty="0"/>
              <a:t>mod</a:t>
            </a:r>
            <a:r>
              <a:rPr lang="ru-RU" dirty="0"/>
              <a:t> 3220 = 1019.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01385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RSA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428596" y="1428736"/>
            <a:ext cx="807249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Для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зашифрования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сообщения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М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разбиваем его на блоки по 3 символа: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endParaRPr kumimoji="0" lang="ru-RU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m</a:t>
            </a:r>
            <a:r>
              <a:rPr kumimoji="0" lang="ru-RU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1</a:t>
            </a:r>
            <a:r>
              <a:rPr kumimoji="0" lang="ru-RU" b="0" i="1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=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688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, 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m</a:t>
            </a:r>
            <a:r>
              <a:rPr kumimoji="0" lang="ru-RU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2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=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232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.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endParaRPr kumimoji="0" 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Первый блок шифруется как 688</a:t>
            </a:r>
            <a:r>
              <a:rPr kumimoji="0" lang="ru-RU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79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mod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3337 = 1570 =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с</a:t>
            </a:r>
            <a:r>
              <a:rPr kumimoji="0" lang="ru-RU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1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; второй блок – 232</a:t>
            </a:r>
            <a:r>
              <a:rPr kumimoji="0" lang="ru-RU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79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mod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3337 = 2756 =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с</a:t>
            </a:r>
            <a:r>
              <a:rPr kumimoji="0" lang="ru-RU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2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260648"/>
            <a:ext cx="8712968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Конфиденциальность </a:t>
            </a:r>
            <a:r>
              <a:rPr lang="ru-RU" dirty="0">
                <a:latin typeface="Arial"/>
                <a:ea typeface="Calibri"/>
                <a:cs typeface="Times New Roman"/>
              </a:rPr>
              <a:t>–</a:t>
            </a:r>
            <a:r>
              <a:rPr lang="ru-RU" b="1" dirty="0">
                <a:latin typeface="Arial"/>
                <a:ea typeface="Calibri"/>
                <a:cs typeface="Times New Roman"/>
              </a:rPr>
              <a:t> </a:t>
            </a:r>
            <a:r>
              <a:rPr lang="ru-RU" dirty="0">
                <a:latin typeface="Arial"/>
                <a:ea typeface="Calibri"/>
                <a:cs typeface="Times New Roman"/>
              </a:rPr>
              <a:t>предотвращение попадания информации неавторизованным пользователям.</a:t>
            </a:r>
            <a:r>
              <a:rPr lang="ru-RU" b="1" dirty="0">
                <a:latin typeface="Arial"/>
                <a:ea typeface="Calibri"/>
                <a:cs typeface="Times New Roman"/>
              </a:rPr>
              <a:t>  </a:t>
            </a:r>
            <a:r>
              <a:rPr lang="ru-RU" dirty="0">
                <a:latin typeface="Arial"/>
                <a:ea typeface="Calibri"/>
                <a:cs typeface="Times New Roman"/>
              </a:rPr>
              <a:t> </a:t>
            </a:r>
            <a:endParaRPr lang="ru-RU" sz="18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484784"/>
            <a:ext cx="8712968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Аутентификация</a:t>
            </a:r>
            <a:r>
              <a:rPr lang="ru-RU" dirty="0">
                <a:latin typeface="Arial"/>
                <a:ea typeface="Calibri"/>
                <a:cs typeface="Times New Roman"/>
              </a:rPr>
              <a:t>  - проверка принадлежности субъекту предъявленного им идентификатора (подтверждение личности). Процесс аутентификации  может осуществляться различным способом: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533400" algn="just">
              <a:lnSpc>
                <a:spcPct val="115000"/>
              </a:lnSpc>
              <a:spcAft>
                <a:spcPts val="0"/>
              </a:spcAft>
              <a:tabLst>
                <a:tab pos="800100" algn="l"/>
              </a:tabLst>
            </a:pPr>
            <a:r>
              <a:rPr lang="ru-RU" dirty="0">
                <a:latin typeface="Arial"/>
                <a:ea typeface="Calibri"/>
                <a:cs typeface="Times New Roman"/>
              </a:rPr>
              <a:t>- логин и пароль;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533400" algn="just">
              <a:lnSpc>
                <a:spcPct val="115000"/>
              </a:lnSpc>
              <a:spcAft>
                <a:spcPts val="0"/>
              </a:spcAft>
              <a:tabLst>
                <a:tab pos="800100" algn="l"/>
              </a:tabLst>
            </a:pPr>
            <a:r>
              <a:rPr lang="ru-RU" dirty="0">
                <a:latin typeface="Arial"/>
                <a:ea typeface="Calibri"/>
                <a:cs typeface="Times New Roman"/>
              </a:rPr>
              <a:t>- электронный сертификат;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533400" algn="just">
              <a:lnSpc>
                <a:spcPct val="115000"/>
              </a:lnSpc>
              <a:spcAft>
                <a:spcPts val="0"/>
              </a:spcAft>
              <a:tabLst>
                <a:tab pos="800100" algn="l"/>
              </a:tabLst>
            </a:pPr>
            <a:r>
              <a:rPr lang="ru-RU" dirty="0">
                <a:latin typeface="Arial"/>
                <a:ea typeface="Calibri"/>
                <a:cs typeface="Times New Roman"/>
              </a:rPr>
              <a:t>- старт-карта;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533400" algn="just">
              <a:lnSpc>
                <a:spcPct val="115000"/>
              </a:lnSpc>
              <a:spcAft>
                <a:spcPts val="0"/>
              </a:spcAft>
              <a:tabLst>
                <a:tab pos="800100" algn="l"/>
              </a:tabLst>
            </a:pPr>
            <a:r>
              <a:rPr lang="ru-RU" dirty="0">
                <a:latin typeface="Arial"/>
                <a:ea typeface="Calibri"/>
                <a:cs typeface="Times New Roman"/>
              </a:rPr>
              <a:t>- идентификация личности по биометрическим данным.</a:t>
            </a:r>
            <a:endParaRPr lang="ru-RU" sz="18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7052141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RSA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500034" y="1357298"/>
            <a:ext cx="764386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Шифртекст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С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сообщения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М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выглядит следующим образом: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С 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= 1570 2756. Для обратного преобразования нужно выполнить похожие операции, однако с использованием числа 1019 в качестве степени: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endParaRPr kumimoji="0" lang="ru-RU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m</a:t>
            </a:r>
            <a:r>
              <a:rPr kumimoji="0" lang="ru-RU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1</a:t>
            </a:r>
            <a:r>
              <a:rPr kumimoji="0" lang="ru-RU" b="0" i="1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=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1570</a:t>
            </a:r>
            <a:r>
              <a:rPr kumimoji="0" lang="ru-RU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1019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mod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3337 = 688,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m</a:t>
            </a:r>
            <a:r>
              <a:rPr kumimoji="0" lang="ru-RU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2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=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2756</a:t>
            </a:r>
            <a:r>
              <a:rPr kumimoji="0" lang="ru-RU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1019</a:t>
            </a:r>
            <a:r>
              <a:rPr kumimoji="0" 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mod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3337 = 232.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041" y="76143"/>
            <a:ext cx="8986345" cy="6781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800" dirty="0">
                <a:latin typeface="Arial"/>
                <a:ea typeface="Calibri"/>
                <a:cs typeface="Times New Roman"/>
              </a:rPr>
              <a:t>Цифровая подпись предназначена для аутентификации лица, подписавшего электронный документ. Кроме этого, использование цифровой подписи позволяет осуществить:</a:t>
            </a:r>
            <a:endParaRPr lang="ru-RU" sz="1400" dirty="0">
              <a:latin typeface="Calibri"/>
              <a:ea typeface="Calibri"/>
              <a:cs typeface="Times New Roman"/>
            </a:endParaRP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1800" dirty="0">
                <a:latin typeface="Arial"/>
                <a:ea typeface="Calibri"/>
                <a:cs typeface="Times New Roman"/>
              </a:rPr>
              <a:t>Контроль целостности передаваемого документа: при любом случайном или преднамеренном изменении документа подпись станет недействительной, потому что вычислена она на основании исходного состояния документа и соответствует лишь ему.</a:t>
            </a:r>
            <a:endParaRPr lang="ru-RU" sz="1400" dirty="0">
              <a:latin typeface="Calibri"/>
              <a:ea typeface="Calibri"/>
              <a:cs typeface="Times New Roman"/>
            </a:endParaRP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1800" dirty="0">
                <a:latin typeface="Arial"/>
                <a:ea typeface="Calibri"/>
                <a:cs typeface="Times New Roman"/>
              </a:rPr>
              <a:t>Защиту от изменений (подделки) документа: гарантия выявления подделки при контроле целостности делает подделывание нецелесообразным в большинстве случаев.</a:t>
            </a:r>
            <a:endParaRPr lang="ru-RU" sz="1400" dirty="0">
              <a:latin typeface="Calibri"/>
              <a:ea typeface="Calibri"/>
              <a:cs typeface="Times New Roman"/>
            </a:endParaRP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1800" dirty="0">
                <a:latin typeface="Arial"/>
                <a:ea typeface="Calibri"/>
                <a:cs typeface="Times New Roman"/>
              </a:rPr>
              <a:t>Невозможность отказа от авторства. Так как создать корректную подпись можно, лишь зная закрытый ключ, а он должен быть известен только владельцу, то владелец не может отказаться от своей подписи под документом.</a:t>
            </a:r>
            <a:endParaRPr lang="ru-RU" sz="1400" dirty="0">
              <a:latin typeface="Calibri"/>
              <a:ea typeface="Calibri"/>
              <a:cs typeface="Times New Roman"/>
            </a:endParaRP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1800" dirty="0">
                <a:latin typeface="Arial"/>
                <a:ea typeface="Calibri"/>
                <a:cs typeface="Times New Roman"/>
              </a:rPr>
              <a:t>Доказательное подтверждение авторства документа: Так как создать корректную подпись можно, лишь зная закрытый ключ, а он должен быть известен только владельцу, то владелец пары ключей может доказать своё авторство подписи под документом. В зависимости от деталей определения документа могут быть подписаны такие поля, как «автор», «внесённые изменения», «метка времени» и т. д.</a:t>
            </a:r>
            <a:endParaRPr lang="ru-RU" sz="1400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800" dirty="0">
                <a:latin typeface="Arial"/>
                <a:ea typeface="Calibri"/>
                <a:cs typeface="Times New Roman"/>
              </a:rPr>
              <a:t> 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7215981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ЭЦП</a:t>
            </a:r>
            <a:endParaRPr lang="en-US" dirty="0"/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425" name="Rectangle 1"/>
          <p:cNvSpPr>
            <a:spLocks noChangeArrowheads="1"/>
          </p:cNvSpPr>
          <p:nvPr/>
        </p:nvSpPr>
        <p:spPr bwMode="auto">
          <a:xfrm>
            <a:off x="357158" y="928670"/>
            <a:ext cx="835824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ЭЦП выполняет те же функции, что и обычная «ручная» подпись: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– удостоверяет,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– подтверждает,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– идентифицирует.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3786190"/>
            <a:ext cx="8572528" cy="609600"/>
          </a:xfrm>
        </p:spPr>
        <p:txBody>
          <a:bodyPr/>
          <a:lstStyle/>
          <a:p>
            <a:r>
              <a:rPr lang="ru-RU" dirty="0"/>
              <a:t>Электронная цифровая </a:t>
            </a:r>
            <a:br>
              <a:rPr lang="ru-RU" dirty="0"/>
            </a:br>
            <a:r>
              <a:rPr lang="ru-RU" dirty="0"/>
              <a:t>подпись (ЭЦП)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 ЭЦП</a:t>
            </a:r>
            <a:endParaRPr 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00042"/>
            <a:ext cx="762000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ЭЦП</a:t>
            </a:r>
            <a:endParaRPr lang="en-US" dirty="0"/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85720" y="714356"/>
            <a:ext cx="84296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постановлении Совета Министров Республики Беларусь даётся такое определение понятия "электронная цифровая подпись": </a:t>
            </a:r>
            <a:r>
              <a:rPr lang="ru-RU" u="sng" dirty="0"/>
              <a:t>электронная цифровая подпись </a:t>
            </a:r>
            <a:r>
              <a:rPr lang="ru-RU" dirty="0"/>
              <a:t>– последовательность символов, являющаяся реквизитом электронного документа и предназначенная для подтверждения целостности и подлинности электронного документа. </a:t>
            </a:r>
            <a:r>
              <a:rPr lang="ru-RU" u="sng" dirty="0"/>
              <a:t>Средство электронной цифровой подписи </a:t>
            </a:r>
            <a:r>
              <a:rPr lang="ru-RU" dirty="0"/>
              <a:t>– программное, программно-аппаратное или техническое средство, реализующее одну или несколько следующих функций: выработку электронной цифровой подписи, проверку электронной цифровой подписи, создание личного ключа подписи или открытого ключа</a:t>
            </a:r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88012"/>
              </p:ext>
            </p:extLst>
          </p:nvPr>
        </p:nvGraphicFramePr>
        <p:xfrm>
          <a:off x="179512" y="260648"/>
          <a:ext cx="8215312" cy="5935666"/>
        </p:xfrm>
        <a:graphic>
          <a:graphicData uri="http://schemas.openxmlformats.org/drawingml/2006/table">
            <a:tbl>
              <a:tblPr/>
              <a:tblGrid>
                <a:gridCol w="8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9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Группы стандартов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ISO/IEC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СТБ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538"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Терминология, общие понятия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2383-8;  10164-7,8; 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10181-1, 2,3,4,5,6,7;   10745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; 24767-1;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15443-1, 2,3;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9798-1;   15292;  15816;  18014-1, 2, 3 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34.101.27, 30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863"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Требования безопасности, </a:t>
                      </a:r>
                    </a:p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критерии и  методологии оценки,  методики испытаний  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15408-1,2.3; 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19791;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15446; 18045; 19790; 18045; 24759; 15446 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34.101.1, 2, 3, 8, 9, 10, 12, 13, 15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Методы и алгоритмы шифрования,  цифровая подпись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9797-1,2;   10116;                                  10118-1,2,3,4;   13888-2, 3; 15946-1;   18031, 18032, 18033-1,2,3,4;   9796-2, 3; 9798-2, 3, 4, 5; 14888-1,2,3; 15945;  9594-8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34.101.27, 31;                      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ISO/IEC 10118-3;               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ISO/IEC 18033-1, 3; 34.101.24. 25, 26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31;</a:t>
                      </a:r>
                    </a:p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1176-1, 2; </a:t>
                      </a:r>
                    </a:p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ГОСТ 28147-89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Управление ключами 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11770-1,2,3, 4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Защита сетевых технологий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18028-1,2,3,4,5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Организация информационной безопасностью,  управление  безопасностью, рисками   и защитой информации 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13335-1,    27001, 27002,  27005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27006, 18043,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1804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 21827; 24762,  14516; 15447;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ISO/IEC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27001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Специализированные стандарты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9579(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SQL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),   14762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29341-13-10,11(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UPnP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); 15067-4(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HES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662176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525" y="116632"/>
            <a:ext cx="88569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/>
              <a:t>РАЗДЕЛ XII</a:t>
            </a:r>
          </a:p>
          <a:p>
            <a:pPr algn="ctr"/>
            <a:r>
              <a:rPr lang="ru-RU" sz="1800" dirty="0"/>
              <a:t>          ПРЕСТУПЛЕНИЯ ПРОТИВ ИНФОРМАЦИОННОЙ БЕЗОПАСНОСТИ</a:t>
            </a:r>
          </a:p>
          <a:p>
            <a:endParaRPr lang="ru-RU" dirty="0"/>
          </a:p>
          <a:p>
            <a:pPr algn="ctr"/>
            <a:r>
              <a:rPr lang="ru-RU" dirty="0"/>
              <a:t>Глава 31</a:t>
            </a:r>
          </a:p>
          <a:p>
            <a:pPr algn="ctr"/>
            <a:r>
              <a:rPr lang="ru-RU" dirty="0"/>
              <a:t>          Преступления против информационной безопасности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8525" y="1946708"/>
            <a:ext cx="889768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Статья 349. Несанкционированный доступ к компьютерной</a:t>
            </a:r>
          </a:p>
          <a:p>
            <a:pPr algn="just"/>
            <a:r>
              <a:rPr lang="ru-RU" sz="2000" dirty="0"/>
              <a:t>                 информации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     1. Несанкционированный   доступ   к  информации,  хранящейся  в</a:t>
            </a:r>
          </a:p>
          <a:p>
            <a:pPr algn="just"/>
            <a:r>
              <a:rPr lang="ru-RU" sz="2000" dirty="0"/>
              <a:t>компьютерной   системе,   сети   или    на    машинных    носителях,</a:t>
            </a:r>
          </a:p>
          <a:p>
            <a:pPr algn="just"/>
            <a:r>
              <a:rPr lang="ru-RU" sz="2000" dirty="0"/>
              <a:t>сопровождающийся   нарушением  системы   защиты (несанкционированный </a:t>
            </a:r>
          </a:p>
          <a:p>
            <a:pPr algn="just"/>
            <a:r>
              <a:rPr lang="ru-RU" sz="2000" dirty="0"/>
              <a:t>доступ  к  компьютерной информации),  повлекший  по   неосторожности </a:t>
            </a:r>
          </a:p>
          <a:p>
            <a:pPr algn="just"/>
            <a:r>
              <a:rPr lang="ru-RU" sz="2000" dirty="0"/>
              <a:t>изменение,  уничтожение,  блокирование информации или вывод из строя  </a:t>
            </a:r>
          </a:p>
          <a:p>
            <a:pPr algn="just"/>
            <a:r>
              <a:rPr lang="ru-RU" sz="2000" dirty="0"/>
              <a:t>компьютерного  оборудования  либо  причинение  иного   существенного </a:t>
            </a:r>
          </a:p>
          <a:p>
            <a:pPr algn="just"/>
            <a:r>
              <a:rPr lang="ru-RU" sz="2000" dirty="0"/>
              <a:t>вреда, - </a:t>
            </a:r>
          </a:p>
          <a:p>
            <a:pPr algn="just"/>
            <a:r>
              <a:rPr lang="ru-RU" sz="2000" dirty="0"/>
              <a:t>         </a:t>
            </a:r>
          </a:p>
          <a:p>
            <a:pPr algn="just"/>
            <a:r>
              <a:rPr lang="ru-RU" sz="2000" dirty="0"/>
              <a:t>     наказывается штрафом или арестом на срок до шести месяцев.</a:t>
            </a:r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560456225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332656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2.  Несанкционированный  доступ   к  компьютерной   информации, 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совершенный из корыстной или  иной личной  заинтересованности,  либо  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группой  лиц по предварительному сговору, либо лицом, имеющим доступ 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к компьютерной системе или сети, - 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    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наказывается штрафом,  или лишением права занимать определенные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должности или заниматься определенной деятельностью,  или арестом на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срок от трех до шести месяцев,  или ограничением свободы на срок  до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двух лет, или лишением свободы на тот же срок.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3.  Несанкционированный  доступ  к компьютерной информации либо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самовольное   пользование   электронной   вычислительной   техникой,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средствами  связи  компьютеризованной  системы,  компьютерной  сети,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повлекшие по неосторожности крушение, аварию, катастрофу, несчастные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случаи с людьми, отрицательные изменения в окружающей среде или иные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тяжкие последствия, -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наказываются ограничением  свободы  на  срок  до  пяти  лет или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лишением свободы на срок до семи лет.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194383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88640"/>
            <a:ext cx="878497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Статья 350. Модификация компьютерной информации</a:t>
            </a:r>
          </a:p>
          <a:p>
            <a:pPr lvl="0" algn="just"/>
            <a:endParaRPr lang="ru-RU" sz="8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1.  Изменение  информации,  хранящейся  в компьютерной системе,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сети  или  на  машинных  носителях,  либо  внесение  заведомо ложной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информации,  причинившие существенный вред, при отсутствии признаков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преступления    против   собственности   (модификация   компьютерной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информации) -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наказываются штрафом,  или лишением права занимать определенные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должности или заниматься определенной деятельностью,  или арестом на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срок  от трех до шести месяцев,  или ограничением свободы на срок до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трех лет, или лишением свободы на тот же срок.</a:t>
            </a:r>
          </a:p>
          <a:p>
            <a:pPr lvl="0" algn="just"/>
            <a:endParaRPr lang="ru-RU" sz="8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2.   Модификация   компьютерной   информации,   сопряженная   с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несанкционированным  доступом  к  компьютерной системе или сети либо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повлекшая  по  неосторожности последствия, указанные в части третьей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статьи 349 настоящего Кодекса, -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наказывается ограничением свободы  на  срок  до  пяти  лет  или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лишением  свободы  на  срок  до  семи  лет с лишением права занимать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определенные должности или заниматься определенной деятельностью или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без лишения.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522574665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620688"/>
            <a:ext cx="842493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Идентификация  </a:t>
            </a:r>
            <a:r>
              <a:rPr lang="ru-RU" dirty="0">
                <a:latin typeface="Arial"/>
                <a:ea typeface="Calibri"/>
                <a:cs typeface="Times New Roman"/>
              </a:rPr>
              <a:t>-</a:t>
            </a:r>
            <a:r>
              <a:rPr lang="ru-RU" b="1" dirty="0">
                <a:latin typeface="Arial"/>
                <a:ea typeface="Calibri"/>
                <a:cs typeface="Times New Roman"/>
              </a:rPr>
              <a:t> </a:t>
            </a:r>
            <a:r>
              <a:rPr lang="ru-RU" dirty="0">
                <a:latin typeface="Arial"/>
                <a:ea typeface="Calibri"/>
                <a:cs typeface="Times New Roman"/>
              </a:rPr>
              <a:t>процесс присвоение субъектам идентификатора и сравнение идентификатора с перечнем идентификаторов. 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dirty="0">
                <a:latin typeface="Arial"/>
                <a:ea typeface="Calibri"/>
                <a:cs typeface="Times New Roman"/>
              </a:rPr>
              <a:t> </a:t>
            </a:r>
            <a:r>
              <a:rPr lang="ru-RU" b="1" dirty="0">
                <a:latin typeface="Arial"/>
                <a:ea typeface="Calibri"/>
                <a:cs typeface="Times New Roman"/>
              </a:rPr>
              <a:t> 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Авторизация  </a:t>
            </a:r>
            <a:r>
              <a:rPr lang="ru-RU" dirty="0">
                <a:latin typeface="Arial"/>
                <a:ea typeface="Calibri"/>
                <a:cs typeface="Times New Roman"/>
              </a:rPr>
              <a:t>-</a:t>
            </a:r>
            <a:r>
              <a:rPr lang="ru-RU" b="1" dirty="0">
                <a:latin typeface="Arial"/>
                <a:ea typeface="Calibri"/>
                <a:cs typeface="Times New Roman"/>
              </a:rPr>
              <a:t>  </a:t>
            </a:r>
            <a:r>
              <a:rPr lang="ru-RU" dirty="0">
                <a:latin typeface="Arial"/>
                <a:ea typeface="Calibri"/>
                <a:cs typeface="Times New Roman"/>
              </a:rPr>
              <a:t>процесс</a:t>
            </a:r>
            <a:r>
              <a:rPr lang="ru-RU" b="1" dirty="0">
                <a:latin typeface="Arial"/>
                <a:ea typeface="Calibri"/>
                <a:cs typeface="Times New Roman"/>
              </a:rPr>
              <a:t> </a:t>
            </a:r>
            <a:r>
              <a:rPr lang="ru-RU" dirty="0">
                <a:latin typeface="Arial"/>
                <a:ea typeface="Calibri"/>
                <a:cs typeface="Times New Roman"/>
              </a:rPr>
              <a:t>проверки прав субъекта на выполнение некоторых действий (говорят: пользователь авторизовался в системе).  Иногда</a:t>
            </a:r>
            <a:r>
              <a:rPr lang="ru-RU" b="1" dirty="0">
                <a:latin typeface="Arial"/>
                <a:ea typeface="Calibri"/>
                <a:cs typeface="Times New Roman"/>
              </a:rPr>
              <a:t> </a:t>
            </a:r>
            <a:r>
              <a:rPr lang="ru-RU" dirty="0">
                <a:latin typeface="Arial"/>
                <a:ea typeface="Calibri"/>
                <a:cs typeface="Times New Roman"/>
              </a:rPr>
              <a:t>процесс предоставление прав доступа (говорят: администратор системы авторизует пользователя – наделяет его перечнем прав и полномочий).  </a:t>
            </a:r>
            <a:r>
              <a:rPr lang="ru-RU" b="1" dirty="0">
                <a:latin typeface="Arial"/>
                <a:ea typeface="Calibri"/>
                <a:cs typeface="Times New Roman"/>
              </a:rPr>
              <a:t>  </a:t>
            </a:r>
            <a:endParaRPr lang="ru-RU" sz="18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7826631"/>
      </p:ext>
    </p:extLst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5008" y="260648"/>
            <a:ext cx="8928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Статья 351. Компьютерный саботаж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1.   Умышленные   уничтожение,   блокирование,   приведение   в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непригодное  состояние  компьютерной  информации или программы, либо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вывод   из   строя   компьютерного   оборудования,  либо  разрушение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компьютерной  системы,  сети  или  машинного  носителя (компьютерный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саботаж) -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наказываются штрафом,  или лишением права занимать определенные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должности или заниматься определенной деятельностью,  или арестом на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срок от трех до шести месяцев,  или ограничением свободы на срок  до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пяти лет, или лишением свободы на срок от одного года до пяти лет.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2.  Компьютерный  саботаж,  сопряженный  с  несанкционированным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доступом  к  компьютерной  системе  или  сети  либо повлекший тяжкие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последствия, -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наказывается лишением свободы на срок от трех до десяти лет.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881999081"/>
      </p:ext>
    </p:extLst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16632"/>
            <a:ext cx="878497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Статья 352. Неправомерное завладение компьютерной информацией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Несанкционированное копирование   либо    иное    неправомерное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завладение информацией,  хранящейся в компьютерной системе, сети или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на машинных носителях,  либо  перехват  информации,  передаваемой  с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использованием  средств  компьютерной  связи,  повлекшие  причинение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существенного вреда, -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наказываются  общественными  работами, или штрафом, или арестом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на  срок  до шести месяцев, или ограничением свободы на срок до двух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лет, или лишением свободы на тот же срок.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Статья 353. Изготовление либо сбыт специальных средств для                  получения неправомерного доступа к компьютерной системе или сети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Изготовление  с целью  сбыта либо  сбыт специальных программных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или  аппаратных  средств  для  получения  неправомерного  доступа  к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защищенной компьютерной системе или сети -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наказываются штрафом,  или арестом на срок  от  трех  до  шести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месяцев, или ограничением свободы на срок до двух лет.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37742940"/>
      </p:ext>
    </p:extLst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88640"/>
            <a:ext cx="885698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Статья 354. Разработка, использование либо распространение                  вредоносных программ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1. Разработка компьютерных программ или  внесение  изменений  в существующие  программы  с  целью  несанкционированного уничтожения, блокирования,  модификации или копирования информации,  хранящейся в компьютерной   системе,   сети   или  на  машинных  носителях,  либо разработка  специальных  вирусных  программ,   либо   заведомое   их использование, либо распространение носителей с такими программами -      наказываются  штрафом,  или  арестом  на  срок от трех до шести месяцев,  или ограничением свободы на срок до двух лет, или лишением свободы на тот же срок.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2. Те же действия, повлекшие тяжкие последствия, -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наказываются лишением свободы на срок от трех до десяти лет.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045309395"/>
      </p:ext>
    </p:extLst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16632"/>
            <a:ext cx="8928992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1800" dirty="0">
                <a:solidFill>
                  <a:srgbClr val="000000"/>
                </a:solidFill>
              </a:rPr>
              <a:t>Статья 355. Нарушение правил эксплуатации компьютерной системы  или сети</a:t>
            </a:r>
          </a:p>
          <a:p>
            <a:pPr lvl="0" algn="just"/>
            <a:endParaRPr lang="ru-RU" sz="700" dirty="0">
              <a:solidFill>
                <a:srgbClr val="000000"/>
              </a:solidFill>
            </a:endParaRPr>
          </a:p>
          <a:p>
            <a:pPr lvl="0" algn="just"/>
            <a:r>
              <a:rPr lang="ru-RU" sz="1800" dirty="0">
                <a:solidFill>
                  <a:srgbClr val="000000"/>
                </a:solidFill>
              </a:rPr>
              <a:t>     1. Умышленное  нарушение   правил   эксплуатации   компьютерной системы  или  сети  лицом,  имеющим  доступ к этой системе или сети, повлекшее по неосторожности уничтожение,  блокирование,  модификацию компьютерной информации, нарушение работы компьютерного оборудования либо причинение иного существенного вреда, - наказывается штрафом, или лишением права занимать определенные должности или заниматься   определенной деятельностью, или исправительными  работами  на  срок  до  двух лет,  или ограничением свободы на тот же срок.</a:t>
            </a:r>
          </a:p>
          <a:p>
            <a:pPr lvl="0" algn="just"/>
            <a:endParaRPr lang="ru-RU" sz="700" dirty="0">
              <a:solidFill>
                <a:srgbClr val="000000"/>
              </a:solidFill>
            </a:endParaRPr>
          </a:p>
          <a:p>
            <a:pPr lvl="0" algn="just"/>
            <a:r>
              <a:rPr lang="ru-RU" sz="1800" dirty="0">
                <a:solidFill>
                  <a:srgbClr val="000000"/>
                </a:solidFill>
              </a:rPr>
              <a:t>     2. То же  деяние,  совершенное  при  эксплуатации  компьютерной системы или сети, содержащей информацию особой ценности, - наказывается лишением права занимать определенные должности или заниматься  определенной деятельностью,  или ограничением свободы на срок до трех лет, или лишением свободы на тот же срок.</a:t>
            </a:r>
          </a:p>
          <a:p>
            <a:pPr lvl="0" algn="just"/>
            <a:endParaRPr lang="ru-RU" sz="700" dirty="0">
              <a:solidFill>
                <a:srgbClr val="000000"/>
              </a:solidFill>
            </a:endParaRPr>
          </a:p>
          <a:p>
            <a:pPr lvl="0" algn="just"/>
            <a:r>
              <a:rPr lang="ru-RU" sz="1800" dirty="0">
                <a:solidFill>
                  <a:srgbClr val="000000"/>
                </a:solidFill>
              </a:rPr>
              <a:t>     3. Деяния,  предусмотренные частями первой или второй настоящей статьи,  повлекшие по неосторожности последствия,  указанные в части третьей статьи 349 настоящего Кодекса, - наказываются ограничением  свободы  на  срок  до  пяти  лет или лишением свободы на срок до  семи  лет  с  лишением  права  занимать определенные должности или заниматься определенной деятельностью или без лишения.</a:t>
            </a:r>
          </a:p>
        </p:txBody>
      </p:sp>
    </p:spTree>
    <p:extLst>
      <p:ext uri="{BB962C8B-B14F-4D97-AF65-F5344CB8AC3E}">
        <p14:creationId xmlns:p14="http://schemas.microsoft.com/office/powerpoint/2010/main" val="4178780326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88640"/>
            <a:ext cx="8784976" cy="554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sz="2200" dirty="0">
                <a:latin typeface="Arial"/>
                <a:ea typeface="Calibri"/>
                <a:cs typeface="Times New Roman"/>
              </a:rPr>
              <a:t>Безопасность в сетях охватывает </a:t>
            </a:r>
            <a:r>
              <a:rPr lang="ru-RU" sz="2200" b="1" dirty="0">
                <a:latin typeface="Arial"/>
                <a:ea typeface="Calibri"/>
                <a:cs typeface="Times New Roman"/>
              </a:rPr>
              <a:t>все уровни протоколов</a:t>
            </a:r>
            <a:r>
              <a:rPr lang="ru-RU" sz="2200" dirty="0">
                <a:latin typeface="Arial"/>
                <a:ea typeface="Calibri"/>
                <a:cs typeface="Times New Roman"/>
              </a:rPr>
              <a:t>: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sz="2200" spc="-20" dirty="0">
                <a:latin typeface="Arial"/>
                <a:ea typeface="Calibri"/>
                <a:cs typeface="Times New Roman"/>
              </a:rPr>
              <a:t>1) на </a:t>
            </a:r>
            <a:r>
              <a:rPr lang="ru-RU" sz="2200" b="1" spc="-20" dirty="0">
                <a:latin typeface="Arial"/>
                <a:ea typeface="Calibri"/>
                <a:cs typeface="Times New Roman"/>
              </a:rPr>
              <a:t>физическом</a:t>
            </a:r>
            <a:r>
              <a:rPr lang="ru-RU" sz="2200" spc="-20" dirty="0">
                <a:latin typeface="Arial"/>
                <a:ea typeface="Calibri"/>
                <a:cs typeface="Times New Roman"/>
              </a:rPr>
              <a:t> уровне можно поместить сетевой кабель в специальные герметические трубы наполненные специальным газом (если просверлить, то утечка газа вызывает сигнал тревоги);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sz="2200" dirty="0">
                <a:latin typeface="Arial"/>
                <a:ea typeface="Calibri"/>
                <a:cs typeface="Times New Roman"/>
              </a:rPr>
              <a:t>2) на </a:t>
            </a:r>
            <a:r>
              <a:rPr lang="ru-RU" sz="2200" b="1" dirty="0">
                <a:latin typeface="Arial"/>
                <a:ea typeface="Calibri"/>
                <a:cs typeface="Times New Roman"/>
              </a:rPr>
              <a:t>канальном</a:t>
            </a:r>
            <a:r>
              <a:rPr lang="ru-RU" sz="2200" dirty="0">
                <a:latin typeface="Arial"/>
                <a:ea typeface="Calibri"/>
                <a:cs typeface="Times New Roman"/>
              </a:rPr>
              <a:t> уровне – аппаратное сжатие, шифрование, перемешивание и пр. данных;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sz="2200" dirty="0">
                <a:latin typeface="Arial"/>
                <a:ea typeface="Calibri"/>
                <a:cs typeface="Times New Roman"/>
              </a:rPr>
              <a:t>3) на </a:t>
            </a:r>
            <a:r>
              <a:rPr lang="ru-RU" sz="2200" b="1" dirty="0">
                <a:latin typeface="Arial"/>
                <a:ea typeface="Calibri"/>
                <a:cs typeface="Times New Roman"/>
              </a:rPr>
              <a:t>сетевом</a:t>
            </a:r>
            <a:r>
              <a:rPr lang="ru-RU" sz="2200" dirty="0">
                <a:latin typeface="Arial"/>
                <a:ea typeface="Calibri"/>
                <a:cs typeface="Times New Roman"/>
              </a:rPr>
              <a:t> уровне – </a:t>
            </a:r>
            <a:r>
              <a:rPr lang="en-US" sz="2200" dirty="0">
                <a:latin typeface="Arial"/>
                <a:ea typeface="Calibri"/>
                <a:cs typeface="Times New Roman"/>
              </a:rPr>
              <a:t>firewall</a:t>
            </a:r>
            <a:r>
              <a:rPr lang="ru-RU" sz="2200" dirty="0">
                <a:latin typeface="Arial"/>
                <a:ea typeface="Calibri"/>
                <a:cs typeface="Times New Roman"/>
              </a:rPr>
              <a:t> и </a:t>
            </a:r>
            <a:r>
              <a:rPr lang="en-US" sz="2200" dirty="0" err="1">
                <a:latin typeface="Arial"/>
                <a:ea typeface="Calibri"/>
                <a:cs typeface="Times New Roman"/>
              </a:rPr>
              <a:t>brandmauer</a:t>
            </a:r>
            <a:r>
              <a:rPr lang="ru-RU" sz="2200" dirty="0">
                <a:latin typeface="Arial"/>
                <a:ea typeface="Calibri"/>
                <a:cs typeface="Times New Roman"/>
              </a:rPr>
              <a:t> (отвергаются подозрительные пакеты);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sz="2200" dirty="0">
                <a:latin typeface="Arial"/>
                <a:ea typeface="Calibri"/>
                <a:cs typeface="Times New Roman"/>
              </a:rPr>
              <a:t>4)на </a:t>
            </a:r>
            <a:r>
              <a:rPr lang="ru-RU" sz="2200" b="1" dirty="0">
                <a:latin typeface="Arial"/>
                <a:ea typeface="Calibri"/>
                <a:cs typeface="Times New Roman"/>
              </a:rPr>
              <a:t>транспортном</a:t>
            </a:r>
            <a:r>
              <a:rPr lang="ru-RU" sz="2200" dirty="0">
                <a:latin typeface="Arial"/>
                <a:ea typeface="Calibri"/>
                <a:cs typeface="Times New Roman"/>
              </a:rPr>
              <a:t> уровне – можно поддерживать зашифрованное соединение между процессами;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sz="2200" dirty="0">
                <a:latin typeface="Arial"/>
                <a:ea typeface="Calibri"/>
                <a:cs typeface="Times New Roman"/>
              </a:rPr>
              <a:t>5)на </a:t>
            </a:r>
            <a:r>
              <a:rPr lang="ru-RU" sz="2200" b="1" dirty="0">
                <a:latin typeface="Arial"/>
                <a:ea typeface="Calibri"/>
                <a:cs typeface="Times New Roman"/>
              </a:rPr>
              <a:t>сеансовом</a:t>
            </a:r>
            <a:r>
              <a:rPr lang="ru-RU" sz="2200" dirty="0">
                <a:latin typeface="Arial"/>
                <a:ea typeface="Calibri"/>
                <a:cs typeface="Times New Roman"/>
              </a:rPr>
              <a:t> уровне – продолжительность действия ключей для шифров;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sz="2200" dirty="0">
                <a:latin typeface="Arial"/>
                <a:ea typeface="Calibri"/>
                <a:cs typeface="Times New Roman"/>
              </a:rPr>
              <a:t>6) на </a:t>
            </a:r>
            <a:r>
              <a:rPr lang="ru-RU" sz="2200" b="1" dirty="0">
                <a:latin typeface="Arial"/>
                <a:ea typeface="Calibri"/>
                <a:cs typeface="Times New Roman"/>
              </a:rPr>
              <a:t>представительском</a:t>
            </a:r>
            <a:r>
              <a:rPr lang="ru-RU" sz="2200" dirty="0">
                <a:latin typeface="Arial"/>
                <a:ea typeface="Calibri"/>
                <a:cs typeface="Times New Roman"/>
              </a:rPr>
              <a:t> уровне – методы шифрования;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sz="2200" dirty="0">
                <a:latin typeface="Arial"/>
                <a:ea typeface="Calibri"/>
                <a:cs typeface="Times New Roman"/>
              </a:rPr>
              <a:t>7)на </a:t>
            </a:r>
            <a:r>
              <a:rPr lang="ru-RU" sz="2200" b="1" dirty="0">
                <a:latin typeface="Arial"/>
                <a:ea typeface="Calibri"/>
                <a:cs typeface="Times New Roman"/>
              </a:rPr>
              <a:t>прикладном</a:t>
            </a:r>
            <a:r>
              <a:rPr lang="ru-RU" sz="2200" dirty="0">
                <a:latin typeface="Arial"/>
                <a:ea typeface="Calibri"/>
                <a:cs typeface="Times New Roman"/>
              </a:rPr>
              <a:t> уровне – процессы аутентификации.     </a:t>
            </a:r>
            <a:endParaRPr lang="ru-RU" sz="22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8081969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16632"/>
            <a:ext cx="8928992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000" b="1" dirty="0" err="1">
                <a:latin typeface="Calibri"/>
                <a:ea typeface="Calibri"/>
                <a:cs typeface="Times New Roman"/>
              </a:rPr>
              <a:t>IPSec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— это комплекс протоколов, касающихся вопросов шифрования, аутентификации и обеспечения защиты при транспортировке IP-пакетов; в его состав на данный момент  входят около 20ти предложений по стандартам и 18ти RFC. </a:t>
            </a:r>
            <a:endParaRPr lang="ru-RU" sz="1600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000" dirty="0">
                <a:latin typeface="Calibri"/>
                <a:ea typeface="Calibri"/>
                <a:cs typeface="Times New Roman"/>
              </a:rPr>
              <a:t>Первоначально протоколы </a:t>
            </a:r>
            <a:r>
              <a:rPr lang="en-US" sz="2000" dirty="0" err="1">
                <a:latin typeface="Calibri"/>
                <a:ea typeface="Calibri"/>
                <a:cs typeface="Times New Roman"/>
              </a:rPr>
              <a:t>IPSec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были определены в 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RFC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с номерами от 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1825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до 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1827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, принятых в 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1995 году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. В 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1998 году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были приняты новые редакции стандартов (</a:t>
            </a:r>
            <a:r>
              <a:rPr lang="en-US" sz="2000" b="1" dirty="0">
                <a:latin typeface="Calibri"/>
                <a:ea typeface="Calibri"/>
                <a:cs typeface="Times New Roman"/>
              </a:rPr>
              <a:t>RFC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 с 2401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по 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2412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), несовместимые с </a:t>
            </a:r>
            <a:r>
              <a:rPr lang="en-US" sz="2000" b="1" dirty="0">
                <a:latin typeface="Calibri"/>
                <a:ea typeface="Calibri"/>
                <a:cs typeface="Times New Roman"/>
              </a:rPr>
              <a:t>RFC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 1825—1827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. В 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2005 году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была принята третья редакция, незначительно отличающаяся от предыдущей.</a:t>
            </a:r>
            <a:endParaRPr lang="ru-RU" sz="1600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000" b="1" dirty="0">
                <a:latin typeface="Calibri"/>
                <a:ea typeface="Calibri"/>
                <a:cs typeface="Times New Roman"/>
              </a:rPr>
              <a:t>Общая архитектура </a:t>
            </a:r>
            <a:r>
              <a:rPr lang="en-US" sz="2000" b="1" dirty="0">
                <a:latin typeface="Calibri"/>
                <a:ea typeface="Calibri"/>
                <a:cs typeface="Times New Roman"/>
              </a:rPr>
              <a:t>IPsec 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описана в </a:t>
            </a:r>
            <a:r>
              <a:rPr lang="en-US" sz="2000" b="1" dirty="0">
                <a:latin typeface="Calibri"/>
                <a:ea typeface="Calibri"/>
                <a:cs typeface="Times New Roman"/>
              </a:rPr>
              <a:t>RFC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 4301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, 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аутентифицирующий заголовок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— в </a:t>
            </a:r>
            <a:r>
              <a:rPr lang="en-US" sz="2000" b="1" dirty="0">
                <a:latin typeface="Calibri"/>
                <a:ea typeface="Calibri"/>
                <a:cs typeface="Times New Roman"/>
              </a:rPr>
              <a:t>RFC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 4302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, 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инкапсуляция зашифрованных данных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— в </a:t>
            </a:r>
            <a:r>
              <a:rPr lang="en-US" sz="2000" b="1" dirty="0">
                <a:latin typeface="Calibri"/>
                <a:ea typeface="Calibri"/>
                <a:cs typeface="Times New Roman"/>
              </a:rPr>
              <a:t>RFC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 4303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. Ряд других 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RFC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описывает другие детали 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IPsec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, такие как применение различных алгоритмов шифрования, протоколы обмена ключами и т. п.</a:t>
            </a:r>
            <a:endParaRPr lang="ru-RU" sz="1600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000" dirty="0">
                <a:latin typeface="Calibri"/>
                <a:ea typeface="Calibri"/>
                <a:cs typeface="Times New Roman"/>
              </a:rPr>
              <a:t>Большинство современных реализаций 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IPsec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основано на </a:t>
            </a:r>
            <a:r>
              <a:rPr lang="en-US" sz="2000" b="1" dirty="0">
                <a:latin typeface="Calibri"/>
                <a:ea typeface="Calibri"/>
                <a:cs typeface="Times New Roman"/>
              </a:rPr>
              <a:t>RFC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 2401-2412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.</a:t>
            </a:r>
            <a:endParaRPr lang="ru-RU" sz="16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0208276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0801" y="116632"/>
            <a:ext cx="8928992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15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000" b="1" dirty="0">
                <a:latin typeface="Calibri"/>
                <a:ea typeface="Calibri"/>
                <a:cs typeface="Times New Roman"/>
              </a:rPr>
              <a:t>Основными функциями </a:t>
            </a:r>
            <a:r>
              <a:rPr lang="en-US" sz="2000" b="1" dirty="0" err="1">
                <a:latin typeface="Calibri"/>
                <a:ea typeface="Calibri"/>
                <a:cs typeface="Times New Roman"/>
              </a:rPr>
              <a:t>IPSec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  являются:</a:t>
            </a:r>
            <a:endParaRPr lang="ru-RU" sz="1600" dirty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  <a:tab pos="685800" algn="l"/>
              </a:tabLst>
            </a:pPr>
            <a:r>
              <a:rPr lang="ru-RU" sz="2000" dirty="0">
                <a:latin typeface="Calibri"/>
                <a:ea typeface="Calibri"/>
                <a:cs typeface="Symbol"/>
              </a:rPr>
              <a:t>Обеспечение конфиденциальности. </a:t>
            </a:r>
            <a:endParaRPr lang="ru-RU" sz="1600" dirty="0">
              <a:latin typeface="Calibri"/>
              <a:ea typeface="Calibri"/>
              <a:cs typeface="Symbol"/>
            </a:endParaRPr>
          </a:p>
          <a:p>
            <a:pPr indent="450215">
              <a:lnSpc>
                <a:spcPct val="115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000" dirty="0">
                <a:latin typeface="Calibri"/>
                <a:ea typeface="Calibri"/>
                <a:cs typeface="Times New Roman"/>
              </a:rPr>
              <a:t>Отправитель должен иметь возможность шифровать пакеты перед тем, как передавать их по сети.</a:t>
            </a:r>
            <a:endParaRPr lang="ru-RU" sz="1600" dirty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  <a:tab pos="685800" algn="l"/>
              </a:tabLst>
            </a:pPr>
            <a:r>
              <a:rPr lang="ru-RU" sz="2000" dirty="0">
                <a:latin typeface="Calibri"/>
                <a:ea typeface="Calibri"/>
                <a:cs typeface="Symbol"/>
              </a:rPr>
              <a:t>Обеспечение целостности.</a:t>
            </a:r>
            <a:endParaRPr lang="ru-RU" sz="1600" dirty="0">
              <a:latin typeface="Calibri"/>
              <a:ea typeface="Calibri"/>
              <a:cs typeface="Symbol"/>
            </a:endParaRPr>
          </a:p>
          <a:p>
            <a:pPr indent="450215">
              <a:lnSpc>
                <a:spcPct val="115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000" dirty="0">
                <a:latin typeface="Calibri"/>
                <a:ea typeface="Calibri"/>
                <a:cs typeface="Times New Roman"/>
              </a:rPr>
              <a:t> Получатель должен иметь возможность аутентифицировать стороны, </a:t>
            </a:r>
            <a:r>
              <a:rPr lang="ru-RU" sz="2000" dirty="0" err="1">
                <a:latin typeface="Calibri"/>
                <a:ea typeface="Calibri"/>
                <a:cs typeface="Times New Roman"/>
              </a:rPr>
              <a:t>учавствующие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в процессе обмена информацией, и пакеты </a:t>
            </a:r>
            <a:r>
              <a:rPr lang="ru-RU" sz="2000" dirty="0" err="1">
                <a:latin typeface="Calibri"/>
                <a:ea typeface="Calibri"/>
                <a:cs typeface="Times New Roman"/>
              </a:rPr>
              <a:t>IPSec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, посылаемые этими сторонами, дабы быть уверенным в том, что передаваемые данные не были изменены в пути.</a:t>
            </a:r>
            <a:endParaRPr lang="ru-RU" sz="1600" dirty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  <a:tab pos="685800" algn="l"/>
              </a:tabLst>
            </a:pPr>
            <a:r>
              <a:rPr lang="ru-RU" sz="2000" dirty="0">
                <a:latin typeface="Calibri"/>
                <a:ea typeface="Calibri"/>
                <a:cs typeface="Symbol"/>
              </a:rPr>
              <a:t>Обеспечение защиты от воспроизведения пакетов. </a:t>
            </a:r>
            <a:endParaRPr lang="ru-RU" sz="1600" dirty="0">
              <a:latin typeface="Calibri"/>
              <a:ea typeface="Calibri"/>
              <a:cs typeface="Symbol"/>
            </a:endParaRPr>
          </a:p>
          <a:p>
            <a:pPr indent="450215">
              <a:lnSpc>
                <a:spcPct val="115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000" dirty="0">
                <a:latin typeface="Calibri"/>
                <a:ea typeface="Calibri"/>
                <a:cs typeface="Times New Roman"/>
              </a:rPr>
              <a:t>Получатель должен иметь возможность   обнаруживать и отбрасывать воспроизведенные пакеты, исключая таким образом проведение атак внедрения посредника.</a:t>
            </a:r>
            <a:endParaRPr lang="ru-RU" sz="16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2178667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0801" y="116632"/>
            <a:ext cx="8928992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15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000" b="1" dirty="0">
                <a:latin typeface="Calibri"/>
                <a:ea typeface="Calibri"/>
                <a:cs typeface="Times New Roman"/>
              </a:rPr>
              <a:t>В комплекс спецификации </a:t>
            </a:r>
            <a:r>
              <a:rPr lang="ru-RU" sz="2000" b="1" dirty="0" err="1">
                <a:latin typeface="Calibri"/>
                <a:ea typeface="Calibri"/>
                <a:cs typeface="Times New Roman"/>
              </a:rPr>
              <a:t>IPSec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 входят следующие протоколы и стандарты:</a:t>
            </a:r>
            <a:endParaRPr lang="ru-RU" sz="1600" dirty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  <a:tab pos="685800" algn="l"/>
              </a:tabLst>
            </a:pPr>
            <a:r>
              <a:rPr lang="en-US" sz="2000" b="1" dirty="0">
                <a:latin typeface="Calibri"/>
                <a:ea typeface="Calibri"/>
                <a:cs typeface="Symbol"/>
              </a:rPr>
              <a:t>IKE</a:t>
            </a:r>
            <a:r>
              <a:rPr lang="ru-RU" sz="2000" dirty="0">
                <a:latin typeface="Calibri"/>
                <a:ea typeface="Calibri"/>
                <a:cs typeface="Symbol"/>
              </a:rPr>
              <a:t>, обеспечивающий аутентификацию сторон, согласование параметров ассоциаций защиты (</a:t>
            </a:r>
            <a:r>
              <a:rPr lang="en-US" sz="2000" dirty="0">
                <a:latin typeface="Calibri"/>
                <a:ea typeface="Calibri"/>
                <a:cs typeface="Symbol"/>
              </a:rPr>
              <a:t>SA</a:t>
            </a:r>
            <a:r>
              <a:rPr lang="ru-RU" sz="2000" dirty="0">
                <a:latin typeface="Calibri"/>
                <a:ea typeface="Calibri"/>
                <a:cs typeface="Symbol"/>
              </a:rPr>
              <a:t>), а так же выбор ключей шифрования.</a:t>
            </a:r>
            <a:endParaRPr lang="ru-RU" sz="1600" dirty="0">
              <a:latin typeface="Calibri"/>
              <a:ea typeface="Calibri"/>
              <a:cs typeface="Symbol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  <a:tab pos="685800" algn="l"/>
              </a:tabLst>
            </a:pPr>
            <a:r>
              <a:rPr lang="en-US" sz="2000" b="1" dirty="0">
                <a:latin typeface="Calibri"/>
                <a:ea typeface="Calibri"/>
                <a:cs typeface="Symbol"/>
              </a:rPr>
              <a:t>AH</a:t>
            </a:r>
            <a:r>
              <a:rPr lang="ru-RU" sz="2000" dirty="0">
                <a:latin typeface="Calibri"/>
                <a:ea typeface="Calibri"/>
                <a:cs typeface="Symbol"/>
              </a:rPr>
              <a:t>, обеспечивающий аутентификацию пакетов и выявление их воспроизведения.</a:t>
            </a:r>
            <a:endParaRPr lang="ru-RU" sz="1600" dirty="0">
              <a:latin typeface="Calibri"/>
              <a:ea typeface="Calibri"/>
              <a:cs typeface="Symbol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  <a:tab pos="685800" algn="l"/>
              </a:tabLst>
            </a:pPr>
            <a:r>
              <a:rPr lang="ru-RU" sz="2000" b="1" dirty="0">
                <a:latin typeface="Calibri"/>
                <a:ea typeface="Calibri"/>
                <a:cs typeface="Symbol"/>
              </a:rPr>
              <a:t>ESP</a:t>
            </a:r>
            <a:r>
              <a:rPr lang="ru-RU" sz="2000" dirty="0">
                <a:latin typeface="Calibri"/>
                <a:ea typeface="Calibri"/>
                <a:cs typeface="Symbol"/>
              </a:rPr>
              <a:t> - обеспечивает конфиденциальность, аутентификацию источника и целостность данных, а также сервис защиты от воспроизведения пакетов.</a:t>
            </a:r>
            <a:endParaRPr lang="ru-RU" sz="1600" dirty="0">
              <a:latin typeface="Calibri"/>
              <a:ea typeface="Calibri"/>
              <a:cs typeface="Symbol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  <a:tab pos="685800" algn="l"/>
              </a:tabLst>
            </a:pPr>
            <a:r>
              <a:rPr lang="en-US" sz="2000" b="1" dirty="0">
                <a:latin typeface="Calibri"/>
                <a:ea typeface="Calibri"/>
                <a:cs typeface="Symbol"/>
              </a:rPr>
              <a:t>HMAC</a:t>
            </a:r>
            <a:r>
              <a:rPr lang="ru-RU" sz="2000" dirty="0">
                <a:latin typeface="Calibri"/>
                <a:ea typeface="Calibri"/>
                <a:cs typeface="Symbol"/>
              </a:rPr>
              <a:t> - механизм аутентификации сообщений с использованием </a:t>
            </a:r>
            <a:r>
              <a:rPr lang="ru-RU" sz="2000" dirty="0" err="1">
                <a:latin typeface="Calibri"/>
                <a:ea typeface="Calibri"/>
                <a:cs typeface="Symbol"/>
              </a:rPr>
              <a:t>хэш</a:t>
            </a:r>
            <a:r>
              <a:rPr lang="ru-RU" sz="2000" dirty="0">
                <a:latin typeface="Calibri"/>
                <a:ea typeface="Calibri"/>
                <a:cs typeface="Symbol"/>
              </a:rPr>
              <a:t>- функций.</a:t>
            </a:r>
            <a:endParaRPr lang="ru-RU" sz="1600" dirty="0">
              <a:latin typeface="Calibri"/>
              <a:ea typeface="Calibri"/>
              <a:cs typeface="Symbol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  <a:tab pos="685800" algn="l"/>
              </a:tabLst>
            </a:pPr>
            <a:r>
              <a:rPr lang="en-US" sz="2000" b="1" dirty="0">
                <a:latin typeface="Calibri"/>
                <a:ea typeface="Calibri"/>
                <a:cs typeface="Symbol"/>
              </a:rPr>
              <a:t>DES</a:t>
            </a:r>
            <a:r>
              <a:rPr lang="ru-RU" sz="2000" dirty="0">
                <a:latin typeface="Calibri"/>
                <a:ea typeface="Calibri"/>
                <a:cs typeface="Symbol"/>
              </a:rPr>
              <a:t>, </a:t>
            </a:r>
            <a:r>
              <a:rPr lang="ru-RU" sz="2000" b="1" dirty="0">
                <a:latin typeface="Calibri"/>
                <a:ea typeface="Calibri"/>
                <a:cs typeface="Symbol"/>
              </a:rPr>
              <a:t>3</a:t>
            </a:r>
            <a:r>
              <a:rPr lang="en-US" sz="2000" b="1" dirty="0">
                <a:latin typeface="Calibri"/>
                <a:ea typeface="Calibri"/>
                <a:cs typeface="Symbol"/>
              </a:rPr>
              <a:t>DES</a:t>
            </a:r>
            <a:r>
              <a:rPr lang="ru-RU" sz="2000" b="1" dirty="0">
                <a:latin typeface="Calibri"/>
                <a:ea typeface="Calibri"/>
                <a:cs typeface="Symbol"/>
              </a:rPr>
              <a:t> </a:t>
            </a:r>
            <a:r>
              <a:rPr lang="ru-RU" sz="2000" dirty="0">
                <a:latin typeface="Calibri"/>
                <a:ea typeface="Calibri"/>
                <a:cs typeface="Symbol"/>
              </a:rPr>
              <a:t>– стандарты шифрования данных.</a:t>
            </a:r>
            <a:endParaRPr lang="ru-RU" sz="1600" dirty="0">
              <a:effectLst/>
              <a:latin typeface="Calibri"/>
              <a:ea typeface="Calibri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5616922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595" y="188640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  <a:tabLst>
                <a:tab pos="685800" algn="l"/>
              </a:tabLst>
            </a:pPr>
            <a:r>
              <a:rPr lang="ru-RU" dirty="0">
                <a:latin typeface="Calibri"/>
                <a:ea typeface="Calibri"/>
                <a:cs typeface="Times New Roman"/>
              </a:rPr>
              <a:t>Существует два режима работы </a:t>
            </a:r>
            <a:r>
              <a:rPr lang="ru-RU" dirty="0" err="1">
                <a:latin typeface="Calibri"/>
                <a:ea typeface="Calibri"/>
                <a:cs typeface="Times New Roman"/>
              </a:rPr>
              <a:t>IPsec</a:t>
            </a:r>
            <a:r>
              <a:rPr lang="ru-RU" dirty="0">
                <a:latin typeface="Calibri"/>
                <a:ea typeface="Calibri"/>
                <a:cs typeface="Times New Roman"/>
              </a:rPr>
              <a:t>: </a:t>
            </a:r>
            <a:r>
              <a:rPr lang="ru-RU" b="1" dirty="0">
                <a:latin typeface="Calibri"/>
                <a:ea typeface="Calibri"/>
                <a:cs typeface="Times New Roman"/>
              </a:rPr>
              <a:t>транспортный режим</a:t>
            </a:r>
            <a:r>
              <a:rPr lang="ru-RU" dirty="0">
                <a:latin typeface="Calibri"/>
                <a:ea typeface="Calibri"/>
                <a:cs typeface="Times New Roman"/>
              </a:rPr>
              <a:t> и </a:t>
            </a:r>
            <a:r>
              <a:rPr lang="ru-RU" b="1" dirty="0">
                <a:latin typeface="Calibri"/>
                <a:ea typeface="Calibri"/>
                <a:cs typeface="Times New Roman"/>
              </a:rPr>
              <a:t>туннельный режим</a:t>
            </a:r>
            <a:r>
              <a:rPr lang="ru-RU" dirty="0">
                <a:latin typeface="Calibri"/>
                <a:ea typeface="Calibri"/>
                <a:cs typeface="Times New Roman"/>
              </a:rPr>
              <a:t>.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indent="450215" algn="just">
              <a:spcAft>
                <a:spcPts val="0"/>
              </a:spcAft>
              <a:tabLst>
                <a:tab pos="685800" algn="l"/>
              </a:tabLst>
            </a:pPr>
            <a:r>
              <a:rPr lang="ru-RU" dirty="0">
                <a:latin typeface="Calibri"/>
                <a:ea typeface="Calibri"/>
                <a:cs typeface="Times New Roman"/>
              </a:rPr>
              <a:t>  В </a:t>
            </a:r>
            <a:r>
              <a:rPr lang="ru-RU" u="sng" dirty="0">
                <a:latin typeface="Calibri"/>
                <a:ea typeface="Calibri"/>
                <a:cs typeface="Times New Roman"/>
              </a:rPr>
              <a:t>транспортном режиме</a:t>
            </a:r>
            <a:r>
              <a:rPr lang="ru-RU" dirty="0">
                <a:latin typeface="Calibri"/>
                <a:ea typeface="Calibri"/>
                <a:cs typeface="Times New Roman"/>
              </a:rPr>
              <a:t> шифруется только информативная часть IP-пакета. Заголовок IP-пакета не изменяется (не шифруется). Транспортный режим как правило используется для установления соединения между хостами. Он может также использоваться между шлюзами, для защиты туннелей, организованных каким-нибудь другим способом (IP </a:t>
            </a:r>
            <a:r>
              <a:rPr lang="ru-RU" dirty="0" err="1">
                <a:latin typeface="Calibri"/>
                <a:ea typeface="Calibri"/>
                <a:cs typeface="Times New Roman"/>
              </a:rPr>
              <a:t>tunnel</a:t>
            </a:r>
            <a:r>
              <a:rPr lang="ru-RU" dirty="0">
                <a:latin typeface="Calibri"/>
                <a:ea typeface="Calibri"/>
                <a:cs typeface="Times New Roman"/>
              </a:rPr>
              <a:t> и др.).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indent="450215" algn="just">
              <a:spcAft>
                <a:spcPts val="0"/>
              </a:spcAft>
              <a:tabLst>
                <a:tab pos="685800" algn="l"/>
              </a:tabLst>
            </a:pPr>
            <a:r>
              <a:rPr lang="ru-RU" dirty="0">
                <a:latin typeface="Calibri"/>
                <a:ea typeface="Calibri"/>
                <a:cs typeface="Times New Roman"/>
              </a:rPr>
              <a:t>  В </a:t>
            </a:r>
            <a:r>
              <a:rPr lang="ru-RU" u="sng" dirty="0">
                <a:latin typeface="Calibri"/>
                <a:ea typeface="Calibri"/>
                <a:cs typeface="Times New Roman"/>
              </a:rPr>
              <a:t>туннельном режиме</a:t>
            </a:r>
            <a:r>
              <a:rPr lang="ru-RU" dirty="0">
                <a:latin typeface="Calibri"/>
                <a:ea typeface="Calibri"/>
                <a:cs typeface="Times New Roman"/>
              </a:rPr>
              <a:t> IP-пакет шифруется целиком. Для того чтобы его можно было передать по сети, он помещается в другой IP-пакет. По существу, это защищённый IP-туннель. Туннельный режим может использоваться для подключения удалённых компьютеров к виртуальной частной сети или для организации безопасной передачи данных через открытые каналы связи (например, Интернет).</a:t>
            </a:r>
            <a:endParaRPr lang="ru-RU" sz="18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144177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echnological_awakening">
  <a:themeElements>
    <a:clrScheme name="Тема Offic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Eurostile"/>
        <a:ea typeface=""/>
        <a:cs typeface=""/>
      </a:majorFont>
      <a:minorFont>
        <a:latin typeface="Franklin Gothic Boo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technological_awakening</Template>
  <TotalTime>488</TotalTime>
  <Words>4080</Words>
  <Application>Microsoft Office PowerPoint</Application>
  <PresentationFormat>Экран (4:3)</PresentationFormat>
  <Paragraphs>1202</Paragraphs>
  <Slides>43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1" baseType="lpstr">
      <vt:lpstr>Arial</vt:lpstr>
      <vt:lpstr>Calibri</vt:lpstr>
      <vt:lpstr>Eurostile</vt:lpstr>
      <vt:lpstr>Franklin Gothic Book</vt:lpstr>
      <vt:lpstr>Symbol</vt:lpstr>
      <vt:lpstr>Times New Roman</vt:lpstr>
      <vt:lpstr>technological_awakening</vt:lpstr>
      <vt:lpstr>Формула</vt:lpstr>
      <vt:lpstr>Безопасность в сетях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DES</vt:lpstr>
      <vt:lpstr>Алгоритм DES</vt:lpstr>
      <vt:lpstr>Алгоритм DES</vt:lpstr>
      <vt:lpstr>Алгоритм DES</vt:lpstr>
      <vt:lpstr>Алгоритм DES</vt:lpstr>
      <vt:lpstr>Алгоритм DES</vt:lpstr>
      <vt:lpstr>Алгоритм DES</vt:lpstr>
      <vt:lpstr>Алгоритм DES</vt:lpstr>
      <vt:lpstr>Алгоритм DES</vt:lpstr>
      <vt:lpstr>Алгоритм DES</vt:lpstr>
      <vt:lpstr>Презентация PowerPoint</vt:lpstr>
      <vt:lpstr>Презентация PowerPoint</vt:lpstr>
      <vt:lpstr>Алгоритм RSA </vt:lpstr>
      <vt:lpstr>Алгоритм RSA</vt:lpstr>
      <vt:lpstr>Алгоритм RSA</vt:lpstr>
      <vt:lpstr>Алгоритм RSA</vt:lpstr>
      <vt:lpstr>Алгоритм RSA</vt:lpstr>
      <vt:lpstr>Алгоритм RSA</vt:lpstr>
      <vt:lpstr>Алгоритм RSA</vt:lpstr>
      <vt:lpstr>Алгоритм RSA</vt:lpstr>
      <vt:lpstr>Презентация PowerPoint</vt:lpstr>
      <vt:lpstr>ЭЦП</vt:lpstr>
      <vt:lpstr>Электронная цифровая  подпись (ЭЦП)</vt:lpstr>
      <vt:lpstr>Схема работы ЭЦП</vt:lpstr>
      <vt:lpstr>ЭЦП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SHMEL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защиты информации</dc:title>
  <dc:creator>SHIMAN</dc:creator>
  <cp:lastModifiedBy>admin</cp:lastModifiedBy>
  <cp:revision>42</cp:revision>
  <dcterms:created xsi:type="dcterms:W3CDTF">2011-05-11T20:24:52Z</dcterms:created>
  <dcterms:modified xsi:type="dcterms:W3CDTF">2022-12-08T08:18:38Z</dcterms:modified>
</cp:coreProperties>
</file>