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71" r:id="rId14"/>
    <p:sldId id="297" r:id="rId15"/>
    <p:sldId id="27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49C"/>
    <a:srgbClr val="FF8C01"/>
    <a:srgbClr val="2DC20A"/>
    <a:srgbClr val="00297A"/>
    <a:srgbClr val="961E1E"/>
    <a:srgbClr val="FFF989"/>
    <a:srgbClr val="F73737"/>
    <a:srgbClr val="FFAB2F"/>
    <a:srgbClr val="FFA12F"/>
    <a:srgbClr val="EE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C6F7-3531-4BB5-AC29-537C2E71C645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CC6F7-3531-4BB5-AC29-537C2E71C645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1A06A-2326-4C6D-8BE0-DF217CEF496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1412776"/>
            <a:ext cx="7056784" cy="1536170"/>
          </a:xfr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00297A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Списки</a:t>
            </a:r>
            <a:r>
              <a:rPr lang="en-US" sz="4000" b="1" dirty="0" smtClean="0">
                <a:solidFill>
                  <a:srgbClr val="00297A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/>
            </a:r>
            <a:br>
              <a:rPr lang="en-US" sz="4000" b="1" dirty="0" smtClean="0">
                <a:solidFill>
                  <a:srgbClr val="00297A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r>
              <a:rPr lang="en-US" sz="4000" b="1" dirty="0" smtClean="0">
                <a:solidFill>
                  <a:srgbClr val="00297A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(</a:t>
            </a:r>
            <a:r>
              <a:rPr lang="ru-RU" sz="4000" b="1" dirty="0" smtClean="0">
                <a:solidFill>
                  <a:srgbClr val="00297A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массивы)</a:t>
            </a:r>
            <a:endParaRPr lang="ru-RU" sz="4000" b="1" dirty="0">
              <a:solidFill>
                <a:srgbClr val="00297A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1E9E00"/>
                </a:solidFill>
                <a:latin typeface="Arial" pitchFamily="34" charset="0"/>
                <a:cs typeface="Arial" pitchFamily="34" charset="0"/>
              </a:rPr>
              <a:t>Программирование на </a:t>
            </a:r>
            <a:r>
              <a:rPr lang="en-US" sz="2400" dirty="0" smtClean="0">
                <a:solidFill>
                  <a:srgbClr val="1E9E00"/>
                </a:solidFill>
                <a:latin typeface="Arial" pitchFamily="34" charset="0"/>
                <a:cs typeface="Arial" pitchFamily="34" charset="0"/>
              </a:rPr>
              <a:t>Python</a:t>
            </a:r>
            <a:endParaRPr lang="ru-RU" sz="2400" dirty="0" smtClean="0">
              <a:solidFill>
                <a:srgbClr val="1E9E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476672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3) Можно расширять список, добавляя в его конец элементы другого списка. Для этого используется метод </a:t>
            </a:r>
            <a:r>
              <a:rPr lang="ru-RU" sz="2400" b="1" dirty="0" err="1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a.extend</a:t>
            </a:r>
            <a:r>
              <a:rPr lang="ru-RU" sz="24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400" b="1" dirty="0" err="1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sz="24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560" y="1916832"/>
            <a:ext cx="2952328" cy="165618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[1, 2, 3]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= [4, 5]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a.extend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(b) </a:t>
            </a:r>
            <a:r>
              <a:rPr lang="en-US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923928" y="3111351"/>
            <a:ext cx="2992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Вывод: [1, 2, 3, 4, 5]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4005064"/>
            <a:ext cx="4363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4) Списки можно копировать: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55576" y="4725144"/>
            <a:ext cx="2664296" cy="144016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[1, 2, 3]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= a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44624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5) Функция нахождения длины списка </a:t>
            </a:r>
            <a:r>
              <a:rPr lang="ru-RU" sz="2400" b="1" dirty="0" err="1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ru-RU" sz="24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400" b="1" dirty="0" err="1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4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548680"/>
            <a:ext cx="6192688" cy="122413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[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Яблоко"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"Банан"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"Груша"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GB" sz="2400" b="1" dirty="0" err="1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020272" y="1268760"/>
            <a:ext cx="1456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Вывод: 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988840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6) Заполнение списка случайными элементами: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3568" y="2492896"/>
            <a:ext cx="5328592" cy="194421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random </a:t>
            </a:r>
            <a:r>
              <a:rPr lang="en-US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randint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7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[0]*x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(x):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randint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(0,100)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4581128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7) Перестановка элементов списка в обратном порядке. Метод </a:t>
            </a:r>
            <a:r>
              <a:rPr lang="ru-RU" sz="2400" b="1" dirty="0" err="1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a.reverse</a:t>
            </a:r>
            <a:r>
              <a:rPr lang="ru-RU" sz="24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83568" y="5445224"/>
            <a:ext cx="4392488" cy="122413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[0, 1, 2, 3, 4, 5]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292080" y="6165304"/>
            <a:ext cx="3333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Вывод: [5, 4, 3, 2, 1, 0]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5536" y="476672"/>
            <a:ext cx="7326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8) Сортировка списка. Функция </a:t>
            </a:r>
            <a:r>
              <a:rPr lang="ru-RU" sz="2400" b="1" dirty="0" err="1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sorted</a:t>
            </a:r>
            <a:r>
              <a:rPr lang="ru-RU" sz="24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400" b="1" dirty="0" err="1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4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55576" y="1052736"/>
            <a:ext cx="2594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По возрастанию: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11560" y="1628800"/>
            <a:ext cx="8244408" cy="129614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animals = [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кот"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"еж"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"собака"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"барсук"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animals = </a:t>
            </a:r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sorted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(animals)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(animals)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55576" y="3717032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По убыванию: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27584" y="4293096"/>
            <a:ext cx="5688632" cy="129614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[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65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14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700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8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sorted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(a, reverse = </a:t>
            </a:r>
            <a:r>
              <a:rPr lang="en-GB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619672" y="3068960"/>
            <a:ext cx="6624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Вывод: ['барсук', 'еж', 'кот', 'собака']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691680" y="5733256"/>
            <a:ext cx="3678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Вывод: [700, 65, 14, 8, 5]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2088" y="188640"/>
            <a:ext cx="8351912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Задачи: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400" dirty="0" smtClean="0">
                <a:solidFill>
                  <a:srgbClr val="00297A"/>
                </a:solidFill>
              </a:rPr>
              <a:t>Создать список своих любимых фильмов. Вывести список тремя способами: а) в строчку; б) в столбик; в) </a:t>
            </a:r>
            <a:r>
              <a:rPr lang="ru-RU" sz="2400" dirty="0" err="1" smtClean="0">
                <a:solidFill>
                  <a:srgbClr val="00297A"/>
                </a:solidFill>
              </a:rPr>
              <a:t>в</a:t>
            </a:r>
            <a:r>
              <a:rPr lang="ru-RU" sz="2400" dirty="0" smtClean="0">
                <a:solidFill>
                  <a:srgbClr val="00297A"/>
                </a:solidFill>
              </a:rPr>
              <a:t> строчку через запятую.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400" dirty="0" smtClean="0">
                <a:solidFill>
                  <a:srgbClr val="00297A"/>
                </a:solidFill>
              </a:rPr>
              <a:t>Ввести с клавиатуры список фамилий писателей. Отсортировать список в алфавитном порядке и вывести его.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400" dirty="0" smtClean="0">
                <a:solidFill>
                  <a:srgbClr val="00297A"/>
                </a:solidFill>
              </a:rPr>
              <a:t>Создать список из пяти элементов. Заполнить его случайными числами. Вывести этот список. Найти и вывести сумму его элементов.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400" dirty="0" smtClean="0">
                <a:solidFill>
                  <a:srgbClr val="00297A"/>
                </a:solidFill>
              </a:rPr>
              <a:t>Создать список из десяти элементов. Заполнить его случайными числами. Вывести этот список. Вывести наибольший элемент списка.</a:t>
            </a:r>
          </a:p>
        </p:txBody>
      </p:sp>
      <p:sp>
        <p:nvSpPr>
          <p:cNvPr id="3" name="Овал 2"/>
          <p:cNvSpPr/>
          <p:nvPr/>
        </p:nvSpPr>
        <p:spPr>
          <a:xfrm>
            <a:off x="251520" y="116632"/>
            <a:ext cx="648072" cy="86409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ru-RU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2088" y="188640"/>
            <a:ext cx="8351912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Задачи: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400" dirty="0" smtClean="0">
                <a:solidFill>
                  <a:srgbClr val="00297A"/>
                </a:solidFill>
              </a:rPr>
              <a:t>Создать список из десяти элементов. Заполнить его случайными числами. Заменить все нечетные числа нулями. Вывести исходный и получившийся списки.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400" dirty="0" smtClean="0">
                <a:solidFill>
                  <a:srgbClr val="00297A"/>
                </a:solidFill>
              </a:rPr>
              <a:t>Заполнить массив из 10 элементов случайными числами в интервале [-100,100] и переставить элементы так, чтобы все положительные элементы стояли в начала массива, а все отрицательные и нули – в конце. Пример: исходный массив: 20 -90 15 -34 10 0; результат: 20 15 10 -90 -34 0.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 startAt="5"/>
            </a:pPr>
            <a:r>
              <a:rPr lang="ru-RU" sz="2400" dirty="0" smtClean="0">
                <a:solidFill>
                  <a:srgbClr val="00297A"/>
                </a:solidFill>
              </a:rPr>
              <a:t>Заполнить массив </a:t>
            </a:r>
            <a:r>
              <a:rPr lang="ru-RU" sz="2400" b="1" dirty="0" smtClean="0">
                <a:solidFill>
                  <a:srgbClr val="00297A"/>
                </a:solidFill>
              </a:rPr>
              <a:t>а</a:t>
            </a:r>
            <a:r>
              <a:rPr lang="ru-RU" sz="2400" dirty="0" smtClean="0">
                <a:solidFill>
                  <a:srgbClr val="00297A"/>
                </a:solidFill>
              </a:rPr>
              <a:t> случайными числами, отобрать в массив </a:t>
            </a:r>
            <a:r>
              <a:rPr lang="ru-RU" sz="2400" b="1" dirty="0" err="1" smtClean="0">
                <a:solidFill>
                  <a:srgbClr val="00297A"/>
                </a:solidFill>
              </a:rPr>
              <a:t>b</a:t>
            </a:r>
            <a:r>
              <a:rPr lang="ru-RU" sz="2400" dirty="0" smtClean="0">
                <a:solidFill>
                  <a:srgbClr val="00297A"/>
                </a:solidFill>
              </a:rPr>
              <a:t> все числа, меньшие пяти. Вывести оба массива.</a:t>
            </a:r>
          </a:p>
        </p:txBody>
      </p:sp>
      <p:sp>
        <p:nvSpPr>
          <p:cNvPr id="3" name="Овал 2"/>
          <p:cNvSpPr/>
          <p:nvPr/>
        </p:nvSpPr>
        <p:spPr>
          <a:xfrm>
            <a:off x="251520" y="116632"/>
            <a:ext cx="648072" cy="86409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ru-RU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91072" y="0"/>
            <a:ext cx="8352928" cy="638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rgbClr val="00297A"/>
                </a:solidFill>
                <a:effectLst/>
                <a:ea typeface="Calibri" pitchFamily="34" charset="0"/>
                <a:cs typeface="Times New Roman" pitchFamily="18" charset="0"/>
              </a:rPr>
              <a:t>Домашнее задание</a:t>
            </a:r>
          </a:p>
          <a:p>
            <a:pPr indent="457200">
              <a:spcAft>
                <a:spcPts val="1200"/>
              </a:spcAft>
            </a:pPr>
            <a:r>
              <a:rPr lang="ru-RU" sz="2400" dirty="0" smtClean="0">
                <a:solidFill>
                  <a:srgbClr val="00297A"/>
                </a:solidFill>
              </a:rPr>
              <a:t>Написать программы: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400" dirty="0" smtClean="0">
                <a:solidFill>
                  <a:srgbClr val="00297A"/>
                </a:solidFill>
              </a:rPr>
              <a:t>Создать список своих любимых песен. Отсортировать список в алфавитном порядке и вывести его.</a:t>
            </a:r>
            <a:endParaRPr lang="en-US" sz="2400" dirty="0" smtClean="0">
              <a:solidFill>
                <a:srgbClr val="00297A"/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400" dirty="0" smtClean="0">
                <a:solidFill>
                  <a:srgbClr val="00297A"/>
                </a:solidFill>
              </a:rPr>
              <a:t>Создать список из десяти элементов. Заполнить его случайными числами. Вывести этот список. Вывести наименьший элемент списка.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r>
              <a:rPr lang="ru-RU" sz="2400" dirty="0" smtClean="0">
                <a:solidFill>
                  <a:srgbClr val="00297A"/>
                </a:solidFill>
              </a:rPr>
              <a:t>Заполнить массив из 5 элементов случайными числами в интервале [-100,100]. Найти сумму всех отрицательных элементов массива. Если отрицательных элементов в массиве нет, вывести сообщение «отрицательных элементов нет».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arenR"/>
            </a:pPr>
            <a:endParaRPr lang="ru-RU" sz="2400" dirty="0" smtClean="0">
              <a:solidFill>
                <a:srgbClr val="00297A"/>
              </a:solidFill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251520" y="116632"/>
            <a:ext cx="648072" cy="86409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ru-RU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404664"/>
            <a:ext cx="8136904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Список (</a:t>
            </a:r>
            <a:r>
              <a:rPr lang="ru-RU" sz="2800" dirty="0" err="1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list</a:t>
            </a:r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) - это тип данных, представляющий собой упорядоченный </a:t>
            </a:r>
            <a:r>
              <a:rPr lang="ru-RU" sz="2800" u="sng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набор элементов</a:t>
            </a:r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8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988840"/>
            <a:ext cx="8136904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Элементы одно списка должны иметь одинаковый тип. Например, список строк, список целых чисел.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64502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Примеры списков:</a:t>
            </a:r>
            <a:endParaRPr lang="ru-RU" sz="2400" dirty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4365104"/>
            <a:ext cx="8496944" cy="792088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[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"Андрей"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"Вера"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"Даша"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"Коля"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"Юра"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5445224"/>
            <a:ext cx="3960440" cy="792088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= [17, 409, 88]</a:t>
            </a:r>
            <a:endParaRPr lang="ru-RU" sz="2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список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276872"/>
            <a:ext cx="7167934" cy="143868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528" y="1412776"/>
            <a:ext cx="8496944" cy="648072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[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"Андрей"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"Вера"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"Даша"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"Коля"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"Юра"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4149080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С каждым элементом списка можно работать отдельно: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332656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Каждый элемент списка имеет свой номер (индекс). Нумерация элементов начинается </a:t>
            </a:r>
            <a:r>
              <a:rPr lang="ru-RU" sz="28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с нуля</a:t>
            </a:r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5229200"/>
            <a:ext cx="8496944" cy="129614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[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"Андрей"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"Вера"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"Даша"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"Коля"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"Юра"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(a[2])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268760"/>
            <a:ext cx="748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Чтобы перебрать все элементы списка используется цикл: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2636912"/>
            <a:ext cx="8496944" cy="144016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[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"Андрей"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"Вера"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"Даша"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"Коля"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"Юра"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(5):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Привет,"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1680" y="116632"/>
            <a:ext cx="5976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Способы создания списков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836712"/>
            <a:ext cx="5245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1) </a:t>
            </a:r>
            <a:r>
              <a:rPr lang="ru-RU" sz="2400" u="sng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Перечислением всех элементов: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436096" y="764704"/>
            <a:ext cx="3492896" cy="72008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= [17, 409, 88]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700808"/>
            <a:ext cx="4511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Можно создать пустой список: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436096" y="1700808"/>
            <a:ext cx="1800200" cy="648072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[]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2679303"/>
            <a:ext cx="5037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2) </a:t>
            </a:r>
            <a:r>
              <a:rPr lang="ru-RU" sz="2400" u="sng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С помощью генератора списка: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436096" y="2708920"/>
            <a:ext cx="1800200" cy="648072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[]*5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3356992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Получится список, состоящий из пяти нулей: [0, 0, 0, 0, 0].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83568" y="4077072"/>
            <a:ext cx="5544616" cy="648072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[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(10) ]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4767535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Получится список [0, 1, 2, 3, 4, 5, 6, 7, 8, 9]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83568" y="5517232"/>
            <a:ext cx="5832648" cy="648072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[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(10) ]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9552" y="6207695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Получится список [0, 1, 4, 9, 16, 25, 36, 49, 64, 81]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16632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3) </a:t>
            </a:r>
            <a:r>
              <a:rPr lang="ru-RU" sz="2400" u="sng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Путём ввода элементов с клавиатуры (каждый элемент с новой строки):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052736"/>
            <a:ext cx="7200800" cy="165618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[0]*5</a:t>
            </a:r>
          </a:p>
          <a:p>
            <a:r>
              <a:rPr lang="en-US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(5):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"a["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"]= "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end = </a:t>
            </a:r>
            <a:r>
              <a:rPr lang="en-US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a[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2852936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4) </a:t>
            </a:r>
            <a:r>
              <a:rPr lang="ru-RU" sz="2400" u="sng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Путём ввода элементов с клавиатуры (все элементы в одной строке через пробел).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Для этого используется метод </a:t>
            </a:r>
            <a:r>
              <a:rPr lang="ru-RU" sz="2400" b="1" dirty="0" err="1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a.split</a:t>
            </a:r>
            <a:r>
              <a:rPr lang="ru-RU" sz="24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, возвращающий список строк, которые получатся, если исходную строку разрезать на части по пробелам: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4494604"/>
            <a:ext cx="8532440" cy="1656184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[0]*5</a:t>
            </a:r>
          </a:p>
          <a:p>
            <a:r>
              <a:rPr lang="ru-RU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400" b="1" dirty="0" err="1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 </a:t>
            </a:r>
            <a:r>
              <a:rPr lang="ru-R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человек вводит строку "1 2 3"</a:t>
            </a:r>
          </a:p>
          <a:p>
            <a:r>
              <a:rPr lang="ru-RU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s.split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ru-RU" sz="2400" b="1" dirty="0" err="1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55576" y="6237312"/>
            <a:ext cx="2665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Вывод: ['1', '2', '3']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1680" y="116632"/>
            <a:ext cx="5976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Способы вывода списков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908720"/>
            <a:ext cx="4464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ru-RU" sz="2400" u="sng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С помощью функции </a:t>
            </a:r>
            <a:r>
              <a:rPr lang="en-US" sz="2400" u="sng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print()</a:t>
            </a:r>
            <a:r>
              <a:rPr lang="ru-RU" sz="2400" u="sng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628800"/>
            <a:ext cx="3528392" cy="86409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= [17, 409, 88]</a:t>
            </a:r>
          </a:p>
          <a:p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(b)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270892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Вывод: </a:t>
            </a:r>
            <a:r>
              <a:rPr lang="en-GB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[17, 409, 88]</a:t>
            </a:r>
            <a:endParaRPr lang="ru-RU" sz="2400" dirty="0" smtClean="0">
              <a:solidFill>
                <a:srgbClr val="00297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645024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2) </a:t>
            </a:r>
            <a:r>
              <a:rPr lang="ru-RU" sz="2400" u="sng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Вывод каждого элемента списка </a:t>
            </a:r>
            <a:r>
              <a:rPr lang="ru-RU" sz="2400" u="sng" dirty="0" err="1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по-отдельности</a:t>
            </a:r>
            <a:r>
              <a:rPr lang="ru-RU" sz="2400" u="sng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4293096"/>
            <a:ext cx="8496944" cy="144016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[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"Андрей"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"Вера"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"Даша"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"Коля"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"Юра"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(5):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(a[</a:t>
            </a:r>
            <a:r>
              <a:rPr lang="en-GB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6" y="3390091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4) </a:t>
            </a:r>
            <a:r>
              <a:rPr lang="ru-RU" sz="2400" u="sng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Вывод элементов списка без обращения к индексам элементов: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4365104"/>
            <a:ext cx="8496944" cy="144016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fruits = [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Яблоко"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"Банан"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"Груша"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GB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fruits: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(x, end = 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476672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3) </a:t>
            </a:r>
            <a:r>
              <a:rPr lang="ru-RU" sz="2400" u="sng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Вывод каждого элемента списка </a:t>
            </a:r>
            <a:r>
              <a:rPr lang="ru-RU" sz="2400" u="sng" dirty="0" err="1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по-отдельности</a:t>
            </a:r>
            <a:r>
              <a:rPr lang="ru-RU" sz="2400" u="sng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 в         одной строке: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1484784"/>
            <a:ext cx="8496944" cy="144016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[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"Андрей"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"Вера"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"Даша"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"Коля"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 "Юра"</a:t>
            </a:r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(5):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(a[</a:t>
            </a:r>
            <a:r>
              <a:rPr lang="en-GB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 end = </a:t>
            </a:r>
            <a:r>
              <a:rPr lang="en-GB" sz="2400" b="1" dirty="0" smtClean="0">
                <a:solidFill>
                  <a:srgbClr val="2DC20A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en-GB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27784" y="18864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</a:rPr>
              <a:t>Работа со списком</a:t>
            </a:r>
            <a:endParaRPr lang="ru-RU" sz="3200" b="1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908720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) Элементы списка можно изменять: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484784"/>
            <a:ext cx="4392488" cy="2088232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[1, 2, 3, 4, 5, 6]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range(6):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F8C0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% 2 == 0: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0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64088" y="3068960"/>
            <a:ext cx="3333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Вывод: [1, 0, 3, 0, 5, 0]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59024" y="3933056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2) Можно добавлять элементы в конец списка. Для этого используется метод </a:t>
            </a:r>
            <a:r>
              <a:rPr lang="ru-RU" sz="2400" b="1" dirty="0" err="1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a.append</a:t>
            </a:r>
            <a:r>
              <a:rPr lang="ru-RU" sz="24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400" b="1" dirty="0" err="1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ru-RU" sz="2400" b="1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27584" y="5013176"/>
            <a:ext cx="2736304" cy="1323528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[1, 2, 3]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a.append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(4)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86349C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(a)</a:t>
            </a:r>
            <a:endParaRPr lang="ru-RU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779912" y="5877272"/>
            <a:ext cx="2651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297A"/>
                </a:solidFill>
                <a:latin typeface="Arial" pitchFamily="34" charset="0"/>
                <a:cs typeface="Arial" pitchFamily="34" charset="0"/>
              </a:rPr>
              <a:t>Вывод: [1, 2, 3, 4]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1172</Words>
  <Application>Microsoft Office PowerPoint</Application>
  <PresentationFormat>Экран (4:3)</PresentationFormat>
  <Paragraphs>119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Courier New</vt:lpstr>
      <vt:lpstr>Times New Roman</vt:lpstr>
      <vt:lpstr>Тема Office</vt:lpstr>
      <vt:lpstr>Списки (массивы)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языком программирования Python. Ввод. Вывод. Оператор присваивания. Математические операции</dc:title>
  <dc:creator>Учётная Запись</dc:creator>
  <cp:lastModifiedBy>1</cp:lastModifiedBy>
  <cp:revision>154</cp:revision>
  <dcterms:created xsi:type="dcterms:W3CDTF">2017-04-21T09:13:17Z</dcterms:created>
  <dcterms:modified xsi:type="dcterms:W3CDTF">2020-05-01T07:24:11Z</dcterms:modified>
</cp:coreProperties>
</file>