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57" r:id="rId5"/>
    <p:sldId id="265" r:id="rId6"/>
    <p:sldId id="274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23659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00672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4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49555-1FE2-416D-952D-0792AD124DA7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0622D-0D0F-48BA-8480-5B2C2D15D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49555-1FE2-416D-952D-0792AD124DA7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0622D-0D0F-48BA-8480-5B2C2D15D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3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7AEC-CA65-4852-88B8-7DAA7060B95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EE61-5063-4861-922A-558D966B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40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7AEC-CA65-4852-88B8-7DAA7060B95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EE61-5063-4861-922A-558D966B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273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7AEC-CA65-4852-88B8-7DAA7060B95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EE61-5063-4861-922A-558D966B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38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7AEC-CA65-4852-88B8-7DAA7060B95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EE61-5063-4861-922A-558D966B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6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7AEC-CA65-4852-88B8-7DAA7060B95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EE61-5063-4861-922A-558D966B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6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7AEC-CA65-4852-88B8-7DAA7060B95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EE61-5063-4861-922A-558D966B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813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7AEC-CA65-4852-88B8-7DAA7060B95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EE61-5063-4861-922A-558D966B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15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7AEC-CA65-4852-88B8-7DAA7060B95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EE61-5063-4861-922A-558D966B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55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49555-1FE2-416D-952D-0792AD124DA7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0622D-0D0F-48BA-8480-5B2C2D15D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64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7AEC-CA65-4852-88B8-7DAA7060B95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EE61-5063-4861-922A-558D966B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9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7AEC-CA65-4852-88B8-7DAA7060B95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EE61-5063-4861-922A-558D966B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627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7AEC-CA65-4852-88B8-7DAA7060B95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EE61-5063-4861-922A-558D966B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79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49555-1FE2-416D-952D-0792AD124DA7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0622D-0D0F-48BA-8480-5B2C2D15D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3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49555-1FE2-416D-952D-0792AD124DA7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0622D-0D0F-48BA-8480-5B2C2D15D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9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49555-1FE2-416D-952D-0792AD124DA7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0622D-0D0F-48BA-8480-5B2C2D15D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9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49555-1FE2-416D-952D-0792AD124DA7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0622D-0D0F-48BA-8480-5B2C2D15D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7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49555-1FE2-416D-952D-0792AD124DA7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0622D-0D0F-48BA-8480-5B2C2D15D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44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49555-1FE2-416D-952D-0792AD124DA7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0622D-0D0F-48BA-8480-5B2C2D15D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49555-1FE2-416D-952D-0792AD124DA7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0622D-0D0F-48BA-8480-5B2C2D15D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5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 smtClean="0"/>
              <a:t>Haga clic para modificar el estilo de texto del patrón</a:t>
            </a:r>
          </a:p>
          <a:p>
            <a:pPr lvl="1"/>
            <a:r>
              <a:rPr lang="es-ES" altLang="ru-RU" smtClean="0"/>
              <a:t>Segundo nivel</a:t>
            </a:r>
          </a:p>
          <a:p>
            <a:pPr lvl="2"/>
            <a:r>
              <a:rPr lang="es-ES" altLang="ru-RU" smtClean="0"/>
              <a:t>Tercer nivel</a:t>
            </a:r>
          </a:p>
          <a:p>
            <a:pPr lvl="3"/>
            <a:r>
              <a:rPr lang="es-ES" altLang="ru-RU" smtClean="0"/>
              <a:t>Cuarto nivel</a:t>
            </a:r>
          </a:p>
          <a:p>
            <a:pPr lvl="4"/>
            <a:r>
              <a:rPr lang="es-ES" altLang="ru-RU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DA49555-1FE2-416D-952D-0792AD124DA7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8B0622D-0D0F-48BA-8480-5B2C2D15D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7AEC-CA65-4852-88B8-7DAA7060B95A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EE61-5063-4861-922A-558D966B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3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Срезы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45920"/>
            <a:ext cx="10972800" cy="42059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Срез с двумя параметрами: </a:t>
            </a:r>
            <a:r>
              <a:rPr lang="ru-RU" b="1" dirty="0"/>
              <a:t>S[</a:t>
            </a:r>
            <a:r>
              <a:rPr lang="ru-RU" b="1" dirty="0" err="1"/>
              <a:t>a:b</a:t>
            </a:r>
            <a:r>
              <a:rPr lang="ru-RU" b="1" dirty="0"/>
              <a:t>]</a:t>
            </a:r>
            <a:r>
              <a:rPr lang="ru-RU" dirty="0"/>
              <a:t> возвращает подстроку из b - a символов, начиная с символа c индексом a, то есть до символа с индексом b, не включая его. Например, S[1:4] == </a:t>
            </a:r>
            <a:r>
              <a:rPr lang="ru-RU" dirty="0" smtClean="0"/>
              <a:t>‘</a:t>
            </a:r>
            <a:r>
              <a:rPr lang="en-US" dirty="0" err="1" smtClean="0"/>
              <a:t>yth</a:t>
            </a:r>
            <a:r>
              <a:rPr lang="ru-RU" dirty="0" smtClean="0"/>
              <a:t>', </a:t>
            </a:r>
            <a:r>
              <a:rPr lang="ru-RU" dirty="0"/>
              <a:t>то же самое получится если написать S[-4:-1]. Можно использовать как положительные, так и отрицательные индексы в одном срезе, например, S[1:-1] — это строка без первого и последнего символа (срез начинается с символа с индексом 1 и </a:t>
            </a:r>
            <a:r>
              <a:rPr lang="ru-RU" dirty="0" smtClean="0"/>
              <a:t>заканчивае</a:t>
            </a:r>
            <a:r>
              <a:rPr lang="ru-RU" dirty="0"/>
              <a:t>т</a:t>
            </a:r>
            <a:r>
              <a:rPr lang="ru-RU" dirty="0" smtClean="0"/>
              <a:t>ся </a:t>
            </a:r>
            <a:r>
              <a:rPr lang="ru-RU" dirty="0"/>
              <a:t>индексом -1, не включая его).</a:t>
            </a:r>
          </a:p>
        </p:txBody>
      </p:sp>
    </p:spTree>
    <p:extLst>
      <p:ext uri="{BB962C8B-B14F-4D97-AF65-F5344CB8AC3E}">
        <p14:creationId xmlns:p14="http://schemas.microsoft.com/office/powerpoint/2010/main" val="313231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Срезы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01952"/>
            <a:ext cx="10972800" cy="39498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опустить второй параметр (но поставить двоеточие), то срез берется до конца строки. Например, чтобы удалить из строки первый символ (его индекс равен 0), можно взять срез S[1:]. Аналогично если опустить первый параметр, то можно взять срез от начала строки. То есть удалить из строки последний символ можно при помощи среза S[:-1].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Если первый параметр находится правее второго, то будет </a:t>
            </a:r>
            <a:r>
              <a:rPr lang="ru-RU" dirty="0" smtClean="0"/>
              <a:t>сгенерирована </a:t>
            </a:r>
            <a:r>
              <a:rPr lang="ru-RU" dirty="0"/>
              <a:t>пустая строка.</a:t>
            </a:r>
          </a:p>
        </p:txBody>
      </p:sp>
    </p:spTree>
    <p:extLst>
      <p:ext uri="{BB962C8B-B14F-4D97-AF65-F5344CB8AC3E}">
        <p14:creationId xmlns:p14="http://schemas.microsoft.com/office/powerpoint/2010/main" val="169679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Срезы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01952"/>
            <a:ext cx="10972800" cy="39498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задать срез с тремя параметрами </a:t>
            </a:r>
            <a:r>
              <a:rPr lang="ru-RU" b="1" dirty="0"/>
              <a:t>S[</a:t>
            </a:r>
            <a:r>
              <a:rPr lang="ru-RU" b="1" dirty="0" err="1"/>
              <a:t>a:b:d</a:t>
            </a:r>
            <a:r>
              <a:rPr lang="ru-RU" b="1" dirty="0"/>
              <a:t>]</a:t>
            </a:r>
            <a:r>
              <a:rPr lang="ru-RU" dirty="0"/>
              <a:t>, то третий параметр задает шаг, как в случае с функцией </a:t>
            </a:r>
            <a:r>
              <a:rPr lang="ru-RU" b="1" dirty="0" err="1"/>
              <a:t>range</a:t>
            </a:r>
            <a:r>
              <a:rPr lang="ru-RU" dirty="0"/>
              <a:t>, то есть будут взяты символы с индексами a, a + d, a + 2 * d и т. д. При задании значения третьего параметра, равному 2, в срез попадет </a:t>
            </a:r>
            <a:r>
              <a:rPr lang="ru-RU" dirty="0" err="1"/>
              <a:t>кажый</a:t>
            </a:r>
            <a:r>
              <a:rPr lang="ru-RU" dirty="0"/>
              <a:t> второй символ, а если взять значение среза, равное -1, то символы будут идти в обратном порядке. Например, можно перевернуть строку срезом </a:t>
            </a:r>
            <a:r>
              <a:rPr lang="ru-RU" b="1" dirty="0"/>
              <a:t>S[::-1]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80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92808"/>
            <a:ext cx="10972800" cy="42333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Метод — это функция, применяемая к объекту, в данном случае — к строке. Метод вызывается в виде </a:t>
            </a:r>
            <a:r>
              <a:rPr lang="ru-RU" dirty="0" err="1"/>
              <a:t>Имя_объекта.Имя_метода</a:t>
            </a:r>
            <a:r>
              <a:rPr lang="ru-RU" dirty="0"/>
              <a:t>(параметры). Например, </a:t>
            </a:r>
            <a:r>
              <a:rPr lang="ru-RU" b="1" dirty="0" err="1"/>
              <a:t>S.find</a:t>
            </a:r>
            <a:r>
              <a:rPr lang="ru-RU" b="1" dirty="0"/>
              <a:t>("e")</a:t>
            </a:r>
            <a:r>
              <a:rPr lang="ru-RU" dirty="0"/>
              <a:t> — это применение к строке </a:t>
            </a:r>
            <a:r>
              <a:rPr lang="ru-RU" b="1" dirty="0"/>
              <a:t>S</a:t>
            </a:r>
            <a:r>
              <a:rPr lang="ru-RU" dirty="0"/>
              <a:t> метода </a:t>
            </a:r>
            <a:r>
              <a:rPr lang="ru-RU" b="1" dirty="0" err="1"/>
              <a:t>find</a:t>
            </a:r>
            <a:r>
              <a:rPr lang="ru-RU" dirty="0"/>
              <a:t> с одним параметром </a:t>
            </a:r>
            <a:r>
              <a:rPr lang="ru-RU" b="1" dirty="0"/>
              <a:t>"e"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74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find </a:t>
            </a:r>
            <a:r>
              <a:rPr lang="ru-RU" dirty="0"/>
              <a:t>и </a:t>
            </a:r>
            <a:r>
              <a:rPr lang="en-US" dirty="0" err="1"/>
              <a:t>rfind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92808"/>
            <a:ext cx="10972800" cy="42333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ru-RU" b="1" dirty="0" err="1"/>
              <a:t>find</a:t>
            </a:r>
            <a:r>
              <a:rPr lang="ru-RU" dirty="0"/>
              <a:t> находит в </a:t>
            </a:r>
            <a:r>
              <a:rPr lang="ru-RU" dirty="0" smtClean="0"/>
              <a:t>строке </a:t>
            </a:r>
            <a:r>
              <a:rPr lang="ru-RU" dirty="0"/>
              <a:t>(к которой применяется метод) данную подстроку (которая передается в качестве параметра). Функция возвращает индекс первого вхождения искомой подстроки. Если же подстрока не найдена, то метод возвращает значение -1.</a:t>
            </a:r>
          </a:p>
        </p:txBody>
      </p:sp>
    </p:spTree>
    <p:extLst>
      <p:ext uri="{BB962C8B-B14F-4D97-AF65-F5344CB8AC3E}">
        <p14:creationId xmlns:p14="http://schemas.microsoft.com/office/powerpoint/2010/main" val="264375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find </a:t>
            </a:r>
            <a:r>
              <a:rPr lang="ru-RU" dirty="0"/>
              <a:t>и </a:t>
            </a:r>
            <a:r>
              <a:rPr lang="en-US" dirty="0" err="1"/>
              <a:t>rfind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92808"/>
            <a:ext cx="10972800" cy="42333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S = </a:t>
            </a:r>
            <a:r>
              <a:rPr lang="en-US" dirty="0" smtClean="0">
                <a:latin typeface="Bookman Old Style" panose="02050604050505020204" pitchFamily="18" charset="0"/>
              </a:rPr>
              <a:t>'Hello‘</a:t>
            </a: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print(</a:t>
            </a:r>
            <a:r>
              <a:rPr lang="en-US" dirty="0" err="1" smtClean="0">
                <a:latin typeface="Bookman Old Style" panose="02050604050505020204" pitchFamily="18" charset="0"/>
              </a:rPr>
              <a:t>S.find</a:t>
            </a:r>
            <a:r>
              <a:rPr lang="en-US" dirty="0">
                <a:latin typeface="Bookman Old Style" panose="02050604050505020204" pitchFamily="18" charset="0"/>
              </a:rPr>
              <a:t>('e</a:t>
            </a:r>
            <a:r>
              <a:rPr lang="en-US" dirty="0" smtClean="0">
                <a:latin typeface="Bookman Old Style" panose="02050604050505020204" pitchFamily="18" charset="0"/>
              </a:rPr>
              <a:t>')) </a:t>
            </a: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# </a:t>
            </a:r>
            <a:r>
              <a:rPr lang="ru-RU" dirty="0">
                <a:solidFill>
                  <a:srgbClr val="00B050"/>
                </a:solidFill>
                <a:latin typeface="Bookman Old Style" panose="02050604050505020204" pitchFamily="18" charset="0"/>
              </a:rPr>
              <a:t>вернёт </a:t>
            </a:r>
            <a:r>
              <a:rPr lang="ru-RU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1</a:t>
            </a:r>
            <a:endParaRPr lang="en-US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print(</a:t>
            </a:r>
            <a:r>
              <a:rPr lang="en-US" dirty="0" err="1" smtClean="0">
                <a:latin typeface="Bookman Old Style" panose="02050604050505020204" pitchFamily="18" charset="0"/>
              </a:rPr>
              <a:t>S.find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smtClean="0">
                <a:latin typeface="Bookman Old Style" panose="02050604050505020204" pitchFamily="18" charset="0"/>
              </a:rPr>
              <a:t>'lo')) </a:t>
            </a: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# </a:t>
            </a:r>
            <a:r>
              <a:rPr lang="ru-RU" dirty="0">
                <a:solidFill>
                  <a:srgbClr val="00B050"/>
                </a:solidFill>
                <a:latin typeface="Bookman Old Style" panose="02050604050505020204" pitchFamily="18" charset="0"/>
              </a:rPr>
              <a:t>вернёт </a:t>
            </a: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print(</a:t>
            </a:r>
            <a:r>
              <a:rPr lang="en-US" dirty="0" err="1" smtClean="0">
                <a:latin typeface="Bookman Old Style" panose="02050604050505020204" pitchFamily="18" charset="0"/>
              </a:rPr>
              <a:t>S.find</a:t>
            </a:r>
            <a:r>
              <a:rPr lang="en-US" dirty="0">
                <a:latin typeface="Bookman Old Style" panose="02050604050505020204" pitchFamily="18" charset="0"/>
              </a:rPr>
              <a:t>('L</a:t>
            </a:r>
            <a:r>
              <a:rPr lang="en-US" dirty="0" smtClean="0">
                <a:latin typeface="Bookman Old Style" panose="02050604050505020204" pitchFamily="18" charset="0"/>
              </a:rPr>
              <a:t>')) </a:t>
            </a: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# </a:t>
            </a:r>
            <a:r>
              <a:rPr lang="ru-RU" dirty="0">
                <a:solidFill>
                  <a:srgbClr val="00B050"/>
                </a:solidFill>
                <a:latin typeface="Bookman Old Style" panose="02050604050505020204" pitchFamily="18" charset="0"/>
              </a:rPr>
              <a:t>вернёт -1</a:t>
            </a:r>
          </a:p>
        </p:txBody>
      </p:sp>
    </p:spTree>
    <p:extLst>
      <p:ext uri="{BB962C8B-B14F-4D97-AF65-F5344CB8AC3E}">
        <p14:creationId xmlns:p14="http://schemas.microsoft.com/office/powerpoint/2010/main" val="50684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find </a:t>
            </a:r>
            <a:r>
              <a:rPr lang="ru-RU" dirty="0"/>
              <a:t>и </a:t>
            </a:r>
            <a:r>
              <a:rPr lang="en-US" dirty="0" err="1"/>
              <a:t>rfind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92808"/>
            <a:ext cx="10972800" cy="42333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Аналогично, метод </a:t>
            </a:r>
            <a:r>
              <a:rPr lang="ru-RU" b="1" dirty="0" err="1"/>
              <a:t>rfind</a:t>
            </a:r>
            <a:r>
              <a:rPr lang="ru-RU" dirty="0"/>
              <a:t> возвращает индекс последнего вхождения данной строки (“поиск справа”).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S = </a:t>
            </a:r>
            <a:r>
              <a:rPr lang="en-US" dirty="0" smtClean="0">
                <a:latin typeface="Bookman Old Style" panose="02050604050505020204" pitchFamily="18" charset="0"/>
              </a:rPr>
              <a:t>'Hello‘</a:t>
            </a: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print(</a:t>
            </a:r>
            <a:r>
              <a:rPr lang="en-US" dirty="0" err="1" smtClean="0">
                <a:latin typeface="Bookman Old Style" panose="02050604050505020204" pitchFamily="18" charset="0"/>
              </a:rPr>
              <a:t>S.find</a:t>
            </a:r>
            <a:r>
              <a:rPr lang="en-US" dirty="0">
                <a:latin typeface="Bookman Old Style" panose="02050604050505020204" pitchFamily="18" charset="0"/>
              </a:rPr>
              <a:t>('l</a:t>
            </a:r>
            <a:r>
              <a:rPr lang="en-US" dirty="0" smtClean="0">
                <a:latin typeface="Bookman Old Style" panose="02050604050505020204" pitchFamily="18" charset="0"/>
              </a:rPr>
              <a:t>')) </a:t>
            </a: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# </a:t>
            </a:r>
            <a:r>
              <a:rPr lang="ru-RU" dirty="0">
                <a:solidFill>
                  <a:srgbClr val="00B050"/>
                </a:solidFill>
                <a:latin typeface="Bookman Old Style" panose="02050604050505020204" pitchFamily="18" charset="0"/>
              </a:rPr>
              <a:t>вернёт </a:t>
            </a:r>
            <a:r>
              <a:rPr lang="ru-RU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2</a:t>
            </a:r>
            <a:endParaRPr lang="en-US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print(</a:t>
            </a:r>
            <a:r>
              <a:rPr lang="en-US" dirty="0" err="1" smtClean="0">
                <a:latin typeface="Bookman Old Style" panose="02050604050505020204" pitchFamily="18" charset="0"/>
              </a:rPr>
              <a:t>S.rfind</a:t>
            </a:r>
            <a:r>
              <a:rPr lang="en-US" dirty="0">
                <a:latin typeface="Bookman Old Style" panose="02050604050505020204" pitchFamily="18" charset="0"/>
              </a:rPr>
              <a:t>('l</a:t>
            </a:r>
            <a:r>
              <a:rPr lang="en-US" dirty="0" smtClean="0">
                <a:latin typeface="Bookman Old Style" panose="02050604050505020204" pitchFamily="18" charset="0"/>
              </a:rPr>
              <a:t>')) </a:t>
            </a: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# </a:t>
            </a:r>
            <a:r>
              <a:rPr lang="ru-RU" dirty="0">
                <a:solidFill>
                  <a:srgbClr val="00B050"/>
                </a:solidFill>
                <a:latin typeface="Bookman Old Style" panose="02050604050505020204" pitchFamily="18" charset="0"/>
              </a:rPr>
              <a:t>вернёт 3</a:t>
            </a:r>
          </a:p>
        </p:txBody>
      </p:sp>
    </p:spTree>
    <p:extLst>
      <p:ext uri="{BB962C8B-B14F-4D97-AF65-F5344CB8AC3E}">
        <p14:creationId xmlns:p14="http://schemas.microsoft.com/office/powerpoint/2010/main" val="23042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find </a:t>
            </a:r>
            <a:r>
              <a:rPr lang="ru-RU" dirty="0"/>
              <a:t>и </a:t>
            </a:r>
            <a:r>
              <a:rPr lang="en-US" dirty="0" err="1"/>
              <a:t>rfind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92808"/>
            <a:ext cx="10972800" cy="42333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вызвать метод </a:t>
            </a:r>
            <a:r>
              <a:rPr lang="ru-RU" b="1" dirty="0" err="1"/>
              <a:t>find</a:t>
            </a:r>
            <a:r>
              <a:rPr lang="ru-RU" dirty="0"/>
              <a:t> с тремя параметрами </a:t>
            </a:r>
            <a:endParaRPr lang="en-US" dirty="0" smtClean="0"/>
          </a:p>
          <a:p>
            <a:pPr marL="0" indent="0">
              <a:buNone/>
            </a:pPr>
            <a:r>
              <a:rPr lang="ru-RU" b="1" dirty="0" err="1" smtClean="0"/>
              <a:t>S.find</a:t>
            </a:r>
            <a:r>
              <a:rPr lang="ru-RU" b="1" dirty="0" smtClean="0"/>
              <a:t>(T</a:t>
            </a:r>
            <a:r>
              <a:rPr lang="ru-RU" b="1" dirty="0"/>
              <a:t>, a, b)</a:t>
            </a:r>
            <a:r>
              <a:rPr lang="ru-RU" dirty="0"/>
              <a:t>, то поиск будет осуществляться в срезе </a:t>
            </a:r>
            <a:r>
              <a:rPr lang="ru-RU" b="1" dirty="0"/>
              <a:t>S[</a:t>
            </a:r>
            <a:r>
              <a:rPr lang="ru-RU" b="1" dirty="0" err="1"/>
              <a:t>a:b</a:t>
            </a:r>
            <a:r>
              <a:rPr lang="ru-RU" b="1" dirty="0"/>
              <a:t>]</a:t>
            </a:r>
            <a:r>
              <a:rPr lang="ru-RU" dirty="0"/>
              <a:t>. Если указать только два параметра </a:t>
            </a:r>
            <a:r>
              <a:rPr lang="ru-RU" b="1" dirty="0" err="1"/>
              <a:t>S.find</a:t>
            </a:r>
            <a:r>
              <a:rPr lang="ru-RU" b="1" dirty="0"/>
              <a:t>(T, a)</a:t>
            </a:r>
            <a:r>
              <a:rPr lang="ru-RU" dirty="0"/>
              <a:t>, то поиск будет осуществляться в срезе </a:t>
            </a:r>
            <a:r>
              <a:rPr lang="ru-RU" b="1" dirty="0"/>
              <a:t>S[a:]</a:t>
            </a:r>
            <a:r>
              <a:rPr lang="ru-RU" dirty="0"/>
              <a:t>, то есть начиная с символа с индексом a и до конца строки. Метод </a:t>
            </a:r>
            <a:r>
              <a:rPr lang="ru-RU" b="1" dirty="0" err="1"/>
              <a:t>S.find</a:t>
            </a:r>
            <a:r>
              <a:rPr lang="ru-RU" b="1" dirty="0"/>
              <a:t>(T, a, b)</a:t>
            </a:r>
            <a:r>
              <a:rPr lang="ru-RU" dirty="0"/>
              <a:t> </a:t>
            </a:r>
            <a:r>
              <a:rPr lang="ru-RU" dirty="0" smtClean="0"/>
              <a:t>возвращает </a:t>
            </a:r>
            <a:r>
              <a:rPr lang="ru-RU" dirty="0"/>
              <a:t>индекс в строке S, а не индекс относительно среза.</a:t>
            </a:r>
            <a:endParaRPr lang="ru-RU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77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find </a:t>
            </a:r>
            <a:r>
              <a:rPr lang="ru-RU" dirty="0"/>
              <a:t>и </a:t>
            </a:r>
            <a:r>
              <a:rPr lang="en-US" dirty="0" err="1"/>
              <a:t>rfind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92808"/>
            <a:ext cx="10972800" cy="42333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Часто возникает задача найти и вывести все вхождения подстроки в строку, включая </a:t>
            </a:r>
            <a:r>
              <a:rPr lang="ru-RU" dirty="0" err="1"/>
              <a:t>накладывающиеся</a:t>
            </a:r>
            <a:r>
              <a:rPr lang="ru-RU" dirty="0"/>
              <a:t>. Например, для строки </a:t>
            </a:r>
            <a:r>
              <a:rPr lang="ru-RU" b="1" dirty="0"/>
              <a:t>'ABABA'</a:t>
            </a:r>
            <a:r>
              <a:rPr lang="ru-RU" dirty="0"/>
              <a:t> и подстроки </a:t>
            </a:r>
            <a:r>
              <a:rPr lang="ru-RU" b="1" dirty="0"/>
              <a:t>'ABA'</a:t>
            </a:r>
            <a:r>
              <a:rPr lang="ru-RU" dirty="0"/>
              <a:t> ответ должен быть 0, 2. Ее решение выглядит так:</a:t>
            </a:r>
            <a:endParaRPr lang="ru-RU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3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find </a:t>
            </a:r>
            <a:r>
              <a:rPr lang="ru-RU" dirty="0"/>
              <a:t>и </a:t>
            </a:r>
            <a:r>
              <a:rPr lang="en-US" dirty="0" err="1"/>
              <a:t>rfind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92808"/>
            <a:ext cx="10972800" cy="42333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string = input()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substring = input()</a:t>
            </a:r>
          </a:p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pos</a:t>
            </a:r>
            <a:r>
              <a:rPr lang="en-US" dirty="0">
                <a:latin typeface="Bookman Old Style" panose="02050604050505020204" pitchFamily="18" charset="0"/>
              </a:rPr>
              <a:t> = </a:t>
            </a:r>
            <a:r>
              <a:rPr lang="en-US" dirty="0" err="1">
                <a:latin typeface="Bookman Old Style" panose="02050604050505020204" pitchFamily="18" charset="0"/>
              </a:rPr>
              <a:t>string.find</a:t>
            </a:r>
            <a:r>
              <a:rPr lang="en-US" dirty="0">
                <a:latin typeface="Bookman Old Style" panose="02050604050505020204" pitchFamily="18" charset="0"/>
              </a:rPr>
              <a:t>(substring)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while </a:t>
            </a:r>
            <a:r>
              <a:rPr lang="en-US" dirty="0" err="1">
                <a:latin typeface="Bookman Old Style" panose="02050604050505020204" pitchFamily="18" charset="0"/>
              </a:rPr>
              <a:t>pos</a:t>
            </a:r>
            <a:r>
              <a:rPr lang="en-US" dirty="0">
                <a:latin typeface="Bookman Old Style" panose="02050604050505020204" pitchFamily="18" charset="0"/>
              </a:rPr>
              <a:t> != -1: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print(</a:t>
            </a:r>
            <a:r>
              <a:rPr lang="en-US" dirty="0" err="1">
                <a:latin typeface="Bookman Old Style" panose="02050604050505020204" pitchFamily="18" charset="0"/>
              </a:rPr>
              <a:t>pos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</a:t>
            </a:r>
            <a:r>
              <a:rPr lang="en-US" dirty="0" err="1">
                <a:latin typeface="Bookman Old Style" panose="02050604050505020204" pitchFamily="18" charset="0"/>
              </a:rPr>
              <a:t>pos</a:t>
            </a:r>
            <a:r>
              <a:rPr lang="en-US" dirty="0">
                <a:latin typeface="Bookman Old Style" panose="02050604050505020204" pitchFamily="18" charset="0"/>
              </a:rPr>
              <a:t> = </a:t>
            </a:r>
            <a:r>
              <a:rPr lang="en-US" dirty="0" err="1">
                <a:latin typeface="Bookman Old Style" panose="02050604050505020204" pitchFamily="18" charset="0"/>
              </a:rPr>
              <a:t>string.find</a:t>
            </a:r>
            <a:r>
              <a:rPr lang="en-US" dirty="0">
                <a:latin typeface="Bookman Old Style" panose="02050604050505020204" pitchFamily="18" charset="0"/>
              </a:rPr>
              <a:t>(substring, </a:t>
            </a:r>
            <a:r>
              <a:rPr lang="en-US" dirty="0" err="1">
                <a:latin typeface="Bookman Old Style" panose="02050604050505020204" pitchFamily="18" charset="0"/>
              </a:rPr>
              <a:t>pos</a:t>
            </a:r>
            <a:r>
              <a:rPr lang="en-US" dirty="0">
                <a:latin typeface="Bookman Old Style" panose="02050604050505020204" pitchFamily="18" charset="0"/>
              </a:rPr>
              <a:t> + 1)</a:t>
            </a:r>
            <a:endParaRPr lang="ru-RU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0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38528"/>
            <a:ext cx="10972800" cy="41876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Строка считывается со стандартного ввода функцией </a:t>
            </a:r>
            <a:r>
              <a:rPr lang="ru-RU" dirty="0" err="1"/>
              <a:t>input</a:t>
            </a:r>
            <a:r>
              <a:rPr lang="ru-RU" dirty="0"/>
              <a:t>(). Напомним, что для двух строк определена операция сложения (конкатенации), также определена операция умножения строки на число.</a:t>
            </a:r>
          </a:p>
          <a:p>
            <a:pPr marL="0" indent="0">
              <a:buNone/>
            </a:pPr>
            <a:r>
              <a:rPr lang="ru-RU" dirty="0" smtClean="0"/>
              <a:t>Строка </a:t>
            </a:r>
            <a:r>
              <a:rPr lang="ru-RU" dirty="0"/>
              <a:t>состоит из последовательности символов. Чтобы определить длину строки </a:t>
            </a:r>
            <a:r>
              <a:rPr lang="ru-RU" b="1" dirty="0"/>
              <a:t>s</a:t>
            </a:r>
            <a:r>
              <a:rPr lang="ru-RU" dirty="0"/>
              <a:t> можно воспользоваться функцией </a:t>
            </a:r>
            <a:r>
              <a:rPr lang="ru-RU" b="1" dirty="0" err="1"/>
              <a:t>len</a:t>
            </a:r>
            <a:r>
              <a:rPr lang="ru-RU" b="1" dirty="0"/>
              <a:t>(s)</a:t>
            </a:r>
            <a:r>
              <a:rPr lang="ru-RU" dirty="0"/>
              <a:t> - она возвращает целое число, равное длине строки.</a:t>
            </a:r>
          </a:p>
        </p:txBody>
      </p:sp>
    </p:spTree>
    <p:extLst>
      <p:ext uri="{BB962C8B-B14F-4D97-AF65-F5344CB8AC3E}">
        <p14:creationId xmlns:p14="http://schemas.microsoft.com/office/powerpoint/2010/main" val="3311713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en-US" dirty="0" smtClean="0"/>
              <a:t> replace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92808"/>
            <a:ext cx="10972800" cy="42333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ru-RU" b="1" dirty="0" err="1"/>
              <a:t>replace</a:t>
            </a:r>
            <a:r>
              <a:rPr lang="ru-RU" dirty="0"/>
              <a:t> заменяет все вхождения одной строки на другую. Формат: </a:t>
            </a:r>
            <a:r>
              <a:rPr lang="ru-RU" b="1" dirty="0" err="1"/>
              <a:t>S.replace</a:t>
            </a:r>
            <a:r>
              <a:rPr lang="ru-RU" b="1" dirty="0"/>
              <a:t>(</a:t>
            </a:r>
            <a:r>
              <a:rPr lang="ru-RU" b="1" dirty="0" err="1"/>
              <a:t>old</a:t>
            </a:r>
            <a:r>
              <a:rPr lang="ru-RU" b="1" dirty="0"/>
              <a:t>, </a:t>
            </a:r>
            <a:r>
              <a:rPr lang="ru-RU" b="1" dirty="0" err="1"/>
              <a:t>new</a:t>
            </a:r>
            <a:r>
              <a:rPr lang="ru-RU" b="1" dirty="0"/>
              <a:t>) </a:t>
            </a:r>
            <a:r>
              <a:rPr lang="ru-RU" dirty="0"/>
              <a:t>— заменить в строке </a:t>
            </a:r>
            <a:r>
              <a:rPr lang="ru-RU" b="1" dirty="0"/>
              <a:t>S</a:t>
            </a:r>
            <a:r>
              <a:rPr lang="ru-RU" dirty="0"/>
              <a:t> все вхождения подстроки </a:t>
            </a:r>
            <a:r>
              <a:rPr lang="ru-RU" b="1" dirty="0" err="1"/>
              <a:t>old</a:t>
            </a:r>
            <a:r>
              <a:rPr lang="ru-RU" dirty="0"/>
              <a:t> на подстроку </a:t>
            </a:r>
            <a:r>
              <a:rPr lang="ru-RU" b="1" dirty="0" err="1"/>
              <a:t>new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print</a:t>
            </a:r>
            <a:r>
              <a:rPr lang="en-US" dirty="0">
                <a:latin typeface="Bookman Old Style" panose="02050604050505020204" pitchFamily="18" charset="0"/>
              </a:rPr>
              <a:t>('</a:t>
            </a:r>
            <a:r>
              <a:rPr lang="en-US" dirty="0" err="1">
                <a:latin typeface="Bookman Old Style" panose="02050604050505020204" pitchFamily="18" charset="0"/>
              </a:rPr>
              <a:t>Hello'.replace</a:t>
            </a:r>
            <a:r>
              <a:rPr lang="en-US" dirty="0">
                <a:latin typeface="Bookman Old Style" panose="02050604050505020204" pitchFamily="18" charset="0"/>
              </a:rPr>
              <a:t>('l', 'L</a:t>
            </a:r>
            <a:r>
              <a:rPr lang="en-US" dirty="0" smtClean="0">
                <a:latin typeface="Bookman Old Style" panose="02050604050505020204" pitchFamily="18" charset="0"/>
              </a:rPr>
              <a:t>')) </a:t>
            </a: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# </a:t>
            </a:r>
            <a:r>
              <a:rPr lang="ru-RU" dirty="0">
                <a:solidFill>
                  <a:srgbClr val="00B050"/>
                </a:solidFill>
                <a:latin typeface="Bookman Old Style" panose="02050604050505020204" pitchFamily="18" charset="0"/>
              </a:rPr>
              <a:t>вернёт '</a:t>
            </a:r>
            <a:r>
              <a:rPr lang="en-US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Bookman Old Style" panose="02050604050505020204" pitchFamily="18" charset="0"/>
              </a:rPr>
              <a:t>'</a:t>
            </a:r>
            <a:endParaRPr lang="ru-RU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7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en-US" dirty="0" smtClean="0"/>
              <a:t> replace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92808"/>
            <a:ext cx="10972800" cy="42333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методу </a:t>
            </a:r>
            <a:r>
              <a:rPr lang="ru-RU" b="1" dirty="0" err="1"/>
              <a:t>replace</a:t>
            </a:r>
            <a:r>
              <a:rPr lang="ru-RU" dirty="0"/>
              <a:t> задать еще один параметр: </a:t>
            </a:r>
            <a:r>
              <a:rPr lang="ru-RU" b="1" dirty="0" err="1"/>
              <a:t>S.replace</a:t>
            </a:r>
            <a:r>
              <a:rPr lang="ru-RU" b="1" dirty="0"/>
              <a:t>(</a:t>
            </a:r>
            <a:r>
              <a:rPr lang="ru-RU" b="1" dirty="0" err="1"/>
              <a:t>old</a:t>
            </a:r>
            <a:r>
              <a:rPr lang="ru-RU" b="1" dirty="0"/>
              <a:t>, </a:t>
            </a:r>
            <a:r>
              <a:rPr lang="ru-RU" b="1" dirty="0" err="1"/>
              <a:t>new</a:t>
            </a:r>
            <a:r>
              <a:rPr lang="ru-RU" b="1" dirty="0"/>
              <a:t>, </a:t>
            </a:r>
            <a:r>
              <a:rPr lang="ru-RU" b="1" dirty="0" err="1"/>
              <a:t>count</a:t>
            </a:r>
            <a:r>
              <a:rPr lang="ru-RU" b="1" dirty="0"/>
              <a:t>)</a:t>
            </a:r>
            <a:r>
              <a:rPr lang="ru-RU" dirty="0"/>
              <a:t>, то заменены будут не все вхождения, а только не больше, чем первые </a:t>
            </a:r>
            <a:r>
              <a:rPr lang="ru-RU" b="1" dirty="0" err="1"/>
              <a:t>count</a:t>
            </a:r>
            <a:r>
              <a:rPr lang="ru-RU" dirty="0"/>
              <a:t> из них.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print('</a:t>
            </a:r>
            <a:r>
              <a:rPr lang="en-US" dirty="0" err="1">
                <a:latin typeface="Bookman Old Style" panose="02050604050505020204" pitchFamily="18" charset="0"/>
              </a:rPr>
              <a:t>Abrakadabra</a:t>
            </a:r>
            <a:r>
              <a:rPr lang="en-US" dirty="0">
                <a:latin typeface="Bookman Old Style" panose="02050604050505020204" pitchFamily="18" charset="0"/>
              </a:rPr>
              <a:t>'.replace('a', 'A', 2</a:t>
            </a:r>
            <a:r>
              <a:rPr lang="en-US" dirty="0" smtClean="0">
                <a:latin typeface="Bookman Old Style" panose="02050604050505020204" pitchFamily="18" charset="0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# </a:t>
            </a:r>
            <a:r>
              <a:rPr lang="ru-RU" dirty="0">
                <a:solidFill>
                  <a:srgbClr val="00B050"/>
                </a:solidFill>
                <a:latin typeface="Bookman Old Style" panose="02050604050505020204" pitchFamily="18" charset="0"/>
              </a:rPr>
              <a:t>вернёт '</a:t>
            </a:r>
            <a:r>
              <a:rPr lang="en-US" dirty="0" err="1">
                <a:solidFill>
                  <a:srgbClr val="00B050"/>
                </a:solidFill>
                <a:latin typeface="Bookman Old Style" panose="02050604050505020204" pitchFamily="18" charset="0"/>
              </a:rPr>
              <a:t>AbrAkAdabra</a:t>
            </a: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'</a:t>
            </a:r>
            <a:endParaRPr lang="ru-RU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8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en-US" dirty="0" smtClean="0"/>
              <a:t> count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92808"/>
            <a:ext cx="10972800" cy="42333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Подсчитывает </a:t>
            </a:r>
            <a:r>
              <a:rPr lang="ru-RU" dirty="0"/>
              <a:t>количество вхождений одной строки в другую строку. Простейшая форма вызова </a:t>
            </a:r>
            <a:r>
              <a:rPr lang="ru-RU" b="1" dirty="0" err="1"/>
              <a:t>S.count</a:t>
            </a:r>
            <a:r>
              <a:rPr lang="ru-RU" b="1" dirty="0"/>
              <a:t>(T)</a:t>
            </a:r>
            <a:r>
              <a:rPr lang="ru-RU" dirty="0"/>
              <a:t>  возвращает число вхождений строки T внутри строки S. При этом подсчитываются только непересекающиеся вхождения, например: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print('</a:t>
            </a:r>
            <a:r>
              <a:rPr lang="en-US" dirty="0" err="1">
                <a:latin typeface="Bookman Old Style" panose="02050604050505020204" pitchFamily="18" charset="0"/>
              </a:rPr>
              <a:t>Abracadabra'.count</a:t>
            </a:r>
            <a:r>
              <a:rPr lang="en-US" dirty="0">
                <a:latin typeface="Bookman Old Style" panose="02050604050505020204" pitchFamily="18" charset="0"/>
              </a:rPr>
              <a:t>('a</a:t>
            </a:r>
            <a:r>
              <a:rPr lang="en-US" dirty="0" smtClean="0">
                <a:latin typeface="Bookman Old Style" panose="02050604050505020204" pitchFamily="18" charset="0"/>
              </a:rPr>
              <a:t>')) </a:t>
            </a: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# </a:t>
            </a:r>
            <a:r>
              <a:rPr lang="ru-RU" dirty="0">
                <a:solidFill>
                  <a:srgbClr val="00B050"/>
                </a:solidFill>
                <a:latin typeface="Bookman Old Style" panose="02050604050505020204" pitchFamily="18" charset="0"/>
              </a:rPr>
              <a:t>вернёт </a:t>
            </a:r>
            <a:r>
              <a:rPr lang="ru-RU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4</a:t>
            </a:r>
            <a:endParaRPr lang="en-US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print</a:t>
            </a:r>
            <a:r>
              <a:rPr lang="en-US" dirty="0">
                <a:latin typeface="Bookman Old Style" panose="02050604050505020204" pitchFamily="18" charset="0"/>
              </a:rPr>
              <a:t>((</a:t>
            </a:r>
            <a:r>
              <a:rPr lang="en-US" dirty="0" smtClean="0">
                <a:latin typeface="Bookman Old Style" panose="02050604050505020204" pitchFamily="18" charset="0"/>
              </a:rPr>
              <a:t>'</a:t>
            </a:r>
            <a:r>
              <a:rPr lang="en-US" dirty="0" err="1" smtClean="0">
                <a:latin typeface="Bookman Old Style" panose="02050604050505020204" pitchFamily="18" charset="0"/>
              </a:rPr>
              <a:t>aaaa</a:t>
            </a:r>
            <a:r>
              <a:rPr lang="en-US" dirty="0" smtClean="0">
                <a:latin typeface="Bookman Old Style" panose="02050604050505020204" pitchFamily="18" charset="0"/>
              </a:rPr>
              <a:t>').</a:t>
            </a:r>
            <a:r>
              <a:rPr lang="en-US" dirty="0">
                <a:latin typeface="Bookman Old Style" panose="02050604050505020204" pitchFamily="18" charset="0"/>
              </a:rPr>
              <a:t>count('aa</a:t>
            </a:r>
            <a:r>
              <a:rPr lang="en-US" dirty="0" smtClean="0">
                <a:latin typeface="Bookman Old Style" panose="02050604050505020204" pitchFamily="18" charset="0"/>
              </a:rPr>
              <a:t>')) </a:t>
            </a: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# </a:t>
            </a:r>
            <a:r>
              <a:rPr lang="ru-RU" dirty="0">
                <a:solidFill>
                  <a:srgbClr val="00B050"/>
                </a:solidFill>
                <a:latin typeface="Bookman Old Style" panose="02050604050505020204" pitchFamily="18" charset="0"/>
              </a:rPr>
              <a:t>вернёт </a:t>
            </a: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2</a:t>
            </a:r>
            <a:endParaRPr lang="ru-RU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82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en-US" dirty="0" smtClean="0"/>
              <a:t> count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92808"/>
            <a:ext cx="10972800" cy="42333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указании трех параметров </a:t>
            </a:r>
            <a:r>
              <a:rPr lang="ru-RU" b="1" dirty="0" err="1"/>
              <a:t>S.count</a:t>
            </a:r>
            <a:r>
              <a:rPr lang="ru-RU" b="1" dirty="0"/>
              <a:t>(T, a, b)</a:t>
            </a:r>
            <a:r>
              <a:rPr lang="ru-RU" dirty="0"/>
              <a:t>, будет выполнен подсчет числа вхождений строки </a:t>
            </a:r>
            <a:r>
              <a:rPr lang="ru-RU" b="1" dirty="0"/>
              <a:t>T</a:t>
            </a:r>
            <a:r>
              <a:rPr lang="ru-RU" dirty="0"/>
              <a:t> в срезе </a:t>
            </a:r>
            <a:r>
              <a:rPr lang="ru-RU" b="1" dirty="0"/>
              <a:t>S[</a:t>
            </a:r>
            <a:r>
              <a:rPr lang="ru-RU" b="1" dirty="0" err="1"/>
              <a:t>a:b</a:t>
            </a:r>
            <a:r>
              <a:rPr lang="ru-RU" b="1" dirty="0" smtClean="0"/>
              <a:t>]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/>
              <a:t>print('</a:t>
            </a:r>
            <a:r>
              <a:rPr lang="en-US" u="sng" dirty="0" err="1"/>
              <a:t>Abraca</a:t>
            </a:r>
            <a:r>
              <a:rPr lang="en-US" dirty="0" err="1"/>
              <a:t>dabra'.count</a:t>
            </a:r>
            <a:r>
              <a:rPr lang="en-US" dirty="0"/>
              <a:t>(</a:t>
            </a:r>
            <a:r>
              <a:rPr lang="en-US" dirty="0" smtClean="0"/>
              <a:t>'a‘, 0, 6)) </a:t>
            </a: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ru-RU" dirty="0">
                <a:solidFill>
                  <a:srgbClr val="00B050"/>
                </a:solidFill>
              </a:rPr>
              <a:t>вернёт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472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пробелов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65377"/>
            <a:ext cx="10972800" cy="4525963"/>
          </a:xfrm>
        </p:spPr>
        <p:txBody>
          <a:bodyPr numCol="2"/>
          <a:lstStyle/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s = input()</a:t>
            </a:r>
          </a:p>
          <a:p>
            <a:pPr marL="0" indent="0">
              <a:buNone/>
            </a:pPr>
            <a:r>
              <a:rPr lang="en-US" sz="2800" dirty="0" err="1">
                <a:latin typeface="Bookman Old Style" panose="02050604050505020204" pitchFamily="18" charset="0"/>
              </a:rPr>
              <a:t>i</a:t>
            </a:r>
            <a:r>
              <a:rPr lang="en-US" sz="2800" dirty="0">
                <a:latin typeface="Bookman Old Style" panose="02050604050505020204" pitchFamily="18" charset="0"/>
              </a:rPr>
              <a:t> = 0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while s[</a:t>
            </a:r>
            <a:r>
              <a:rPr lang="en-US" sz="2800" dirty="0" err="1">
                <a:latin typeface="Bookman Old Style" panose="02050604050505020204" pitchFamily="18" charset="0"/>
              </a:rPr>
              <a:t>i</a:t>
            </a:r>
            <a:r>
              <a:rPr lang="en-US" sz="2800" dirty="0">
                <a:latin typeface="Bookman Old Style" panose="02050604050505020204" pitchFamily="18" charset="0"/>
              </a:rPr>
              <a:t>] == ' ':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    </a:t>
            </a:r>
            <a:r>
              <a:rPr lang="en-US" sz="2800" dirty="0" err="1">
                <a:latin typeface="Bookman Old Style" panose="02050604050505020204" pitchFamily="18" charset="0"/>
              </a:rPr>
              <a:t>i</a:t>
            </a:r>
            <a:r>
              <a:rPr lang="en-US" sz="2800" dirty="0">
                <a:latin typeface="Bookman Old Style" panose="02050604050505020204" pitchFamily="18" charset="0"/>
              </a:rPr>
              <a:t> += 1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s = s[</a:t>
            </a:r>
            <a:r>
              <a:rPr lang="en-US" sz="2800" dirty="0" err="1">
                <a:latin typeface="Bookman Old Style" panose="02050604050505020204" pitchFamily="18" charset="0"/>
              </a:rPr>
              <a:t>i</a:t>
            </a:r>
            <a:r>
              <a:rPr lang="en-US" sz="2800" dirty="0">
                <a:latin typeface="Bookman Old Style" panose="02050604050505020204" pitchFamily="18" charset="0"/>
              </a:rPr>
              <a:t>:]</a:t>
            </a:r>
          </a:p>
          <a:p>
            <a:pPr marL="0" indent="0">
              <a:buNone/>
            </a:pPr>
            <a:r>
              <a:rPr lang="en-US" sz="2800" dirty="0" err="1">
                <a:latin typeface="Bookman Old Style" panose="02050604050505020204" pitchFamily="18" charset="0"/>
              </a:rPr>
              <a:t>i</a:t>
            </a:r>
            <a:r>
              <a:rPr lang="en-US" sz="2800" dirty="0">
                <a:latin typeface="Bookman Old Style" panose="02050604050505020204" pitchFamily="18" charset="0"/>
              </a:rPr>
              <a:t> = </a:t>
            </a:r>
            <a:r>
              <a:rPr lang="en-US" sz="2800" dirty="0" err="1">
                <a:latin typeface="Bookman Old Style" panose="02050604050505020204" pitchFamily="18" charset="0"/>
              </a:rPr>
              <a:t>len</a:t>
            </a:r>
            <a:r>
              <a:rPr lang="en-US" sz="2800" dirty="0">
                <a:latin typeface="Bookman Old Style" panose="02050604050505020204" pitchFamily="18" charset="0"/>
              </a:rPr>
              <a:t>(s)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while s[i-1] == ' ':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    </a:t>
            </a:r>
            <a:r>
              <a:rPr lang="en-US" sz="2800" dirty="0" err="1">
                <a:latin typeface="Bookman Old Style" panose="02050604050505020204" pitchFamily="18" charset="0"/>
              </a:rPr>
              <a:t>i</a:t>
            </a:r>
            <a:r>
              <a:rPr lang="en-US" sz="2800" dirty="0">
                <a:latin typeface="Bookman Old Style" panose="02050604050505020204" pitchFamily="18" charset="0"/>
              </a:rPr>
              <a:t> -= 1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s = s[:</a:t>
            </a:r>
            <a:r>
              <a:rPr lang="en-US" sz="2800" dirty="0" err="1">
                <a:latin typeface="Bookman Old Style" panose="02050604050505020204" pitchFamily="18" charset="0"/>
              </a:rPr>
              <a:t>i</a:t>
            </a:r>
            <a:r>
              <a:rPr lang="en-US" sz="2800" dirty="0">
                <a:latin typeface="Bookman Old Style" panose="020506040505050202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s1 = s[0]</a:t>
            </a:r>
          </a:p>
          <a:p>
            <a:pPr marL="0" indent="0">
              <a:buNone/>
            </a:pPr>
            <a:r>
              <a:rPr lang="en-US" sz="2800" dirty="0" err="1">
                <a:latin typeface="Bookman Old Style" panose="02050604050505020204" pitchFamily="18" charset="0"/>
              </a:rPr>
              <a:t>i</a:t>
            </a:r>
            <a:r>
              <a:rPr lang="en-US" sz="2800" dirty="0">
                <a:latin typeface="Bookman Old Style" panose="02050604050505020204" pitchFamily="18" charset="0"/>
              </a:rPr>
              <a:t> = 1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while </a:t>
            </a:r>
            <a:r>
              <a:rPr lang="en-US" sz="2800" dirty="0" err="1">
                <a:latin typeface="Bookman Old Style" panose="02050604050505020204" pitchFamily="18" charset="0"/>
              </a:rPr>
              <a:t>i</a:t>
            </a:r>
            <a:r>
              <a:rPr lang="en-US" sz="2800" dirty="0">
                <a:latin typeface="Bookman Old Style" panose="02050604050505020204" pitchFamily="18" charset="0"/>
              </a:rPr>
              <a:t> &lt; </a:t>
            </a:r>
            <a:r>
              <a:rPr lang="en-US" sz="2800" dirty="0" err="1">
                <a:latin typeface="Bookman Old Style" panose="02050604050505020204" pitchFamily="18" charset="0"/>
              </a:rPr>
              <a:t>len</a:t>
            </a:r>
            <a:r>
              <a:rPr lang="en-US" sz="2800" dirty="0">
                <a:latin typeface="Bookman Old Style" panose="02050604050505020204" pitchFamily="18" charset="0"/>
              </a:rPr>
              <a:t>(s):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	if s[</a:t>
            </a:r>
            <a:r>
              <a:rPr lang="en-US" sz="2800" dirty="0" err="1">
                <a:latin typeface="Bookman Old Style" panose="02050604050505020204" pitchFamily="18" charset="0"/>
              </a:rPr>
              <a:t>i</a:t>
            </a:r>
            <a:r>
              <a:rPr lang="en-US" sz="2800" dirty="0">
                <a:latin typeface="Bookman Old Style" panose="02050604050505020204" pitchFamily="18" charset="0"/>
              </a:rPr>
              <a:t>] != ' ':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		s1 += s[</a:t>
            </a:r>
            <a:r>
              <a:rPr lang="en-US" sz="2800" dirty="0" err="1">
                <a:latin typeface="Bookman Old Style" panose="02050604050505020204" pitchFamily="18" charset="0"/>
              </a:rPr>
              <a:t>i</a:t>
            </a:r>
            <a:r>
              <a:rPr lang="en-US" sz="2800" dirty="0">
                <a:latin typeface="Bookman Old Style" panose="020506040505050202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	</a:t>
            </a:r>
            <a:r>
              <a:rPr lang="en-US" sz="2800" dirty="0" err="1">
                <a:latin typeface="Bookman Old Style" panose="02050604050505020204" pitchFamily="18" charset="0"/>
              </a:rPr>
              <a:t>elif</a:t>
            </a:r>
            <a:r>
              <a:rPr lang="en-US" sz="2800" dirty="0">
                <a:latin typeface="Bookman Old Style" panose="02050604050505020204" pitchFamily="18" charset="0"/>
              </a:rPr>
              <a:t> s[i-1] != ' ':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		s1 += ' '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	</a:t>
            </a:r>
            <a:r>
              <a:rPr lang="en-US" sz="2800" dirty="0" err="1">
                <a:latin typeface="Bookman Old Style" panose="02050604050505020204" pitchFamily="18" charset="0"/>
              </a:rPr>
              <a:t>i</a:t>
            </a:r>
            <a:r>
              <a:rPr lang="en-US" sz="2800" dirty="0">
                <a:latin typeface="Bookman Old Style" panose="02050604050505020204" pitchFamily="18" charset="0"/>
              </a:rPr>
              <a:t> += 1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print(s1)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методы строк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01504"/>
              </p:ext>
            </p:extLst>
          </p:nvPr>
        </p:nvGraphicFramePr>
        <p:xfrm>
          <a:off x="609600" y="1490472"/>
          <a:ext cx="11350752" cy="4561964"/>
        </p:xfrm>
        <a:graphic>
          <a:graphicData uri="http://schemas.openxmlformats.org/drawingml/2006/table">
            <a:tbl>
              <a:tblPr/>
              <a:tblGrid>
                <a:gridCol w="3368040"/>
                <a:gridCol w="7982712"/>
              </a:tblGrid>
              <a:tr h="335873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S.isdigit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Состоит ли строка из цифр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3075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S.isalpha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Состоит ли строка из букв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69965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S.isalnum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Состоит ли строка из цифр или букв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2104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S.islower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Состоит ли строка из символов в нижнем регистре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7665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S.isupper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Состоит ли строка из символов в верхнем регистре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29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S.istitle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Начинаются ли слова в строке с заглавной буквы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502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методы строк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009285"/>
              </p:ext>
            </p:extLst>
          </p:nvPr>
        </p:nvGraphicFramePr>
        <p:xfrm>
          <a:off x="609600" y="1465742"/>
          <a:ext cx="11186160" cy="5440770"/>
        </p:xfrm>
        <a:graphic>
          <a:graphicData uri="http://schemas.openxmlformats.org/drawingml/2006/table">
            <a:tbl>
              <a:tblPr/>
              <a:tblGrid>
                <a:gridCol w="2663952"/>
                <a:gridCol w="8522208"/>
              </a:tblGrid>
              <a:tr h="545297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S.upper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marL="54530" marR="54530" marT="27265" marB="27265"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effectLst/>
                        </a:rPr>
                        <a:t>Преобразование строки к верхнему регистру</a:t>
                      </a:r>
                    </a:p>
                  </a:txBody>
                  <a:tcPr marL="54530" marR="54530" marT="27265" marB="27265"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45297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S.lower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marL="54530" marR="54530" marT="27265" marB="27265"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effectLst/>
                        </a:rPr>
                        <a:t>Преобразование строки к нижнему регистру</a:t>
                      </a:r>
                    </a:p>
                  </a:txBody>
                  <a:tcPr marL="54530" marR="54530" marT="27265" marB="27265"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5297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S.startswith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str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54530" marR="54530" marT="27265" marB="27265"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effectLst/>
                        </a:rPr>
                        <a:t>Начинается ли строка S с шаблона str</a:t>
                      </a:r>
                    </a:p>
                  </a:txBody>
                  <a:tcPr marL="54530" marR="54530" marT="27265" marB="27265"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45297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S.endswith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str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54530" marR="54530" marT="27265" marB="27265"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effectLst/>
                        </a:rPr>
                        <a:t>Заканчивается ли строка S шаблоном str</a:t>
                      </a:r>
                    </a:p>
                  </a:txBody>
                  <a:tcPr marL="54530" marR="54530" marT="27265" marB="27265"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6064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S.capitalize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marL="54530" marR="54530" marT="27265" marB="27265"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Переводит первый символ строки в верхний регистр, а все остальные в нижний</a:t>
                      </a:r>
                    </a:p>
                  </a:txBody>
                  <a:tcPr marL="54530" marR="54530" marT="27265" marB="27265"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56518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S.lstrip</a:t>
                      </a:r>
                      <a:r>
                        <a:rPr lang="en-US" sz="2400" dirty="0">
                          <a:effectLst/>
                        </a:rPr>
                        <a:t>([chars])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Удаление пробельных символов в начале строки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S.rstrip</a:t>
                      </a:r>
                      <a:r>
                        <a:rPr lang="en-US" sz="2400">
                          <a:effectLst/>
                        </a:rPr>
                        <a:t>([chars])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Удаление пробельных символов в конце строки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036064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S.strip</a:t>
                      </a:r>
                      <a:r>
                        <a:rPr lang="en-US" sz="2400" dirty="0">
                          <a:effectLst/>
                        </a:rPr>
                        <a:t>([chars])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Удаление пробельных символов в начале и в конце строки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7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Почти любой </a:t>
            </a:r>
            <a:r>
              <a:rPr lang="ru-RU" dirty="0"/>
              <a:t>другой </a:t>
            </a:r>
            <a:r>
              <a:rPr lang="ru-RU" dirty="0" smtClean="0"/>
              <a:t>объект </a:t>
            </a:r>
            <a:r>
              <a:rPr lang="ru-RU" dirty="0"/>
              <a:t>в Питоне можно </a:t>
            </a:r>
            <a:r>
              <a:rPr lang="ru-RU" dirty="0" smtClean="0"/>
              <a:t>привести </a:t>
            </a:r>
            <a:r>
              <a:rPr lang="ru-RU" dirty="0"/>
              <a:t>к строке, которая ему соответствует. Для этого нужно вызвать функцию </a:t>
            </a:r>
            <a:r>
              <a:rPr lang="ru-RU" dirty="0" err="1"/>
              <a:t>str</a:t>
            </a:r>
            <a:r>
              <a:rPr lang="ru-RU" dirty="0"/>
              <a:t>(), передав ей в качестве параметра объект, переводимый в строку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Строка – неизменяемый объект! Пытаясь изменить строку, вы просто создаете новый объект, отличающийся от старого.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69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Как вы думаете, что напечатает программа</a:t>
            </a:r>
            <a:r>
              <a:rPr lang="en-US" dirty="0"/>
              <a:t>?</a:t>
            </a:r>
            <a:endParaRPr lang="ru-RU" dirty="0" smtClean="0"/>
          </a:p>
          <a:p>
            <a:pPr marL="0" indent="0">
              <a:buNone/>
            </a:pPr>
            <a:r>
              <a:rPr lang="pt-BR" dirty="0">
                <a:latin typeface="Bookman Old Style" panose="02050604050505020204" pitchFamily="18" charset="0"/>
              </a:rPr>
              <a:t>a = '234'</a:t>
            </a:r>
          </a:p>
          <a:p>
            <a:pPr marL="0" indent="0">
              <a:buNone/>
            </a:pPr>
            <a:r>
              <a:rPr lang="pt-BR" dirty="0">
                <a:latin typeface="Bookman Old Style" panose="02050604050505020204" pitchFamily="18" charset="0"/>
              </a:rPr>
              <a:t>b = a</a:t>
            </a:r>
          </a:p>
          <a:p>
            <a:pPr marL="0" indent="0">
              <a:buNone/>
            </a:pPr>
            <a:r>
              <a:rPr lang="pt-BR" dirty="0">
                <a:latin typeface="Bookman Old Style" panose="02050604050505020204" pitchFamily="18" charset="0"/>
              </a:rPr>
              <a:t>a = </a:t>
            </a:r>
            <a:r>
              <a:rPr lang="pt-BR" dirty="0" smtClean="0">
                <a:latin typeface="Bookman Old Style" panose="02050604050505020204" pitchFamily="18" charset="0"/>
              </a:rPr>
              <a:t>'123‘</a:t>
            </a:r>
            <a:endParaRPr lang="ru-RU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print(b)</a:t>
            </a:r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3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ru-RU" dirty="0" smtClean="0"/>
              <a:t>принадлежности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in</a:t>
            </a:r>
            <a:r>
              <a:rPr lang="ru-RU" dirty="0"/>
              <a:t> </a:t>
            </a:r>
            <a:r>
              <a:rPr lang="ru-RU" dirty="0" smtClean="0"/>
              <a:t>– считается </a:t>
            </a:r>
            <a:r>
              <a:rPr lang="ru-RU" dirty="0"/>
              <a:t>истиной (</a:t>
            </a:r>
            <a:r>
              <a:rPr lang="ru-RU" dirty="0" err="1"/>
              <a:t>true</a:t>
            </a:r>
            <a:r>
              <a:rPr lang="ru-RU" dirty="0"/>
              <a:t>), если находит переменную в заданной </a:t>
            </a:r>
            <a:r>
              <a:rPr lang="ru-RU" dirty="0" smtClean="0"/>
              <a:t>строке, </a:t>
            </a:r>
            <a:r>
              <a:rPr lang="ru-RU" dirty="0"/>
              <a:t>и ложью (</a:t>
            </a:r>
            <a:r>
              <a:rPr lang="ru-RU" dirty="0" err="1"/>
              <a:t>false</a:t>
            </a:r>
            <a:r>
              <a:rPr lang="ru-RU" dirty="0"/>
              <a:t>) в противном случае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b="1" dirty="0" err="1"/>
              <a:t>not</a:t>
            </a:r>
            <a:r>
              <a:rPr lang="ru-RU" b="1" dirty="0"/>
              <a:t> </a:t>
            </a:r>
            <a:r>
              <a:rPr lang="ru-RU" b="1" dirty="0" err="1" smtClean="0"/>
              <a:t>in</a:t>
            </a:r>
            <a:r>
              <a:rPr lang="ru-RU" dirty="0" smtClean="0"/>
              <a:t> – </a:t>
            </a:r>
            <a:r>
              <a:rPr lang="ru-RU" dirty="0"/>
              <a:t>с</a:t>
            </a:r>
            <a:r>
              <a:rPr lang="ru-RU" dirty="0" smtClean="0"/>
              <a:t>читается </a:t>
            </a:r>
            <a:r>
              <a:rPr lang="ru-RU" dirty="0"/>
              <a:t>истиной (</a:t>
            </a:r>
            <a:r>
              <a:rPr lang="ru-RU" dirty="0" err="1"/>
              <a:t>true</a:t>
            </a:r>
            <a:r>
              <a:rPr lang="ru-RU" dirty="0"/>
              <a:t>), если не находит переменную в заданной </a:t>
            </a:r>
            <a:r>
              <a:rPr lang="ru-RU" dirty="0" smtClean="0"/>
              <a:t>строке, </a:t>
            </a:r>
            <a:r>
              <a:rPr lang="ru-RU" dirty="0"/>
              <a:t>и ложью (</a:t>
            </a:r>
            <a:r>
              <a:rPr lang="ru-RU" dirty="0" err="1"/>
              <a:t>false</a:t>
            </a:r>
            <a:r>
              <a:rPr lang="ru-RU" dirty="0"/>
              <a:t>) в противном </a:t>
            </a:r>
            <a:r>
              <a:rPr lang="ru-RU" dirty="0" smtClean="0"/>
              <a:t>случае.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S = </a:t>
            </a:r>
            <a:r>
              <a:rPr lang="en-US" dirty="0" smtClean="0">
                <a:latin typeface="Bookman Old Style" panose="02050604050505020204" pitchFamily="18" charset="0"/>
              </a:rPr>
              <a:t>'Hello</a:t>
            </a:r>
            <a:r>
              <a:rPr lang="en-US" dirty="0">
                <a:latin typeface="Bookman Old Style" panose="02050604050505020204" pitchFamily="18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if S in ‘</a:t>
            </a:r>
            <a:r>
              <a:rPr lang="en-US" dirty="0" err="1">
                <a:latin typeface="Bookman Old Style" panose="02050604050505020204" pitchFamily="18" charset="0"/>
              </a:rPr>
              <a:t>Helloween</a:t>
            </a:r>
            <a:r>
              <a:rPr lang="en-US" dirty="0" smtClean="0">
                <a:latin typeface="Bookman Old Style" panose="02050604050505020204" pitchFamily="18" charset="0"/>
              </a:rPr>
              <a:t>‘: </a:t>
            </a:r>
            <a:r>
              <a:rPr lang="en-US" dirty="0">
                <a:solidFill>
                  <a:srgbClr val="00B050"/>
                </a:solidFill>
                <a:latin typeface="Bookman Old Style" panose="02050604050505020204" pitchFamily="18" charset="0"/>
              </a:rPr>
              <a:t># </a:t>
            </a:r>
            <a:r>
              <a:rPr lang="ru-RU" dirty="0">
                <a:solidFill>
                  <a:srgbClr val="00B050"/>
                </a:solidFill>
                <a:latin typeface="Bookman Old Style" panose="02050604050505020204" pitchFamily="18" charset="0"/>
              </a:rPr>
              <a:t>вернёт </a:t>
            </a:r>
            <a:r>
              <a:rPr 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True</a:t>
            </a: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print (‘YES’)</a:t>
            </a:r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6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Срезы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746504"/>
            <a:ext cx="10972800" cy="43796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Срез </a:t>
            </a:r>
            <a:r>
              <a:rPr lang="en-US" dirty="0" smtClean="0"/>
              <a:t>(</a:t>
            </a:r>
            <a:r>
              <a:rPr lang="en-US" dirty="0"/>
              <a:t>slice)</a:t>
            </a:r>
            <a:r>
              <a:rPr lang="ru-RU" dirty="0" smtClean="0"/>
              <a:t> – это </a:t>
            </a:r>
            <a:r>
              <a:rPr lang="ru-RU" dirty="0"/>
              <a:t>способ извлечь из строки отдельные символы или подстроки. При применении среза конструируется новая строка, </a:t>
            </a:r>
            <a:r>
              <a:rPr lang="ru-RU" dirty="0" smtClean="0"/>
              <a:t>а строка</a:t>
            </a:r>
            <a:r>
              <a:rPr lang="ru-RU" dirty="0"/>
              <a:t>, к которой был применён срез, остается без изменений.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06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Срезы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20240"/>
            <a:ext cx="10972800" cy="42059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Есть три формы срезов. Самая простая форма среза: взятие одного символа строки, а именно, S[i] — это срез, состоящий из одного символа, который имеет номер i. При этом считается, что нумерация начинается с числа 0. То есть если S = '</a:t>
            </a:r>
            <a:r>
              <a:rPr lang="ru-RU" dirty="0" err="1"/>
              <a:t>Hello</a:t>
            </a:r>
            <a:r>
              <a:rPr lang="ru-RU" dirty="0"/>
              <a:t>', то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S[0</a:t>
            </a:r>
            <a:r>
              <a:rPr lang="ru-RU" dirty="0"/>
              <a:t>] == 'H', S[1] == 'e', S[2] == 'l', S[3] == 'l', S[4] == 'o</a:t>
            </a:r>
            <a:r>
              <a:rPr lang="ru-RU" dirty="0" smtClean="0"/>
              <a:t>'.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59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Срезы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20240"/>
            <a:ext cx="10972800" cy="42059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Номера символов в строке (а также в других структурах данных: списках, кортежах) называются </a:t>
            </a:r>
            <a:r>
              <a:rPr lang="ru-RU" b="1" i="1" dirty="0"/>
              <a:t>индексом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 языке Питон присутствует и нумерация символов строки отрицательными числами. Последний символ строки имеет номер -1, </a:t>
            </a:r>
            <a:r>
              <a:rPr lang="ru-RU" dirty="0" err="1"/>
              <a:t>предпослендий</a:t>
            </a:r>
            <a:r>
              <a:rPr lang="ru-RU" dirty="0"/>
              <a:t> -2 и так далее. При попытке обратиться к символу с номером, меньшим чем -</a:t>
            </a:r>
            <a:r>
              <a:rPr lang="ru-RU" dirty="0" err="1"/>
              <a:t>len</a:t>
            </a:r>
            <a:r>
              <a:rPr lang="ru-RU" dirty="0"/>
              <a:t>(s</a:t>
            </a:r>
            <a:r>
              <a:rPr lang="ru-RU" dirty="0" smtClean="0"/>
              <a:t>), или большим, чем  </a:t>
            </a:r>
            <a:r>
              <a:rPr lang="ru-RU" dirty="0" err="1"/>
              <a:t>len</a:t>
            </a:r>
            <a:r>
              <a:rPr lang="ru-RU" dirty="0"/>
              <a:t>(s</a:t>
            </a:r>
            <a:r>
              <a:rPr lang="ru-RU" dirty="0" smtClean="0"/>
              <a:t>) – 1 возникает </a:t>
            </a:r>
            <a:r>
              <a:rPr lang="ru-RU" dirty="0"/>
              <a:t>ошибка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38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Срезы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20240"/>
            <a:ext cx="10972800" cy="42059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Нумерация </a:t>
            </a:r>
            <a:r>
              <a:rPr lang="ru-RU" dirty="0"/>
              <a:t>символов в строке </a:t>
            </a:r>
            <a:r>
              <a:rPr lang="ru-RU" dirty="0" smtClean="0"/>
              <a:t>'‘</a:t>
            </a:r>
            <a:r>
              <a:rPr lang="en-US" dirty="0" smtClean="0"/>
              <a:t>Python</a:t>
            </a:r>
            <a:r>
              <a:rPr lang="ru-RU" dirty="0" smtClean="0"/>
              <a:t>'' </a:t>
            </a:r>
            <a:r>
              <a:rPr lang="ru-RU" dirty="0"/>
              <a:t>представлена в таблице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Получить </a:t>
            </a:r>
            <a:r>
              <a:rPr lang="ru-RU" dirty="0"/>
              <a:t>доступ, например, к символу </a:t>
            </a:r>
            <a:r>
              <a:rPr lang="en-US" b="1" dirty="0" smtClean="0"/>
              <a:t>o</a:t>
            </a:r>
            <a:r>
              <a:rPr lang="ru-RU" dirty="0" smtClean="0"/>
              <a:t>, </a:t>
            </a:r>
            <a:r>
              <a:rPr lang="ru-RU" dirty="0"/>
              <a:t>можно двумя способами s[4] и s[-2].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86254"/>
              </p:ext>
            </p:extLst>
          </p:nvPr>
        </p:nvGraphicFramePr>
        <p:xfrm>
          <a:off x="2907792" y="2679034"/>
          <a:ext cx="5596128" cy="268833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32688"/>
                <a:gridCol w="932688"/>
                <a:gridCol w="932688"/>
                <a:gridCol w="932688"/>
                <a:gridCol w="932688"/>
                <a:gridCol w="932688"/>
              </a:tblGrid>
              <a:tr h="89611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dirty="0" smtClean="0"/>
                        <a:t>P</a:t>
                      </a:r>
                      <a:endParaRPr lang="ru-RU" sz="3200" dirty="0" smtClean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dirty="0" smtClean="0"/>
                        <a:t>y</a:t>
                      </a:r>
                      <a:endParaRPr lang="ru-RU" sz="3200" dirty="0" smtClean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t</a:t>
                      </a:r>
                      <a:endParaRPr lang="ru-RU" sz="32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dirty="0" smtClean="0"/>
                        <a:t>h</a:t>
                      </a:r>
                      <a:endParaRPr lang="ru-RU" sz="32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o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dirty="0" smtClean="0"/>
                        <a:t>n</a:t>
                      </a:r>
                      <a:endParaRPr lang="ru-RU" sz="32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89611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dirty="0" smtClean="0"/>
                        <a:t>0</a:t>
                      </a:r>
                      <a:endParaRPr lang="ru-RU" sz="3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dirty="0" smtClean="0"/>
                        <a:t>1</a:t>
                      </a:r>
                      <a:endParaRPr lang="ru-RU" sz="3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dirty="0" smtClean="0"/>
                        <a:t>3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dirty="0" smtClean="0"/>
                        <a:t>5</a:t>
                      </a:r>
                      <a:endParaRPr lang="ru-RU" sz="3200" dirty="0"/>
                    </a:p>
                  </a:txBody>
                  <a:tcPr anchor="ctr"/>
                </a:tc>
              </a:tr>
              <a:tr h="89611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dirty="0" smtClean="0"/>
                        <a:t>-6</a:t>
                      </a:r>
                      <a:endParaRPr lang="ru-RU" sz="3200" dirty="0" smtClean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dirty="0" smtClean="0"/>
                        <a:t>-5</a:t>
                      </a:r>
                      <a:endParaRPr lang="ru-RU" sz="3200" dirty="0" smtClean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-4</a:t>
                      </a:r>
                      <a:endParaRPr lang="ru-RU" sz="32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dirty="0" smtClean="0"/>
                        <a:t>-3</a:t>
                      </a:r>
                      <a:endParaRPr lang="ru-RU" sz="32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-2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dirty="0" smtClean="0"/>
                        <a:t>-1</a:t>
                      </a:r>
                      <a:endParaRPr lang="ru-RU" sz="32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140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2" id="{37070A84-33D3-4529-9F0E-63004B4E8194}" vid="{F3655DC9-09F1-4884-9395-D5643D9A9EF6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204</TotalTime>
  <Words>1347</Words>
  <Application>Microsoft Office PowerPoint</Application>
  <PresentationFormat>Широкоэкранный</PresentationFormat>
  <Paragraphs>152</Paragraphs>
  <Slides>26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Bookman Old Style</vt:lpstr>
      <vt:lpstr>Calibri</vt:lpstr>
      <vt:lpstr>Calibri Light</vt:lpstr>
      <vt:lpstr>Тема2</vt:lpstr>
      <vt:lpstr>Специальное оформление</vt:lpstr>
      <vt:lpstr>СТРОКИ</vt:lpstr>
      <vt:lpstr>Строки</vt:lpstr>
      <vt:lpstr>Строки</vt:lpstr>
      <vt:lpstr>Строки</vt:lpstr>
      <vt:lpstr>Операторы принадлежности</vt:lpstr>
      <vt:lpstr>Срезы строк</vt:lpstr>
      <vt:lpstr>Срезы строк</vt:lpstr>
      <vt:lpstr>Срезы строк</vt:lpstr>
      <vt:lpstr>Срезы строк</vt:lpstr>
      <vt:lpstr>Срезы строк</vt:lpstr>
      <vt:lpstr>Срезы строк</vt:lpstr>
      <vt:lpstr>Срезы строк</vt:lpstr>
      <vt:lpstr>Методы</vt:lpstr>
      <vt:lpstr>Методы find и rfind</vt:lpstr>
      <vt:lpstr>Методы find и rfind</vt:lpstr>
      <vt:lpstr>Методы find и rfind</vt:lpstr>
      <vt:lpstr>Методы find и rfind</vt:lpstr>
      <vt:lpstr>Методы find и rfind</vt:lpstr>
      <vt:lpstr>Методы find и rfind</vt:lpstr>
      <vt:lpstr>Метод replace</vt:lpstr>
      <vt:lpstr>Метод replace</vt:lpstr>
      <vt:lpstr>Метод count</vt:lpstr>
      <vt:lpstr>Метод count</vt:lpstr>
      <vt:lpstr>Несколько пробелов</vt:lpstr>
      <vt:lpstr>Другие методы строк</vt:lpstr>
      <vt:lpstr>Другие методы строк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Svetlana Sezhetova</dc:creator>
  <cp:lastModifiedBy>Сежетова Светлана Анатольевна</cp:lastModifiedBy>
  <cp:revision>16</cp:revision>
  <dcterms:created xsi:type="dcterms:W3CDTF">2017-09-30T15:01:31Z</dcterms:created>
  <dcterms:modified xsi:type="dcterms:W3CDTF">2018-11-20T08:10:19Z</dcterms:modified>
</cp:coreProperties>
</file>