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194B-7335-4C2D-AB41-8D1134A73B9E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C89A8-CB19-4935-BC4D-B6A0F2BCE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31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2544-85FF-48CF-B264-3BB2B89E207C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1514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8157B-2B6A-4552-9894-DC185107EAEC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3564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5969F-1209-4A4C-BA8B-8709C42634E0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9447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F9D4A-7239-4B1C-85B4-C3A500E4E6A2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6063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DDE73-9ABE-4A2F-9D4B-87CA8C29F885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3445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2544-85FF-48CF-B264-3BB2B89E207C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668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1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2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8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8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2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5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3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2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246A-E3B6-46D2-BC78-5A41EE64CA23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D929-9584-416F-AC4D-FBAED02B8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2184" y="404665"/>
            <a:ext cx="2736056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0584" y="1497526"/>
            <a:ext cx="6382495" cy="2387600"/>
          </a:xfrm>
          <a:noFill/>
          <a:ln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>
            <a:normAutofit fontScale="90000"/>
          </a:bodyPr>
          <a:lstStyle/>
          <a:p>
            <a:pPr algn="l">
              <a:lnSpc>
                <a:spcPct val="150000"/>
              </a:lnSpc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Язык </a:t>
            </a:r>
            <a:r>
              <a:rPr lang="ru-RU" dirty="0" smtClean="0"/>
              <a:t>программирования 			</a:t>
            </a:r>
            <a:r>
              <a:rPr lang="en-US" sz="8000" b="1" dirty="0"/>
              <a:t>Python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5347" y="4929188"/>
            <a:ext cx="6858000" cy="1122362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ru-RU" sz="3200" dirty="0"/>
              <a:t>История создания и современное положение языка программирования </a:t>
            </a:r>
            <a:r>
              <a:rPr lang="en-US" sz="3200" dirty="0"/>
              <a:t>Python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294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Библиотека m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464" y="-457200"/>
            <a:ext cx="9753600" cy="731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595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Библиотека m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472" y="-457200"/>
            <a:ext cx="9753600" cy="731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080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Библиотека m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0"/>
            <a:ext cx="9753600" cy="731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360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Библиотека m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0"/>
            <a:ext cx="9753600" cy="731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02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385A5-F985-44E1-BE96-ED63E9A9284A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029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Порядок выполнения операций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860550" y="876301"/>
            <a:ext cx="88074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/>
              <a:t>вычисление выражений в скобках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/>
              <a:t>умножение, деление, </a:t>
            </a:r>
            <a:r>
              <a:rPr lang="en-US" sz="2800"/>
              <a:t>//, %</a:t>
            </a:r>
            <a:r>
              <a:rPr lang="ru-RU" sz="2800"/>
              <a:t> слева направо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/>
              <a:t>сложение и вычитание слева направо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868488" y="2890838"/>
            <a:ext cx="8285162" cy="5191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628650" lvl="1" indent="-268288">
              <a:spcBef>
                <a:spcPct val="15000"/>
              </a:spcBef>
              <a:defRPr/>
            </a:pPr>
            <a:r>
              <a:rPr lang="en-US" sz="2800">
                <a:latin typeface="Courier New" pitchFamily="49" charset="0"/>
              </a:rPr>
              <a:t>z := 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en-US" sz="2800">
                <a:latin typeface="Courier New" pitchFamily="49" charset="0"/>
              </a:rPr>
              <a:t>5*a*c+3*(c-d))/a*(b-c)/ b;</a:t>
            </a:r>
            <a:endParaRPr lang="ru-RU" sz="2800">
              <a:latin typeface="Courier New" pitchFamily="49" charset="0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2439989" y="3844926"/>
          <a:ext cx="28717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4" imgW="1422360" imgH="444240" progId="Equation.3">
                  <p:embed/>
                </p:oleObj>
              </mc:Choice>
              <mc:Fallback>
                <p:oleObj name="Формула" r:id="rId4" imgW="1422360" imgH="444240" progId="Equation.3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9" y="3844926"/>
                        <a:ext cx="287178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7073900" y="3438526"/>
          <a:ext cx="3276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6" imgW="1523880" imgH="393480" progId="Equation.3">
                  <p:embed/>
                </p:oleObj>
              </mc:Choice>
              <mc:Fallback>
                <p:oleObj name="Формула" r:id="rId6" imgW="1523880" imgH="393480" progId="Equation.3">
                  <p:embed/>
                  <p:pic>
                    <p:nvPicPr>
                      <p:cNvPr id="26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3438526"/>
                        <a:ext cx="327660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754189" y="5289550"/>
            <a:ext cx="8702675" cy="5032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628650" lvl="1" indent="-268288">
              <a:spcBef>
                <a:spcPct val="15000"/>
              </a:spcBef>
              <a:defRPr/>
            </a:pPr>
            <a:r>
              <a:rPr lang="en-US" sz="2700">
                <a:latin typeface="Courier New" pitchFamily="49" charset="0"/>
              </a:rPr>
              <a:t>x:=</a:t>
            </a:r>
            <a:r>
              <a:rPr lang="ru-RU" sz="2700">
                <a:latin typeface="Courier New" pitchFamily="49" charset="0"/>
              </a:rPr>
              <a:t>(</a:t>
            </a:r>
            <a:r>
              <a:rPr lang="en-US" sz="2700">
                <a:latin typeface="Courier New" pitchFamily="49" charset="0"/>
              </a:rPr>
              <a:t>a*a+5*c*c-d*(a+b))/((c+d)*(d-2*a));</a:t>
            </a:r>
            <a:endParaRPr lang="ru-RU" sz="2700">
              <a:latin typeface="Courier New" pitchFamily="49" charset="0"/>
            </a:endParaRPr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 rot="5400000">
            <a:off x="5462588" y="4119563"/>
            <a:ext cx="677862" cy="8239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 rot="10800000" flipH="1">
            <a:off x="6027739" y="3490914"/>
            <a:ext cx="822325" cy="585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141663" y="2411414"/>
            <a:ext cx="5583878" cy="52540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lvl="1">
              <a:spcBef>
                <a:spcPct val="15000"/>
              </a:spcBef>
            </a:pPr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 2 3 5 4  1 </a:t>
            </a:r>
            <a:r>
              <a:rPr lang="ru-RU" sz="280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 7 8  6</a:t>
            </a:r>
            <a:r>
              <a:rPr lang="ru-RU" sz="2800">
                <a:solidFill>
                  <a:srgbClr val="0000FF"/>
                </a:solidFill>
                <a:latin typeface="Courier New" pitchFamily="49" charset="0"/>
              </a:rPr>
              <a:t>  9</a:t>
            </a:r>
            <a:endParaRPr lang="en-US" sz="28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509838" y="4862513"/>
            <a:ext cx="7103524" cy="5100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lvl="1">
              <a:spcBef>
                <a:spcPct val="15000"/>
              </a:spcBef>
            </a:pPr>
            <a:r>
              <a:rPr lang="en-US" sz="2700">
                <a:solidFill>
                  <a:srgbClr val="0000FF"/>
                </a:solidFill>
                <a:latin typeface="Courier New" pitchFamily="49" charset="0"/>
              </a:rPr>
              <a:t> 2 6 3 4 7 5  1   12  8 11 10 9</a:t>
            </a:r>
          </a:p>
        </p:txBody>
      </p:sp>
    </p:spTree>
    <p:extLst>
      <p:ext uri="{BB962C8B-B14F-4D97-AF65-F5344CB8AC3E}">
        <p14:creationId xmlns:p14="http://schemas.microsoft.com/office/powerpoint/2010/main" val="200181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6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  <p:bldP spid="26631" grpId="0" build="p" animBg="1"/>
      <p:bldP spid="26634" grpId="0" build="allAtOnce" animBg="1"/>
      <p:bldP spid="26635" grpId="0" animBg="1"/>
      <p:bldP spid="26636" grpId="0" animBg="1"/>
      <p:bldP spid="26638" grpId="0"/>
      <p:bldP spid="266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141DA-DA04-4DF3-8621-F92B3BF270BC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4248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Имена программы, констант, переменных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19289" y="836613"/>
            <a:ext cx="85693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/>
            <a:r>
              <a:rPr lang="ru-RU" sz="2300">
                <a:solidFill>
                  <a:srgbClr val="3333FF"/>
                </a:solidFill>
              </a:rPr>
              <a:t>Имена могут включать</a:t>
            </a:r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латинские буквы (</a:t>
            </a:r>
            <a:r>
              <a:rPr lang="en-US" sz="2300"/>
              <a:t>A-Z)</a:t>
            </a:r>
            <a:endParaRPr lang="ru-RU" sz="2300"/>
          </a:p>
          <a:p>
            <a:pPr marL="892175" lvl="1" indent="-271463" defTabSz="722313">
              <a:buFontTx/>
              <a:buChar char="•"/>
            </a:pPr>
            <a:endParaRPr lang="ru-RU" sz="2300"/>
          </a:p>
          <a:p>
            <a:pPr marL="892175" lvl="1" indent="-271463" defTabSz="722313">
              <a:buFontTx/>
              <a:buChar char="•"/>
            </a:pPr>
            <a:endParaRPr lang="en-US" sz="2300"/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цифры</a:t>
            </a:r>
            <a:endParaRPr lang="en-US" sz="2300"/>
          </a:p>
          <a:p>
            <a:pPr marL="892175" lvl="1" indent="-271463" defTabSz="722313">
              <a:buFontTx/>
              <a:buChar char="•"/>
            </a:pPr>
            <a:endParaRPr lang="en-US" sz="2300"/>
          </a:p>
          <a:p>
            <a:pPr marL="892175" lvl="1" indent="-271463" defTabSz="722313">
              <a:buFontTx/>
              <a:buChar char="•"/>
            </a:pPr>
            <a:endParaRPr lang="ru-RU" sz="2300"/>
          </a:p>
          <a:p>
            <a:pPr marL="892175" lvl="1" indent="-271463" defTabSz="722313">
              <a:spcBef>
                <a:spcPct val="10000"/>
              </a:spcBef>
              <a:buFontTx/>
              <a:buChar char="•"/>
            </a:pPr>
            <a:r>
              <a:rPr lang="ru-RU" sz="2300"/>
              <a:t>знак подчеркивания _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927351" y="1628775"/>
            <a:ext cx="7345363" cy="647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300">
                <a:solidFill>
                  <a:srgbClr val="3333FF"/>
                </a:solidFill>
              </a:rPr>
              <a:t>заглавные и строчные буквы не различаются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919289" y="3716339"/>
            <a:ext cx="85693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/>
            <a:r>
              <a:rPr lang="ru-RU" sz="2300">
                <a:solidFill>
                  <a:srgbClr val="3333FF"/>
                </a:solidFill>
              </a:rPr>
              <a:t>Имена </a:t>
            </a:r>
            <a:r>
              <a:rPr lang="ru-RU" sz="2300">
                <a:solidFill>
                  <a:srgbClr val="FF0000"/>
                </a:solidFill>
              </a:rPr>
              <a:t>НЕ</a:t>
            </a:r>
            <a:r>
              <a:rPr lang="ru-RU" sz="2300">
                <a:solidFill>
                  <a:srgbClr val="3333FF"/>
                </a:solidFill>
              </a:rPr>
              <a:t> могут включать</a:t>
            </a:r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русские буквы</a:t>
            </a:r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пробелы</a:t>
            </a:r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скобки, знаки +, =, !, </a:t>
            </a:r>
            <a:r>
              <a:rPr lang="en-US" sz="2300"/>
              <a:t>?</a:t>
            </a:r>
            <a:r>
              <a:rPr lang="ru-RU" sz="2300"/>
              <a:t> и др.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927351" y="2708275"/>
            <a:ext cx="7345363" cy="647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800">
                <a:solidFill>
                  <a:srgbClr val="FF0000"/>
                </a:solidFill>
              </a:rPr>
              <a:t>имя не может начинаться с цифры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919289" y="5229225"/>
            <a:ext cx="85693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/>
            <a:r>
              <a:rPr lang="ru-RU" sz="2300">
                <a:solidFill>
                  <a:srgbClr val="3333FF"/>
                </a:solidFill>
              </a:rPr>
              <a:t>Какие имена правильные??</a:t>
            </a:r>
          </a:p>
          <a:p>
            <a:pPr marL="271463" indent="-271463" defTabSz="722313"/>
            <a:r>
              <a:rPr lang="ru-RU" sz="2300"/>
              <a:t> </a:t>
            </a:r>
            <a:r>
              <a:rPr lang="en-US" sz="2800"/>
              <a:t>AXby    R&amp;B    4Wheel    </a:t>
            </a:r>
            <a:r>
              <a:rPr lang="ru-RU" sz="2800"/>
              <a:t>Вася </a:t>
            </a:r>
            <a:r>
              <a:rPr lang="en-US" sz="2800"/>
              <a:t>   “PesBarbos” TU154    [QuQu]     _ABBA    A+B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0205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2"/>
      <p:bldP spid="14342" grpId="0" animBg="1"/>
      <p:bldP spid="14343" grpId="0" build="p" bldLvl="2"/>
      <p:bldP spid="14344" grpId="0" animBg="1"/>
      <p:bldP spid="143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cf.ppt-online.org/files/slide/q/QClKoDgJ4u0AjUydmp286YSrWEatnVs9cxGIfT/slide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7536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672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cf.ppt-online.org/files/slide/q/QClKoDgJ4u0AjUydmp286YSrWEatnVs9cxGIfT/slide-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0"/>
            <a:ext cx="11929842" cy="7763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33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cf.ppt-online.org/files/slide/q/QClKoDgJ4u0AjUydmp286YSrWEatnVs9cxGIfT/slide-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7536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f.ppt-online.org/files/slide/q/QClKoDgJ4u0AjUydmp286YSrWEatnVs9cxGIfT/slide-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00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27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Ввод значения с клавиатур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65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Вывод данных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371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Форматный выво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8183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Типы переменных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508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Арифметическое выраж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414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Математические функци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447675"/>
            <a:ext cx="9753600" cy="730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632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75521" y="365127"/>
            <a:ext cx="8332887" cy="32924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ru-RU" sz="3200" b="1" dirty="0" err="1"/>
              <a:t>Python</a:t>
            </a:r>
            <a:r>
              <a:rPr lang="ru-RU" sz="3200" b="1" dirty="0"/>
              <a:t> </a:t>
            </a:r>
            <a:r>
              <a:rPr lang="ru-RU" sz="3200" dirty="0"/>
              <a:t>(в русском языке распространено название </a:t>
            </a:r>
            <a:r>
              <a:rPr lang="ru-RU" sz="3200" b="1" dirty="0" err="1"/>
              <a:t>пито́н</a:t>
            </a:r>
            <a:r>
              <a:rPr lang="ru-RU" sz="3200" dirty="0"/>
              <a:t>) — высокоуровневый язык программирования общего назначения, ориентированный на повышение производительности разработчика и читаемости кода.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41873" y="4189414"/>
            <a:ext cx="8908256" cy="1200329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dirty="0"/>
              <a:t>Официальный сайт - </a:t>
            </a:r>
            <a:r>
              <a:rPr lang="en-US" sz="3600" dirty="0">
                <a:hlinkClick r:id="rId2"/>
              </a:rPr>
              <a:t>https://www.python.org/</a:t>
            </a:r>
            <a:r>
              <a:rPr lang="ru-RU" sz="3600" dirty="0">
                <a:hlinkClick r:id="rId2"/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526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141DA-DA04-4DF3-8621-F92B3BF270BC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4248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Имена программы, констант, переменных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19289" y="836613"/>
            <a:ext cx="85693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/>
            <a:r>
              <a:rPr lang="ru-RU" sz="2300">
                <a:solidFill>
                  <a:srgbClr val="3333FF"/>
                </a:solidFill>
              </a:rPr>
              <a:t>Имена могут включать</a:t>
            </a:r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латинские буквы (</a:t>
            </a:r>
            <a:r>
              <a:rPr lang="en-US" sz="2300"/>
              <a:t>A-Z)</a:t>
            </a:r>
            <a:endParaRPr lang="ru-RU" sz="2300"/>
          </a:p>
          <a:p>
            <a:pPr marL="892175" lvl="1" indent="-271463" defTabSz="722313">
              <a:buFontTx/>
              <a:buChar char="•"/>
            </a:pPr>
            <a:endParaRPr lang="ru-RU" sz="2300"/>
          </a:p>
          <a:p>
            <a:pPr marL="892175" lvl="1" indent="-271463" defTabSz="722313">
              <a:buFontTx/>
              <a:buChar char="•"/>
            </a:pPr>
            <a:endParaRPr lang="en-US" sz="2300"/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цифры</a:t>
            </a:r>
            <a:endParaRPr lang="en-US" sz="2300"/>
          </a:p>
          <a:p>
            <a:pPr marL="892175" lvl="1" indent="-271463" defTabSz="722313">
              <a:buFontTx/>
              <a:buChar char="•"/>
            </a:pPr>
            <a:endParaRPr lang="en-US" sz="2300"/>
          </a:p>
          <a:p>
            <a:pPr marL="892175" lvl="1" indent="-271463" defTabSz="722313">
              <a:buFontTx/>
              <a:buChar char="•"/>
            </a:pPr>
            <a:endParaRPr lang="ru-RU" sz="2300"/>
          </a:p>
          <a:p>
            <a:pPr marL="892175" lvl="1" indent="-271463" defTabSz="722313">
              <a:spcBef>
                <a:spcPct val="10000"/>
              </a:spcBef>
              <a:buFontTx/>
              <a:buChar char="•"/>
            </a:pPr>
            <a:r>
              <a:rPr lang="ru-RU" sz="2300"/>
              <a:t>знак подчеркивания _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927351" y="1628775"/>
            <a:ext cx="7345363" cy="647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300">
                <a:solidFill>
                  <a:srgbClr val="3333FF"/>
                </a:solidFill>
              </a:rPr>
              <a:t>заглавные и строчные буквы не различаются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919289" y="3716339"/>
            <a:ext cx="85693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/>
            <a:r>
              <a:rPr lang="ru-RU" sz="2300">
                <a:solidFill>
                  <a:srgbClr val="3333FF"/>
                </a:solidFill>
              </a:rPr>
              <a:t>Имена </a:t>
            </a:r>
            <a:r>
              <a:rPr lang="ru-RU" sz="2300">
                <a:solidFill>
                  <a:srgbClr val="FF0000"/>
                </a:solidFill>
              </a:rPr>
              <a:t>НЕ</a:t>
            </a:r>
            <a:r>
              <a:rPr lang="ru-RU" sz="2300">
                <a:solidFill>
                  <a:srgbClr val="3333FF"/>
                </a:solidFill>
              </a:rPr>
              <a:t> могут включать</a:t>
            </a:r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русские буквы</a:t>
            </a:r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пробелы</a:t>
            </a:r>
          </a:p>
          <a:p>
            <a:pPr marL="892175" lvl="1" indent="-271463" defTabSz="722313">
              <a:buFontTx/>
              <a:buChar char="•"/>
            </a:pPr>
            <a:r>
              <a:rPr lang="ru-RU" sz="2300"/>
              <a:t>скобки, знаки +, =, !, </a:t>
            </a:r>
            <a:r>
              <a:rPr lang="en-US" sz="2300"/>
              <a:t>?</a:t>
            </a:r>
            <a:r>
              <a:rPr lang="ru-RU" sz="2300"/>
              <a:t> и др.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927351" y="2708275"/>
            <a:ext cx="7345363" cy="647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800">
                <a:solidFill>
                  <a:srgbClr val="FF0000"/>
                </a:solidFill>
              </a:rPr>
              <a:t>имя не может начинаться с цифры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919289" y="5229225"/>
            <a:ext cx="85693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/>
            <a:r>
              <a:rPr lang="ru-RU" sz="2300">
                <a:solidFill>
                  <a:srgbClr val="3333FF"/>
                </a:solidFill>
              </a:rPr>
              <a:t>Какие имена правильные??</a:t>
            </a:r>
          </a:p>
          <a:p>
            <a:pPr marL="271463" indent="-271463" defTabSz="722313"/>
            <a:r>
              <a:rPr lang="ru-RU" sz="2300"/>
              <a:t> </a:t>
            </a:r>
            <a:r>
              <a:rPr lang="en-US" sz="2800"/>
              <a:t>AXby    R&amp;B    4Wheel    </a:t>
            </a:r>
            <a:r>
              <a:rPr lang="ru-RU" sz="2800"/>
              <a:t>Вася </a:t>
            </a:r>
            <a:r>
              <a:rPr lang="en-US" sz="2800"/>
              <a:t>   “PesBarbos” TU154    [QuQu]     _ABBA    A+B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44343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2"/>
      <p:bldP spid="14342" grpId="0" animBg="1"/>
      <p:bldP spid="14343" grpId="0" build="p" bldLvl="2"/>
      <p:bldP spid="14344" grpId="0" animBg="1"/>
      <p:bldP spid="143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026DB-82EA-4EA2-B0C6-C583A8A6A75F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Переменные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892300" y="969963"/>
            <a:ext cx="828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Язык Python чувствителен к регистру. Переменная Z  и z – разные переменные. Python, в отличие от многих языков, не требует описания переменных.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866900" y="2116138"/>
            <a:ext cx="82804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Типы переменных: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en-US" sz="2400"/>
              <a:t>int			</a:t>
            </a:r>
            <a:r>
              <a:rPr lang="en-US" sz="2400">
                <a:solidFill>
                  <a:srgbClr val="3333FF"/>
                </a:solidFill>
              </a:rPr>
              <a:t>{ </a:t>
            </a:r>
            <a:r>
              <a:rPr lang="ru-RU" sz="2400">
                <a:solidFill>
                  <a:srgbClr val="3333FF"/>
                </a:solidFill>
              </a:rPr>
              <a:t>целая </a:t>
            </a:r>
            <a:r>
              <a:rPr lang="en-US" sz="2400">
                <a:solidFill>
                  <a:srgbClr val="3333FF"/>
                </a:solidFill>
              </a:rPr>
              <a:t>}</a:t>
            </a:r>
            <a:endParaRPr lang="ru-RU" sz="2400">
              <a:solidFill>
                <a:srgbClr val="3333FF"/>
              </a:solidFill>
            </a:endParaRP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en-US" sz="2400"/>
              <a:t>float			</a:t>
            </a:r>
            <a:r>
              <a:rPr lang="en-US" sz="2400">
                <a:solidFill>
                  <a:srgbClr val="3333FF"/>
                </a:solidFill>
              </a:rPr>
              <a:t>{ </a:t>
            </a:r>
            <a:r>
              <a:rPr lang="ru-RU" sz="2400">
                <a:solidFill>
                  <a:srgbClr val="3333FF"/>
                </a:solidFill>
              </a:rPr>
              <a:t>вещественная </a:t>
            </a:r>
            <a:r>
              <a:rPr lang="en-US" sz="2400">
                <a:solidFill>
                  <a:srgbClr val="3333FF"/>
                </a:solidFill>
              </a:rPr>
              <a:t>}</a:t>
            </a:r>
            <a:endParaRPr lang="ru-RU" sz="2400">
              <a:solidFill>
                <a:srgbClr val="3333FF"/>
              </a:solidFill>
            </a:endParaRP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en-US" sz="2400"/>
              <a:t>list			</a:t>
            </a:r>
            <a:r>
              <a:rPr lang="en-US" sz="2400">
                <a:solidFill>
                  <a:srgbClr val="3333FF"/>
                </a:solidFill>
              </a:rPr>
              <a:t>{ </a:t>
            </a:r>
            <a:r>
              <a:rPr lang="ru-RU" sz="2400">
                <a:solidFill>
                  <a:srgbClr val="3333FF"/>
                </a:solidFill>
              </a:rPr>
              <a:t>список, аналог массивов</a:t>
            </a:r>
            <a:r>
              <a:rPr lang="en-US" sz="2400">
                <a:solidFill>
                  <a:srgbClr val="3333FF"/>
                </a:solidFill>
              </a:rPr>
              <a:t>}</a:t>
            </a:r>
            <a:endParaRPr lang="ru-RU" sz="2400">
              <a:solidFill>
                <a:srgbClr val="3333FF"/>
              </a:solidFill>
            </a:endParaRP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en-US" sz="2400"/>
              <a:t>str			</a:t>
            </a:r>
            <a:r>
              <a:rPr lang="en-US" sz="2400">
                <a:solidFill>
                  <a:srgbClr val="3333FF"/>
                </a:solidFill>
              </a:rPr>
              <a:t>{ </a:t>
            </a:r>
            <a:r>
              <a:rPr lang="ru-RU" sz="2400">
                <a:solidFill>
                  <a:srgbClr val="3333FF"/>
                </a:solidFill>
              </a:rPr>
              <a:t>символьная строка </a:t>
            </a:r>
            <a:r>
              <a:rPr lang="en-US" sz="2400">
                <a:solidFill>
                  <a:srgbClr val="3333FF"/>
                </a:solidFill>
              </a:rPr>
              <a:t>}</a:t>
            </a:r>
            <a:endParaRPr lang="ru-RU" sz="2400">
              <a:solidFill>
                <a:srgbClr val="3333FF"/>
              </a:solidFill>
            </a:endParaRP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en-US" sz="2400"/>
              <a:t>bool 			</a:t>
            </a:r>
            <a:r>
              <a:rPr lang="en-US" sz="2400">
                <a:solidFill>
                  <a:srgbClr val="3333FF"/>
                </a:solidFill>
              </a:rPr>
              <a:t>{ </a:t>
            </a:r>
            <a:r>
              <a:rPr lang="ru-RU" sz="2400">
                <a:solidFill>
                  <a:srgbClr val="3333FF"/>
                </a:solidFill>
              </a:rPr>
              <a:t>логическая </a:t>
            </a:r>
            <a:r>
              <a:rPr lang="en-US" sz="2400">
                <a:solidFill>
                  <a:srgbClr val="3333FF"/>
                </a:solidFill>
              </a:rPr>
              <a:t>}</a:t>
            </a:r>
            <a:endParaRPr lang="ru-RU" sz="2400">
              <a:solidFill>
                <a:srgbClr val="3333FF"/>
              </a:solidFill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898650" y="4605338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Объявление переменных</a:t>
            </a:r>
            <a:r>
              <a:rPr lang="en-US" sz="2400">
                <a:solidFill>
                  <a:srgbClr val="3333FF"/>
                </a:solidFill>
              </a:rPr>
              <a:t> (</a:t>
            </a:r>
            <a:r>
              <a:rPr lang="ru-RU" sz="2400">
                <a:solidFill>
                  <a:srgbClr val="3333FF"/>
                </a:solidFill>
              </a:rPr>
              <a:t>выделение памяти</a:t>
            </a:r>
            <a:r>
              <a:rPr lang="en-US" sz="2400">
                <a:solidFill>
                  <a:srgbClr val="3333FF"/>
                </a:solidFill>
              </a:rPr>
              <a:t>)</a:t>
            </a:r>
            <a:r>
              <a:rPr lang="ru-RU" sz="2400">
                <a:solidFill>
                  <a:srgbClr val="3333FF"/>
                </a:solidFill>
              </a:rPr>
              <a:t>: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997201" y="4975226"/>
            <a:ext cx="5719763" cy="1882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  <a:defRPr/>
            </a:pP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(“</a:t>
            </a:r>
            <a:r>
              <a:rPr lang="ru-RU" sz="2800" dirty="0">
                <a:latin typeface="Courier New" pitchFamily="49" charset="0"/>
              </a:rPr>
              <a:t>88</a:t>
            </a:r>
            <a:r>
              <a:rPr lang="en-US" sz="2800" dirty="0">
                <a:latin typeface="Courier New" pitchFamily="49" charset="0"/>
              </a:rPr>
              <a:t>”) </a:t>
            </a:r>
            <a:r>
              <a:rPr lang="ru-RU" sz="2800" dirty="0">
                <a:latin typeface="Courier New" pitchFamily="49" charset="0"/>
              </a:rPr>
              <a:t>результат 88</a:t>
            </a:r>
          </a:p>
          <a:p>
            <a:pPr marL="176213" indent="-176213">
              <a:spcBef>
                <a:spcPct val="50000"/>
              </a:spcBef>
              <a:defRPr/>
            </a:pPr>
            <a:r>
              <a:rPr lang="en-US" sz="2800" dirty="0" err="1">
                <a:latin typeface="Courier New" pitchFamily="49" charset="0"/>
              </a:rPr>
              <a:t>str</a:t>
            </a:r>
            <a:r>
              <a:rPr lang="ru-RU" sz="2800" dirty="0">
                <a:latin typeface="Courier New" pitchFamily="49" charset="0"/>
              </a:rPr>
              <a:t>(88)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результат </a:t>
            </a:r>
            <a:r>
              <a:rPr lang="en-US" sz="2800" dirty="0">
                <a:latin typeface="Courier New" pitchFamily="49" charset="0"/>
              </a:rPr>
              <a:t>“</a:t>
            </a:r>
            <a:r>
              <a:rPr lang="ru-RU" sz="2800" dirty="0">
                <a:latin typeface="Courier New" pitchFamily="49" charset="0"/>
              </a:rPr>
              <a:t>88</a:t>
            </a:r>
            <a:r>
              <a:rPr lang="en-US" sz="2800" dirty="0">
                <a:latin typeface="Courier New" pitchFamily="49" charset="0"/>
              </a:rPr>
              <a:t>”</a:t>
            </a:r>
          </a:p>
          <a:p>
            <a:pPr marL="176213" indent="-176213">
              <a:spcBef>
                <a:spcPct val="50000"/>
              </a:spcBef>
              <a:defRPr/>
            </a:pPr>
            <a:r>
              <a:rPr lang="en-US" sz="2800" dirty="0">
                <a:latin typeface="Courier New" pitchFamily="49" charset="0"/>
              </a:rPr>
              <a:t>float(</a:t>
            </a:r>
            <a:r>
              <a:rPr lang="ru-RU" sz="2800" dirty="0">
                <a:latin typeface="Courier New" pitchFamily="49" charset="0"/>
              </a:rPr>
              <a:t>88</a:t>
            </a:r>
            <a:r>
              <a:rPr lang="en-US" sz="2800" dirty="0">
                <a:latin typeface="Courier New" pitchFamily="49" charset="0"/>
              </a:rPr>
              <a:t>) </a:t>
            </a:r>
            <a:r>
              <a:rPr lang="ru-RU" sz="2800" dirty="0">
                <a:latin typeface="Courier New" pitchFamily="49" charset="0"/>
              </a:rPr>
              <a:t>результат 88.00</a:t>
            </a: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 build="p" bldLvl="2"/>
      <p:bldP spid="18439" grpId="0"/>
      <p:bldP spid="184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11D49-3E9B-4ECD-955E-FA63DE48EC92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Как изменить значение переменной?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892301" y="841376"/>
            <a:ext cx="8456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1688" indent="-801688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Оператор</a:t>
            </a:r>
            <a:r>
              <a:rPr lang="ru-RU" sz="2400"/>
              <a:t> – это команда языка программирования высокого уровня.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882775" y="1625601"/>
            <a:ext cx="828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1688" indent="-801688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Оператор присваивания</a:t>
            </a:r>
            <a:r>
              <a:rPr lang="ru-RU" sz="2400"/>
              <a:t> служит для изменения значения переменной.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352675" y="3054351"/>
            <a:ext cx="7799388" cy="2009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a=2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b=a+2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a=b*4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print(a)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6926264" y="3262313"/>
            <a:ext cx="879475" cy="812800"/>
          </a:xfrm>
          <a:prstGeom prst="wedgeRoundRectCallout">
            <a:avLst>
              <a:gd name="adj1" fmla="val -375864"/>
              <a:gd name="adj2" fmla="val -4735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142163" y="3127376"/>
            <a:ext cx="396560" cy="52540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latin typeface="Courier New" pitchFamily="49" charset="0"/>
              </a:rPr>
              <a:t>a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127876" y="3565526"/>
            <a:ext cx="442913" cy="3413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/>
              <a:t>?</a:t>
            </a:r>
            <a:endParaRPr lang="ru-RU" sz="2000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7867651" y="3556001"/>
            <a:ext cx="442913" cy="3413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/>
              <a:t>5</a:t>
            </a:r>
            <a:endParaRPr lang="ru-RU" sz="2000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7488238" y="3733800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7127876" y="3565526"/>
            <a:ext cx="442913" cy="3413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/>
              <a:t>5</a:t>
            </a:r>
            <a:endParaRPr lang="ru-RU" sz="2000"/>
          </a:p>
        </p:txBody>
      </p:sp>
      <p:sp>
        <p:nvSpPr>
          <p:cNvPr id="20511" name="AutoShape 31"/>
          <p:cNvSpPr>
            <a:spLocks noChangeArrowheads="1"/>
          </p:cNvSpPr>
          <p:nvPr/>
        </p:nvSpPr>
        <p:spPr bwMode="auto">
          <a:xfrm flipH="1">
            <a:off x="7500938" y="4314825"/>
            <a:ext cx="893762" cy="831850"/>
          </a:xfrm>
          <a:prstGeom prst="wedgeRoundRectCallout">
            <a:avLst>
              <a:gd name="adj1" fmla="val 290245"/>
              <a:gd name="adj2" fmla="val -739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7742238" y="4248151"/>
            <a:ext cx="396560" cy="52540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latin typeface="Courier New" pitchFamily="49" charset="0"/>
              </a:rPr>
              <a:t>b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7718426" y="4664076"/>
            <a:ext cx="442913" cy="3413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/>
              <a:t>?</a:t>
            </a:r>
            <a:endParaRPr lang="ru-RU" sz="2000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8605838" y="4664076"/>
            <a:ext cx="442912" cy="3413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Courier New" pitchFamily="49" charset="0"/>
              </a:rPr>
              <a:t>5+2</a:t>
            </a:r>
            <a:endParaRPr lang="ru-RU" sz="2000">
              <a:latin typeface="Courier New" pitchFamily="49" charset="0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H="1">
            <a:off x="8078788" y="4832350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718426" y="4664076"/>
            <a:ext cx="442913" cy="3413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/>
              <a:t>7</a:t>
            </a:r>
            <a:endParaRPr lang="ru-RU" sz="2000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7562851" y="3916364"/>
            <a:ext cx="1025525" cy="776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 flipH="1">
            <a:off x="7989888" y="5453063"/>
            <a:ext cx="893762" cy="831850"/>
          </a:xfrm>
          <a:prstGeom prst="wedgeRoundRectCallout">
            <a:avLst>
              <a:gd name="adj1" fmla="val 453358"/>
              <a:gd name="adj2" fmla="val -13167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8250238" y="5373689"/>
            <a:ext cx="396560" cy="52540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latin typeface="Courier New" pitchFamily="49" charset="0"/>
              </a:rPr>
              <a:t>a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8226426" y="5789613"/>
            <a:ext cx="442913" cy="3413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/>
              <a:t>5</a:t>
            </a:r>
            <a:endParaRPr lang="ru-RU" sz="2000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9104313" y="5789613"/>
            <a:ext cx="442912" cy="3413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Courier New" pitchFamily="49" charset="0"/>
              </a:rPr>
              <a:t>7*4</a:t>
            </a:r>
            <a:endParaRPr lang="ru-RU" sz="2000">
              <a:latin typeface="Courier New" pitchFamily="49" charset="0"/>
            </a:endParaRP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H="1">
            <a:off x="8586788" y="5957888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8226426" y="5789613"/>
            <a:ext cx="442913" cy="3413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/>
              <a:t>28</a:t>
            </a:r>
            <a:endParaRPr lang="ru-RU" sz="2000"/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1947863" y="2544763"/>
            <a:ext cx="130706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Пример:</a:t>
            </a:r>
          </a:p>
        </p:txBody>
      </p:sp>
    </p:spTree>
    <p:extLst>
      <p:ext uri="{BB962C8B-B14F-4D97-AF65-F5344CB8AC3E}">
        <p14:creationId xmlns:p14="http://schemas.microsoft.com/office/powerpoint/2010/main" val="36582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 animBg="1"/>
      <p:bldP spid="20493" grpId="0" animBg="1"/>
      <p:bldP spid="20489" grpId="0"/>
      <p:bldP spid="20490" grpId="0" animBg="1"/>
      <p:bldP spid="20490" grpId="1" animBg="1"/>
      <p:bldP spid="20491" grpId="0"/>
      <p:bldP spid="20491" grpId="1"/>
      <p:bldP spid="20492" grpId="0" animBg="1"/>
      <p:bldP spid="20492" grpId="1" animBg="1"/>
      <p:bldP spid="20498" grpId="0" animBg="1"/>
      <p:bldP spid="20511" grpId="0" animBg="1"/>
      <p:bldP spid="20502" grpId="0"/>
      <p:bldP spid="20503" grpId="0" animBg="1"/>
      <p:bldP spid="20503" grpId="1" animBg="1"/>
      <p:bldP spid="20504" grpId="0"/>
      <p:bldP spid="20504" grpId="1"/>
      <p:bldP spid="20505" grpId="0" animBg="1"/>
      <p:bldP spid="20505" grpId="1" animBg="1"/>
      <p:bldP spid="20512" grpId="0" animBg="1"/>
      <p:bldP spid="20513" grpId="0" animBg="1"/>
      <p:bldP spid="20513" grpId="1" animBg="1"/>
      <p:bldP spid="20515" grpId="0" animBg="1"/>
      <p:bldP spid="20507" grpId="0"/>
      <p:bldP spid="20508" grpId="0" animBg="1"/>
      <p:bldP spid="20508" grpId="1" animBg="1"/>
      <p:bldP spid="20509" grpId="0"/>
      <p:bldP spid="20509" grpId="1"/>
      <p:bldP spid="20510" grpId="0" animBg="1"/>
      <p:bldP spid="20510" grpId="1" animBg="1"/>
      <p:bldP spid="20514" grpId="0" animBg="1"/>
      <p:bldP spid="205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6D11D8-55C2-48AF-B379-0DB23ACBB878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4339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Оператор присваивания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28814" y="2139951"/>
            <a:ext cx="851058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Арифметическое выражение может включать</a:t>
            </a:r>
            <a:endParaRPr lang="en-US" sz="2800">
              <a:solidFill>
                <a:srgbClr val="3333FF"/>
              </a:solidFill>
            </a:endParaRP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/>
              <a:t>имена переменных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/>
              <a:t>знаки арифметических операций:</a:t>
            </a:r>
          </a:p>
          <a:p>
            <a:pPr marL="628650" lvl="1" indent="-268288">
              <a:spcBef>
                <a:spcPct val="15000"/>
              </a:spcBef>
            </a:pPr>
            <a:r>
              <a:rPr lang="ru-RU" sz="2800">
                <a:latin typeface="Courier New" pitchFamily="49" charset="0"/>
              </a:rPr>
              <a:t>	 	  </a:t>
            </a:r>
            <a:r>
              <a:rPr lang="en-US" sz="2800">
                <a:latin typeface="Courier New" pitchFamily="49" charset="0"/>
              </a:rPr>
              <a:t>+ -   *   /     </a:t>
            </a:r>
            <a:r>
              <a:rPr lang="ru-RU" sz="2800">
                <a:latin typeface="Courier New" pitchFamily="49" charset="0"/>
              </a:rPr>
              <a:t>//</a:t>
            </a:r>
            <a:r>
              <a:rPr lang="en-US" sz="2800">
                <a:latin typeface="Courier New" pitchFamily="49" charset="0"/>
              </a:rPr>
              <a:t>    </a:t>
            </a:r>
            <a:r>
              <a:rPr lang="ru-RU" sz="2800">
                <a:latin typeface="Courier New" pitchFamily="49" charset="0"/>
              </a:rPr>
              <a:t>  %    **</a:t>
            </a:r>
            <a:endParaRPr lang="en-US" sz="2800">
              <a:latin typeface="Courier New" pitchFamily="49" charset="0"/>
            </a:endParaRPr>
          </a:p>
          <a:p>
            <a:pPr marL="628650" lvl="1" indent="-268288">
              <a:spcBef>
                <a:spcPct val="15000"/>
              </a:spcBef>
            </a:pPr>
            <a:endParaRPr lang="ru-RU" sz="2800">
              <a:latin typeface="Courier New" pitchFamily="49" charset="0"/>
            </a:endParaRP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/>
              <a:t>вызовы функций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/>
              <a:t>круглые скобки</a:t>
            </a:r>
            <a:r>
              <a:rPr lang="en-US" sz="2800"/>
              <a:t> ( )</a:t>
            </a:r>
            <a:endParaRPr lang="ru-RU" sz="2800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2682876" y="4213226"/>
            <a:ext cx="1654175" cy="398463"/>
          </a:xfrm>
          <a:prstGeom prst="wedgeRoundRectCallout">
            <a:avLst>
              <a:gd name="adj1" fmla="val 67852"/>
              <a:gd name="adj2" fmla="val -1065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умножение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4465639" y="4332288"/>
            <a:ext cx="1589087" cy="398462"/>
          </a:xfrm>
          <a:prstGeom prst="wedgeRoundRectCallout">
            <a:avLst>
              <a:gd name="adj1" fmla="val 12838"/>
              <a:gd name="adj2" fmla="val -970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деление</a:t>
            </a:r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6183314" y="4459289"/>
            <a:ext cx="1589087" cy="720725"/>
          </a:xfrm>
          <a:prstGeom prst="wedgeRoundRectCallout">
            <a:avLst>
              <a:gd name="adj1" fmla="val 2347"/>
              <a:gd name="adj2" fmla="val -7863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деление нацело</a:t>
            </a:r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7878764" y="4344988"/>
            <a:ext cx="1589087" cy="684212"/>
          </a:xfrm>
          <a:prstGeom prst="wedgeRoundRectCallout">
            <a:avLst>
              <a:gd name="adj1" fmla="val -4046"/>
              <a:gd name="adj2" fmla="val -8016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остаток от деления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116138" y="1516064"/>
            <a:ext cx="7834312" cy="5873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3333FF"/>
                </a:solidFill>
                <a:latin typeface="Courier New" pitchFamily="49" charset="0"/>
              </a:rPr>
              <a:t>&lt;</a:t>
            </a:r>
            <a:r>
              <a:rPr lang="ru-RU" sz="3200" i="1" dirty="0">
                <a:solidFill>
                  <a:srgbClr val="3333FF"/>
                </a:solidFill>
                <a:latin typeface="Courier New" pitchFamily="49" charset="0"/>
              </a:rPr>
              <a:t>имя переменной</a:t>
            </a:r>
            <a:r>
              <a:rPr lang="en-US" sz="3200" dirty="0">
                <a:solidFill>
                  <a:srgbClr val="3333FF"/>
                </a:solidFill>
                <a:latin typeface="Courier New" pitchFamily="49" charset="0"/>
              </a:rPr>
              <a:t>&gt;</a:t>
            </a:r>
            <a:r>
              <a:rPr lang="ru-RU" sz="3200" dirty="0">
                <a:latin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</a:rPr>
              <a:t>= </a:t>
            </a:r>
            <a:r>
              <a:rPr lang="en-US" sz="3200" dirty="0">
                <a:solidFill>
                  <a:srgbClr val="3333FF"/>
                </a:solidFill>
                <a:latin typeface="Courier New" pitchFamily="49" charset="0"/>
              </a:rPr>
              <a:t>&lt;</a:t>
            </a:r>
            <a:r>
              <a:rPr lang="ru-RU" sz="3200" i="1" dirty="0">
                <a:solidFill>
                  <a:srgbClr val="3333FF"/>
                </a:solidFill>
                <a:latin typeface="Courier New" pitchFamily="49" charset="0"/>
              </a:rPr>
              <a:t>выражение</a:t>
            </a:r>
            <a:r>
              <a:rPr lang="en-US" sz="3200" dirty="0">
                <a:solidFill>
                  <a:srgbClr val="3333FF"/>
                </a:solidFill>
                <a:latin typeface="Courier New" pitchFamily="49" charset="0"/>
              </a:rPr>
              <a:t>&gt;</a:t>
            </a:r>
            <a:endParaRPr lang="ru-RU" sz="3200" dirty="0">
              <a:latin typeface="Courier New" pitchFamily="49" charset="0"/>
            </a:endParaRPr>
          </a:p>
        </p:txBody>
      </p:sp>
      <p:sp>
        <p:nvSpPr>
          <p:cNvPr id="13" name="Дуга 12"/>
          <p:cNvSpPr/>
          <p:nvPr/>
        </p:nvSpPr>
        <p:spPr bwMode="auto">
          <a:xfrm flipH="1">
            <a:off x="5591176" y="990600"/>
            <a:ext cx="2238375" cy="1295400"/>
          </a:xfrm>
          <a:prstGeom prst="arc">
            <a:avLst>
              <a:gd name="adj1" fmla="val 10814947"/>
              <a:gd name="adj2" fmla="val 0"/>
            </a:avLst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8551864" y="5157789"/>
            <a:ext cx="1857375" cy="942975"/>
          </a:xfrm>
          <a:prstGeom prst="wedgeRoundRectCallout">
            <a:avLst>
              <a:gd name="adj1" fmla="val 16082"/>
              <a:gd name="adj2" fmla="val -17176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Возведение в степень</a:t>
            </a:r>
          </a:p>
        </p:txBody>
      </p:sp>
    </p:spTree>
    <p:extLst>
      <p:ext uri="{BB962C8B-B14F-4D97-AF65-F5344CB8AC3E}">
        <p14:creationId xmlns:p14="http://schemas.microsoft.com/office/powerpoint/2010/main" val="41197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uild="p" bldLvl="2"/>
      <p:bldP spid="22536" grpId="0" animBg="1"/>
      <p:bldP spid="22537" grpId="0" animBg="1"/>
      <p:bldP spid="22538" grpId="0" animBg="1"/>
      <p:bldP spid="2253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4.infourok.ru/uploads/ex/07fc/00152a23-3bfdc88b/img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9144000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035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иблиотека m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457200"/>
            <a:ext cx="9753600" cy="731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9762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Широкоэкранный</PresentationFormat>
  <Paragraphs>104</Paragraphs>
  <Slides>25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Тема Office</vt:lpstr>
      <vt:lpstr>Формула</vt:lpstr>
      <vt:lpstr>  Язык программирования    Python</vt:lpstr>
      <vt:lpstr>Презентация PowerPoint</vt:lpstr>
      <vt:lpstr>Python (в русском языке распространено название пито́н) — высокоуровневый язык программирования общего назначения, ориентированный на повышение производительности разработчика и читаемости кода.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Язык программирования    Python</dc:title>
  <dc:creator>1</dc:creator>
  <cp:lastModifiedBy>1</cp:lastModifiedBy>
  <cp:revision>1</cp:revision>
  <dcterms:created xsi:type="dcterms:W3CDTF">2020-04-24T10:49:38Z</dcterms:created>
  <dcterms:modified xsi:type="dcterms:W3CDTF">2020-04-24T10:50:14Z</dcterms:modified>
</cp:coreProperties>
</file>