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5" r:id="rId5"/>
    <p:sldId id="289" r:id="rId6"/>
    <p:sldId id="290" r:id="rId7"/>
    <p:sldId id="291" r:id="rId8"/>
    <p:sldId id="292" r:id="rId9"/>
    <p:sldId id="294" r:id="rId10"/>
    <p:sldId id="295" r:id="rId11"/>
    <p:sldId id="296" r:id="rId12"/>
    <p:sldId id="297" r:id="rId13"/>
    <p:sldId id="298" r:id="rId14"/>
    <p:sldId id="267" r:id="rId15"/>
    <p:sldId id="278" r:id="rId16"/>
    <p:sldId id="275" r:id="rId17"/>
    <p:sldId id="279" r:id="rId18"/>
    <p:sldId id="274" r:id="rId19"/>
    <p:sldId id="280" r:id="rId20"/>
    <p:sldId id="270" r:id="rId21"/>
    <p:sldId id="272" r:id="rId22"/>
    <p:sldId id="281" r:id="rId23"/>
    <p:sldId id="271" r:id="rId24"/>
    <p:sldId id="276" r:id="rId25"/>
    <p:sldId id="277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C20A"/>
    <a:srgbClr val="00297A"/>
    <a:srgbClr val="86349C"/>
    <a:srgbClr val="FF8C01"/>
    <a:srgbClr val="961E1E"/>
    <a:srgbClr val="FFF989"/>
    <a:srgbClr val="F73737"/>
    <a:srgbClr val="FFAB2F"/>
    <a:srgbClr val="FFA12F"/>
    <a:srgbClr val="EE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25.04.2020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25.04.2020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25.04.2020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25.04.2020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25.04.2020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25.04.2020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25.04.2020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25.04.2020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25.04.2020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25.04.2020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25.04.2020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CC6F7-3531-4BB5-AC29-537C2E71C645}" type="datetimeFigureOut">
              <a:rPr lang="ru-RU" smtClean="0"/>
              <a:pPr/>
              <a:t>25.04.2020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1412776"/>
            <a:ext cx="7056784" cy="1536170"/>
          </a:xfr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00297A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Условный оператор </a:t>
            </a:r>
            <a:r>
              <a:rPr lang="en-US" sz="4000" b="1" dirty="0" smtClean="0">
                <a:solidFill>
                  <a:srgbClr val="00297A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if</a:t>
            </a:r>
            <a:endParaRPr lang="ru-RU" sz="4000" b="1" dirty="0">
              <a:solidFill>
                <a:srgbClr val="00297A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1E9E00"/>
                </a:solidFill>
                <a:latin typeface="Arial" pitchFamily="34" charset="0"/>
                <a:cs typeface="Arial" pitchFamily="34" charset="0"/>
              </a:rPr>
              <a:t>Программирование на </a:t>
            </a:r>
            <a:r>
              <a:rPr lang="en-US" sz="2400" dirty="0" smtClean="0">
                <a:solidFill>
                  <a:srgbClr val="1E9E00"/>
                </a:solidFill>
                <a:latin typeface="Arial" pitchFamily="34" charset="0"/>
                <a:cs typeface="Arial" pitchFamily="34" charset="0"/>
              </a:rPr>
              <a:t>Python</a:t>
            </a:r>
            <a:endParaRPr lang="ru-RU" sz="2400" dirty="0" smtClean="0">
              <a:solidFill>
                <a:srgbClr val="1E9E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Каскадное ветвл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05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399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Задач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7675"/>
            <a:ext cx="9753600" cy="7305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936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Задач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7675"/>
            <a:ext cx="9753600" cy="7305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230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1582340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908720"/>
            <a:ext cx="789424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Опера́тор</a:t>
            </a:r>
            <a:r>
              <a:rPr lang="ru-RU" sz="24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ветвле́ния</a:t>
            </a:r>
            <a:r>
              <a:rPr lang="ru-RU" sz="24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усло́вная</a:t>
            </a:r>
            <a:r>
              <a:rPr lang="ru-RU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инстру́кция</a:t>
            </a:r>
            <a:r>
              <a:rPr lang="ru-RU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усло́вный</a:t>
            </a:r>
            <a:r>
              <a:rPr lang="ru-RU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опера́тор</a:t>
            </a:r>
            <a:r>
              <a:rPr lang="ru-RU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US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b="1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опратор</a:t>
            </a:r>
            <a:r>
              <a:rPr lang="ru-RU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конструкция языка программирования, </a:t>
            </a:r>
            <a:r>
              <a:rPr lang="ru-RU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обеспечивающая выполнение определённой команды (набора команд) только при условии истинности некоторого логического выражения, либо выполнение одной из нескольких команд (наборов команд) в зависимости от значения некоторого выражения.</a:t>
            </a:r>
            <a:endParaRPr lang="ru-RU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1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0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Неполная форма условного оператора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619672" y="1556792"/>
            <a:ext cx="2592288" cy="864096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a&gt;b: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(a)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79512" y="4437112"/>
            <a:ext cx="38884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Общая форма записи: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&lt;условие&gt;: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 &lt;действие 1&gt;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 &lt;действие 2&gt;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 и т.д.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2636912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– «если» в переводе с английского</a:t>
            </a:r>
            <a:endParaRPr lang="ru-RU" sz="24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548680"/>
            <a:ext cx="88258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Русским языком: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Если &lt;выполняется условие&gt; делать: какие-то действия.</a:t>
            </a:r>
            <a:endParaRPr kumimoji="0" lang="ru-RU" sz="2400" i="0" u="none" strike="noStrike" cap="none" normalizeH="0" baseline="0" dirty="0" smtClean="0">
              <a:ln>
                <a:noFill/>
              </a:ln>
              <a:solidFill>
                <a:srgbClr val="00297A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148478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Пример 1:</a:t>
            </a:r>
            <a:endParaRPr lang="ru-RU" sz="24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27984" y="148478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Пример 2:</a:t>
            </a:r>
            <a:endParaRPr lang="ru-RU" sz="24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084168" y="1556792"/>
            <a:ext cx="2592288" cy="1296144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x==y: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z=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x+y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z=z*z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67544" y="3284984"/>
            <a:ext cx="8241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Отступы важны! Они – часть кода. Стандартно в </a:t>
            </a:r>
            <a:r>
              <a:rPr lang="en-US" sz="24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Python-</a:t>
            </a:r>
            <a:r>
              <a:rPr lang="ru-RU" sz="24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сообществе принято делать </a:t>
            </a:r>
            <a:r>
              <a:rPr lang="ru-RU" sz="2400" b="1" u="sng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4 пробела</a:t>
            </a:r>
            <a:r>
              <a:rPr lang="ru-RU" sz="24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067944" y="4149080"/>
            <a:ext cx="55446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Задача. Что будет напечатано в результате работы программы?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297A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788024" y="5013176"/>
            <a:ext cx="3168352" cy="1700808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a=7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b=9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a&gt;b: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(a)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Стрелка вверх 39"/>
          <p:cNvSpPr/>
          <p:nvPr/>
        </p:nvSpPr>
        <p:spPr>
          <a:xfrm>
            <a:off x="6300192" y="2924944"/>
            <a:ext cx="432048" cy="504056"/>
          </a:xfrm>
          <a:prstGeom prst="upArrow">
            <a:avLst/>
          </a:prstGeom>
          <a:gradFill flip="none" rotWithShape="1">
            <a:gsLst>
              <a:gs pos="0">
                <a:srgbClr val="2DC20A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683568" y="980728"/>
            <a:ext cx="7776864" cy="4608512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28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Запись в тетрадь!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ru-RU" sz="28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Неполная форма условного оператора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ru-RU" sz="28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                    4 пробела!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292080" y="3140968"/>
            <a:ext cx="2808312" cy="936104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a&gt;b: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(a)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8064" y="256490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Пример:</a:t>
            </a:r>
            <a:endParaRPr lang="ru-RU" sz="28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55576" y="2564904"/>
            <a:ext cx="43204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Общая форма записи: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&lt;условие&gt;:</a:t>
            </a:r>
          </a:p>
          <a:p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  &lt;действие 1&gt;</a:t>
            </a:r>
          </a:p>
          <a:p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  &lt;действие 2&gt;</a:t>
            </a:r>
          </a:p>
          <a:p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  и т.д.</a:t>
            </a:r>
          </a:p>
        </p:txBody>
      </p:sp>
      <p:sp>
        <p:nvSpPr>
          <p:cNvPr id="16" name="Стрелка вверх 15"/>
          <p:cNvSpPr/>
          <p:nvPr/>
        </p:nvSpPr>
        <p:spPr>
          <a:xfrm>
            <a:off x="5508104" y="4149080"/>
            <a:ext cx="504056" cy="864096"/>
          </a:xfrm>
          <a:prstGeom prst="upArrow">
            <a:avLst/>
          </a:prstGeom>
          <a:gradFill flip="none" rotWithShape="1">
            <a:gsLst>
              <a:gs pos="0">
                <a:srgbClr val="2DC20A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0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Полная форма условного оператора</a:t>
            </a: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548680"/>
            <a:ext cx="882581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Русским языком: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Если &lt;выполняется условие&gt; делать: какие-то действия.</a:t>
            </a:r>
          </a:p>
          <a:p>
            <a:pPr indent="450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Иначе: делать другие действия.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520" y="213285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Пример:</a:t>
            </a:r>
            <a:endParaRPr lang="ru-RU" sz="24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691680" y="1916832"/>
            <a:ext cx="2952328" cy="1944216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a&gt;b: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</a:t>
            </a:r>
            <a:r>
              <a:rPr lang="ru-RU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(b)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1844824"/>
            <a:ext cx="385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– «иначе» в переводе с английского</a:t>
            </a:r>
            <a:endParaRPr lang="ru-RU" sz="24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827584" y="4221088"/>
            <a:ext cx="352839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Общая форма записи: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297A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&lt;условие&gt;: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&lt;действия 1&gt;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&lt;действия 2&gt;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076056" y="2852936"/>
            <a:ext cx="424847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Задача. Что будет напечатано в результате работы программы?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297A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220072" y="4149080"/>
            <a:ext cx="3168352" cy="252028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a=8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b=5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a&lt;b: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(a)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(b)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683568" y="980728"/>
            <a:ext cx="7776864" cy="4536504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28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Запись в тетрадь!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ru-RU" sz="28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Полная форма условного оператора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8064" y="249289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Пример:</a:t>
            </a:r>
            <a:endParaRPr lang="ru-RU" sz="28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2492896"/>
            <a:ext cx="4104456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Общая форма записи: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rgbClr val="00297A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&lt;условие&gt;: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&lt;действия 1&gt;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&lt;действия 2&gt;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20072" y="3068960"/>
            <a:ext cx="2952328" cy="1944216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a&gt;b: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</a:t>
            </a:r>
            <a:r>
              <a:rPr lang="ru-RU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(b)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0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Оператор </a:t>
            </a:r>
            <a:r>
              <a:rPr lang="en-US" sz="2800" b="1" dirty="0" err="1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elif</a:t>
            </a: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404664"/>
            <a:ext cx="968355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Русским языком: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297A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Если &lt;выполняется условие 1&gt;: делать такие-то действия.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297A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Иначе если &lt;выполняется условие 2&gt;: делать другие действия.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297A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Иначе если &lt;выполняется условие 3&gt;: делать третьи действия.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297A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Иначе: делать что-то ещё.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297A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234888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Пример:</a:t>
            </a:r>
            <a:endParaRPr lang="ru-RU" sz="24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2852936"/>
            <a:ext cx="4752528" cy="3456384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cost = 1500 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cost &lt; 1000: 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Скидок нет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." 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cost &lt; 2000:  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Скидка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2%." 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cost &lt; 5000:  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Скидка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5%." 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400" b="1" dirty="0" err="1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"Скидка 10%." 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79096" y="2420888"/>
            <a:ext cx="3564904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Общая форма записи: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&lt;условие&gt;: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 &lt;действия 1&gt;</a:t>
            </a: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&lt;условие&gt;: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 &lt;действия 2&gt;</a:t>
            </a: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&lt;условие&gt;: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 &lt;действия 3&gt;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 &lt;действия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6104" y="6381328"/>
            <a:ext cx="392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Что будет напечатано?</a:t>
            </a:r>
            <a:endParaRPr lang="ru-RU" sz="24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467544" y="548680"/>
            <a:ext cx="8208912" cy="5544616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28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Запись в тетрадь!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ru-RU" sz="28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Оператор </a:t>
            </a:r>
            <a:r>
              <a:rPr lang="en-US" sz="2800" b="1" dirty="0" err="1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elif</a:t>
            </a: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2040" y="198884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Пример:</a:t>
            </a:r>
            <a:endParaRPr lang="ru-RU" sz="24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2014676"/>
            <a:ext cx="3456384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Общая форма записи: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&lt;условие&gt;: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 &lt;действия 1&gt;</a:t>
            </a: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&lt;условие&gt;: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 &lt;действия 2&gt;</a:t>
            </a: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&lt;условие&gt;: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 &lt;действия 3&gt;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 &lt;действия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283968" y="2492896"/>
            <a:ext cx="4248472" cy="3456384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cost = 1500 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cost &lt; 1000: 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Скидок нет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."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cost &lt; 2000:  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Скидка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2%."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cost &lt; 5000:  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Скидка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5%."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400" b="1" dirty="0" err="1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"Скидка 10%."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Ввод значения с клавиатур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7675"/>
            <a:ext cx="9753600" cy="7305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242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620688"/>
            <a:ext cx="6984776" cy="4824536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28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Запись в тетрадь!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39752" y="1484784"/>
            <a:ext cx="4572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800"/>
              </a:spcAft>
            </a:pPr>
            <a:r>
              <a:rPr lang="ru-RU" sz="36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Знаки отношений:</a:t>
            </a:r>
            <a:endParaRPr lang="ru-RU" sz="3600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32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&gt;   больше</a:t>
            </a:r>
          </a:p>
          <a:p>
            <a:r>
              <a:rPr lang="ru-RU" sz="32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&lt;   меньше</a:t>
            </a:r>
          </a:p>
          <a:p>
            <a:r>
              <a:rPr lang="ru-RU" sz="32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==   равно</a:t>
            </a:r>
          </a:p>
          <a:p>
            <a:r>
              <a:rPr lang="ru-RU" sz="32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&gt;=   больше или равно</a:t>
            </a:r>
          </a:p>
          <a:p>
            <a:r>
              <a:rPr lang="ru-RU" sz="32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&lt;=   меньше или равно</a:t>
            </a:r>
          </a:p>
          <a:p>
            <a:r>
              <a:rPr lang="ru-RU" sz="32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!=   не равно</a:t>
            </a:r>
            <a:endParaRPr lang="ru-RU" sz="32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Сложные условия</a:t>
            </a:r>
            <a:endParaRPr lang="ru-RU" sz="3200" b="1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992" y="620688"/>
            <a:ext cx="9073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Чтобы составить сложное условие используются операторы: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75856" y="1124744"/>
            <a:ext cx="23042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ru-RU" sz="28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 - «и»</a:t>
            </a:r>
          </a:p>
          <a:p>
            <a:r>
              <a:rPr lang="en-US" sz="28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ru-RU" sz="28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  - «или»</a:t>
            </a:r>
          </a:p>
          <a:p>
            <a:r>
              <a:rPr lang="en-US" sz="28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ru-RU" sz="28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 - «не»</a:t>
            </a:r>
            <a:endParaRPr lang="ru-RU" sz="28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85293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Пример:</a:t>
            </a:r>
            <a:endParaRPr lang="ru-RU" sz="28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67744" y="2636912"/>
            <a:ext cx="5832648" cy="1152128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&gt;0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a&lt;10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a==100: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63688" y="3933056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Будет ли напечатано </a:t>
            </a:r>
            <a:r>
              <a:rPr lang="en-US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, если </a:t>
            </a:r>
            <a:r>
              <a:rPr lang="en-US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=7? А если </a:t>
            </a:r>
            <a:r>
              <a:rPr lang="en-US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=20?</a:t>
            </a:r>
            <a:endParaRPr lang="ru-RU" sz="24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4437112"/>
            <a:ext cx="58326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u="sng" dirty="0" smtClean="0">
                <a:solidFill>
                  <a:srgbClr val="00297A"/>
                </a:solidFill>
              </a:rPr>
              <a:t>Приоритет: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800" dirty="0" smtClean="0">
                <a:solidFill>
                  <a:srgbClr val="00297A"/>
                </a:solidFill>
              </a:rPr>
              <a:t>отношения (</a:t>
            </a:r>
            <a:r>
              <a:rPr lang="en-US" sz="2800" b="1" dirty="0" smtClean="0">
                <a:solidFill>
                  <a:srgbClr val="00297A"/>
                </a:solidFill>
              </a:rPr>
              <a:t>&lt;</a:t>
            </a:r>
            <a:r>
              <a:rPr lang="en-US" sz="2800" dirty="0" smtClean="0">
                <a:solidFill>
                  <a:srgbClr val="00297A"/>
                </a:solidFill>
              </a:rPr>
              <a:t>, </a:t>
            </a:r>
            <a:r>
              <a:rPr lang="en-US" sz="2800" b="1" dirty="0" smtClean="0">
                <a:solidFill>
                  <a:srgbClr val="00297A"/>
                </a:solidFill>
              </a:rPr>
              <a:t>&gt;</a:t>
            </a:r>
            <a:r>
              <a:rPr lang="en-US" sz="2800" dirty="0" smtClean="0">
                <a:solidFill>
                  <a:srgbClr val="00297A"/>
                </a:solidFill>
              </a:rPr>
              <a:t>, </a:t>
            </a:r>
            <a:r>
              <a:rPr lang="en-US" sz="2800" b="1" dirty="0" smtClean="0">
                <a:solidFill>
                  <a:srgbClr val="00297A"/>
                </a:solidFill>
              </a:rPr>
              <a:t>&lt;=</a:t>
            </a:r>
            <a:r>
              <a:rPr lang="en-US" sz="2800" dirty="0" smtClean="0">
                <a:solidFill>
                  <a:srgbClr val="00297A"/>
                </a:solidFill>
              </a:rPr>
              <a:t>, </a:t>
            </a:r>
            <a:r>
              <a:rPr lang="en-US" sz="2800" b="1" dirty="0" smtClean="0">
                <a:solidFill>
                  <a:srgbClr val="00297A"/>
                </a:solidFill>
              </a:rPr>
              <a:t>&gt;=</a:t>
            </a:r>
            <a:r>
              <a:rPr lang="en-US" sz="2800" dirty="0" smtClean="0">
                <a:solidFill>
                  <a:srgbClr val="00297A"/>
                </a:solidFill>
              </a:rPr>
              <a:t>, </a:t>
            </a:r>
            <a:r>
              <a:rPr lang="en-US" sz="2800" b="1" dirty="0" smtClean="0">
                <a:solidFill>
                  <a:srgbClr val="00297A"/>
                </a:solidFill>
              </a:rPr>
              <a:t>==</a:t>
            </a:r>
            <a:r>
              <a:rPr lang="en-US" sz="2800" dirty="0" smtClean="0">
                <a:solidFill>
                  <a:srgbClr val="00297A"/>
                </a:solidFill>
              </a:rPr>
              <a:t>, </a:t>
            </a:r>
            <a:r>
              <a:rPr lang="en-US" sz="2800" b="1" dirty="0" smtClean="0">
                <a:solidFill>
                  <a:srgbClr val="00297A"/>
                </a:solidFill>
              </a:rPr>
              <a:t>!=</a:t>
            </a:r>
            <a:r>
              <a:rPr lang="ru-RU" sz="2800" dirty="0" smtClean="0">
                <a:solidFill>
                  <a:srgbClr val="00297A"/>
                </a:solidFill>
              </a:rPr>
              <a:t>)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sz="2800" dirty="0" smtClean="0">
                <a:solidFill>
                  <a:srgbClr val="00297A"/>
                </a:solidFill>
              </a:rPr>
              <a:t>not</a:t>
            </a:r>
            <a:endParaRPr lang="ru-RU" sz="2800" dirty="0" smtClean="0">
              <a:solidFill>
                <a:srgbClr val="00297A"/>
              </a:solidFill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en-US" sz="2800" dirty="0" smtClean="0">
                <a:solidFill>
                  <a:srgbClr val="00297A"/>
                </a:solidFill>
              </a:rPr>
              <a:t>and</a:t>
            </a:r>
            <a:endParaRPr lang="ru-RU" sz="2800" dirty="0" smtClean="0">
              <a:solidFill>
                <a:srgbClr val="00297A"/>
              </a:solidFill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en-US" sz="2800" dirty="0" smtClean="0">
                <a:solidFill>
                  <a:srgbClr val="00297A"/>
                </a:solidFill>
              </a:rPr>
              <a:t>or</a:t>
            </a:r>
            <a:endParaRPr lang="ru-RU" sz="2800" dirty="0">
              <a:solidFill>
                <a:srgbClr val="00297A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7544" y="404664"/>
            <a:ext cx="8280920" cy="6120680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28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Запись в тетрадь!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endParaRPr lang="ru-RU" sz="28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91880" y="1556792"/>
            <a:ext cx="23042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ru-RU" sz="28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 - «и»</a:t>
            </a:r>
          </a:p>
          <a:p>
            <a:r>
              <a:rPr lang="en-US" sz="28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ru-RU" sz="28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  - «или»</a:t>
            </a:r>
          </a:p>
          <a:p>
            <a:r>
              <a:rPr lang="en-US" sz="28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ru-RU" sz="28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 - «не»</a:t>
            </a:r>
            <a:endParaRPr lang="ru-RU" sz="28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9792" y="1052736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Сложные условия</a:t>
            </a:r>
            <a:endParaRPr lang="ru-RU" sz="3200" b="1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321297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Пример:</a:t>
            </a:r>
            <a:endParaRPr lang="ru-RU" sz="28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11760" y="3140968"/>
            <a:ext cx="5832648" cy="936104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&gt;0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a&lt;10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a==100: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691680" y="4221088"/>
            <a:ext cx="58326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u="sng" dirty="0" smtClean="0">
                <a:solidFill>
                  <a:srgbClr val="00297A"/>
                </a:solidFill>
              </a:rPr>
              <a:t>Приоритет: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800" dirty="0" smtClean="0">
                <a:solidFill>
                  <a:srgbClr val="00297A"/>
                </a:solidFill>
              </a:rPr>
              <a:t>отношения (</a:t>
            </a:r>
            <a:r>
              <a:rPr lang="en-US" sz="2800" b="1" dirty="0" smtClean="0">
                <a:solidFill>
                  <a:srgbClr val="00297A"/>
                </a:solidFill>
              </a:rPr>
              <a:t>&lt;</a:t>
            </a:r>
            <a:r>
              <a:rPr lang="en-US" sz="2800" dirty="0" smtClean="0">
                <a:solidFill>
                  <a:srgbClr val="00297A"/>
                </a:solidFill>
              </a:rPr>
              <a:t>, </a:t>
            </a:r>
            <a:r>
              <a:rPr lang="en-US" sz="2800" b="1" dirty="0" smtClean="0">
                <a:solidFill>
                  <a:srgbClr val="00297A"/>
                </a:solidFill>
              </a:rPr>
              <a:t>&gt;</a:t>
            </a:r>
            <a:r>
              <a:rPr lang="en-US" sz="2800" dirty="0" smtClean="0">
                <a:solidFill>
                  <a:srgbClr val="00297A"/>
                </a:solidFill>
              </a:rPr>
              <a:t>, </a:t>
            </a:r>
            <a:r>
              <a:rPr lang="en-US" sz="2800" b="1" dirty="0" smtClean="0">
                <a:solidFill>
                  <a:srgbClr val="00297A"/>
                </a:solidFill>
              </a:rPr>
              <a:t>&lt;=</a:t>
            </a:r>
            <a:r>
              <a:rPr lang="en-US" sz="2800" dirty="0" smtClean="0">
                <a:solidFill>
                  <a:srgbClr val="00297A"/>
                </a:solidFill>
              </a:rPr>
              <a:t>, </a:t>
            </a:r>
            <a:r>
              <a:rPr lang="en-US" sz="2800" b="1" dirty="0" smtClean="0">
                <a:solidFill>
                  <a:srgbClr val="00297A"/>
                </a:solidFill>
              </a:rPr>
              <a:t>&gt;=</a:t>
            </a:r>
            <a:r>
              <a:rPr lang="en-US" sz="2800" dirty="0" smtClean="0">
                <a:solidFill>
                  <a:srgbClr val="00297A"/>
                </a:solidFill>
              </a:rPr>
              <a:t>, </a:t>
            </a:r>
            <a:r>
              <a:rPr lang="en-US" sz="2800" b="1" dirty="0" smtClean="0">
                <a:solidFill>
                  <a:srgbClr val="00297A"/>
                </a:solidFill>
              </a:rPr>
              <a:t>==</a:t>
            </a:r>
            <a:r>
              <a:rPr lang="en-US" sz="2800" dirty="0" smtClean="0">
                <a:solidFill>
                  <a:srgbClr val="00297A"/>
                </a:solidFill>
              </a:rPr>
              <a:t>, </a:t>
            </a:r>
            <a:r>
              <a:rPr lang="en-US" sz="2800" b="1" dirty="0" smtClean="0">
                <a:solidFill>
                  <a:srgbClr val="00297A"/>
                </a:solidFill>
              </a:rPr>
              <a:t>!=</a:t>
            </a:r>
            <a:r>
              <a:rPr lang="ru-RU" sz="2800" dirty="0" smtClean="0">
                <a:solidFill>
                  <a:srgbClr val="00297A"/>
                </a:solidFill>
              </a:rPr>
              <a:t>)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sz="2800" dirty="0" smtClean="0">
                <a:solidFill>
                  <a:srgbClr val="00297A"/>
                </a:solidFill>
              </a:rPr>
              <a:t>not</a:t>
            </a:r>
            <a:endParaRPr lang="ru-RU" sz="2800" dirty="0" smtClean="0">
              <a:solidFill>
                <a:srgbClr val="00297A"/>
              </a:solidFill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en-US" sz="2800" dirty="0" smtClean="0">
                <a:solidFill>
                  <a:srgbClr val="00297A"/>
                </a:solidFill>
              </a:rPr>
              <a:t>and</a:t>
            </a:r>
            <a:endParaRPr lang="ru-RU" sz="2800" dirty="0" smtClean="0">
              <a:solidFill>
                <a:srgbClr val="00297A"/>
              </a:solidFill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en-US" sz="2800" dirty="0" smtClean="0">
                <a:solidFill>
                  <a:srgbClr val="00297A"/>
                </a:solidFill>
              </a:rPr>
              <a:t>or</a:t>
            </a:r>
            <a:endParaRPr lang="ru-RU" sz="2800" dirty="0">
              <a:solidFill>
                <a:srgbClr val="00297A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0"/>
            <a:ext cx="8604448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8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Задачи:</a:t>
            </a:r>
          </a:p>
          <a:p>
            <a:pPr marL="342900" lvl="0" indent="-342900">
              <a:spcAft>
                <a:spcPts val="1800"/>
              </a:spcAft>
              <a:buFont typeface="+mj-lt"/>
              <a:buAutoNum type="arabicParenR"/>
            </a:pP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Ввести целое число. Если это число больше 5, то вывести сообщение: «Это число больше пяти».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arenR"/>
            </a:pPr>
            <a:r>
              <a:rPr lang="ru-RU" sz="2400" dirty="0" smtClean="0">
                <a:solidFill>
                  <a:srgbClr val="00297A"/>
                </a:solidFill>
              </a:rPr>
              <a:t>Ввести целое число. Если оно является положительным, то прибавить к нему 1; в противном случае вычесть из него 2. Вывести полученное число.</a:t>
            </a:r>
          </a:p>
          <a:p>
            <a:pPr marL="342900" lvl="0" indent="-342900">
              <a:spcAft>
                <a:spcPts val="1800"/>
              </a:spcAft>
              <a:buFont typeface="+mj-lt"/>
              <a:buAutoNum type="arabicParenR"/>
            </a:pPr>
            <a:r>
              <a:rPr lang="ru-RU" sz="2400" dirty="0" smtClean="0">
                <a:solidFill>
                  <a:srgbClr val="00297A"/>
                </a:solidFill>
              </a:rPr>
              <a:t>Проверить, принадлежит ли число, введенное с клавиатуры, интервалу (-9;2).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arenR"/>
            </a:pPr>
            <a:r>
              <a:rPr lang="ru-RU" sz="2400" dirty="0" smtClean="0">
                <a:solidFill>
                  <a:srgbClr val="00297A"/>
                </a:solidFill>
              </a:rPr>
              <a:t>Написать программу "Предсказатель". Программа должна просить пользователя ввести вопрос, на который можно ответить однозначно, то есть "да" или "нет". После чего пользователю случайным образом выдаётся ответ, например: "Да", "Нет", "Определённо да!", "Ни в коем случае!", "Конечно же нет! И хватит задавать глупые вопросы!" и тому подобные. Вариантов ответов должно быть не меньше четырёх.</a:t>
            </a:r>
          </a:p>
        </p:txBody>
      </p:sp>
      <p:sp>
        <p:nvSpPr>
          <p:cNvPr id="3" name="Овал 2"/>
          <p:cNvSpPr/>
          <p:nvPr/>
        </p:nvSpPr>
        <p:spPr>
          <a:xfrm>
            <a:off x="0" y="0"/>
            <a:ext cx="648072" cy="86409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ru-RU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260648"/>
            <a:ext cx="820891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8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Задачи: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arenR" startAt="5"/>
            </a:pP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Ввести число </a:t>
            </a:r>
            <a:r>
              <a:rPr lang="en-US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. Определить и вывести сообщение о том, чётное оно или нечётное. Для определения чётности числа используйте остаток от деления на 2: если </a:t>
            </a:r>
            <a:r>
              <a:rPr lang="en-US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%2==0, то </a:t>
            </a:r>
            <a:r>
              <a:rPr lang="en-US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– чётное.</a:t>
            </a:r>
            <a:endParaRPr lang="ru-RU" sz="2400" dirty="0" smtClean="0">
              <a:solidFill>
                <a:srgbClr val="00297A"/>
              </a:solidFill>
            </a:endParaRPr>
          </a:p>
          <a:p>
            <a:pPr marL="457200" lvl="0" indent="-457200">
              <a:spcAft>
                <a:spcPts val="1800"/>
              </a:spcAft>
              <a:buFont typeface="+mj-lt"/>
              <a:buAutoNum type="arabicParenR" startAt="5"/>
            </a:pPr>
            <a:r>
              <a:rPr lang="ru-RU" sz="2400" dirty="0" smtClean="0">
                <a:solidFill>
                  <a:srgbClr val="00297A"/>
                </a:solidFill>
              </a:rPr>
              <a:t>Определить, является ли треугольник со сторонами </a:t>
            </a:r>
            <a:r>
              <a:rPr lang="ru-RU" sz="2400" dirty="0" err="1" smtClean="0">
                <a:solidFill>
                  <a:srgbClr val="00297A"/>
                </a:solidFill>
              </a:rPr>
              <a:t>a</a:t>
            </a:r>
            <a:r>
              <a:rPr lang="ru-RU" sz="2400" dirty="0" smtClean="0">
                <a:solidFill>
                  <a:srgbClr val="00297A"/>
                </a:solidFill>
              </a:rPr>
              <a:t>, </a:t>
            </a:r>
            <a:r>
              <a:rPr lang="ru-RU" sz="2400" dirty="0" err="1" smtClean="0">
                <a:solidFill>
                  <a:srgbClr val="00297A"/>
                </a:solidFill>
              </a:rPr>
              <a:t>b</a:t>
            </a:r>
            <a:r>
              <a:rPr lang="ru-RU" sz="2400" dirty="0" smtClean="0">
                <a:solidFill>
                  <a:srgbClr val="00297A"/>
                </a:solidFill>
              </a:rPr>
              <a:t>, </a:t>
            </a:r>
            <a:r>
              <a:rPr lang="ru-RU" sz="2400" dirty="0" err="1" smtClean="0">
                <a:solidFill>
                  <a:srgbClr val="00297A"/>
                </a:solidFill>
              </a:rPr>
              <a:t>c</a:t>
            </a:r>
            <a:r>
              <a:rPr lang="ru-RU" sz="2400" dirty="0" smtClean="0">
                <a:solidFill>
                  <a:srgbClr val="00297A"/>
                </a:solidFill>
              </a:rPr>
              <a:t> равнобедренным.</a:t>
            </a:r>
          </a:p>
          <a:p>
            <a:pPr marL="457200" lvl="0" indent="-457200">
              <a:spcAft>
                <a:spcPts val="1800"/>
              </a:spcAft>
              <a:buFont typeface="+mj-lt"/>
              <a:buAutoNum type="arabicParenR" startAt="5"/>
            </a:pPr>
            <a:r>
              <a:rPr lang="ru-RU" sz="2400" dirty="0" smtClean="0">
                <a:solidFill>
                  <a:srgbClr val="00297A"/>
                </a:solidFill>
              </a:rPr>
              <a:t>По номеру дня недели вывести его название.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arenR" startAt="5"/>
            </a:pPr>
            <a:r>
              <a:rPr lang="ru-RU" sz="2400" dirty="0" smtClean="0">
                <a:solidFill>
                  <a:srgbClr val="00297A"/>
                </a:solidFill>
              </a:rPr>
              <a:t>Даны целочисленные координаты точки на плоскости. Если точка совпадает с началом координат, то вывести 0. Если точка не совпадает с началом координат, но лежит на оси OX или OY, то вывести соответственно 1 или 2. Если точка не лежит на координатных осях, то вывести 3.</a:t>
            </a:r>
            <a:endParaRPr lang="ru-RU" sz="2400" b="1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107504" y="260648"/>
            <a:ext cx="648072" cy="86409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ru-RU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67544" y="131142"/>
            <a:ext cx="8352928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ea typeface="Calibri" pitchFamily="34" charset="0"/>
                <a:cs typeface="Times New Roman" pitchFamily="18" charset="0"/>
              </a:rPr>
              <a:t>Домашнее задание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297A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ea typeface="Calibri" pitchFamily="34" charset="0"/>
                <a:cs typeface="Times New Roman" pitchFamily="18" charset="0"/>
              </a:rPr>
              <a:t>Написать программы: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297A"/>
              </a:solidFill>
              <a:effectLst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+mj-lt"/>
              <a:buAutoNum type="arabicParenR"/>
              <a:tabLst/>
            </a:pPr>
            <a:r>
              <a:rPr lang="ru-RU" sz="2400" dirty="0" smtClean="0">
                <a:solidFill>
                  <a:srgbClr val="00297A"/>
                </a:solidFill>
                <a:ea typeface="Calibri" pitchFamily="34" charset="0"/>
                <a:cs typeface="Times New Roman" pitchFamily="18" charset="0"/>
              </a:rPr>
              <a:t>Ввести целое число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ea typeface="Calibri" pitchFamily="34" charset="0"/>
                <a:cs typeface="Times New Roman" pitchFamily="18" charset="0"/>
              </a:rPr>
              <a:t>. Если оно является положительным, то умножить его на 3; в противном случае вычесть из него 100. Вывести полученное число.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297A"/>
              </a:solidFill>
              <a:effectLst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ea typeface="Calibri" pitchFamily="34" charset="0"/>
                <a:cs typeface="Times New Roman" pitchFamily="18" charset="0"/>
              </a:rPr>
              <a:t>Ввести числа </a:t>
            </a:r>
            <a:r>
              <a:rPr lang="en-US" sz="2400" dirty="0" smtClean="0">
                <a:solidFill>
                  <a:srgbClr val="00297A"/>
                </a:solidFill>
                <a:ea typeface="Calibri" pitchFamily="34" charset="0"/>
                <a:cs typeface="Times New Roman" pitchFamily="18" charset="0"/>
              </a:rPr>
              <a:t>a </a:t>
            </a:r>
            <a:r>
              <a:rPr lang="ru-RU" sz="2400" dirty="0" smtClean="0">
                <a:solidFill>
                  <a:srgbClr val="00297A"/>
                </a:solidFill>
                <a:ea typeface="Calibri" pitchFamily="34" charset="0"/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rgbClr val="00297A"/>
                </a:solidFill>
                <a:ea typeface="Calibri" pitchFamily="34" charset="0"/>
                <a:cs typeface="Times New Roman" pitchFamily="18" charset="0"/>
              </a:rPr>
              <a:t>b.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ea typeface="Calibri" pitchFamily="34" charset="0"/>
                <a:cs typeface="Times New Roman" pitchFamily="18" charset="0"/>
              </a:rPr>
              <a:t>Определить, является ли число а делителем числа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297A"/>
                </a:solidFill>
                <a:effectLst/>
                <a:ea typeface="Calibri" pitchFamily="34" charset="0"/>
                <a:cs typeface="Times New Roman" pitchFamily="18" charset="0"/>
              </a:rPr>
              <a:t>b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ea typeface="Calibri" pitchFamily="34" charset="0"/>
                <a:cs typeface="Times New Roman" pitchFamily="18" charset="0"/>
              </a:rPr>
              <a:t>Определить возможность существования треугольника по сторонам. (Треугольник существует только тогда, когда сумма любых двух его сторон больше третьей).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3" name="Овал 2"/>
          <p:cNvSpPr/>
          <p:nvPr/>
        </p:nvSpPr>
        <p:spPr>
          <a:xfrm>
            <a:off x="251520" y="116632"/>
            <a:ext cx="648072" cy="86409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ru-RU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Вывод данных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7675"/>
            <a:ext cx="9753600" cy="7305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554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Типы переменных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7675"/>
            <a:ext cx="9753600" cy="7305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19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Генератор случайных чисел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7675"/>
            <a:ext cx="9753600" cy="7305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503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Задач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05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638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Условный операто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7675"/>
            <a:ext cx="9753600" cy="7305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24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Условный оператор: неполная форм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7675"/>
            <a:ext cx="9753600" cy="7305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593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Знаки отношений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7675"/>
            <a:ext cx="9753600" cy="7305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9153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698</Words>
  <Application>Microsoft Office PowerPoint</Application>
  <PresentationFormat>Экран (4:3)</PresentationFormat>
  <Paragraphs>189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 Unicode MS</vt:lpstr>
      <vt:lpstr>Arial</vt:lpstr>
      <vt:lpstr>Calibri</vt:lpstr>
      <vt:lpstr>Courier New</vt:lpstr>
      <vt:lpstr>Times New Roman</vt:lpstr>
      <vt:lpstr>Тема Office</vt:lpstr>
      <vt:lpstr>Условный оператор if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языком программирования Python. Ввод. Вывод. Оператор присваивания. Математические операции</dc:title>
  <dc:creator>Учётная Запись</dc:creator>
  <cp:lastModifiedBy>1</cp:lastModifiedBy>
  <cp:revision>103</cp:revision>
  <dcterms:created xsi:type="dcterms:W3CDTF">2017-04-21T09:13:17Z</dcterms:created>
  <dcterms:modified xsi:type="dcterms:W3CDTF">2020-04-25T08:25:45Z</dcterms:modified>
</cp:coreProperties>
</file>