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4120475" cy="13679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>
        <p:scale>
          <a:sx n="66" d="100"/>
          <a:sy n="66" d="100"/>
        </p:scale>
        <p:origin x="-1218" y="-6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5060" y="2238751"/>
            <a:ext cx="18090356" cy="4762488"/>
          </a:xfrm>
        </p:spPr>
        <p:txBody>
          <a:bodyPr anchor="b"/>
          <a:lstStyle>
            <a:lvl1pPr algn="ctr"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5060" y="7184899"/>
            <a:ext cx="18090356" cy="3302709"/>
          </a:xfrm>
        </p:spPr>
        <p:txBody>
          <a:bodyPr/>
          <a:lstStyle>
            <a:lvl1pPr marL="0" indent="0" algn="ctr">
              <a:buNone/>
              <a:defRPr sz="4748"/>
            </a:lvl1pPr>
            <a:lvl2pPr marL="904524" indent="0" algn="ctr">
              <a:buNone/>
              <a:defRPr sz="3957"/>
            </a:lvl2pPr>
            <a:lvl3pPr marL="1809049" indent="0" algn="ctr">
              <a:buNone/>
              <a:defRPr sz="3561"/>
            </a:lvl3pPr>
            <a:lvl4pPr marL="2713573" indent="0" algn="ctr">
              <a:buNone/>
              <a:defRPr sz="3165"/>
            </a:lvl4pPr>
            <a:lvl5pPr marL="3618098" indent="0" algn="ctr">
              <a:buNone/>
              <a:defRPr sz="3165"/>
            </a:lvl5pPr>
            <a:lvl6pPr marL="4522622" indent="0" algn="ctr">
              <a:buNone/>
              <a:defRPr sz="3165"/>
            </a:lvl6pPr>
            <a:lvl7pPr marL="5427147" indent="0" algn="ctr">
              <a:buNone/>
              <a:defRPr sz="3165"/>
            </a:lvl7pPr>
            <a:lvl8pPr marL="6331671" indent="0" algn="ctr">
              <a:buNone/>
              <a:defRPr sz="3165"/>
            </a:lvl8pPr>
            <a:lvl9pPr marL="7236196" indent="0" algn="ctr">
              <a:buNone/>
              <a:defRPr sz="31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739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89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261215" y="728306"/>
            <a:ext cx="5200977" cy="115927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8283" y="728306"/>
            <a:ext cx="15301426" cy="115927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94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39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720" y="3410374"/>
            <a:ext cx="20803910" cy="5690286"/>
          </a:xfrm>
        </p:spPr>
        <p:txBody>
          <a:bodyPr anchor="b"/>
          <a:lstStyle>
            <a:lvl1pPr>
              <a:defRPr sz="118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720" y="9154493"/>
            <a:ext cx="20803910" cy="2992387"/>
          </a:xfrm>
        </p:spPr>
        <p:txBody>
          <a:bodyPr/>
          <a:lstStyle>
            <a:lvl1pPr marL="0" indent="0">
              <a:buNone/>
              <a:defRPr sz="4748">
                <a:solidFill>
                  <a:schemeClr val="tx1">
                    <a:tint val="82000"/>
                  </a:schemeClr>
                </a:solidFill>
              </a:defRPr>
            </a:lvl1pPr>
            <a:lvl2pPr marL="904524" indent="0">
              <a:buNone/>
              <a:defRPr sz="3957">
                <a:solidFill>
                  <a:schemeClr val="tx1">
                    <a:tint val="82000"/>
                  </a:schemeClr>
                </a:solidFill>
              </a:defRPr>
            </a:lvl2pPr>
            <a:lvl3pPr marL="1809049" indent="0">
              <a:buNone/>
              <a:defRPr sz="3561">
                <a:solidFill>
                  <a:schemeClr val="tx1">
                    <a:tint val="82000"/>
                  </a:schemeClr>
                </a:solidFill>
              </a:defRPr>
            </a:lvl3pPr>
            <a:lvl4pPr marL="2713573" indent="0">
              <a:buNone/>
              <a:defRPr sz="3165">
                <a:solidFill>
                  <a:schemeClr val="tx1">
                    <a:tint val="82000"/>
                  </a:schemeClr>
                </a:solidFill>
              </a:defRPr>
            </a:lvl4pPr>
            <a:lvl5pPr marL="3618098" indent="0">
              <a:buNone/>
              <a:defRPr sz="3165">
                <a:solidFill>
                  <a:schemeClr val="tx1">
                    <a:tint val="82000"/>
                  </a:schemeClr>
                </a:solidFill>
              </a:defRPr>
            </a:lvl5pPr>
            <a:lvl6pPr marL="4522622" indent="0">
              <a:buNone/>
              <a:defRPr sz="3165">
                <a:solidFill>
                  <a:schemeClr val="tx1">
                    <a:tint val="82000"/>
                  </a:schemeClr>
                </a:solidFill>
              </a:defRPr>
            </a:lvl6pPr>
            <a:lvl7pPr marL="5427147" indent="0">
              <a:buNone/>
              <a:defRPr sz="3165">
                <a:solidFill>
                  <a:schemeClr val="tx1">
                    <a:tint val="82000"/>
                  </a:schemeClr>
                </a:solidFill>
              </a:defRPr>
            </a:lvl7pPr>
            <a:lvl8pPr marL="6331671" indent="0">
              <a:buNone/>
              <a:defRPr sz="3165">
                <a:solidFill>
                  <a:schemeClr val="tx1">
                    <a:tint val="82000"/>
                  </a:schemeClr>
                </a:solidFill>
              </a:defRPr>
            </a:lvl8pPr>
            <a:lvl9pPr marL="7236196" indent="0">
              <a:buNone/>
              <a:defRPr sz="316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885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8283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10990" y="3641531"/>
            <a:ext cx="10251202" cy="86795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83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4" y="728307"/>
            <a:ext cx="20803910" cy="2644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1425" y="3353376"/>
            <a:ext cx="10204091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425" y="4996813"/>
            <a:ext cx="10204091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210990" y="3353376"/>
            <a:ext cx="10254344" cy="1643437"/>
          </a:xfrm>
        </p:spPr>
        <p:txBody>
          <a:bodyPr anchor="b"/>
          <a:lstStyle>
            <a:lvl1pPr marL="0" indent="0">
              <a:buNone/>
              <a:defRPr sz="4748" b="1"/>
            </a:lvl1pPr>
            <a:lvl2pPr marL="904524" indent="0">
              <a:buNone/>
              <a:defRPr sz="3957" b="1"/>
            </a:lvl2pPr>
            <a:lvl3pPr marL="1809049" indent="0">
              <a:buNone/>
              <a:defRPr sz="3561" b="1"/>
            </a:lvl3pPr>
            <a:lvl4pPr marL="2713573" indent="0">
              <a:buNone/>
              <a:defRPr sz="3165" b="1"/>
            </a:lvl4pPr>
            <a:lvl5pPr marL="3618098" indent="0">
              <a:buNone/>
              <a:defRPr sz="3165" b="1"/>
            </a:lvl5pPr>
            <a:lvl6pPr marL="4522622" indent="0">
              <a:buNone/>
              <a:defRPr sz="3165" b="1"/>
            </a:lvl6pPr>
            <a:lvl7pPr marL="5427147" indent="0">
              <a:buNone/>
              <a:defRPr sz="3165" b="1"/>
            </a:lvl7pPr>
            <a:lvl8pPr marL="6331671" indent="0">
              <a:buNone/>
              <a:defRPr sz="3165" b="1"/>
            </a:lvl8pPr>
            <a:lvl9pPr marL="7236196" indent="0">
              <a:buNone/>
              <a:defRPr sz="31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210990" y="4996813"/>
            <a:ext cx="10254344" cy="7349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61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67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914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54344" y="1969594"/>
            <a:ext cx="12210990" cy="9721303"/>
          </a:xfrm>
        </p:spPr>
        <p:txBody>
          <a:bodyPr/>
          <a:lstStyle>
            <a:lvl1pPr>
              <a:defRPr sz="6331"/>
            </a:lvl1pPr>
            <a:lvl2pPr>
              <a:defRPr sz="5540"/>
            </a:lvl2pPr>
            <a:lvl3pPr>
              <a:defRPr sz="4748"/>
            </a:lvl3pPr>
            <a:lvl4pPr>
              <a:defRPr sz="3957"/>
            </a:lvl4pPr>
            <a:lvl5pPr>
              <a:defRPr sz="3957"/>
            </a:lvl5pPr>
            <a:lvl6pPr>
              <a:defRPr sz="3957"/>
            </a:lvl6pPr>
            <a:lvl7pPr>
              <a:defRPr sz="3957"/>
            </a:lvl7pPr>
            <a:lvl8pPr>
              <a:defRPr sz="3957"/>
            </a:lvl8pPr>
            <a:lvl9pPr>
              <a:defRPr sz="395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59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425" y="911966"/>
            <a:ext cx="7779480" cy="3191881"/>
          </a:xfrm>
        </p:spPr>
        <p:txBody>
          <a:bodyPr anchor="b"/>
          <a:lstStyle>
            <a:lvl1pPr>
              <a:defRPr sz="63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54344" y="1969594"/>
            <a:ext cx="12210990" cy="9721303"/>
          </a:xfrm>
        </p:spPr>
        <p:txBody>
          <a:bodyPr anchor="t"/>
          <a:lstStyle>
            <a:lvl1pPr marL="0" indent="0">
              <a:buNone/>
              <a:defRPr sz="6331"/>
            </a:lvl1pPr>
            <a:lvl2pPr marL="904524" indent="0">
              <a:buNone/>
              <a:defRPr sz="5540"/>
            </a:lvl2pPr>
            <a:lvl3pPr marL="1809049" indent="0">
              <a:buNone/>
              <a:defRPr sz="4748"/>
            </a:lvl3pPr>
            <a:lvl4pPr marL="2713573" indent="0">
              <a:buNone/>
              <a:defRPr sz="3957"/>
            </a:lvl4pPr>
            <a:lvl5pPr marL="3618098" indent="0">
              <a:buNone/>
              <a:defRPr sz="3957"/>
            </a:lvl5pPr>
            <a:lvl6pPr marL="4522622" indent="0">
              <a:buNone/>
              <a:defRPr sz="3957"/>
            </a:lvl6pPr>
            <a:lvl7pPr marL="5427147" indent="0">
              <a:buNone/>
              <a:defRPr sz="3957"/>
            </a:lvl7pPr>
            <a:lvl8pPr marL="6331671" indent="0">
              <a:buNone/>
              <a:defRPr sz="3957"/>
            </a:lvl8pPr>
            <a:lvl9pPr marL="7236196" indent="0">
              <a:buNone/>
              <a:defRPr sz="395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1425" y="4103846"/>
            <a:ext cx="7779480" cy="7602883"/>
          </a:xfrm>
        </p:spPr>
        <p:txBody>
          <a:bodyPr/>
          <a:lstStyle>
            <a:lvl1pPr marL="0" indent="0">
              <a:buNone/>
              <a:defRPr sz="3165"/>
            </a:lvl1pPr>
            <a:lvl2pPr marL="904524" indent="0">
              <a:buNone/>
              <a:defRPr sz="2770"/>
            </a:lvl2pPr>
            <a:lvl3pPr marL="1809049" indent="0">
              <a:buNone/>
              <a:defRPr sz="2374"/>
            </a:lvl3pPr>
            <a:lvl4pPr marL="2713573" indent="0">
              <a:buNone/>
              <a:defRPr sz="1978"/>
            </a:lvl4pPr>
            <a:lvl5pPr marL="3618098" indent="0">
              <a:buNone/>
              <a:defRPr sz="1978"/>
            </a:lvl5pPr>
            <a:lvl6pPr marL="4522622" indent="0">
              <a:buNone/>
              <a:defRPr sz="1978"/>
            </a:lvl6pPr>
            <a:lvl7pPr marL="5427147" indent="0">
              <a:buNone/>
              <a:defRPr sz="1978"/>
            </a:lvl7pPr>
            <a:lvl8pPr marL="6331671" indent="0">
              <a:buNone/>
              <a:defRPr sz="1978"/>
            </a:lvl8pPr>
            <a:lvl9pPr marL="7236196" indent="0">
              <a:buNone/>
              <a:defRPr sz="19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46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58283" y="728307"/>
            <a:ext cx="20803910" cy="2644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8283" y="3641531"/>
            <a:ext cx="20803910" cy="86795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58283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33DBB-248C-4038-A272-726AF976C630}" type="datetimeFigureOut">
              <a:rPr lang="en-AU" smtClean="0"/>
              <a:t>16/08/2024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9908" y="12678860"/>
            <a:ext cx="8140660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35085" y="12678860"/>
            <a:ext cx="5427107" cy="7283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40A15-4BA4-4338-A53E-726C15B5C6A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35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9049" rtl="0" eaLnBrk="1" latinLnBrk="0" hangingPunct="1">
        <a:lnSpc>
          <a:spcPct val="90000"/>
        </a:lnSpc>
        <a:spcBef>
          <a:spcPct val="0"/>
        </a:spcBef>
        <a:buNone/>
        <a:defRPr sz="87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2262" indent="-452262" algn="l" defTabSz="1809049" rtl="0" eaLnBrk="1" latinLnBrk="0" hangingPunct="1">
        <a:lnSpc>
          <a:spcPct val="90000"/>
        </a:lnSpc>
        <a:spcBef>
          <a:spcPts val="1978"/>
        </a:spcBef>
        <a:buFont typeface="Arial" panose="020B0604020202020204" pitchFamily="34" charset="0"/>
        <a:buChar char="•"/>
        <a:defRPr sz="5540" kern="1200">
          <a:solidFill>
            <a:schemeClr val="tx1"/>
          </a:solidFill>
          <a:latin typeface="+mn-lt"/>
          <a:ea typeface="+mn-ea"/>
          <a:cs typeface="+mn-cs"/>
        </a:defRPr>
      </a:lvl1pPr>
      <a:lvl2pPr marL="1356787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4748" kern="1200">
          <a:solidFill>
            <a:schemeClr val="tx1"/>
          </a:solidFill>
          <a:latin typeface="+mn-lt"/>
          <a:ea typeface="+mn-ea"/>
          <a:cs typeface="+mn-cs"/>
        </a:defRPr>
      </a:lvl2pPr>
      <a:lvl3pPr marL="2261311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957" kern="1200">
          <a:solidFill>
            <a:schemeClr val="tx1"/>
          </a:solidFill>
          <a:latin typeface="+mn-lt"/>
          <a:ea typeface="+mn-ea"/>
          <a:cs typeface="+mn-cs"/>
        </a:defRPr>
      </a:lvl3pPr>
      <a:lvl4pPr marL="3165836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4070360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974885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879409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783934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688458" indent="-452262" algn="l" defTabSz="1809049" rtl="0" eaLnBrk="1" latinLnBrk="0" hangingPunct="1">
        <a:lnSpc>
          <a:spcPct val="90000"/>
        </a:lnSpc>
        <a:spcBef>
          <a:spcPts val="989"/>
        </a:spcBef>
        <a:buFont typeface="Arial" panose="020B0604020202020204" pitchFamily="34" charset="0"/>
        <a:buChar char="•"/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1pPr>
      <a:lvl2pPr marL="904524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2pPr>
      <a:lvl3pPr marL="1809049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3pPr>
      <a:lvl4pPr marL="2713573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4pPr>
      <a:lvl5pPr marL="3618098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5pPr>
      <a:lvl6pPr marL="4522622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6pPr>
      <a:lvl7pPr marL="5427147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7pPr>
      <a:lvl8pPr marL="6331671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8pPr>
      <a:lvl9pPr marL="7236196" algn="l" defTabSz="1809049" rtl="0" eaLnBrk="1" latinLnBrk="0" hangingPunct="1">
        <a:defRPr sz="35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Snipped 8">
            <a:extLst>
              <a:ext uri="{FF2B5EF4-FFF2-40B4-BE49-F238E27FC236}">
                <a16:creationId xmlns:a16="http://schemas.microsoft.com/office/drawing/2014/main" id="{7136E9D6-F237-4EE8-3FF7-6F2413426E48}"/>
              </a:ext>
            </a:extLst>
          </p:cNvPr>
          <p:cNvSpPr/>
          <p:nvPr/>
        </p:nvSpPr>
        <p:spPr>
          <a:xfrm>
            <a:off x="5337344" y="4765989"/>
            <a:ext cx="7841628" cy="4994868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1C4B0D-79B7-D51F-879B-4C00AC0F714D}"/>
              </a:ext>
            </a:extLst>
          </p:cNvPr>
          <p:cNvSpPr/>
          <p:nvPr/>
        </p:nvSpPr>
        <p:spPr>
          <a:xfrm>
            <a:off x="8669309" y="7364127"/>
            <a:ext cx="1681702" cy="337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Detect balls</a:t>
            </a:r>
            <a:endParaRPr lang="en-AU" sz="105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6F86AD7-4700-6808-91F0-91AB97735842}"/>
              </a:ext>
            </a:extLst>
          </p:cNvPr>
          <p:cNvSpPr/>
          <p:nvPr/>
        </p:nvSpPr>
        <p:spPr>
          <a:xfrm>
            <a:off x="8669309" y="7906445"/>
            <a:ext cx="1681702" cy="12764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lang="en-GB" sz="1050" dirty="0"/>
              <a:t>Colour segmentation</a:t>
            </a:r>
          </a:p>
          <a:p>
            <a:pPr marL="171450" indent="-171450">
              <a:buFontTx/>
              <a:buChar char="-"/>
            </a:pPr>
            <a:r>
              <a:rPr lang="en-GB" sz="1050" dirty="0"/>
              <a:t>Minimum bounding circle</a:t>
            </a:r>
            <a:endParaRPr lang="en-AU" sz="105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BED844-D689-C46D-A0B0-C97D400C79A5}"/>
              </a:ext>
            </a:extLst>
          </p:cNvPr>
          <p:cNvSpPr/>
          <p:nvPr/>
        </p:nvSpPr>
        <p:spPr>
          <a:xfrm>
            <a:off x="6023144" y="6059188"/>
            <a:ext cx="2100948" cy="5006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Video input</a:t>
            </a:r>
            <a:endParaRPr lang="en-AU" sz="1050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3715780-E35E-3A8E-4AB2-62FB39ACA3A0}"/>
              </a:ext>
            </a:extLst>
          </p:cNvPr>
          <p:cNvCxnSpPr>
            <a:cxnSpLocks/>
            <a:stCxn id="7" idx="3"/>
            <a:endCxn id="4" idx="0"/>
          </p:cNvCxnSpPr>
          <p:nvPr/>
        </p:nvCxnSpPr>
        <p:spPr>
          <a:xfrm>
            <a:off x="8124092" y="6309533"/>
            <a:ext cx="1386068" cy="10545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D227564-6521-7FBC-D57A-E903FEE66FD5}"/>
              </a:ext>
            </a:extLst>
          </p:cNvPr>
          <p:cNvSpPr/>
          <p:nvPr/>
        </p:nvSpPr>
        <p:spPr>
          <a:xfrm>
            <a:off x="11015242" y="7364127"/>
            <a:ext cx="1734048" cy="337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Order using </a:t>
            </a:r>
            <a:r>
              <a:rPr lang="en-AU" sz="1050" dirty="0" err="1"/>
              <a:t>pqueue</a:t>
            </a:r>
            <a:endParaRPr lang="en-AU" sz="105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F6D5A7-55D0-0D3F-F732-9157E5FB91D3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10351012" y="7532632"/>
            <a:ext cx="664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79B2940-37C6-65EA-FBBD-75E725332629}"/>
              </a:ext>
            </a:extLst>
          </p:cNvPr>
          <p:cNvSpPr/>
          <p:nvPr/>
        </p:nvSpPr>
        <p:spPr>
          <a:xfrm>
            <a:off x="11015242" y="7908461"/>
            <a:ext cx="1734048" cy="16823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050" dirty="0"/>
              <a:t>Pqueue of detected balls</a:t>
            </a:r>
          </a:p>
          <a:p>
            <a:endParaRPr lang="en-GB" sz="1050" dirty="0"/>
          </a:p>
          <a:p>
            <a:r>
              <a:rPr lang="en-GB" sz="1050" dirty="0"/>
              <a:t>Constraint:</a:t>
            </a:r>
          </a:p>
          <a:p>
            <a:r>
              <a:rPr lang="en-GB" sz="1050" dirty="0"/>
              <a:t>Within the white line court</a:t>
            </a:r>
          </a:p>
          <a:p>
            <a:endParaRPr lang="en-GB" sz="1050" dirty="0"/>
          </a:p>
          <a:p>
            <a:r>
              <a:rPr lang="en-GB" sz="1050" dirty="0"/>
              <a:t>Order using</a:t>
            </a:r>
          </a:p>
          <a:p>
            <a:r>
              <a:rPr lang="en-GB" sz="1050" dirty="0"/>
              <a:t>- Distance (DESC)</a:t>
            </a:r>
            <a:endParaRPr lang="en-AU" sz="105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8B69CE7-8D92-9BBB-2AA3-CEE1CAB88BEF}"/>
              </a:ext>
            </a:extLst>
          </p:cNvPr>
          <p:cNvSpPr/>
          <p:nvPr/>
        </p:nvSpPr>
        <p:spPr>
          <a:xfrm>
            <a:off x="6023144" y="6743712"/>
            <a:ext cx="2100948" cy="5006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dirty="0"/>
              <a:t>Camera Calibration values</a:t>
            </a:r>
          </a:p>
          <a:p>
            <a:pPr algn="ctr"/>
            <a:r>
              <a:rPr lang="en-GB" sz="1050" dirty="0"/>
              <a:t>(focal length, intrinsic matrix)</a:t>
            </a:r>
            <a:endParaRPr lang="en-AU" sz="1050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B0607C5-C9FB-B04D-DEDB-96CC4F54DC98}"/>
              </a:ext>
            </a:extLst>
          </p:cNvPr>
          <p:cNvCxnSpPr>
            <a:cxnSpLocks/>
            <a:stCxn id="26" idx="3"/>
            <a:endCxn id="4" idx="0"/>
          </p:cNvCxnSpPr>
          <p:nvPr/>
        </p:nvCxnSpPr>
        <p:spPr>
          <a:xfrm>
            <a:off x="8124092" y="6994057"/>
            <a:ext cx="1386068" cy="3700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32FB84F-CD64-8989-B6F7-089E085C4121}"/>
              </a:ext>
            </a:extLst>
          </p:cNvPr>
          <p:cNvSpPr/>
          <p:nvPr/>
        </p:nvSpPr>
        <p:spPr>
          <a:xfrm>
            <a:off x="6023144" y="5374664"/>
            <a:ext cx="2100948" cy="5006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/>
              <a:t>Colour calibration values </a:t>
            </a:r>
          </a:p>
          <a:p>
            <a:pPr algn="ctr"/>
            <a:r>
              <a:rPr lang="en-AU" sz="1050" dirty="0"/>
              <a:t>(HSV range)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446DCEC-4BBA-16D6-3AE9-8A9EB8C141E4}"/>
              </a:ext>
            </a:extLst>
          </p:cNvPr>
          <p:cNvCxnSpPr>
            <a:cxnSpLocks/>
            <a:stCxn id="31" idx="3"/>
            <a:endCxn id="4" idx="0"/>
          </p:cNvCxnSpPr>
          <p:nvPr/>
        </p:nvCxnSpPr>
        <p:spPr>
          <a:xfrm>
            <a:off x="8124092" y="5625009"/>
            <a:ext cx="1386068" cy="17391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07EC168-01D6-50B8-08E6-D49AEDDC884F}"/>
              </a:ext>
            </a:extLst>
          </p:cNvPr>
          <p:cNvSpPr/>
          <p:nvPr/>
        </p:nvSpPr>
        <p:spPr>
          <a:xfrm>
            <a:off x="13801990" y="6515106"/>
            <a:ext cx="1734048" cy="14966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/>
              <a:t>Output:</a:t>
            </a:r>
          </a:p>
          <a:p>
            <a:pPr algn="ctr"/>
            <a:r>
              <a:rPr lang="en-AU" sz="1050" dirty="0"/>
              <a:t>List[List]</a:t>
            </a:r>
          </a:p>
          <a:p>
            <a:pPr algn="ctr"/>
            <a:r>
              <a:rPr lang="en-AU" sz="1050" dirty="0"/>
              <a:t>List of points with coordinates of ball and distance to them. Output arranged in  descending order of size (size ∝ distance)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6D06B46E-4015-A42B-8BDA-DC80D595B4D1}"/>
              </a:ext>
            </a:extLst>
          </p:cNvPr>
          <p:cNvSpPr/>
          <p:nvPr/>
        </p:nvSpPr>
        <p:spPr>
          <a:xfrm>
            <a:off x="2878405" y="5396278"/>
            <a:ext cx="1541124" cy="45720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/>
              <a:t>Colour calibration.py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487295-567F-218A-14B4-8DD5ED3AEE7B}"/>
              </a:ext>
            </a:extLst>
          </p:cNvPr>
          <p:cNvSpPr txBox="1"/>
          <p:nvPr/>
        </p:nvSpPr>
        <p:spPr>
          <a:xfrm>
            <a:off x="6116410" y="4815240"/>
            <a:ext cx="2044558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 dirty="0"/>
              <a:t>detect_ball.py</a:t>
            </a:r>
          </a:p>
        </p:txBody>
      </p:sp>
      <p:sp>
        <p:nvSpPr>
          <p:cNvPr id="25" name="Rectangle: Top Corners Snipped 24">
            <a:extLst>
              <a:ext uri="{FF2B5EF4-FFF2-40B4-BE49-F238E27FC236}">
                <a16:creationId xmlns:a16="http://schemas.microsoft.com/office/drawing/2014/main" id="{A014B032-58F1-09D5-BA47-1A03BB406769}"/>
              </a:ext>
            </a:extLst>
          </p:cNvPr>
          <p:cNvSpPr/>
          <p:nvPr/>
        </p:nvSpPr>
        <p:spPr>
          <a:xfrm>
            <a:off x="2878405" y="6765456"/>
            <a:ext cx="1541124" cy="457200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050" dirty="0">
                <a:solidFill>
                  <a:srgbClr val="FF0000"/>
                </a:solidFill>
              </a:rPr>
              <a:t>#TODO</a:t>
            </a:r>
            <a:r>
              <a:rPr lang="en-AU" sz="1050" dirty="0"/>
              <a:t>: camera calibration.py</a:t>
            </a:r>
          </a:p>
        </p:txBody>
      </p:sp>
      <p:sp>
        <p:nvSpPr>
          <p:cNvPr id="33" name="Rectangle: Top Corners Snipped 32">
            <a:extLst>
              <a:ext uri="{FF2B5EF4-FFF2-40B4-BE49-F238E27FC236}">
                <a16:creationId xmlns:a16="http://schemas.microsoft.com/office/drawing/2014/main" id="{70A24777-B862-F6C0-56D8-76ADA774E31B}"/>
              </a:ext>
            </a:extLst>
          </p:cNvPr>
          <p:cNvSpPr/>
          <p:nvPr/>
        </p:nvSpPr>
        <p:spPr>
          <a:xfrm>
            <a:off x="17648100" y="952254"/>
            <a:ext cx="1001656" cy="253916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CD3BE0-DF49-CD0A-9FDA-5EE5D5633B0F}"/>
              </a:ext>
            </a:extLst>
          </p:cNvPr>
          <p:cNvSpPr txBox="1"/>
          <p:nvPr/>
        </p:nvSpPr>
        <p:spPr>
          <a:xfrm>
            <a:off x="18724575" y="952254"/>
            <a:ext cx="79220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Python file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A1A92FF-E2C5-E3EE-B8B0-F045AA1F5153}"/>
              </a:ext>
            </a:extLst>
          </p:cNvPr>
          <p:cNvCxnSpPr/>
          <p:nvPr/>
        </p:nvCxnSpPr>
        <p:spPr>
          <a:xfrm>
            <a:off x="17648100" y="1511154"/>
            <a:ext cx="1001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458851-D13D-C003-BC4C-13CA1EAAD1ED}"/>
              </a:ext>
            </a:extLst>
          </p:cNvPr>
          <p:cNvSpPr txBox="1"/>
          <p:nvPr/>
        </p:nvSpPr>
        <p:spPr>
          <a:xfrm>
            <a:off x="18724575" y="1384196"/>
            <a:ext cx="10567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Trans-file input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55B3D58-7E1E-8F56-9A3A-4472FC8792ED}"/>
              </a:ext>
            </a:extLst>
          </p:cNvPr>
          <p:cNvSpPr/>
          <p:nvPr/>
        </p:nvSpPr>
        <p:spPr>
          <a:xfrm>
            <a:off x="17648100" y="1816138"/>
            <a:ext cx="1001656" cy="24829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A1D295-1D52-A6B2-ABB7-D7ACCF24AA44}"/>
              </a:ext>
            </a:extLst>
          </p:cNvPr>
          <p:cNvSpPr txBox="1"/>
          <p:nvPr/>
        </p:nvSpPr>
        <p:spPr>
          <a:xfrm>
            <a:off x="18724575" y="1816138"/>
            <a:ext cx="4876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Input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408672F-FBE4-B8F0-F45C-AB3AADD63827}"/>
              </a:ext>
            </a:extLst>
          </p:cNvPr>
          <p:cNvSpPr/>
          <p:nvPr/>
        </p:nvSpPr>
        <p:spPr>
          <a:xfrm>
            <a:off x="17648100" y="2369415"/>
            <a:ext cx="1001656" cy="2522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038993-0F63-33FF-A638-AACD0C1950D9}"/>
              </a:ext>
            </a:extLst>
          </p:cNvPr>
          <p:cNvSpPr txBox="1"/>
          <p:nvPr/>
        </p:nvSpPr>
        <p:spPr>
          <a:xfrm>
            <a:off x="18724575" y="2367713"/>
            <a:ext cx="6527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Process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D947AB-EF24-6D82-6413-9EF8B8E448C2}"/>
              </a:ext>
            </a:extLst>
          </p:cNvPr>
          <p:cNvCxnSpPr/>
          <p:nvPr/>
        </p:nvCxnSpPr>
        <p:spPr>
          <a:xfrm>
            <a:off x="17648100" y="2965304"/>
            <a:ext cx="10016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9EF5533-F07E-DC44-CCDD-37AAA553AE06}"/>
              </a:ext>
            </a:extLst>
          </p:cNvPr>
          <p:cNvSpPr txBox="1"/>
          <p:nvPr/>
        </p:nvSpPr>
        <p:spPr>
          <a:xfrm>
            <a:off x="18724575" y="2838346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Process link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86BACCD-216E-82CF-BAE8-7578A582E07E}"/>
              </a:ext>
            </a:extLst>
          </p:cNvPr>
          <p:cNvSpPr/>
          <p:nvPr/>
        </p:nvSpPr>
        <p:spPr>
          <a:xfrm>
            <a:off x="17265650" y="622299"/>
            <a:ext cx="2808288" cy="3794919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BBEDD1-889C-5328-C31F-E8B57E51E35F}"/>
              </a:ext>
            </a:extLst>
          </p:cNvPr>
          <p:cNvCxnSpPr>
            <a:cxnSpLocks/>
            <a:stCxn id="9" idx="0"/>
            <a:endCxn id="38" idx="1"/>
          </p:cNvCxnSpPr>
          <p:nvPr/>
        </p:nvCxnSpPr>
        <p:spPr>
          <a:xfrm>
            <a:off x="13178972" y="7263423"/>
            <a:ext cx="6230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76462A7-38EC-EE68-E563-C9B8C81E83E8}"/>
              </a:ext>
            </a:extLst>
          </p:cNvPr>
          <p:cNvCxnSpPr>
            <a:cxnSpLocks/>
            <a:stCxn id="55" idx="6"/>
            <a:endCxn id="7" idx="1"/>
          </p:cNvCxnSpPr>
          <p:nvPr/>
        </p:nvCxnSpPr>
        <p:spPr>
          <a:xfrm>
            <a:off x="4419529" y="6309401"/>
            <a:ext cx="1603615" cy="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9B1C4FA-0289-C1B9-6A7C-62F162B4BFC5}"/>
              </a:ext>
            </a:extLst>
          </p:cNvPr>
          <p:cNvSpPr/>
          <p:nvPr/>
        </p:nvSpPr>
        <p:spPr>
          <a:xfrm>
            <a:off x="2878405" y="6080800"/>
            <a:ext cx="1541124" cy="45720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50" dirty="0"/>
              <a:t>Camera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CA2970D-9461-F9FC-D1E7-DE361D4AD39A}"/>
              </a:ext>
            </a:extLst>
          </p:cNvPr>
          <p:cNvSpPr/>
          <p:nvPr/>
        </p:nvSpPr>
        <p:spPr>
          <a:xfrm>
            <a:off x="17648100" y="3257186"/>
            <a:ext cx="1001656" cy="29227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5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AA38FA-DD0D-38AB-D905-AA6EC185E350}"/>
              </a:ext>
            </a:extLst>
          </p:cNvPr>
          <p:cNvSpPr txBox="1"/>
          <p:nvPr/>
        </p:nvSpPr>
        <p:spPr>
          <a:xfrm>
            <a:off x="18724574" y="3270288"/>
            <a:ext cx="9172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/>
              <a:t>Sensor input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E6965AC-DCF0-53F5-AC0A-77052B9F51CC}"/>
              </a:ext>
            </a:extLst>
          </p:cNvPr>
          <p:cNvCxnSpPr>
            <a:cxnSpLocks/>
            <a:stCxn id="25" idx="0"/>
            <a:endCxn id="26" idx="1"/>
          </p:cNvCxnSpPr>
          <p:nvPr/>
        </p:nvCxnSpPr>
        <p:spPr>
          <a:xfrm>
            <a:off x="4419529" y="6994056"/>
            <a:ext cx="16036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C100FE-3311-8CB1-2120-7DCEAE26B753}"/>
              </a:ext>
            </a:extLst>
          </p:cNvPr>
          <p:cNvCxnSpPr>
            <a:cxnSpLocks/>
            <a:stCxn id="8" idx="0"/>
            <a:endCxn id="31" idx="1"/>
          </p:cNvCxnSpPr>
          <p:nvPr/>
        </p:nvCxnSpPr>
        <p:spPr>
          <a:xfrm>
            <a:off x="4419529" y="5624878"/>
            <a:ext cx="1603615" cy="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930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104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Zhizhuo Zhang</dc:creator>
  <cp:lastModifiedBy>Zhizhuo Zhang</cp:lastModifiedBy>
  <cp:revision>21</cp:revision>
  <dcterms:created xsi:type="dcterms:W3CDTF">2024-08-16T01:31:59Z</dcterms:created>
  <dcterms:modified xsi:type="dcterms:W3CDTF">2024-08-16T03:57:05Z</dcterms:modified>
</cp:coreProperties>
</file>