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dirty="0" smtClean="0"/>
              <a:t>Lecture </a:t>
            </a:r>
            <a:r>
              <a:rPr lang="en-US" sz="4000" dirty="0"/>
              <a:t>#5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Principles of Structured and Modular Programming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982639"/>
            <a:ext cx="10781731" cy="5622877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Used to assign values to the variable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c</a:t>
            </a:r>
            <a:r>
              <a:rPr lang="en-US" sz="2000" dirty="0" smtClean="0"/>
              <a:t> = c + 3;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o</a:t>
            </a:r>
            <a:r>
              <a:rPr lang="en-US" sz="2000" dirty="0" smtClean="0"/>
              <a:t>r  c += 3;</a:t>
            </a:r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2975212"/>
            <a:ext cx="10781731" cy="36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446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746913"/>
            <a:ext cx="10781731" cy="485860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Increment Operator &amp; Decrement Operators </a:t>
            </a:r>
          </a:p>
          <a:p>
            <a:pPr algn="l"/>
            <a:r>
              <a:rPr lang="en-US" sz="2000" dirty="0" smtClean="0"/>
              <a:t>Pre-Increment Operator, Pre-Decrement Operator</a:t>
            </a:r>
          </a:p>
          <a:p>
            <a:pPr algn="l"/>
            <a:r>
              <a:rPr lang="en-US" sz="2000" dirty="0" smtClean="0"/>
              <a:t>Post-Increment Operator, Post-Decrement Operator</a:t>
            </a:r>
          </a:p>
          <a:p>
            <a:pPr algn="l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2866030"/>
            <a:ext cx="10781731" cy="35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Procedure for solving a problem by executing a </a:t>
            </a:r>
            <a:r>
              <a:rPr lang="en-US" sz="3600" b="1" dirty="0" smtClean="0"/>
              <a:t>series of actions</a:t>
            </a:r>
            <a:r>
              <a:rPr lang="en-US" sz="3600" dirty="0" smtClean="0"/>
              <a:t> and in a </a:t>
            </a:r>
            <a:r>
              <a:rPr lang="en-US" sz="3600" b="1" dirty="0" smtClean="0"/>
              <a:t>specific order</a:t>
            </a:r>
            <a:r>
              <a:rPr lang="en-US" sz="3600" dirty="0" smtClean="0"/>
              <a:t> is called an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 any algorithm, the order in which the actions are executed is very important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The order in which statements are executed in computer program is called </a:t>
            </a:r>
            <a:r>
              <a:rPr lang="en-US" sz="3600" b="1" dirty="0" smtClean="0"/>
              <a:t>program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16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511791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Pseudocode is an artificial and informal language that helps you develop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Pseudocode 		Algorithms 	          C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Pseudocode is written in a language similar to everyday English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It’s convinient and user friendly way to write code, although it’s not a computer programming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Pseudocode actually helps us to ‘think out’ or ‘plan’ before attempting to write it a programming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Pseudocode can be implemented in any programming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Pseudocode consists only of action statments (definitions like </a:t>
            </a:r>
            <a:r>
              <a:rPr lang="en-US" sz="2600" i="1" dirty="0" smtClean="0"/>
              <a:t>int i</a:t>
            </a:r>
            <a:r>
              <a:rPr lang="en-US" sz="2600" dirty="0" smtClean="0"/>
              <a:t> are not added in pseudocode)</a:t>
            </a:r>
            <a:endParaRPr lang="en-US" sz="2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35021" y="2483892"/>
            <a:ext cx="1241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10233" y="2483892"/>
            <a:ext cx="94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5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515885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 smtClean="0"/>
              <a:t>Statements</a:t>
            </a:r>
            <a:r>
              <a:rPr lang="en-US" sz="2500" dirty="0" smtClean="0"/>
              <a:t> </a:t>
            </a:r>
            <a:r>
              <a:rPr lang="en-US" sz="2500" dirty="0"/>
              <a:t>in a program are executed one after the other in the order in </a:t>
            </a:r>
            <a:r>
              <a:rPr lang="en-US" sz="2500" dirty="0" smtClean="0"/>
              <a:t>which they’re </a:t>
            </a:r>
            <a:r>
              <a:rPr lang="en-US" sz="2500" dirty="0"/>
              <a:t>written. This is called </a:t>
            </a:r>
            <a:r>
              <a:rPr lang="en-US" sz="2500" b="1" dirty="0"/>
              <a:t>sequential </a:t>
            </a:r>
            <a:r>
              <a:rPr lang="en-US" sz="2500" b="1" dirty="0" smtClean="0"/>
              <a:t>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Sometimes the next statment to be executed may be other than the next one in the sequence, this is called </a:t>
            </a:r>
            <a:r>
              <a:rPr lang="en-US" sz="2500" b="1" dirty="0" smtClean="0"/>
              <a:t>transfer of control </a:t>
            </a:r>
            <a:r>
              <a:rPr lang="en-US" sz="2500" dirty="0" smtClean="0"/>
              <a:t>e.g </a:t>
            </a:r>
            <a:r>
              <a:rPr lang="en-US" sz="2500" i="1" dirty="0" smtClean="0"/>
              <a:t>goto</a:t>
            </a:r>
            <a:r>
              <a:rPr lang="en-US" sz="2500" dirty="0" smtClean="0"/>
              <a:t>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To write a program using transfer of control statements was difficult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New research revealed that all programs can be written with only three control structures namely </a:t>
            </a:r>
            <a:r>
              <a:rPr lang="en-US" sz="2500" b="1" dirty="0" smtClean="0"/>
              <a:t>sequence structure</a:t>
            </a:r>
            <a:r>
              <a:rPr lang="en-US" sz="2500" dirty="0" smtClean="0"/>
              <a:t>, </a:t>
            </a:r>
            <a:r>
              <a:rPr lang="en-US" sz="2500" b="1" dirty="0" smtClean="0"/>
              <a:t>selection structure</a:t>
            </a:r>
            <a:r>
              <a:rPr lang="en-US" sz="2500" dirty="0" smtClean="0"/>
              <a:t>, and the </a:t>
            </a:r>
            <a:r>
              <a:rPr lang="en-US" sz="2500" b="1" dirty="0" smtClean="0"/>
              <a:t>repetition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b="1" dirty="0" smtClean="0"/>
              <a:t>sequence structure</a:t>
            </a:r>
            <a:r>
              <a:rPr lang="en-US" sz="2500" dirty="0" smtClean="0"/>
              <a:t> is the bulitin/default structure of C programming language i.e all statements by default execute one after the other in the order in which they are written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172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 C three types of Selection Structures are available namely, </a:t>
            </a:r>
            <a:r>
              <a:rPr lang="en-US" sz="3600" b="1" dirty="0" smtClean="0"/>
              <a:t>single selection statement</a:t>
            </a:r>
            <a:r>
              <a:rPr lang="en-US" sz="3600" dirty="0" smtClean="0"/>
              <a:t> (if statement), </a:t>
            </a:r>
            <a:r>
              <a:rPr lang="en-US" sz="3600" b="1" dirty="0" smtClean="0"/>
              <a:t>double-selection statement</a:t>
            </a:r>
            <a:r>
              <a:rPr lang="en-US" sz="3600" dirty="0" smtClean="0"/>
              <a:t> (if---else statement) and </a:t>
            </a:r>
            <a:r>
              <a:rPr lang="en-US" sz="3600" b="1" dirty="0" smtClean="0"/>
              <a:t>multiple-selection statement</a:t>
            </a:r>
            <a:r>
              <a:rPr lang="en-US" sz="3600" dirty="0" smtClean="0"/>
              <a:t> (switch statement)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 C three types of Repetition Structures (or loops) are available namely, </a:t>
            </a:r>
            <a:r>
              <a:rPr lang="en-US" sz="3600" b="1" dirty="0" smtClean="0"/>
              <a:t>while loop</a:t>
            </a:r>
            <a:r>
              <a:rPr lang="en-US" sz="3600" dirty="0" smtClean="0"/>
              <a:t>, </a:t>
            </a:r>
            <a:r>
              <a:rPr lang="en-US" sz="3600" b="1" dirty="0" smtClean="0"/>
              <a:t>do-while loop</a:t>
            </a:r>
            <a:r>
              <a:rPr lang="en-US" sz="3600" dirty="0" smtClean="0"/>
              <a:t> and </a:t>
            </a:r>
            <a:r>
              <a:rPr lang="en-US" sz="3600" b="1" dirty="0" smtClean="0"/>
              <a:t>for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877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Selection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5213446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Pseudodcode:</a:t>
            </a:r>
          </a:p>
          <a:p>
            <a:r>
              <a:rPr lang="en-US" sz="3600" i="1" dirty="0" smtClean="0"/>
              <a:t>If </a:t>
            </a:r>
            <a:r>
              <a:rPr lang="en-US" sz="3600" i="1" dirty="0"/>
              <a:t>student’s grade is greater than or equal to 60</a:t>
            </a:r>
            <a:br>
              <a:rPr lang="en-US" sz="3600" i="1" dirty="0"/>
            </a:br>
            <a:r>
              <a:rPr lang="en-US" sz="3600" i="1" dirty="0"/>
              <a:t>Print “Passed”</a:t>
            </a:r>
            <a:r>
              <a:rPr lang="en-US" sz="3600" dirty="0"/>
              <a:t> </a:t>
            </a:r>
            <a:endParaRPr lang="en-US" sz="3600" dirty="0" smtClean="0"/>
          </a:p>
          <a:p>
            <a:pPr algn="l"/>
            <a:r>
              <a:rPr lang="en-US" sz="3600" dirty="0" smtClean="0"/>
              <a:t>C Code: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i="1" dirty="0"/>
              <a:t>if ( grade &gt;= 60 ) {</a:t>
            </a:r>
          </a:p>
          <a:p>
            <a:pPr algn="l"/>
            <a:r>
              <a:rPr lang="en-US" sz="3600" i="1" dirty="0" smtClean="0"/>
              <a:t>	printf</a:t>
            </a:r>
            <a:r>
              <a:rPr lang="en-US" sz="3600" i="1" dirty="0"/>
              <a:t>( "Passed\n" </a:t>
            </a:r>
            <a:r>
              <a:rPr lang="en-US" sz="3600" i="1" dirty="0" smtClean="0"/>
              <a:t>);</a:t>
            </a:r>
          </a:p>
          <a:p>
            <a:pPr algn="l"/>
            <a:r>
              <a:rPr lang="en-US" sz="3600" i="1" dirty="0" smtClean="0"/>
              <a:t>} </a:t>
            </a:r>
            <a:r>
              <a:rPr lang="en-US" sz="3600" i="1" dirty="0"/>
              <a:t>/* end if */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562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If...else Selection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982639"/>
            <a:ext cx="10781731" cy="5622877"/>
          </a:xfrm>
        </p:spPr>
        <p:txBody>
          <a:bodyPr>
            <a:noAutofit/>
          </a:bodyPr>
          <a:lstStyle/>
          <a:p>
            <a:pPr algn="l"/>
            <a:r>
              <a:rPr lang="en-US" sz="2500" b="1" dirty="0" smtClean="0"/>
              <a:t>Pseudodcode:</a:t>
            </a:r>
          </a:p>
          <a:p>
            <a:r>
              <a:rPr lang="en-US" sz="2500" i="1" dirty="0"/>
              <a:t>If student’s grade is greater than or equal to 60</a:t>
            </a:r>
          </a:p>
          <a:p>
            <a:r>
              <a:rPr lang="en-US" sz="2500" i="1" dirty="0"/>
              <a:t>Print “Passed”</a:t>
            </a:r>
          </a:p>
          <a:p>
            <a:r>
              <a:rPr lang="en-US" sz="2500" i="1" dirty="0"/>
              <a:t>else</a:t>
            </a:r>
          </a:p>
          <a:p>
            <a:r>
              <a:rPr lang="en-US" sz="2500" i="1" dirty="0"/>
              <a:t>Print “Failed”</a:t>
            </a:r>
            <a:r>
              <a:rPr lang="en-US" sz="2500" dirty="0" smtClean="0"/>
              <a:t> </a:t>
            </a:r>
          </a:p>
          <a:p>
            <a:pPr algn="l"/>
            <a:r>
              <a:rPr lang="en-US" sz="2500" b="1" dirty="0" smtClean="0"/>
              <a:t>C Code:</a:t>
            </a:r>
          </a:p>
          <a:p>
            <a:pPr algn="l"/>
            <a:r>
              <a:rPr lang="en-US" sz="2500" i="1" dirty="0"/>
              <a:t>if ( grade &gt;= 60 ) {</a:t>
            </a:r>
          </a:p>
          <a:p>
            <a:pPr algn="l"/>
            <a:r>
              <a:rPr lang="en-US" sz="2500" i="1" dirty="0" smtClean="0"/>
              <a:t>	printf</a:t>
            </a:r>
            <a:r>
              <a:rPr lang="en-US" sz="2500" i="1" dirty="0"/>
              <a:t>( "Passed\n" );</a:t>
            </a:r>
          </a:p>
          <a:p>
            <a:pPr algn="l"/>
            <a:r>
              <a:rPr lang="en-US" sz="2500" i="1" dirty="0" smtClean="0"/>
              <a:t>}</a:t>
            </a:r>
            <a:endParaRPr lang="en-US" sz="2500" i="1" dirty="0"/>
          </a:p>
          <a:p>
            <a:pPr algn="l"/>
            <a:r>
              <a:rPr lang="en-US" sz="2500" i="1" dirty="0"/>
              <a:t>else {</a:t>
            </a:r>
          </a:p>
          <a:p>
            <a:pPr algn="l"/>
            <a:r>
              <a:rPr lang="en-US" sz="2500" i="1" dirty="0" smtClean="0"/>
              <a:t>	printf</a:t>
            </a:r>
            <a:r>
              <a:rPr lang="en-US" sz="2500" i="1" dirty="0"/>
              <a:t>( "Failed\n" );</a:t>
            </a:r>
          </a:p>
          <a:p>
            <a:pPr algn="l"/>
            <a:r>
              <a:rPr lang="en-US" sz="2500" i="1" dirty="0" smtClean="0"/>
              <a:t>}</a:t>
            </a: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868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Control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982639"/>
            <a:ext cx="10781731" cy="5622877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Nested if…else statements test for multiple cases by placing if…else statements </a:t>
            </a:r>
            <a:r>
              <a:rPr lang="en-US" dirty="0" smtClean="0"/>
              <a:t>inside if…else statements</a:t>
            </a:r>
          </a:p>
          <a:p>
            <a:pPr algn="l"/>
            <a:r>
              <a:rPr lang="en-US" b="1" dirty="0" smtClean="0"/>
              <a:t>C Code:</a:t>
            </a:r>
            <a:endParaRPr lang="en-US" dirty="0" smtClean="0"/>
          </a:p>
          <a:p>
            <a:pPr algn="l"/>
            <a:r>
              <a:rPr lang="en-US" i="1" dirty="0"/>
              <a:t>if ( grade </a:t>
            </a:r>
            <a:r>
              <a:rPr lang="en-US" i="1" dirty="0" smtClean="0"/>
              <a:t>!= </a:t>
            </a:r>
            <a:r>
              <a:rPr lang="en-US" i="1" dirty="0"/>
              <a:t>60 ) </a:t>
            </a:r>
            <a:r>
              <a:rPr lang="en-US" i="1" dirty="0" smtClean="0"/>
              <a:t>{</a:t>
            </a:r>
          </a:p>
          <a:p>
            <a:pPr algn="l"/>
            <a:r>
              <a:rPr lang="en-US" i="1" dirty="0"/>
              <a:t>	</a:t>
            </a:r>
            <a:r>
              <a:rPr lang="en-US" i="1" dirty="0" smtClean="0"/>
              <a:t>if(grade &gt; 60){</a:t>
            </a:r>
          </a:p>
          <a:p>
            <a:pPr algn="l"/>
            <a:r>
              <a:rPr lang="en-US" i="1" dirty="0"/>
              <a:t>	</a:t>
            </a:r>
            <a:r>
              <a:rPr lang="en-US" i="1" dirty="0" smtClean="0"/>
              <a:t>	printf(‘Your grade is greater than 60’);</a:t>
            </a:r>
          </a:p>
          <a:p>
            <a:pPr algn="l"/>
            <a:r>
              <a:rPr lang="en-US" i="1" dirty="0"/>
              <a:t>	</a:t>
            </a:r>
            <a:r>
              <a:rPr lang="en-US" i="1" dirty="0" smtClean="0"/>
              <a:t>}else{</a:t>
            </a:r>
          </a:p>
          <a:p>
            <a:pPr algn="l"/>
            <a:r>
              <a:rPr lang="en-US" i="1" dirty="0"/>
              <a:t>		 printf(‘Your grade is </a:t>
            </a:r>
            <a:r>
              <a:rPr lang="en-US" i="1" dirty="0" smtClean="0"/>
              <a:t>less </a:t>
            </a:r>
            <a:r>
              <a:rPr lang="en-US" i="1" dirty="0"/>
              <a:t>than 60’);</a:t>
            </a:r>
          </a:p>
          <a:p>
            <a:pPr algn="l"/>
            <a:r>
              <a:rPr lang="en-US" i="1" dirty="0" smtClean="0"/>
              <a:t>	}</a:t>
            </a:r>
            <a:endParaRPr lang="en-US" i="1" dirty="0"/>
          </a:p>
          <a:p>
            <a:pPr algn="l"/>
            <a:r>
              <a:rPr lang="en-US" i="1" dirty="0" smtClean="0"/>
              <a:t>}</a:t>
            </a:r>
            <a:endParaRPr lang="en-US" i="1" dirty="0"/>
          </a:p>
          <a:p>
            <a:pPr algn="l"/>
            <a:r>
              <a:rPr lang="en-US" i="1" dirty="0"/>
              <a:t>else {</a:t>
            </a:r>
          </a:p>
          <a:p>
            <a:pPr algn="l"/>
            <a:r>
              <a:rPr lang="en-US" i="1" dirty="0" smtClean="0"/>
              <a:t>	printf</a:t>
            </a:r>
            <a:r>
              <a:rPr lang="en-US" i="1" dirty="0"/>
              <a:t>( </a:t>
            </a:r>
            <a:r>
              <a:rPr lang="en-US" i="1" dirty="0" smtClean="0"/>
              <a:t>“your grade is equal to 60" </a:t>
            </a:r>
            <a:r>
              <a:rPr lang="en-US" i="1" dirty="0"/>
              <a:t>);</a:t>
            </a:r>
          </a:p>
          <a:p>
            <a:pPr algn="l"/>
            <a:r>
              <a:rPr lang="en-US" i="1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0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Repetition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982639"/>
            <a:ext cx="10781731" cy="562287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A repetition statement allows you to specify that an action is to be repeated while some</a:t>
            </a:r>
          </a:p>
          <a:p>
            <a:pPr algn="l"/>
            <a:r>
              <a:rPr lang="en-US" sz="2600" dirty="0"/>
              <a:t>condition remains </a:t>
            </a:r>
            <a:r>
              <a:rPr lang="en-US" sz="2600" dirty="0" smtClean="0"/>
              <a:t>true. It’s also called as counter controlled repetition. In this repetition we exactly know how many times the statements will be repeated.</a:t>
            </a:r>
          </a:p>
          <a:p>
            <a:pPr algn="l"/>
            <a:endParaRPr lang="en-US" sz="2600" dirty="0" smtClean="0"/>
          </a:p>
          <a:p>
            <a:pPr algn="l"/>
            <a:r>
              <a:rPr lang="en-US" sz="2600" dirty="0" smtClean="0"/>
              <a:t>Simple C program to print “Hello World” string 5 times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smtClean="0"/>
              <a:t>i </a:t>
            </a:r>
            <a:r>
              <a:rPr lang="en-US" sz="2600" dirty="0"/>
              <a:t>= 0</a:t>
            </a:r>
            <a:r>
              <a:rPr lang="en-US" sz="2600" dirty="0" smtClean="0"/>
              <a:t>;</a:t>
            </a:r>
            <a:endParaRPr lang="en-US" sz="2600" dirty="0"/>
          </a:p>
          <a:p>
            <a:pPr algn="l"/>
            <a:r>
              <a:rPr lang="en-US" sz="2600" dirty="0"/>
              <a:t>while ( </a:t>
            </a:r>
            <a:r>
              <a:rPr lang="en-US" sz="2600" dirty="0" smtClean="0"/>
              <a:t>i </a:t>
            </a:r>
            <a:r>
              <a:rPr lang="en-US" sz="2600" dirty="0"/>
              <a:t>&lt;= </a:t>
            </a:r>
            <a:r>
              <a:rPr lang="en-US" sz="2600" dirty="0" smtClean="0"/>
              <a:t>4 </a:t>
            </a:r>
            <a:r>
              <a:rPr lang="en-US" sz="2600" dirty="0"/>
              <a:t>) {</a:t>
            </a:r>
          </a:p>
          <a:p>
            <a:pPr algn="l"/>
            <a:r>
              <a:rPr lang="en-US" sz="2600" dirty="0" smtClean="0"/>
              <a:t>	printf(‘Hello World! \n’);</a:t>
            </a:r>
          </a:p>
          <a:p>
            <a:pPr algn="l"/>
            <a:r>
              <a:rPr lang="en-US" sz="2600" dirty="0"/>
              <a:t>	</a:t>
            </a:r>
            <a:r>
              <a:rPr lang="en-US" sz="2600" dirty="0" smtClean="0"/>
              <a:t>i = i+1;</a:t>
            </a:r>
            <a:endParaRPr lang="en-US" sz="2600" dirty="0"/>
          </a:p>
          <a:p>
            <a:pPr algn="l"/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1705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437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Programming Fundamentals Lecture #5 Principles of Structured and Modular Programming </vt:lpstr>
      <vt:lpstr>Algorithms</vt:lpstr>
      <vt:lpstr>Pseudocode</vt:lpstr>
      <vt:lpstr>Control Structures</vt:lpstr>
      <vt:lpstr>Control Structures</vt:lpstr>
      <vt:lpstr>If Selection Statement</vt:lpstr>
      <vt:lpstr>If...else Selection Statement</vt:lpstr>
      <vt:lpstr>Nested Control Structures</vt:lpstr>
      <vt:lpstr>While Repetition Statement</vt:lpstr>
      <vt:lpstr>Assignment Operators</vt:lpstr>
      <vt:lpstr>Increment and Decrement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61</cp:revision>
  <dcterms:created xsi:type="dcterms:W3CDTF">2017-10-28T09:45:02Z</dcterms:created>
  <dcterms:modified xsi:type="dcterms:W3CDTF">2017-11-04T11:55:06Z</dcterms:modified>
</cp:coreProperties>
</file>