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7B63-37C9-44CD-B6DE-2CA0288F8E36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59BB-48D7-4719-97BA-D23376989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452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7B63-37C9-44CD-B6DE-2CA0288F8E36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59BB-48D7-4719-97BA-D23376989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58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7B63-37C9-44CD-B6DE-2CA0288F8E36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59BB-48D7-4719-97BA-D23376989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33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7B63-37C9-44CD-B6DE-2CA0288F8E36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59BB-48D7-4719-97BA-D23376989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53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7B63-37C9-44CD-B6DE-2CA0288F8E36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59BB-48D7-4719-97BA-D23376989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38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7B63-37C9-44CD-B6DE-2CA0288F8E36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59BB-48D7-4719-97BA-D23376989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4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7B63-37C9-44CD-B6DE-2CA0288F8E36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59BB-48D7-4719-97BA-D23376989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79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7B63-37C9-44CD-B6DE-2CA0288F8E36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59BB-48D7-4719-97BA-D23376989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1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7B63-37C9-44CD-B6DE-2CA0288F8E36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59BB-48D7-4719-97BA-D23376989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73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7B63-37C9-44CD-B6DE-2CA0288F8E36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59BB-48D7-4719-97BA-D23376989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204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7B63-37C9-44CD-B6DE-2CA0288F8E36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59BB-48D7-4719-97BA-D23376989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35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A7B63-37C9-44CD-B6DE-2CA0288F8E36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E59BB-48D7-4719-97BA-D23376989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772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176682"/>
          </a:xfrm>
        </p:spPr>
        <p:txBody>
          <a:bodyPr>
            <a:normAutofit/>
          </a:bodyPr>
          <a:lstStyle/>
          <a:p>
            <a:r>
              <a:rPr lang="en-US" dirty="0" smtClean="0"/>
              <a:t>Programming Fundamentals</a:t>
            </a:r>
            <a:br>
              <a:rPr lang="en-US" dirty="0" smtClean="0"/>
            </a:br>
            <a:r>
              <a:rPr lang="en-US" sz="4000" dirty="0" smtClean="0"/>
              <a:t>Lecture </a:t>
            </a:r>
            <a:r>
              <a:rPr lang="en-US" sz="4000" dirty="0" smtClean="0"/>
              <a:t>#6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Program Control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99045"/>
            <a:ext cx="9144000" cy="2019867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 smtClean="0"/>
              <a:t>Junaid Hassan</a:t>
            </a:r>
          </a:p>
          <a:p>
            <a:r>
              <a:rPr lang="en-US" dirty="0" smtClean="0"/>
              <a:t>Lecturer CS &amp; IT Department UOS MBDIN</a:t>
            </a:r>
          </a:p>
          <a:p>
            <a:r>
              <a:rPr lang="en-US" dirty="0" smtClean="0"/>
              <a:t>junaidte14@gmail.com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049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54842"/>
            <a:ext cx="9144000" cy="1187355"/>
          </a:xfrm>
        </p:spPr>
        <p:txBody>
          <a:bodyPr>
            <a:normAutofit/>
          </a:bodyPr>
          <a:lstStyle/>
          <a:p>
            <a:r>
              <a:rPr lang="en-US" sz="4800" dirty="0"/>
              <a:t>s</a:t>
            </a:r>
            <a:r>
              <a:rPr lang="en-US" sz="4800" dirty="0" smtClean="0"/>
              <a:t>witch Multiple-Selection</a:t>
            </a:r>
            <a:r>
              <a:rPr lang="en-US" sz="4800" dirty="0" smtClean="0"/>
              <a:t> Statement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093" y="2006221"/>
            <a:ext cx="10781731" cy="4599295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000" dirty="0"/>
              <a:t>The switch statement is used to perform different actions based on different </a:t>
            </a:r>
            <a:r>
              <a:rPr lang="en-US" sz="2000" dirty="0" smtClean="0"/>
              <a:t>conditions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switch(expression) {</a:t>
            </a:r>
          </a:p>
          <a:p>
            <a:pPr algn="l"/>
            <a:r>
              <a:rPr lang="en-US" sz="2000" dirty="0"/>
              <a:t>    case n:</a:t>
            </a:r>
          </a:p>
          <a:p>
            <a:pPr algn="l"/>
            <a:r>
              <a:rPr lang="en-US" sz="2000" dirty="0"/>
              <a:t>        code block</a:t>
            </a:r>
          </a:p>
          <a:p>
            <a:pPr algn="l"/>
            <a:r>
              <a:rPr lang="en-US" sz="2000" dirty="0"/>
              <a:t>        break;</a:t>
            </a:r>
          </a:p>
          <a:p>
            <a:pPr algn="l"/>
            <a:r>
              <a:rPr lang="en-US" sz="2000" dirty="0"/>
              <a:t>    case n:</a:t>
            </a:r>
          </a:p>
          <a:p>
            <a:pPr algn="l"/>
            <a:r>
              <a:rPr lang="en-US" sz="2000" dirty="0"/>
              <a:t>        code block</a:t>
            </a:r>
          </a:p>
          <a:p>
            <a:pPr algn="l"/>
            <a:r>
              <a:rPr lang="en-US" sz="2000" dirty="0"/>
              <a:t>        break;</a:t>
            </a:r>
          </a:p>
          <a:p>
            <a:pPr algn="l"/>
            <a:r>
              <a:rPr lang="en-US" sz="2000" dirty="0"/>
              <a:t>    default:</a:t>
            </a:r>
          </a:p>
          <a:p>
            <a:pPr algn="l"/>
            <a:r>
              <a:rPr lang="en-US" sz="2000" dirty="0"/>
              <a:t>        code block</a:t>
            </a:r>
          </a:p>
          <a:p>
            <a:pPr algn="l"/>
            <a:r>
              <a:rPr lang="en-US" sz="2000" dirty="0"/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0014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54842"/>
            <a:ext cx="9144000" cy="1187355"/>
          </a:xfrm>
        </p:spPr>
        <p:txBody>
          <a:bodyPr>
            <a:normAutofit/>
          </a:bodyPr>
          <a:lstStyle/>
          <a:p>
            <a:r>
              <a:rPr lang="en-US" sz="4800" dirty="0"/>
              <a:t>s</a:t>
            </a:r>
            <a:r>
              <a:rPr lang="en-US" sz="4800" dirty="0" smtClean="0"/>
              <a:t>witch Multiple-Selection</a:t>
            </a:r>
            <a:r>
              <a:rPr lang="en-US" sz="4800" dirty="0" smtClean="0"/>
              <a:t> Statement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093" y="2006221"/>
            <a:ext cx="10781731" cy="4599295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000" dirty="0"/>
              <a:t>s</a:t>
            </a:r>
            <a:r>
              <a:rPr lang="en-US" sz="2000" dirty="0" smtClean="0"/>
              <a:t>canf(‘%d’, &amp;number1);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 smtClean="0"/>
              <a:t>switch(number1) </a:t>
            </a:r>
            <a:r>
              <a:rPr lang="en-US" sz="2000" dirty="0"/>
              <a:t>{</a:t>
            </a:r>
          </a:p>
          <a:p>
            <a:pPr algn="l"/>
            <a:r>
              <a:rPr lang="en-US" sz="2000" dirty="0"/>
              <a:t>    case </a:t>
            </a:r>
            <a:r>
              <a:rPr lang="en-US" sz="2000" dirty="0" smtClean="0"/>
              <a:t>1:</a:t>
            </a:r>
            <a:endParaRPr lang="en-US" sz="2000" dirty="0"/>
          </a:p>
          <a:p>
            <a:pPr algn="l"/>
            <a:r>
              <a:rPr lang="en-US" sz="2000" dirty="0"/>
              <a:t>        </a:t>
            </a:r>
            <a:r>
              <a:rPr lang="en-US" sz="2000" dirty="0" smtClean="0"/>
              <a:t>printf(‘you entered 1’);</a:t>
            </a:r>
            <a:endParaRPr lang="en-US" sz="2000" dirty="0"/>
          </a:p>
          <a:p>
            <a:pPr algn="l"/>
            <a:r>
              <a:rPr lang="en-US" sz="2000" dirty="0"/>
              <a:t>        break;</a:t>
            </a:r>
          </a:p>
          <a:p>
            <a:pPr algn="l"/>
            <a:r>
              <a:rPr lang="en-US" sz="2000" dirty="0"/>
              <a:t>    case </a:t>
            </a:r>
            <a:r>
              <a:rPr lang="en-US" sz="2000" dirty="0" smtClean="0"/>
              <a:t>2:</a:t>
            </a:r>
            <a:endParaRPr lang="en-US" sz="2000" dirty="0"/>
          </a:p>
          <a:p>
            <a:pPr algn="l"/>
            <a:r>
              <a:rPr lang="en-US" sz="2000" dirty="0"/>
              <a:t>  </a:t>
            </a:r>
            <a:r>
              <a:rPr lang="en-US" sz="2000" dirty="0" smtClean="0"/>
              <a:t>      printf</a:t>
            </a:r>
            <a:r>
              <a:rPr lang="en-US" sz="2000" dirty="0"/>
              <a:t>(‘you entered </a:t>
            </a:r>
            <a:r>
              <a:rPr lang="en-US" sz="2000" dirty="0" smtClean="0"/>
              <a:t>2’);</a:t>
            </a:r>
            <a:endParaRPr lang="en-US" sz="2000" dirty="0"/>
          </a:p>
          <a:p>
            <a:pPr algn="l"/>
            <a:r>
              <a:rPr lang="en-US" sz="2000" dirty="0"/>
              <a:t>        break;</a:t>
            </a:r>
          </a:p>
          <a:p>
            <a:pPr algn="l"/>
            <a:r>
              <a:rPr lang="en-US" sz="2000" dirty="0"/>
              <a:t>    default:</a:t>
            </a:r>
          </a:p>
          <a:p>
            <a:pPr algn="l"/>
            <a:r>
              <a:rPr lang="en-US" sz="2000" dirty="0"/>
              <a:t>  </a:t>
            </a:r>
            <a:r>
              <a:rPr lang="en-US" sz="2000" dirty="0" smtClean="0"/>
              <a:t>       printf</a:t>
            </a:r>
            <a:r>
              <a:rPr lang="en-US" sz="2000" dirty="0"/>
              <a:t>(‘you entered </a:t>
            </a:r>
            <a:r>
              <a:rPr lang="en-US" sz="2000" dirty="0" smtClean="0"/>
              <a:t>a value other than 1 or 2’);</a:t>
            </a:r>
            <a:endParaRPr lang="en-US" sz="2000" dirty="0"/>
          </a:p>
          <a:p>
            <a:pPr algn="l"/>
            <a:r>
              <a:rPr lang="en-US" sz="2000" dirty="0"/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39928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54842"/>
            <a:ext cx="9144000" cy="1187355"/>
          </a:xfrm>
        </p:spPr>
        <p:txBody>
          <a:bodyPr>
            <a:normAutofit/>
          </a:bodyPr>
          <a:lstStyle/>
          <a:p>
            <a:r>
              <a:rPr lang="en-US" sz="4800" dirty="0"/>
              <a:t>b</a:t>
            </a:r>
            <a:r>
              <a:rPr lang="en-US" sz="4800" dirty="0" smtClean="0"/>
              <a:t>reak and continue</a:t>
            </a:r>
            <a:r>
              <a:rPr lang="en-US" sz="4800" dirty="0" smtClean="0"/>
              <a:t> Statements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093" y="2006221"/>
            <a:ext cx="10781731" cy="4599295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The break and continue statements are used to alter the flow of control. </a:t>
            </a:r>
            <a:endParaRPr lang="en-US" sz="2800" dirty="0" smtClean="0"/>
          </a:p>
          <a:p>
            <a:pPr algn="l"/>
            <a:r>
              <a:rPr lang="en-US" sz="2800" dirty="0" smtClean="0"/>
              <a:t>The </a:t>
            </a:r>
            <a:r>
              <a:rPr lang="en-US" sz="2800" b="1" dirty="0"/>
              <a:t>break statement</a:t>
            </a:r>
            <a:r>
              <a:rPr lang="en-US" sz="2800" dirty="0"/>
              <a:t>, when executed in a </a:t>
            </a:r>
            <a:r>
              <a:rPr lang="en-US" sz="2800" b="1" dirty="0"/>
              <a:t>while</a:t>
            </a:r>
            <a:r>
              <a:rPr lang="en-US" sz="2800" dirty="0"/>
              <a:t>, </a:t>
            </a:r>
            <a:r>
              <a:rPr lang="en-US" sz="2800" b="1" dirty="0"/>
              <a:t>for</a:t>
            </a:r>
            <a:r>
              <a:rPr lang="en-US" sz="2800" dirty="0"/>
              <a:t>, </a:t>
            </a:r>
            <a:r>
              <a:rPr lang="en-US" sz="2800" b="1" dirty="0"/>
              <a:t>do…while</a:t>
            </a:r>
            <a:r>
              <a:rPr lang="en-US" sz="2800" dirty="0"/>
              <a:t> or </a:t>
            </a:r>
            <a:r>
              <a:rPr lang="en-US" sz="2800" b="1" dirty="0"/>
              <a:t>switch</a:t>
            </a:r>
            <a:r>
              <a:rPr lang="en-US" sz="2800" dirty="0"/>
              <a:t> statement, causes an immediate exit from that statement. Program execution continues with the next </a:t>
            </a:r>
            <a:r>
              <a:rPr lang="en-US" sz="2800" dirty="0" smtClean="0"/>
              <a:t>statement</a:t>
            </a:r>
          </a:p>
          <a:p>
            <a:pPr algn="l"/>
            <a:r>
              <a:rPr lang="en-US" sz="2800" dirty="0"/>
              <a:t>The </a:t>
            </a:r>
            <a:r>
              <a:rPr lang="en-US" sz="2800" b="1" dirty="0"/>
              <a:t>continue statement</a:t>
            </a:r>
            <a:r>
              <a:rPr lang="en-US" sz="2800" dirty="0"/>
              <a:t>, when executed in a </a:t>
            </a:r>
            <a:r>
              <a:rPr lang="en-US" sz="2800" b="1" dirty="0"/>
              <a:t>while</a:t>
            </a:r>
            <a:r>
              <a:rPr lang="en-US" sz="2800" dirty="0"/>
              <a:t>, </a:t>
            </a:r>
            <a:r>
              <a:rPr lang="en-US" sz="2800" b="1" dirty="0"/>
              <a:t>for</a:t>
            </a:r>
            <a:r>
              <a:rPr lang="en-US" sz="2800" dirty="0"/>
              <a:t> or </a:t>
            </a:r>
            <a:r>
              <a:rPr lang="en-US" sz="2800" b="1" dirty="0"/>
              <a:t>do…while</a:t>
            </a:r>
            <a:r>
              <a:rPr lang="en-US" sz="2800" dirty="0"/>
              <a:t> </a:t>
            </a:r>
            <a:r>
              <a:rPr lang="en-US" sz="2800" dirty="0" smtClean="0"/>
              <a:t>statement, skips </a:t>
            </a:r>
            <a:r>
              <a:rPr lang="en-US" sz="2800" dirty="0"/>
              <a:t>the remaining statements in the body of that control statement and performs the </a:t>
            </a:r>
            <a:r>
              <a:rPr lang="en-US" sz="2800" dirty="0" smtClean="0"/>
              <a:t>next iteration </a:t>
            </a:r>
            <a:r>
              <a:rPr lang="en-US" sz="2800" dirty="0"/>
              <a:t>of the loop</a:t>
            </a:r>
            <a:endParaRPr lang="en-US" sz="2800" dirty="0" smtClean="0"/>
          </a:p>
          <a:p>
            <a:pPr algn="l"/>
            <a:endParaRPr lang="en-US" sz="2800" dirty="0"/>
          </a:p>
          <a:p>
            <a:pPr algn="l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2970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7421"/>
            <a:ext cx="9144000" cy="873457"/>
          </a:xfrm>
        </p:spPr>
        <p:txBody>
          <a:bodyPr>
            <a:normAutofit/>
          </a:bodyPr>
          <a:lstStyle/>
          <a:p>
            <a:r>
              <a:rPr lang="en-US" sz="4800" dirty="0"/>
              <a:t>b</a:t>
            </a:r>
            <a:r>
              <a:rPr lang="en-US" sz="4800" dirty="0" smtClean="0"/>
              <a:t>reak and continue</a:t>
            </a:r>
            <a:r>
              <a:rPr lang="en-US" sz="4800" dirty="0" smtClean="0"/>
              <a:t> Statements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093" y="2006221"/>
            <a:ext cx="10781731" cy="4599295"/>
          </a:xfrm>
        </p:spPr>
        <p:txBody>
          <a:bodyPr>
            <a:normAutofit/>
          </a:bodyPr>
          <a:lstStyle/>
          <a:p>
            <a:pPr algn="l"/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93" y="1050878"/>
            <a:ext cx="10781731" cy="580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73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7421"/>
            <a:ext cx="9144000" cy="873457"/>
          </a:xfrm>
        </p:spPr>
        <p:txBody>
          <a:bodyPr>
            <a:normAutofit/>
          </a:bodyPr>
          <a:lstStyle/>
          <a:p>
            <a:r>
              <a:rPr lang="en-US" sz="4800" dirty="0"/>
              <a:t>b</a:t>
            </a:r>
            <a:r>
              <a:rPr lang="en-US" sz="4800" dirty="0" smtClean="0"/>
              <a:t>reak and continue</a:t>
            </a:r>
            <a:r>
              <a:rPr lang="en-US" sz="4800" dirty="0" smtClean="0"/>
              <a:t> Statements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093" y="2006221"/>
            <a:ext cx="10781731" cy="4599295"/>
          </a:xfrm>
        </p:spPr>
        <p:txBody>
          <a:bodyPr>
            <a:normAutofit/>
          </a:bodyPr>
          <a:lstStyle/>
          <a:p>
            <a:pPr algn="l"/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93" y="1146530"/>
            <a:ext cx="10781731" cy="571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122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7421"/>
            <a:ext cx="9144000" cy="873457"/>
          </a:xfrm>
        </p:spPr>
        <p:txBody>
          <a:bodyPr>
            <a:normAutofit/>
          </a:bodyPr>
          <a:lstStyle/>
          <a:p>
            <a:r>
              <a:rPr lang="en-US" sz="4800" dirty="0" smtClean="0"/>
              <a:t>Logical Operators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093" y="1323833"/>
            <a:ext cx="10781731" cy="528168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000" dirty="0"/>
              <a:t>C provides logical operators that may be used to form more complex conditions </a:t>
            </a:r>
            <a:r>
              <a:rPr lang="en-US" sz="2000" dirty="0" smtClean="0"/>
              <a:t>by combining </a:t>
            </a:r>
            <a:r>
              <a:rPr lang="en-US" sz="2000" dirty="0"/>
              <a:t>simple </a:t>
            </a:r>
            <a:r>
              <a:rPr lang="en-US" sz="2000" dirty="0" smtClean="0"/>
              <a:t>conditions</a:t>
            </a:r>
          </a:p>
          <a:p>
            <a:pPr algn="l"/>
            <a:r>
              <a:rPr lang="en-US" sz="2000" dirty="0"/>
              <a:t>The logical operators are </a:t>
            </a:r>
            <a:r>
              <a:rPr lang="en-US" sz="2000" b="1" dirty="0"/>
              <a:t>&amp;&amp; (logical AND)</a:t>
            </a:r>
            <a:r>
              <a:rPr lang="en-US" sz="2000" dirty="0"/>
              <a:t>, </a:t>
            </a:r>
            <a:r>
              <a:rPr lang="en-US" sz="2000" b="1" dirty="0"/>
              <a:t>|| (logical</a:t>
            </a:r>
            <a:r>
              <a:rPr lang="en-US" sz="2000" b="1" dirty="0"/>
              <a:t> OR)</a:t>
            </a:r>
            <a:r>
              <a:rPr lang="en-US" sz="2000" dirty="0"/>
              <a:t> and </a:t>
            </a:r>
            <a:r>
              <a:rPr lang="en-US" sz="2000" b="1" dirty="0"/>
              <a:t>! (logical NOT also called logical negation)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 smtClean="0"/>
          </a:p>
          <a:p>
            <a:pPr algn="l"/>
            <a:r>
              <a:rPr lang="en-US" sz="2000" b="1" dirty="0"/>
              <a:t>if </a:t>
            </a:r>
            <a:r>
              <a:rPr lang="en-US" sz="2000" dirty="0"/>
              <a:t>( gender == </a:t>
            </a:r>
            <a:r>
              <a:rPr lang="en-US" sz="2000" b="1" dirty="0"/>
              <a:t>1 </a:t>
            </a:r>
            <a:r>
              <a:rPr lang="en-US" sz="2000" dirty="0"/>
              <a:t>&amp;&amp; age &gt;= </a:t>
            </a:r>
            <a:r>
              <a:rPr lang="en-US" sz="2000" b="1" dirty="0"/>
              <a:t>65 </a:t>
            </a:r>
            <a:r>
              <a:rPr lang="en-US" sz="2000" dirty="0" smtClean="0"/>
              <a:t>){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	printf(‘both conditions are true’); </a:t>
            </a:r>
          </a:p>
          <a:p>
            <a:pPr algn="l"/>
            <a:r>
              <a:rPr lang="en-US" sz="2000" dirty="0" smtClean="0"/>
              <a:t>}</a:t>
            </a:r>
          </a:p>
          <a:p>
            <a:pPr algn="l"/>
            <a:endParaRPr lang="en-US" sz="2000" dirty="0"/>
          </a:p>
          <a:p>
            <a:pPr algn="l"/>
            <a:r>
              <a:rPr lang="en-US" sz="2000" b="1" dirty="0"/>
              <a:t>if </a:t>
            </a:r>
            <a:r>
              <a:rPr lang="en-US" sz="2000" dirty="0"/>
              <a:t>( gender == </a:t>
            </a:r>
            <a:r>
              <a:rPr lang="en-US" sz="2000" b="1" dirty="0"/>
              <a:t>1 </a:t>
            </a:r>
            <a:r>
              <a:rPr lang="en-US" sz="2000" dirty="0" smtClean="0"/>
              <a:t>|| </a:t>
            </a:r>
            <a:r>
              <a:rPr lang="en-US" sz="2000" dirty="0"/>
              <a:t>age &gt;= </a:t>
            </a:r>
            <a:r>
              <a:rPr lang="en-US" sz="2000" b="1" dirty="0"/>
              <a:t>65 </a:t>
            </a:r>
            <a:r>
              <a:rPr lang="en-US" sz="2000" dirty="0"/>
              <a:t>){</a:t>
            </a:r>
            <a:br>
              <a:rPr lang="en-US" sz="2000" dirty="0"/>
            </a:br>
            <a:r>
              <a:rPr lang="en-US" sz="2000" dirty="0"/>
              <a:t>	printf</a:t>
            </a:r>
            <a:r>
              <a:rPr lang="en-US" sz="2000" dirty="0" smtClean="0"/>
              <a:t>(‘One of these conditions is true’); </a:t>
            </a:r>
            <a:endParaRPr lang="en-US" sz="2000" dirty="0"/>
          </a:p>
          <a:p>
            <a:pPr algn="l"/>
            <a:r>
              <a:rPr lang="en-US" sz="2000" dirty="0" smtClean="0"/>
              <a:t>}</a:t>
            </a:r>
          </a:p>
          <a:p>
            <a:pPr algn="l"/>
            <a:endParaRPr lang="en-US" sz="2000" dirty="0"/>
          </a:p>
          <a:p>
            <a:pPr algn="l"/>
            <a:r>
              <a:rPr lang="en-US" sz="2000" b="1" dirty="0"/>
              <a:t>if </a:t>
            </a:r>
            <a:r>
              <a:rPr lang="en-US" sz="2000" dirty="0" smtClean="0"/>
              <a:t>( age != </a:t>
            </a:r>
            <a:r>
              <a:rPr lang="en-US" sz="2000" b="1" dirty="0" smtClean="0"/>
              <a:t>65 </a:t>
            </a:r>
            <a:r>
              <a:rPr lang="en-US" sz="2000" dirty="0"/>
              <a:t>){</a:t>
            </a:r>
            <a:br>
              <a:rPr lang="en-US" sz="2000" dirty="0"/>
            </a:br>
            <a:r>
              <a:rPr lang="en-US" sz="2000" dirty="0"/>
              <a:t>	printf</a:t>
            </a:r>
            <a:r>
              <a:rPr lang="en-US" sz="2000" dirty="0" smtClean="0"/>
              <a:t>(‘age is not equal to 65’); </a:t>
            </a:r>
            <a:endParaRPr lang="en-US" sz="2000" dirty="0"/>
          </a:p>
          <a:p>
            <a:pPr algn="l"/>
            <a:r>
              <a:rPr lang="en-US" sz="2000" dirty="0"/>
              <a:t>}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74637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7421"/>
            <a:ext cx="9144000" cy="1323833"/>
          </a:xfrm>
        </p:spPr>
        <p:txBody>
          <a:bodyPr>
            <a:normAutofit fontScale="90000"/>
          </a:bodyPr>
          <a:lstStyle/>
          <a:p>
            <a:r>
              <a:rPr lang="en-US" sz="4800" dirty="0" smtClean="0"/>
              <a:t>Confusing Equality (==) and Assignment Operators (=)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093" y="1801504"/>
            <a:ext cx="10781731" cy="4804012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 smtClean="0"/>
              <a:t>Following syntaxt is true:</a:t>
            </a:r>
          </a:p>
          <a:p>
            <a:pPr algn="l"/>
            <a:r>
              <a:rPr lang="en-US" sz="2000" dirty="0" smtClean="0"/>
              <a:t>i</a:t>
            </a:r>
            <a:r>
              <a:rPr lang="en-US" sz="2000" dirty="0" smtClean="0"/>
              <a:t>f(pay == 200){</a:t>
            </a:r>
          </a:p>
          <a:p>
            <a:pPr algn="l"/>
            <a:r>
              <a:rPr lang="en-US" sz="2000" dirty="0" smtClean="0"/>
              <a:t>	statement</a:t>
            </a:r>
            <a:endParaRPr lang="en-US" sz="2000" dirty="0"/>
          </a:p>
          <a:p>
            <a:pPr algn="l"/>
            <a:r>
              <a:rPr lang="en-US" sz="2000" dirty="0" smtClean="0"/>
              <a:t>}</a:t>
            </a:r>
            <a:endParaRPr lang="en-US" sz="2000" dirty="0"/>
          </a:p>
          <a:p>
            <a:pPr algn="l"/>
            <a:r>
              <a:rPr lang="en-US" sz="2000" b="1" dirty="0" smtClean="0"/>
              <a:t>Following Syntax is wrong:</a:t>
            </a:r>
            <a:endParaRPr lang="en-US" sz="2000" b="1" dirty="0"/>
          </a:p>
          <a:p>
            <a:pPr algn="l"/>
            <a:r>
              <a:rPr lang="en-US" sz="2000" dirty="0" smtClean="0"/>
              <a:t>If(pay = 200){</a:t>
            </a:r>
          </a:p>
          <a:p>
            <a:pPr algn="l"/>
            <a:r>
              <a:rPr lang="en-US" sz="2000" dirty="0" smtClean="0"/>
              <a:t>	statement</a:t>
            </a:r>
            <a:endParaRPr lang="en-US" sz="2000" dirty="0"/>
          </a:p>
          <a:p>
            <a:pPr algn="l"/>
            <a:r>
              <a:rPr lang="en-US" sz="2000" dirty="0" smtClean="0"/>
              <a:t>}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i</a:t>
            </a:r>
            <a:r>
              <a:rPr lang="en-US" sz="2000" dirty="0" smtClean="0"/>
              <a:t>nt  x  == 20;    (</a:t>
            </a:r>
            <a:r>
              <a:rPr lang="en-US" sz="2000" b="1" dirty="0" smtClean="0"/>
              <a:t>wrong syntax</a:t>
            </a:r>
            <a:r>
              <a:rPr lang="en-US" sz="2000" dirty="0" smtClean="0"/>
              <a:t>)</a:t>
            </a:r>
            <a:endParaRPr lang="en-US" sz="2000" dirty="0"/>
          </a:p>
          <a:p>
            <a:pPr algn="l"/>
            <a:r>
              <a:rPr lang="en-US" sz="2000" dirty="0"/>
              <a:t>i</a:t>
            </a:r>
            <a:r>
              <a:rPr lang="en-US" sz="2000" dirty="0" smtClean="0"/>
              <a:t>nt  x = 20;  (</a:t>
            </a:r>
            <a:r>
              <a:rPr lang="en-US" sz="2000" b="1" dirty="0" smtClean="0"/>
              <a:t>correct syntaxt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8242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54842"/>
            <a:ext cx="9144000" cy="1187355"/>
          </a:xfrm>
        </p:spPr>
        <p:txBody>
          <a:bodyPr>
            <a:normAutofit/>
          </a:bodyPr>
          <a:lstStyle/>
          <a:p>
            <a:r>
              <a:rPr lang="en-US" dirty="0" smtClean="0"/>
              <a:t>Repetition Essentials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093" y="2006221"/>
            <a:ext cx="10781731" cy="4599295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Most programs involve repetition, or looping. </a:t>
            </a:r>
            <a:endParaRPr lang="en-US" sz="2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 smtClean="0"/>
              <a:t>A </a:t>
            </a:r>
            <a:r>
              <a:rPr lang="en-US" sz="2200" dirty="0"/>
              <a:t>loop is a group of instructions the computer executes repeatedly while some loop-continuation condition remains </a:t>
            </a:r>
            <a:r>
              <a:rPr lang="en-US" sz="2200" dirty="0" smtClean="0"/>
              <a:t>true.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 smtClean="0"/>
              <a:t>There are two types of repetitons (loops)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b="1" dirty="0" smtClean="0"/>
              <a:t>1. Counter-controlled </a:t>
            </a:r>
            <a:r>
              <a:rPr lang="en-US" sz="2200" b="1" dirty="0"/>
              <a:t>repetition</a:t>
            </a:r>
            <a:r>
              <a:rPr lang="en-US" sz="2200" dirty="0"/>
              <a:t> is sometimes called definite repetition because we know in advance exactly how many times the loop will </a:t>
            </a:r>
            <a:r>
              <a:rPr lang="en-US" sz="2200" dirty="0" smtClean="0"/>
              <a:t>execute.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In counter-controlled repetition, a control variable is used to count the number of repetitions.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The control variable is incremented (usually by 1) each time the group of instructions is performed.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When the correct number of repetitions has been performed, the loop terminates, and</a:t>
            </a:r>
            <a:br>
              <a:rPr lang="en-US" sz="2200" dirty="0"/>
            </a:br>
            <a:r>
              <a:rPr lang="en-US" sz="2200" dirty="0"/>
              <a:t>the program resumes execution with the statement after the repetition statement.</a:t>
            </a:r>
            <a:br>
              <a:rPr lang="en-US" sz="2200" dirty="0"/>
            </a:b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2829928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54842"/>
            <a:ext cx="9144000" cy="1187355"/>
          </a:xfrm>
        </p:spPr>
        <p:txBody>
          <a:bodyPr>
            <a:normAutofit/>
          </a:bodyPr>
          <a:lstStyle/>
          <a:p>
            <a:r>
              <a:rPr lang="en-US" dirty="0" smtClean="0"/>
              <a:t>Repetition Essentials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093" y="2006221"/>
            <a:ext cx="10781731" cy="4599295"/>
          </a:xfrm>
        </p:spPr>
        <p:txBody>
          <a:bodyPr>
            <a:normAutofit/>
          </a:bodyPr>
          <a:lstStyle/>
          <a:p>
            <a:pPr algn="l"/>
            <a:endParaRPr lang="en-US" sz="2800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1" dirty="0" smtClean="0"/>
              <a:t>2. Sentinel-controlled </a:t>
            </a:r>
            <a:r>
              <a:rPr lang="en-US" sz="2800" b="1" dirty="0"/>
              <a:t>repetition</a:t>
            </a:r>
            <a:r>
              <a:rPr lang="en-US" sz="2800" dirty="0"/>
              <a:t> is sometimes called indefinite repetition because it’s not known in</a:t>
            </a:r>
            <a:br>
              <a:rPr lang="en-US" sz="2800" dirty="0"/>
            </a:br>
            <a:r>
              <a:rPr lang="en-US" sz="2800" dirty="0"/>
              <a:t>advance how many times the loop will execute</a:t>
            </a:r>
            <a:r>
              <a:rPr lang="en-US" sz="2800" dirty="0" smtClean="0"/>
              <a:t>.</a:t>
            </a:r>
            <a:endParaRPr lang="en-US" sz="2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Sentinel </a:t>
            </a:r>
            <a:r>
              <a:rPr lang="en-US" sz="2800" dirty="0"/>
              <a:t>values are used to control repetition when the number of repetitions is not known </a:t>
            </a:r>
            <a:r>
              <a:rPr lang="en-US" sz="2800" dirty="0" smtClean="0"/>
              <a:t>in advance</a:t>
            </a:r>
            <a:r>
              <a:rPr lang="en-US" sz="2800" dirty="0"/>
              <a:t>, and the loop includes statements that obtain data each time the loop is </a:t>
            </a:r>
            <a:r>
              <a:rPr lang="en-US" sz="2800" dirty="0" smtClean="0"/>
              <a:t>performed.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The </a:t>
            </a:r>
            <a:r>
              <a:rPr lang="en-US" sz="2800" dirty="0"/>
              <a:t>sentinel value indicates “end of data.” The sentinel is entered after all regular data items </a:t>
            </a:r>
            <a:r>
              <a:rPr lang="en-US" sz="2800" dirty="0" smtClean="0"/>
              <a:t>have been </a:t>
            </a:r>
            <a:r>
              <a:rPr lang="en-US" sz="2800" dirty="0"/>
              <a:t>supplied to the program. Sentinels must be distinct from regular data items.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27960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54842"/>
            <a:ext cx="9144000" cy="118735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Counter Controlled Repetition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093" y="2006221"/>
            <a:ext cx="10781731" cy="4599295"/>
          </a:xfrm>
        </p:spPr>
        <p:txBody>
          <a:bodyPr>
            <a:normAutofit/>
          </a:bodyPr>
          <a:lstStyle/>
          <a:p>
            <a:pPr algn="l"/>
            <a:r>
              <a:rPr lang="en-US" sz="2900" dirty="0"/>
              <a:t>Counter-controlled repetition requires:</a:t>
            </a:r>
          </a:p>
          <a:p>
            <a:pPr algn="l"/>
            <a:r>
              <a:rPr lang="en-US" sz="2900" dirty="0"/>
              <a:t>1. The </a:t>
            </a:r>
            <a:r>
              <a:rPr lang="en-US" sz="2900" b="1" dirty="0"/>
              <a:t>name</a:t>
            </a:r>
            <a:r>
              <a:rPr lang="en-US" sz="2900" dirty="0"/>
              <a:t> of a control variable (or loop counter).</a:t>
            </a:r>
          </a:p>
          <a:p>
            <a:pPr algn="l"/>
            <a:r>
              <a:rPr lang="en-US" sz="2900" dirty="0"/>
              <a:t>2. The </a:t>
            </a:r>
            <a:r>
              <a:rPr lang="en-US" sz="2900" b="1" dirty="0"/>
              <a:t>initial value</a:t>
            </a:r>
            <a:r>
              <a:rPr lang="en-US" sz="2900" dirty="0"/>
              <a:t> of the control variable.</a:t>
            </a:r>
          </a:p>
          <a:p>
            <a:pPr algn="l"/>
            <a:r>
              <a:rPr lang="en-US" sz="2900" dirty="0"/>
              <a:t>3. The </a:t>
            </a:r>
            <a:r>
              <a:rPr lang="en-US" sz="2900" b="1" dirty="0"/>
              <a:t>increment (or decrement)</a:t>
            </a:r>
            <a:r>
              <a:rPr lang="en-US" sz="2900" dirty="0"/>
              <a:t> by which the control variable is modified </a:t>
            </a:r>
            <a:r>
              <a:rPr lang="en-US" sz="2900" dirty="0" smtClean="0"/>
              <a:t>each time </a:t>
            </a:r>
            <a:r>
              <a:rPr lang="en-US" sz="2900" dirty="0"/>
              <a:t>through the loop.</a:t>
            </a:r>
          </a:p>
          <a:p>
            <a:pPr algn="l"/>
            <a:r>
              <a:rPr lang="en-US" sz="2900" dirty="0"/>
              <a:t>4. The </a:t>
            </a:r>
            <a:r>
              <a:rPr lang="en-US" sz="2900" b="1" dirty="0"/>
              <a:t>condition that tests for the final value</a:t>
            </a:r>
            <a:r>
              <a:rPr lang="en-US" sz="2900" dirty="0"/>
              <a:t> of the control variable (i.e., </a:t>
            </a:r>
            <a:r>
              <a:rPr lang="en-US" sz="2900" dirty="0" smtClean="0"/>
              <a:t>whether looping </a:t>
            </a:r>
            <a:r>
              <a:rPr lang="en-US" sz="2900" dirty="0"/>
              <a:t>should continue)</a:t>
            </a: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2856416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54842"/>
            <a:ext cx="9144000" cy="118735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Counter Controlled Repetition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093" y="2006221"/>
            <a:ext cx="10781731" cy="4599295"/>
          </a:xfrm>
        </p:spPr>
        <p:txBody>
          <a:bodyPr>
            <a:normAutofit/>
          </a:bodyPr>
          <a:lstStyle/>
          <a:p>
            <a:pPr algn="l"/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94" y="2006221"/>
            <a:ext cx="10781730" cy="459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832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5534"/>
            <a:ext cx="9144000" cy="88710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Sentinel-Controlled Repetition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093" y="1296537"/>
            <a:ext cx="10781731" cy="5090615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A type of </a:t>
            </a:r>
            <a:r>
              <a:rPr lang="en-US" sz="2800" dirty="0" smtClean="0"/>
              <a:t>repetition (loop) </a:t>
            </a:r>
            <a:r>
              <a:rPr lang="en-US" sz="2800" dirty="0"/>
              <a:t>where the number of </a:t>
            </a:r>
            <a:r>
              <a:rPr lang="en-US" sz="2800" dirty="0" smtClean="0"/>
              <a:t>executions </a:t>
            </a:r>
            <a:r>
              <a:rPr lang="en-US" sz="2800" dirty="0"/>
              <a:t>of the </a:t>
            </a:r>
            <a:r>
              <a:rPr lang="en-US" sz="2800" dirty="0" smtClean="0"/>
              <a:t>statements </a:t>
            </a:r>
            <a:r>
              <a:rPr lang="en-US" sz="2800" dirty="0"/>
              <a:t>is unknown, is </a:t>
            </a:r>
            <a:r>
              <a:rPr lang="en-US" sz="2800" dirty="0" smtClean="0"/>
              <a:t>called as </a:t>
            </a:r>
            <a:r>
              <a:rPr lang="en-US" sz="2800" dirty="0"/>
              <a:t>sentinel controlled </a:t>
            </a:r>
            <a:r>
              <a:rPr lang="en-US" sz="2800" dirty="0" smtClean="0"/>
              <a:t>repetition.</a:t>
            </a:r>
            <a:endParaRPr lang="en-US" sz="2800" dirty="0"/>
          </a:p>
          <a:p>
            <a:pPr algn="l"/>
            <a:r>
              <a:rPr lang="en-US" sz="2800" dirty="0" smtClean="0"/>
              <a:t>Simple C program to print user entered number until the entered number is 0</a:t>
            </a:r>
          </a:p>
          <a:p>
            <a:pPr algn="l"/>
            <a:endParaRPr lang="en-US" sz="2800" dirty="0" smtClean="0"/>
          </a:p>
          <a:p>
            <a:pPr algn="l"/>
            <a:r>
              <a:rPr lang="en-US" sz="2800" dirty="0"/>
              <a:t>i</a:t>
            </a:r>
            <a:r>
              <a:rPr lang="en-US" sz="2800" dirty="0" smtClean="0"/>
              <a:t>nt number1;</a:t>
            </a:r>
            <a:endParaRPr lang="en-US" sz="2800" dirty="0"/>
          </a:p>
          <a:p>
            <a:pPr algn="l"/>
            <a:r>
              <a:rPr lang="en-US" sz="2800" dirty="0" smtClean="0"/>
              <a:t>scanf(‘%d’, &amp;number1);</a:t>
            </a:r>
            <a:endParaRPr lang="en-US" sz="2800" dirty="0"/>
          </a:p>
          <a:p>
            <a:pPr algn="l"/>
            <a:r>
              <a:rPr lang="en-US" sz="2800" dirty="0"/>
              <a:t>while ( </a:t>
            </a:r>
            <a:r>
              <a:rPr lang="en-US" sz="2800" dirty="0" smtClean="0"/>
              <a:t>number1 != 0 </a:t>
            </a:r>
            <a:r>
              <a:rPr lang="en-US" sz="2800" dirty="0"/>
              <a:t>) {</a:t>
            </a:r>
          </a:p>
          <a:p>
            <a:pPr algn="l"/>
            <a:r>
              <a:rPr lang="en-US" sz="2800" dirty="0" smtClean="0"/>
              <a:t>	printf(‘Your entered number is: %d’, number1);</a:t>
            </a:r>
            <a:endParaRPr lang="en-US" sz="2800" dirty="0"/>
          </a:p>
          <a:p>
            <a:pPr algn="l"/>
            <a:r>
              <a:rPr lang="en-US" sz="2800" dirty="0" smtClean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26097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54842"/>
            <a:ext cx="9144000" cy="1187355"/>
          </a:xfrm>
        </p:spPr>
        <p:txBody>
          <a:bodyPr>
            <a:normAutofit/>
          </a:bodyPr>
          <a:lstStyle/>
          <a:p>
            <a:r>
              <a:rPr lang="en-US" dirty="0" smtClean="0"/>
              <a:t>for Repetition Statement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093" y="2006221"/>
            <a:ext cx="10781731" cy="4599295"/>
          </a:xfrm>
        </p:spPr>
        <p:txBody>
          <a:bodyPr>
            <a:normAutofit/>
          </a:bodyPr>
          <a:lstStyle/>
          <a:p>
            <a:pPr algn="l"/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93" y="2006221"/>
            <a:ext cx="10781731" cy="459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516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54842"/>
            <a:ext cx="9144000" cy="1187355"/>
          </a:xfrm>
        </p:spPr>
        <p:txBody>
          <a:bodyPr>
            <a:normAutofit fontScale="90000"/>
          </a:bodyPr>
          <a:lstStyle/>
          <a:p>
            <a:r>
              <a:rPr lang="en-US" dirty="0"/>
              <a:t>d</a:t>
            </a:r>
            <a:r>
              <a:rPr lang="en-US" dirty="0" smtClean="0"/>
              <a:t>o...while Repetition Statement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093" y="2006221"/>
            <a:ext cx="10781731" cy="459929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The do…while repetition statement is similar to the while statement. </a:t>
            </a:r>
            <a:endParaRPr lang="en-US" dirty="0" smtClean="0"/>
          </a:p>
          <a:p>
            <a:pPr algn="l"/>
            <a:r>
              <a:rPr lang="en-US" dirty="0" smtClean="0"/>
              <a:t>In </a:t>
            </a:r>
            <a:r>
              <a:rPr lang="en-US" dirty="0"/>
              <a:t>the while statement, the loop-continuation condition is tested at the beginning of the loop before </a:t>
            </a:r>
            <a:r>
              <a:rPr lang="en-US" dirty="0" smtClean="0"/>
              <a:t>the body </a:t>
            </a:r>
            <a:r>
              <a:rPr lang="en-US" dirty="0"/>
              <a:t>of the loop is performed. </a:t>
            </a:r>
            <a:endParaRPr lang="en-US" dirty="0" smtClean="0"/>
          </a:p>
          <a:p>
            <a:pPr algn="l"/>
            <a:r>
              <a:rPr lang="en-US" dirty="0" smtClean="0"/>
              <a:t>In </a:t>
            </a:r>
            <a:r>
              <a:rPr lang="en-US" dirty="0"/>
              <a:t>do…while </a:t>
            </a:r>
            <a:r>
              <a:rPr lang="en-US" dirty="0" smtClean="0"/>
              <a:t>statement, the </a:t>
            </a:r>
            <a:r>
              <a:rPr lang="en-US" dirty="0"/>
              <a:t>loop-continuation condition </a:t>
            </a:r>
            <a:r>
              <a:rPr lang="en-US" dirty="0" smtClean="0"/>
              <a:t>is tested after </a:t>
            </a:r>
            <a:r>
              <a:rPr lang="en-US" dirty="0"/>
              <a:t>the loop body is </a:t>
            </a:r>
            <a:r>
              <a:rPr lang="en-US" dirty="0" smtClean="0"/>
              <a:t>performed.</a:t>
            </a:r>
          </a:p>
          <a:p>
            <a:pPr algn="l"/>
            <a:r>
              <a:rPr lang="en-US" dirty="0" smtClean="0"/>
              <a:t>Therefore</a:t>
            </a:r>
            <a:r>
              <a:rPr lang="en-US" dirty="0"/>
              <a:t>, the loop body will be executed at </a:t>
            </a:r>
            <a:r>
              <a:rPr lang="en-US" dirty="0" smtClean="0"/>
              <a:t>least once</a:t>
            </a:r>
          </a:p>
          <a:p>
            <a:pPr algn="l"/>
            <a:endParaRPr lang="en-US" dirty="0" smtClean="0"/>
          </a:p>
          <a:p>
            <a:pPr algn="l"/>
            <a:r>
              <a:rPr lang="en-US" i="1" dirty="0" smtClean="0"/>
              <a:t>do </a:t>
            </a:r>
            <a:r>
              <a:rPr lang="en-US" i="1" dirty="0"/>
              <a:t>{</a:t>
            </a:r>
          </a:p>
          <a:p>
            <a:pPr algn="l"/>
            <a:r>
              <a:rPr lang="en-US" i="1" dirty="0" smtClean="0"/>
              <a:t>	statement</a:t>
            </a:r>
            <a:endParaRPr lang="en-US" i="1" dirty="0"/>
          </a:p>
          <a:p>
            <a:pPr algn="l"/>
            <a:r>
              <a:rPr lang="en-US" i="1" dirty="0"/>
              <a:t>} while ( condition );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51890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54842"/>
            <a:ext cx="9144000" cy="1187355"/>
          </a:xfrm>
        </p:spPr>
        <p:txBody>
          <a:bodyPr>
            <a:normAutofit fontScale="90000"/>
          </a:bodyPr>
          <a:lstStyle/>
          <a:p>
            <a:r>
              <a:rPr lang="en-US" dirty="0"/>
              <a:t>d</a:t>
            </a:r>
            <a:r>
              <a:rPr lang="en-US" dirty="0" smtClean="0"/>
              <a:t>o...while Repetition Statement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093" y="2006221"/>
            <a:ext cx="10781731" cy="4599295"/>
          </a:xfrm>
        </p:spPr>
        <p:txBody>
          <a:bodyPr>
            <a:normAutofit/>
          </a:bodyPr>
          <a:lstStyle/>
          <a:p>
            <a:pPr algn="l"/>
            <a:endParaRPr lang="en-US" sz="20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94" y="2004813"/>
            <a:ext cx="10781730" cy="460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700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997</TotalTime>
  <Words>605</Words>
  <Application>Microsoft Office PowerPoint</Application>
  <PresentationFormat>Widescreen</PresentationFormat>
  <Paragraphs>100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Programming Fundamentals Lecture #6 Program Control </vt:lpstr>
      <vt:lpstr>Repetition Essentials</vt:lpstr>
      <vt:lpstr>Repetition Essentials</vt:lpstr>
      <vt:lpstr>Counter Controlled Repetition</vt:lpstr>
      <vt:lpstr>Counter Controlled Repetition</vt:lpstr>
      <vt:lpstr>Sentinel-Controlled Repetition</vt:lpstr>
      <vt:lpstr>for Repetition Statement</vt:lpstr>
      <vt:lpstr>do...while Repetition Statement</vt:lpstr>
      <vt:lpstr>do...while Repetition Statement</vt:lpstr>
      <vt:lpstr>switch Multiple-Selection Statement</vt:lpstr>
      <vt:lpstr>switch Multiple-Selection Statement</vt:lpstr>
      <vt:lpstr>break and continue Statements</vt:lpstr>
      <vt:lpstr>break and continue Statements</vt:lpstr>
      <vt:lpstr>break and continue Statements</vt:lpstr>
      <vt:lpstr>Logical Operators</vt:lpstr>
      <vt:lpstr>Confusing Equality (==) and Assignment Operators (=)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</dc:title>
  <dc:creator>Windows User</dc:creator>
  <cp:lastModifiedBy>Windows User</cp:lastModifiedBy>
  <cp:revision>83</cp:revision>
  <dcterms:created xsi:type="dcterms:W3CDTF">2017-10-28T09:45:02Z</dcterms:created>
  <dcterms:modified xsi:type="dcterms:W3CDTF">2017-11-04T13:15:41Z</dcterms:modified>
</cp:coreProperties>
</file>