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#7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Functions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Definitions (Code Explanation)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Line 5 is </a:t>
            </a:r>
            <a:r>
              <a:rPr lang="en-US" sz="2800" dirty="0"/>
              <a:t>a </a:t>
            </a:r>
            <a:r>
              <a:rPr lang="en-US" sz="2800" b="1" dirty="0"/>
              <a:t>function prototype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int in parentheses informs the compiler that square expects</a:t>
            </a:r>
            <a:br>
              <a:rPr lang="en-US" sz="2800" dirty="0"/>
            </a:br>
            <a:r>
              <a:rPr lang="en-US" sz="2800" dirty="0"/>
              <a:t>to receive an integer value from the caller.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int to the left of the function name </a:t>
            </a:r>
            <a:r>
              <a:rPr lang="en-US" sz="2800" dirty="0" smtClean="0"/>
              <a:t>square informs </a:t>
            </a:r>
            <a:r>
              <a:rPr lang="en-US" sz="2800" dirty="0"/>
              <a:t>the compiler that square returns an integer result to the caller.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compiler refers to the function prototype to check that calls to square (line 14) contain the </a:t>
            </a:r>
            <a:r>
              <a:rPr lang="en-US" sz="2800" dirty="0" smtClean="0"/>
              <a:t>correct return </a:t>
            </a:r>
            <a:r>
              <a:rPr lang="en-US" sz="2800" dirty="0"/>
              <a:t>type, the correct number of arguments, the correct argument types, and that </a:t>
            </a:r>
            <a:r>
              <a:rPr lang="en-US" sz="2800" dirty="0" smtClean="0"/>
              <a:t>the arguments </a:t>
            </a:r>
            <a:r>
              <a:rPr lang="en-US" sz="2800" dirty="0"/>
              <a:t>are in the correct order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0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Definitions (Code Explanation)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parameter-list is a comma-separated list that specifies the parameters received </a:t>
            </a:r>
            <a:r>
              <a:rPr lang="en-US" sz="2800" dirty="0" smtClean="0"/>
              <a:t>by the </a:t>
            </a:r>
            <a:r>
              <a:rPr lang="en-US" sz="2800" dirty="0"/>
              <a:t>function when it’s called.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a function does not receive any values, parameter-list </a:t>
            </a:r>
            <a:r>
              <a:rPr lang="en-US" sz="2800" dirty="0" smtClean="0"/>
              <a:t>is void</a:t>
            </a:r>
            <a:r>
              <a:rPr lang="en-US" sz="2800" dirty="0"/>
              <a:t>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type must be listed explicitly for each parameter</a:t>
            </a:r>
          </a:p>
        </p:txBody>
      </p:sp>
    </p:spTree>
    <p:extLst>
      <p:ext uri="{BB962C8B-B14F-4D97-AF65-F5344CB8AC3E}">
        <p14:creationId xmlns:p14="http://schemas.microsoft.com/office/powerpoint/2010/main" val="32725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function </a:t>
            </a:r>
            <a:r>
              <a:rPr lang="en-US" sz="2800" dirty="0" smtClean="0"/>
              <a:t>prototype tells </a:t>
            </a:r>
            <a:r>
              <a:rPr lang="en-US" sz="2800" dirty="0"/>
              <a:t>the compiler the type of data returned by the function, the number of parameters </a:t>
            </a:r>
            <a:r>
              <a:rPr lang="en-US" sz="2800" dirty="0" smtClean="0"/>
              <a:t>the function </a:t>
            </a:r>
            <a:r>
              <a:rPr lang="en-US" sz="2800" dirty="0"/>
              <a:t>expects to receive, the types of the parameters, and the order in which these parameters are expected.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compiler uses function prototypes to validate function calls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36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 Stack and Activation Records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To understand how C performs function calls, we first need to consider a data </a:t>
            </a:r>
            <a:r>
              <a:rPr lang="en-US" sz="2800" dirty="0" smtClean="0"/>
              <a:t>structure (i.e</a:t>
            </a:r>
            <a:r>
              <a:rPr lang="en-US" sz="2800" dirty="0"/>
              <a:t>., collection of related data items) known as a stack.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Students </a:t>
            </a:r>
            <a:r>
              <a:rPr lang="en-US" sz="2800" dirty="0"/>
              <a:t>can think of a stack </a:t>
            </a:r>
            <a:r>
              <a:rPr lang="en-US" sz="2800" dirty="0" smtClean="0"/>
              <a:t>as analogous </a:t>
            </a:r>
            <a:r>
              <a:rPr lang="en-US" sz="2800" dirty="0"/>
              <a:t>to a pile of dishes. When a dish is placed on the pile, it’s normally placed at </a:t>
            </a:r>
            <a:r>
              <a:rPr lang="en-US" sz="2800" dirty="0" smtClean="0"/>
              <a:t>the top </a:t>
            </a:r>
            <a:r>
              <a:rPr lang="en-US" sz="2800" dirty="0"/>
              <a:t>(referred to as pushing the dish onto the stack). Similarly, when a dish is removed </a:t>
            </a:r>
            <a:r>
              <a:rPr lang="en-US" sz="2800" dirty="0" smtClean="0"/>
              <a:t>from the </a:t>
            </a:r>
            <a:r>
              <a:rPr lang="en-US" sz="2800" dirty="0"/>
              <a:t>pile, it’s always removed from the top (referred to as popping the dish off the stack).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Stacks are known as last-in, first-out (LIFO) data structures—the last item pushed (inserted) on the stack is the first item popped (removed)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39291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 Stack and Activation Records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When a program calls a function, the called function must know how to return to </a:t>
            </a:r>
            <a:r>
              <a:rPr lang="en-US" sz="2800" dirty="0" smtClean="0"/>
              <a:t>its caller</a:t>
            </a:r>
            <a:r>
              <a:rPr lang="en-US" sz="2800" dirty="0"/>
              <a:t>, so the return address of the calling function is pushed onto the program </a:t>
            </a:r>
            <a:r>
              <a:rPr lang="en-US" sz="2800" dirty="0" smtClean="0"/>
              <a:t>execution stack </a:t>
            </a:r>
            <a:r>
              <a:rPr lang="en-US" sz="2800" dirty="0"/>
              <a:t>(sometimes referred to as the function call stack).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a series of function calls </a:t>
            </a:r>
            <a:r>
              <a:rPr lang="en-US" sz="2800" dirty="0" smtClean="0"/>
              <a:t>occurs, the </a:t>
            </a:r>
            <a:r>
              <a:rPr lang="en-US" sz="2800" dirty="0"/>
              <a:t>successive return addresses are pushed onto the stack in last-in, first-out order so </a:t>
            </a:r>
            <a:r>
              <a:rPr lang="en-US" sz="2800" dirty="0" smtClean="0"/>
              <a:t>that each </a:t>
            </a:r>
            <a:r>
              <a:rPr lang="en-US" sz="2800" dirty="0"/>
              <a:t>function can return to its caller</a:t>
            </a:r>
          </a:p>
        </p:txBody>
      </p:sp>
    </p:spTree>
    <p:extLst>
      <p:ext uri="{BB962C8B-B14F-4D97-AF65-F5344CB8AC3E}">
        <p14:creationId xmlns:p14="http://schemas.microsoft.com/office/powerpoint/2010/main" val="11003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 Stack and Activation Records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program execution stack also contains the memory for the local variables used </a:t>
            </a:r>
            <a:r>
              <a:rPr lang="en-US" sz="2800" dirty="0" smtClean="0"/>
              <a:t>in each </a:t>
            </a:r>
            <a:r>
              <a:rPr lang="en-US" sz="2800" dirty="0"/>
              <a:t>invocation of a function during a program’s execution. This data, stored as a </a:t>
            </a:r>
            <a:r>
              <a:rPr lang="en-US" sz="2800" dirty="0" smtClean="0"/>
              <a:t>portion of </a:t>
            </a:r>
            <a:r>
              <a:rPr lang="en-US" sz="2800" dirty="0"/>
              <a:t>the program execution stack, is known as the activation record or stack frame of </a:t>
            </a:r>
            <a:r>
              <a:rPr lang="en-US" sz="2800" dirty="0" smtClean="0"/>
              <a:t>the function </a:t>
            </a:r>
            <a:r>
              <a:rPr lang="en-US" sz="2800" dirty="0"/>
              <a:t>call.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When </a:t>
            </a:r>
            <a:r>
              <a:rPr lang="en-US" sz="2800" dirty="0"/>
              <a:t>a function call is made, the activation record for that function call </a:t>
            </a:r>
            <a:r>
              <a:rPr lang="en-US" sz="2800" dirty="0" smtClean="0"/>
              <a:t>is pushed </a:t>
            </a:r>
            <a:r>
              <a:rPr lang="en-US" sz="2800" dirty="0"/>
              <a:t>onto the program execution stack. When the function returns to its caller, the activation record for this function call is popped off the stack and those local variables are </a:t>
            </a:r>
            <a:r>
              <a:rPr lang="en-US" sz="2800" dirty="0" smtClean="0"/>
              <a:t>no longer </a:t>
            </a:r>
            <a:r>
              <a:rPr lang="en-US" sz="2800" dirty="0"/>
              <a:t>known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2692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 Stack and Activation Records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Of course, the amount of memory in a computer is finite, so only a certain </a:t>
            </a:r>
            <a:r>
              <a:rPr lang="en-US" sz="2800" dirty="0" smtClean="0"/>
              <a:t>amount of </a:t>
            </a:r>
            <a:r>
              <a:rPr lang="en-US" sz="2800" dirty="0"/>
              <a:t>memory can be used to store activation records on the program execution stack.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If more function </a:t>
            </a:r>
            <a:r>
              <a:rPr lang="en-US" sz="2800" dirty="0"/>
              <a:t>calls occur than can have their activation records stored on the </a:t>
            </a:r>
            <a:r>
              <a:rPr lang="en-US" sz="2800"/>
              <a:t>program </a:t>
            </a:r>
            <a:r>
              <a:rPr lang="en-US" sz="2800" smtClean="0"/>
              <a:t>execution stack</a:t>
            </a:r>
            <a:r>
              <a:rPr lang="en-US" sz="2800" dirty="0"/>
              <a:t>, an error known as a </a:t>
            </a:r>
            <a:r>
              <a:rPr lang="en-US" sz="2800" b="1" dirty="0"/>
              <a:t>stack overflow </a:t>
            </a:r>
            <a:r>
              <a:rPr lang="en-US" sz="2800" dirty="0"/>
              <a:t>occurs.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99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To construct programs modularly from small pieces called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Common math functions in C standard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How to create new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The mechanism used to pass information between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How to write and use functions that call themselves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Function definitions, Function call stack and activation records, Headers, Calling functions by values and by reference, scope rules, Recursion, Fibonacci series, Recursion vs iteration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299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best way to develop and maintain a large program is to construct it from smaller pieces or modules, </a:t>
            </a:r>
            <a:r>
              <a:rPr lang="en-US" sz="2800" dirty="0" smtClean="0"/>
              <a:t>each of </a:t>
            </a:r>
            <a:r>
              <a:rPr lang="en-US" sz="2800" dirty="0"/>
              <a:t>which is more manageable than the original program.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technique is called </a:t>
            </a:r>
            <a:r>
              <a:rPr lang="en-US" sz="2800" dirty="0" smtClean="0"/>
              <a:t>divide and conquer technique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small </a:t>
            </a:r>
            <a:r>
              <a:rPr lang="en-US" sz="2800" dirty="0" smtClean="0"/>
              <a:t>modules/pieces </a:t>
            </a:r>
            <a:r>
              <a:rPr lang="en-US" sz="2800" dirty="0"/>
              <a:t>in C are called </a:t>
            </a:r>
            <a:r>
              <a:rPr lang="en-US" sz="2800" dirty="0" smtClean="0"/>
              <a:t>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Sometimes we use already available functions from C standard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Sometimes we have to develop new functions for our custom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923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C Standard Library provides a rich collection of functions for performing common mathematical calculations, string manipulations, character manipulations, input/output, and many other useful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Avoid reinventing the wheel. When possible, use C Standard Library functions instead of writing new functions. This can reduce program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34828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Functions are invoked by a function call, which specifies the function name and provides information (as arguments) that the called function needs to perform its </a:t>
            </a:r>
            <a:r>
              <a:rPr lang="en-US" sz="2800" dirty="0" smtClean="0"/>
              <a:t>designated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common analogy for this is the hierarchical form of management. A boss (</a:t>
            </a:r>
            <a:r>
              <a:rPr lang="en-US" sz="2800" dirty="0" smtClean="0"/>
              <a:t>the calling </a:t>
            </a:r>
            <a:r>
              <a:rPr lang="en-US" sz="2800" dirty="0"/>
              <a:t>function or caller) asks a worker (the called function) to perform a task and </a:t>
            </a:r>
            <a:r>
              <a:rPr lang="en-US" sz="2800" dirty="0" smtClean="0"/>
              <a:t>report back </a:t>
            </a:r>
            <a:r>
              <a:rPr lang="en-US" sz="2800" dirty="0"/>
              <a:t>when the task is </a:t>
            </a:r>
            <a:r>
              <a:rPr lang="en-US" sz="2800" dirty="0" smtClean="0"/>
              <a:t>done.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example, a function needing to display information on the screen calls the worker function </a:t>
            </a:r>
            <a:r>
              <a:rPr lang="en-US" sz="2800" i="1" dirty="0"/>
              <a:t>printf</a:t>
            </a:r>
            <a:r>
              <a:rPr lang="en-US" sz="2800" dirty="0"/>
              <a:t> to perform that task, then </a:t>
            </a:r>
            <a:r>
              <a:rPr lang="en-US" sz="2800" dirty="0" smtClean="0"/>
              <a:t>printf displays </a:t>
            </a:r>
            <a:r>
              <a:rPr lang="en-US" sz="2800" dirty="0"/>
              <a:t>the information and reports back—or returns—to the calling function when </a:t>
            </a:r>
            <a:r>
              <a:rPr lang="en-US" sz="2800" dirty="0" smtClean="0"/>
              <a:t>its task </a:t>
            </a:r>
            <a:r>
              <a:rPr lang="en-US" sz="2800" dirty="0"/>
              <a:t>is completed</a:t>
            </a:r>
          </a:p>
        </p:txBody>
      </p:sp>
    </p:spTree>
    <p:extLst>
      <p:ext uri="{BB962C8B-B14F-4D97-AF65-F5344CB8AC3E}">
        <p14:creationId xmlns:p14="http://schemas.microsoft.com/office/powerpoint/2010/main" val="246245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Common Math 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542196"/>
            <a:ext cx="10781731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Functions allow you to modularize a program.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All </a:t>
            </a:r>
            <a:r>
              <a:rPr lang="en-US" sz="2800" dirty="0"/>
              <a:t>variables defined in function </a:t>
            </a:r>
            <a:r>
              <a:rPr lang="en-US" sz="2800" dirty="0" smtClean="0"/>
              <a:t>definitions are </a:t>
            </a:r>
            <a:r>
              <a:rPr lang="en-US" sz="2800" dirty="0"/>
              <a:t>local variables—they’re known only in the function in which they’re defined.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Most functions </a:t>
            </a:r>
            <a:r>
              <a:rPr lang="en-US" sz="2800" dirty="0"/>
              <a:t>have a list of parameters that provide the means for communicating </a:t>
            </a:r>
            <a:r>
              <a:rPr lang="en-US" sz="2800" dirty="0" smtClean="0"/>
              <a:t>information between </a:t>
            </a:r>
            <a:r>
              <a:rPr lang="en-US" sz="2800" dirty="0"/>
              <a:t>functions.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function’s parameters are also local variables of that </a:t>
            </a:r>
            <a:r>
              <a:rPr lang="en-US" sz="2800" dirty="0" smtClean="0"/>
              <a:t>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Each function should be limited to performing a single, well-defined task, and the </a:t>
            </a:r>
            <a:r>
              <a:rPr lang="en-US" sz="2800" dirty="0" smtClean="0"/>
              <a:t>function name </a:t>
            </a:r>
            <a:r>
              <a:rPr lang="en-US" sz="2800" dirty="0"/>
              <a:t>should express that task. This facilitates abstraction and promotes software reusability</a:t>
            </a:r>
          </a:p>
        </p:txBody>
      </p:sp>
    </p:spTree>
    <p:extLst>
      <p:ext uri="{BB962C8B-B14F-4D97-AF65-F5344CB8AC3E}">
        <p14:creationId xmlns:p14="http://schemas.microsoft.com/office/powerpoint/2010/main" val="6197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 Definitions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405719"/>
            <a:ext cx="8141679" cy="51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Definitions (Code Explanation)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Function square is invoked or called in main within the printf statement (line 14</a:t>
            </a:r>
            <a:r>
              <a:rPr lang="en-US" sz="28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Function square receives a copy of the value of x in the parameter y (line 22).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Then square </a:t>
            </a:r>
            <a:r>
              <a:rPr lang="en-US" sz="2800" dirty="0"/>
              <a:t>calculates y * y (line 24). The result is passed back to function printf in </a:t>
            </a:r>
            <a:r>
              <a:rPr lang="en-US" sz="2800" dirty="0" smtClean="0"/>
              <a:t>main where </a:t>
            </a:r>
            <a:r>
              <a:rPr lang="en-US" sz="2800" dirty="0"/>
              <a:t>square was invoked (line 14), and printf displays the result.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process is repeated 10 times using the for repetition statement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2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1008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Programming Fundamentals Lecture #7 Functions </vt:lpstr>
      <vt:lpstr>Functions </vt:lpstr>
      <vt:lpstr>Functions </vt:lpstr>
      <vt:lpstr>Functions </vt:lpstr>
      <vt:lpstr>Functions </vt:lpstr>
      <vt:lpstr>Common Math Functions </vt:lpstr>
      <vt:lpstr>Functions </vt:lpstr>
      <vt:lpstr>Function Definitions </vt:lpstr>
      <vt:lpstr>Function Definitions (Code Explanation)</vt:lpstr>
      <vt:lpstr>Function Definitions (Code Explanation)</vt:lpstr>
      <vt:lpstr>Function Definitions (Code Explanation)</vt:lpstr>
      <vt:lpstr>Function Prototypes</vt:lpstr>
      <vt:lpstr>Function Call Stack and Activation Records</vt:lpstr>
      <vt:lpstr>Function Call Stack and Activation Records</vt:lpstr>
      <vt:lpstr>Function Call Stack and Activation Records</vt:lpstr>
      <vt:lpstr>Function Call Stack and Activation Records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100</cp:revision>
  <dcterms:created xsi:type="dcterms:W3CDTF">2017-10-28T09:45:02Z</dcterms:created>
  <dcterms:modified xsi:type="dcterms:W3CDTF">2017-11-19T13:47:23Z</dcterms:modified>
</cp:coreProperties>
</file>