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5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5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7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A7B63-37C9-44CD-B6DE-2CA0288F8E3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59BB-48D7-4719-97BA-D2337698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76682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Fundamentals</a:t>
            </a:r>
            <a:br>
              <a:rPr lang="en-US" dirty="0" smtClean="0"/>
            </a:br>
            <a:r>
              <a:rPr lang="en-US" sz="4000" dirty="0" smtClean="0"/>
              <a:t>Lecture #8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Functions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9045"/>
            <a:ext cx="9144000" cy="20198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Junaid Hassan</a:t>
            </a:r>
          </a:p>
          <a:p>
            <a:r>
              <a:rPr lang="en-US" dirty="0" smtClean="0"/>
              <a:t>Lecturer CS &amp; IT Department UOS MBDIN</a:t>
            </a:r>
          </a:p>
          <a:p>
            <a:r>
              <a:rPr lang="en-US" dirty="0" smtClean="0"/>
              <a:t>junaidte14@gmail.com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49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Scope Rules (File Scope)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An identifier declared outside any function has file scope.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Such </a:t>
            </a:r>
            <a:r>
              <a:rPr lang="en-US" sz="2200" dirty="0"/>
              <a:t>an identifier </a:t>
            </a:r>
            <a:r>
              <a:rPr lang="en-US" sz="2200" dirty="0" smtClean="0"/>
              <a:t>is “known</a:t>
            </a:r>
            <a:r>
              <a:rPr lang="en-US" sz="2200" dirty="0"/>
              <a:t>” (i.e., accessible) in all functions from the point at which the identifier is </a:t>
            </a:r>
            <a:r>
              <a:rPr lang="en-US" sz="2200" dirty="0" smtClean="0"/>
              <a:t>declared until </a:t>
            </a:r>
            <a:r>
              <a:rPr lang="en-US" sz="2200" dirty="0"/>
              <a:t>the end of the file.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Global </a:t>
            </a:r>
            <a:r>
              <a:rPr lang="en-US" sz="2200" dirty="0"/>
              <a:t>variables, function definitions, and function </a:t>
            </a:r>
            <a:r>
              <a:rPr lang="en-US" sz="2200" dirty="0" smtClean="0"/>
              <a:t>prototypes placed </a:t>
            </a:r>
            <a:r>
              <a:rPr lang="en-US" sz="2200" dirty="0"/>
              <a:t>outside a function all have file scope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2565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Scope Rules (Block Scope)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Identifiers defined inside a block have block scope.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Block </a:t>
            </a:r>
            <a:r>
              <a:rPr lang="en-US" sz="2200" dirty="0"/>
              <a:t>scope ends at the terminating right brace (}) of the block.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Local </a:t>
            </a:r>
            <a:r>
              <a:rPr lang="en-US" sz="2200" dirty="0"/>
              <a:t>variables defined at the beginning of a </a:t>
            </a:r>
            <a:r>
              <a:rPr lang="en-US" sz="2200" dirty="0" smtClean="0"/>
              <a:t>function have </a:t>
            </a:r>
            <a:r>
              <a:rPr lang="en-US" sz="2200" dirty="0"/>
              <a:t>block scope as do function parameters, which are considered local variables by </a:t>
            </a:r>
            <a:r>
              <a:rPr lang="en-US" sz="2200" dirty="0" smtClean="0"/>
              <a:t>the function</a:t>
            </a:r>
          </a:p>
        </p:txBody>
      </p:sp>
    </p:spTree>
    <p:extLst>
      <p:ext uri="{BB962C8B-B14F-4D97-AF65-F5344CB8AC3E}">
        <p14:creationId xmlns:p14="http://schemas.microsoft.com/office/powerpoint/2010/main" val="1035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Scope Rules (Function Prototype Scope)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The only identifiers with function-prototype scope are those used in the parameter</a:t>
            </a:r>
          </a:p>
          <a:p>
            <a:pPr algn="l"/>
            <a:r>
              <a:rPr lang="en-US" sz="2200" dirty="0"/>
              <a:t>list of a function prototype.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As </a:t>
            </a:r>
            <a:r>
              <a:rPr lang="en-US" sz="2200" dirty="0"/>
              <a:t>mentioned previously, function prototypes do not </a:t>
            </a:r>
            <a:r>
              <a:rPr lang="en-US" sz="2200" dirty="0" smtClean="0"/>
              <a:t>require names </a:t>
            </a:r>
            <a:r>
              <a:rPr lang="en-US" sz="2200" dirty="0"/>
              <a:t>in the parameter list—only types are required.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If </a:t>
            </a:r>
            <a:r>
              <a:rPr lang="en-US" sz="2200" dirty="0"/>
              <a:t>a name is used in the </a:t>
            </a:r>
            <a:r>
              <a:rPr lang="en-US" sz="2200" dirty="0" smtClean="0"/>
              <a:t>parameter list </a:t>
            </a:r>
            <a:r>
              <a:rPr lang="en-US" sz="2200" dirty="0"/>
              <a:t>of a function prototype, the compiler ignores the name.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smtClean="0"/>
              <a:t>Identifiers </a:t>
            </a:r>
            <a:r>
              <a:rPr lang="en-US" sz="2200" dirty="0"/>
              <a:t>used in </a:t>
            </a:r>
            <a:r>
              <a:rPr lang="en-US" sz="2200"/>
              <a:t>a </a:t>
            </a:r>
            <a:r>
              <a:rPr lang="en-US" sz="2200" smtClean="0"/>
              <a:t>function prototype </a:t>
            </a:r>
            <a:r>
              <a:rPr lang="en-US" sz="2200" dirty="0"/>
              <a:t>can be reused elsewhere in the program without ambiguity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08808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/>
              <a:t>Objectives: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To construct programs modularly from small pieces called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Common math functions in C standard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How to create new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The mechanism used to pass information between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How to write and use functions that call themselves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/>
              <a:t>Function definitions, Function call stack and activation records, Headers, Calling functions by values and by reference, scope rules, Recursion, Fibonacci series, Recursion vs iteration</a:t>
            </a:r>
          </a:p>
        </p:txBody>
      </p:sp>
    </p:spTree>
    <p:extLst>
      <p:ext uri="{BB962C8B-B14F-4D97-AF65-F5344CB8AC3E}">
        <p14:creationId xmlns:p14="http://schemas.microsoft.com/office/powerpoint/2010/main" val="282992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Headers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Each standard library has a corresponding header containing the function prototypes for all </a:t>
            </a:r>
            <a:r>
              <a:rPr lang="en-US" sz="2200" dirty="0" smtClean="0"/>
              <a:t>the functions </a:t>
            </a:r>
            <a:r>
              <a:rPr lang="en-US" sz="2200" dirty="0"/>
              <a:t>in that library, as well as definitions of various symbolic constants needed by </a:t>
            </a:r>
            <a:r>
              <a:rPr lang="en-US" sz="2200" dirty="0" smtClean="0"/>
              <a:t>those functions e.g</a:t>
            </a:r>
          </a:p>
          <a:p>
            <a:pPr algn="l"/>
            <a:endParaRPr lang="en-US" sz="2200" dirty="0"/>
          </a:p>
          <a:p>
            <a:pPr algn="l"/>
            <a:r>
              <a:rPr lang="en-US" sz="2200" b="1" dirty="0"/>
              <a:t>&lt;ctype.h&gt;</a:t>
            </a:r>
            <a:r>
              <a:rPr lang="en-US" sz="2200" dirty="0"/>
              <a:t> Contains function prototypes for functions that test characters for certain</a:t>
            </a:r>
          </a:p>
          <a:p>
            <a:pPr algn="l"/>
            <a:r>
              <a:rPr lang="en-US" sz="2200" dirty="0"/>
              <a:t>properties, and function prototypes for functions that can be used to convert</a:t>
            </a:r>
          </a:p>
          <a:p>
            <a:pPr algn="l"/>
            <a:r>
              <a:rPr lang="en-US" sz="2200" dirty="0"/>
              <a:t>lowercase letters to uppercase letters and vice </a:t>
            </a:r>
            <a:r>
              <a:rPr lang="en-US" sz="2200" dirty="0" smtClean="0"/>
              <a:t>versa</a:t>
            </a:r>
          </a:p>
          <a:p>
            <a:pPr algn="l"/>
            <a:endParaRPr lang="en-US" sz="2200" dirty="0"/>
          </a:p>
          <a:p>
            <a:pPr algn="l"/>
            <a:r>
              <a:rPr lang="en-US" sz="2200" b="1" dirty="0"/>
              <a:t>&lt;errno.h&gt;</a:t>
            </a:r>
            <a:r>
              <a:rPr lang="en-US" sz="2200" dirty="0"/>
              <a:t> Defines macros that are useful for reporting error </a:t>
            </a:r>
            <a:r>
              <a:rPr lang="en-US" sz="2200" dirty="0" smtClean="0"/>
              <a:t>conditions</a:t>
            </a:r>
          </a:p>
          <a:p>
            <a:pPr algn="l"/>
            <a:endParaRPr lang="en-US" sz="2200" dirty="0"/>
          </a:p>
          <a:p>
            <a:pPr algn="l"/>
            <a:r>
              <a:rPr lang="en-US" sz="2200" b="1" dirty="0"/>
              <a:t>&lt;math.h&gt;</a:t>
            </a:r>
            <a:r>
              <a:rPr lang="en-US" sz="2200" dirty="0"/>
              <a:t> Contains function prototypes for math library functions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88840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Headers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b="1" dirty="0"/>
              <a:t>&lt;stdio.h&gt;</a:t>
            </a:r>
            <a:r>
              <a:rPr lang="en-US" sz="2200" dirty="0"/>
              <a:t> Contains function prototypes for the standard input/output library functions,</a:t>
            </a:r>
          </a:p>
          <a:p>
            <a:pPr algn="l"/>
            <a:r>
              <a:rPr lang="en-US" sz="2200" dirty="0"/>
              <a:t>and information used by </a:t>
            </a:r>
            <a:r>
              <a:rPr lang="en-US" sz="2200" dirty="0" smtClean="0"/>
              <a:t>them</a:t>
            </a:r>
          </a:p>
          <a:p>
            <a:pPr algn="l"/>
            <a:endParaRPr lang="en-US" sz="2200" dirty="0"/>
          </a:p>
          <a:p>
            <a:pPr algn="l"/>
            <a:r>
              <a:rPr lang="en-US" sz="2200" b="1" dirty="0"/>
              <a:t>&lt;stdlib.h&gt;</a:t>
            </a:r>
            <a:r>
              <a:rPr lang="en-US" sz="2200" dirty="0"/>
              <a:t> Contains function prototypes for conversions of numbers to text and text to</a:t>
            </a:r>
          </a:p>
          <a:p>
            <a:pPr algn="l"/>
            <a:r>
              <a:rPr lang="en-US" sz="2200" dirty="0"/>
              <a:t>numbers</a:t>
            </a:r>
            <a:r>
              <a:rPr lang="en-US" sz="2200" dirty="0" smtClean="0"/>
              <a:t>, </a:t>
            </a:r>
            <a:r>
              <a:rPr lang="en-US" sz="2200" dirty="0"/>
              <a:t>random numbers, and other utility </a:t>
            </a:r>
            <a:r>
              <a:rPr lang="en-US" sz="2200" dirty="0" smtClean="0"/>
              <a:t>functions</a:t>
            </a:r>
          </a:p>
          <a:p>
            <a:pPr algn="l"/>
            <a:endParaRPr lang="en-US" sz="2200" dirty="0"/>
          </a:p>
          <a:p>
            <a:pPr algn="l"/>
            <a:r>
              <a:rPr lang="en-US" sz="2200" b="1" dirty="0"/>
              <a:t>&lt;string.h&gt;</a:t>
            </a:r>
            <a:r>
              <a:rPr lang="en-US" sz="2200" dirty="0"/>
              <a:t> Contains function prototypes for string-processing functions.</a:t>
            </a:r>
          </a:p>
          <a:p>
            <a:pPr algn="l"/>
            <a:endParaRPr lang="en-US" sz="2200" b="1" dirty="0" smtClean="0"/>
          </a:p>
          <a:p>
            <a:pPr algn="l"/>
            <a:r>
              <a:rPr lang="en-US" sz="2200" b="1" dirty="0" smtClean="0"/>
              <a:t>&lt;</a:t>
            </a:r>
            <a:r>
              <a:rPr lang="en-US" sz="2200" b="1" dirty="0"/>
              <a:t>time.h&gt;</a:t>
            </a:r>
            <a:r>
              <a:rPr lang="en-US" sz="2200" dirty="0"/>
              <a:t> Contains function prototypes and types for manipulating the time and date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8291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Functions By Value &amp; By Reference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There are two ways to invoke functions in many programming languages—</a:t>
            </a:r>
            <a:r>
              <a:rPr lang="en-US" sz="2200" b="1" dirty="0"/>
              <a:t>call-by-value</a:t>
            </a:r>
          </a:p>
          <a:p>
            <a:pPr algn="l"/>
            <a:r>
              <a:rPr lang="en-US" sz="2200" dirty="0"/>
              <a:t>and </a:t>
            </a:r>
            <a:r>
              <a:rPr lang="en-US" sz="2200" b="1" dirty="0" smtClean="0"/>
              <a:t>call-by-reference</a:t>
            </a:r>
          </a:p>
          <a:p>
            <a:pPr algn="l"/>
            <a:endParaRPr lang="en-US" sz="2200" b="1" dirty="0"/>
          </a:p>
          <a:p>
            <a:pPr algn="l"/>
            <a:r>
              <a:rPr lang="en-US" sz="2200" dirty="0" smtClean="0"/>
              <a:t>In </a:t>
            </a:r>
            <a:r>
              <a:rPr lang="en-US" sz="2200" b="1" dirty="0"/>
              <a:t>call by value</a:t>
            </a:r>
            <a:r>
              <a:rPr lang="en-US" sz="2200" dirty="0"/>
              <a:t> a copy of actual arguments is passed to respective </a:t>
            </a:r>
            <a:r>
              <a:rPr lang="en-US" sz="2200" dirty="0" smtClean="0"/>
              <a:t>function </a:t>
            </a:r>
            <a:r>
              <a:rPr lang="en-US" sz="2200" dirty="0"/>
              <a:t>arguments.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While</a:t>
            </a:r>
            <a:r>
              <a:rPr lang="en-US" sz="2200" dirty="0"/>
              <a:t>, in </a:t>
            </a:r>
            <a:r>
              <a:rPr lang="en-US" sz="2200" b="1" dirty="0"/>
              <a:t>call by reference</a:t>
            </a:r>
            <a:r>
              <a:rPr lang="en-US" sz="2200" dirty="0"/>
              <a:t> the location (address) of actual arguments is passed to </a:t>
            </a:r>
            <a:r>
              <a:rPr lang="en-US" sz="2200" dirty="0" smtClean="0"/>
              <a:t>function arguments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In C, all function arguments are passed "by value" because C does not support references like C++ and Java do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5113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Functions By Value &amp; By Reference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/>
              <a:t>Call By Value method does not affect the original variables e.g</a:t>
            </a:r>
            <a:endParaRPr lang="en-US" sz="2200" dirty="0"/>
          </a:p>
          <a:p>
            <a:pPr algn="l"/>
            <a:r>
              <a:rPr lang="en-US" sz="2200" dirty="0"/>
              <a:t>v</a:t>
            </a:r>
            <a:r>
              <a:rPr lang="en-US" sz="2200" dirty="0" smtClean="0"/>
              <a:t>oid swap(int n1, int n2);</a:t>
            </a:r>
          </a:p>
          <a:p>
            <a:pPr algn="l"/>
            <a:r>
              <a:rPr lang="en-US" sz="2200" dirty="0"/>
              <a:t>i</a:t>
            </a:r>
            <a:r>
              <a:rPr lang="en-US" sz="2200" dirty="0" smtClean="0"/>
              <a:t>nt a = 5; int b = 10;</a:t>
            </a:r>
          </a:p>
          <a:p>
            <a:pPr algn="l"/>
            <a:r>
              <a:rPr lang="en-US" sz="2200" dirty="0" smtClean="0"/>
              <a:t>swap(a, b);</a:t>
            </a:r>
            <a:endParaRPr lang="en-US" sz="2200" dirty="0"/>
          </a:p>
          <a:p>
            <a:pPr algn="l"/>
            <a:r>
              <a:rPr lang="en-US" sz="2200" dirty="0"/>
              <a:t>v</a:t>
            </a:r>
            <a:r>
              <a:rPr lang="en-US" sz="2200" dirty="0" smtClean="0"/>
              <a:t>oid swap(int n1, int n2){</a:t>
            </a:r>
          </a:p>
          <a:p>
            <a:pPr algn="l"/>
            <a:r>
              <a:rPr lang="en-US" sz="2200" dirty="0" smtClean="0"/>
              <a:t>	int temp = n1;</a:t>
            </a:r>
          </a:p>
          <a:p>
            <a:pPr algn="l"/>
            <a:r>
              <a:rPr lang="en-US" sz="2200" dirty="0"/>
              <a:t> </a:t>
            </a:r>
            <a:r>
              <a:rPr lang="en-US" sz="2200" dirty="0" smtClean="0"/>
              <a:t>              n1 = n2;</a:t>
            </a:r>
          </a:p>
          <a:p>
            <a:pPr algn="l"/>
            <a:r>
              <a:rPr lang="en-US" sz="2200" dirty="0"/>
              <a:t> </a:t>
            </a:r>
            <a:r>
              <a:rPr lang="en-US" sz="2200" dirty="0" smtClean="0"/>
              <a:t>              n2 = temp;</a:t>
            </a:r>
            <a:endParaRPr lang="en-US" sz="2200" dirty="0"/>
          </a:p>
          <a:p>
            <a:pPr algn="l"/>
            <a:r>
              <a:rPr lang="en-US" sz="2200" dirty="0" smtClean="0"/>
              <a:t>}</a:t>
            </a:r>
            <a:endParaRPr lang="en-US" sz="2200" dirty="0"/>
          </a:p>
          <a:p>
            <a:pPr algn="l"/>
            <a:r>
              <a:rPr lang="en-US" sz="2200" dirty="0" smtClean="0"/>
              <a:t>In this example code values of a and b are not changed when they are passed to the swap function.</a:t>
            </a:r>
          </a:p>
        </p:txBody>
      </p:sp>
    </p:spTree>
    <p:extLst>
      <p:ext uri="{BB962C8B-B14F-4D97-AF65-F5344CB8AC3E}">
        <p14:creationId xmlns:p14="http://schemas.microsoft.com/office/powerpoint/2010/main" val="162261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Calling Functions By Value &amp; By Reference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 smtClean="0"/>
              <a:t>Call By Reference method may affect the original variables e.g</a:t>
            </a:r>
            <a:endParaRPr lang="en-US" sz="2200" dirty="0"/>
          </a:p>
          <a:p>
            <a:pPr algn="l"/>
            <a:r>
              <a:rPr lang="en-US" sz="2200" dirty="0"/>
              <a:t>void swap(int </a:t>
            </a:r>
            <a:r>
              <a:rPr lang="en-US" sz="2200" dirty="0" smtClean="0"/>
              <a:t>*n1</a:t>
            </a:r>
            <a:r>
              <a:rPr lang="en-US" sz="2200" dirty="0"/>
              <a:t>, int </a:t>
            </a:r>
            <a:r>
              <a:rPr lang="en-US" sz="2200" dirty="0" smtClean="0"/>
              <a:t>*n2</a:t>
            </a:r>
            <a:r>
              <a:rPr lang="en-US" sz="2200" dirty="0"/>
              <a:t>);</a:t>
            </a:r>
            <a:endParaRPr lang="en-US" sz="2200" dirty="0" smtClean="0"/>
          </a:p>
          <a:p>
            <a:pPr algn="l"/>
            <a:r>
              <a:rPr lang="en-US" sz="2200" dirty="0"/>
              <a:t>i</a:t>
            </a:r>
            <a:r>
              <a:rPr lang="en-US" sz="2200" dirty="0" smtClean="0"/>
              <a:t>nt a = 5; int b = 10;</a:t>
            </a:r>
          </a:p>
          <a:p>
            <a:pPr algn="l"/>
            <a:r>
              <a:rPr lang="en-US" sz="2200" dirty="0" smtClean="0"/>
              <a:t>swap(&amp;a, &amp;b);</a:t>
            </a:r>
            <a:endParaRPr lang="en-US" sz="2200" dirty="0"/>
          </a:p>
          <a:p>
            <a:pPr algn="l"/>
            <a:r>
              <a:rPr lang="en-US" sz="2200" dirty="0"/>
              <a:t>v</a:t>
            </a:r>
            <a:r>
              <a:rPr lang="en-US" sz="2200" dirty="0" smtClean="0"/>
              <a:t>oid swap(int *n1, int *n2){</a:t>
            </a:r>
          </a:p>
          <a:p>
            <a:pPr algn="l"/>
            <a:r>
              <a:rPr lang="en-US" sz="2200" dirty="0" smtClean="0"/>
              <a:t>	int temp = n1;</a:t>
            </a:r>
          </a:p>
          <a:p>
            <a:pPr algn="l"/>
            <a:r>
              <a:rPr lang="en-US" sz="2200" dirty="0"/>
              <a:t> </a:t>
            </a:r>
            <a:r>
              <a:rPr lang="en-US" sz="2200" dirty="0" smtClean="0"/>
              <a:t>              n1 = n2;</a:t>
            </a:r>
          </a:p>
          <a:p>
            <a:pPr algn="l"/>
            <a:r>
              <a:rPr lang="en-US" sz="2200" dirty="0"/>
              <a:t> </a:t>
            </a:r>
            <a:r>
              <a:rPr lang="en-US" sz="2200" dirty="0" smtClean="0"/>
              <a:t>              n2 = temp;</a:t>
            </a:r>
            <a:endParaRPr lang="en-US" sz="2200" dirty="0"/>
          </a:p>
          <a:p>
            <a:pPr algn="l"/>
            <a:r>
              <a:rPr lang="en-US" sz="2200" dirty="0" smtClean="0"/>
              <a:t>}</a:t>
            </a:r>
            <a:endParaRPr lang="en-US" sz="2200" dirty="0"/>
          </a:p>
          <a:p>
            <a:pPr algn="l"/>
            <a:r>
              <a:rPr lang="en-US" sz="2200" dirty="0" smtClean="0"/>
              <a:t>In this example code values of a and b are changed when they are passed to the swap function.</a:t>
            </a:r>
          </a:p>
        </p:txBody>
      </p:sp>
    </p:spTree>
    <p:extLst>
      <p:ext uri="{BB962C8B-B14F-4D97-AF65-F5344CB8AC3E}">
        <p14:creationId xmlns:p14="http://schemas.microsoft.com/office/powerpoint/2010/main" val="270132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Scope Rules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The </a:t>
            </a:r>
            <a:r>
              <a:rPr lang="en-US" sz="2200" b="1" dirty="0"/>
              <a:t>scope of an identifier</a:t>
            </a:r>
            <a:r>
              <a:rPr lang="en-US" sz="2200" dirty="0"/>
              <a:t> is the portion of the program in which the identifier can be </a:t>
            </a:r>
            <a:r>
              <a:rPr lang="en-US" sz="2200" dirty="0" smtClean="0"/>
              <a:t>referenced.</a:t>
            </a:r>
          </a:p>
          <a:p>
            <a:pPr algn="l"/>
            <a:endParaRPr lang="en-US" sz="2200" dirty="0" smtClean="0"/>
          </a:p>
          <a:p>
            <a:pPr algn="l"/>
            <a:r>
              <a:rPr lang="en-US" sz="2200" dirty="0"/>
              <a:t>For example, when we define a local variable in a block, it can be referenced only</a:t>
            </a:r>
          </a:p>
          <a:p>
            <a:pPr algn="l"/>
            <a:r>
              <a:rPr lang="en-US" sz="2200" strike="sngStrike" dirty="0"/>
              <a:t>following its definition</a:t>
            </a:r>
            <a:r>
              <a:rPr lang="en-US" sz="2200" dirty="0"/>
              <a:t> in that block or in blocks nested within that block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 The four identifier scopes are </a:t>
            </a:r>
            <a:r>
              <a:rPr lang="en-US" sz="2200" b="1" dirty="0"/>
              <a:t>function scope</a:t>
            </a:r>
            <a:r>
              <a:rPr lang="en-US" sz="2200" dirty="0"/>
              <a:t>, </a:t>
            </a:r>
            <a:r>
              <a:rPr lang="en-US" sz="2200" b="1" dirty="0"/>
              <a:t>file scope</a:t>
            </a:r>
            <a:r>
              <a:rPr lang="en-US" sz="2200" dirty="0"/>
              <a:t>, </a:t>
            </a:r>
            <a:r>
              <a:rPr lang="en-US" sz="2200" b="1" dirty="0"/>
              <a:t>block scope</a:t>
            </a:r>
            <a:r>
              <a:rPr lang="en-US" sz="2200" dirty="0"/>
              <a:t>, and </a:t>
            </a:r>
            <a:r>
              <a:rPr lang="en-US" sz="2200" b="1" dirty="0"/>
              <a:t>function-prototype </a:t>
            </a:r>
            <a:r>
              <a:rPr lang="en-US" sz="2200" b="1" dirty="0" smtClean="0"/>
              <a:t>scope</a:t>
            </a:r>
          </a:p>
          <a:p>
            <a:pPr algn="l"/>
            <a:endParaRPr lang="en-US" sz="2200" b="1" dirty="0"/>
          </a:p>
          <a:p>
            <a:pPr algn="l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4217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1187355"/>
          </a:xfrm>
        </p:spPr>
        <p:txBody>
          <a:bodyPr>
            <a:normAutofit/>
          </a:bodyPr>
          <a:lstStyle/>
          <a:p>
            <a:r>
              <a:rPr lang="en-US" dirty="0" smtClean="0"/>
              <a:t>Scope Rules (Function Scope)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093" y="2006221"/>
            <a:ext cx="10781731" cy="4599295"/>
          </a:xfrm>
        </p:spPr>
        <p:txBody>
          <a:bodyPr>
            <a:noAutofit/>
          </a:bodyPr>
          <a:lstStyle/>
          <a:p>
            <a:pPr algn="l"/>
            <a:r>
              <a:rPr lang="en-US" sz="2200" dirty="0"/>
              <a:t>Labels (an identifier followed by a colon such as start:) are the only identifiers with</a:t>
            </a:r>
          </a:p>
          <a:p>
            <a:pPr algn="l"/>
            <a:r>
              <a:rPr lang="en-US" sz="2200" dirty="0"/>
              <a:t>function scope.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Labels </a:t>
            </a:r>
            <a:r>
              <a:rPr lang="en-US" sz="2200" dirty="0"/>
              <a:t>can be used anywhere in the function in which they appear, </a:t>
            </a:r>
            <a:r>
              <a:rPr lang="en-US" sz="2200" dirty="0" smtClean="0"/>
              <a:t>but cannot </a:t>
            </a:r>
            <a:r>
              <a:rPr lang="en-US" sz="2200" dirty="0"/>
              <a:t>be referenced outside the function body. </a:t>
            </a:r>
            <a:endParaRPr lang="en-US" sz="2200" dirty="0" smtClean="0"/>
          </a:p>
          <a:p>
            <a:pPr algn="l"/>
            <a:endParaRPr lang="en-US" sz="2200" dirty="0"/>
          </a:p>
          <a:p>
            <a:pPr algn="l"/>
            <a:r>
              <a:rPr lang="en-US" sz="2200" dirty="0" smtClean="0"/>
              <a:t>Labels </a:t>
            </a:r>
            <a:r>
              <a:rPr lang="en-US" sz="2200" dirty="0"/>
              <a:t>are used in switch statements (</a:t>
            </a:r>
            <a:r>
              <a:rPr lang="en-US" sz="2200" dirty="0" smtClean="0"/>
              <a:t>as case </a:t>
            </a:r>
            <a:r>
              <a:rPr lang="en-US" sz="2200" dirty="0"/>
              <a:t>labels</a:t>
            </a:r>
            <a:r>
              <a:rPr lang="en-US" sz="2200" dirty="0" smtClean="0"/>
              <a:t>)</a:t>
            </a:r>
          </a:p>
          <a:p>
            <a:pPr algn="l"/>
            <a:endParaRPr lang="en-US" sz="2200" dirty="0"/>
          </a:p>
          <a:p>
            <a:pPr algn="l"/>
            <a:r>
              <a:rPr lang="en-US" sz="2000" dirty="0"/>
              <a:t>This </a:t>
            </a:r>
            <a:r>
              <a:rPr lang="en-US" sz="2000" dirty="0" smtClean="0"/>
              <a:t>is </a:t>
            </a:r>
            <a:r>
              <a:rPr lang="en-US" sz="2000" dirty="0"/>
              <a:t>called </a:t>
            </a:r>
            <a:r>
              <a:rPr lang="en-US" sz="2000" b="1" dirty="0" smtClean="0"/>
              <a:t>information hiding</a:t>
            </a: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21926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746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Programming Fundamentals Lecture #8 Functions </vt:lpstr>
      <vt:lpstr>Functions </vt:lpstr>
      <vt:lpstr>Headers </vt:lpstr>
      <vt:lpstr>Headers </vt:lpstr>
      <vt:lpstr>Calling Functions By Value &amp; By Reference </vt:lpstr>
      <vt:lpstr>Calling Functions By Value &amp; By Reference </vt:lpstr>
      <vt:lpstr>Calling Functions By Value &amp; By Reference </vt:lpstr>
      <vt:lpstr>Scope Rules</vt:lpstr>
      <vt:lpstr>Scope Rules (Function Scope)</vt:lpstr>
      <vt:lpstr>Scope Rules (File Scope)</vt:lpstr>
      <vt:lpstr>Scope Rules (Block Scope)</vt:lpstr>
      <vt:lpstr>Scope Rules (Function Prototype Scope)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Windows User</dc:creator>
  <cp:lastModifiedBy>Windows User</cp:lastModifiedBy>
  <cp:revision>117</cp:revision>
  <dcterms:created xsi:type="dcterms:W3CDTF">2017-10-28T09:45:02Z</dcterms:created>
  <dcterms:modified xsi:type="dcterms:W3CDTF">2017-12-12T07:15:44Z</dcterms:modified>
</cp:coreProperties>
</file>