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7" r:id="rId4"/>
    <p:sldId id="269" r:id="rId5"/>
    <p:sldId id="268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5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5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3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5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3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7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3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0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A7B63-37C9-44CD-B6DE-2CA0288F8E3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7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76682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Fundamentals</a:t>
            </a:r>
            <a:br>
              <a:rPr lang="en-US" dirty="0" smtClean="0"/>
            </a:br>
            <a:r>
              <a:rPr lang="en-US" sz="4000" dirty="0" smtClean="0"/>
              <a:t>Lecture </a:t>
            </a:r>
            <a:r>
              <a:rPr lang="en-US" sz="4000" dirty="0" smtClean="0"/>
              <a:t>#9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Functions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99045"/>
            <a:ext cx="9144000" cy="201986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Junaid Hassan</a:t>
            </a:r>
          </a:p>
          <a:p>
            <a:r>
              <a:rPr lang="en-US" dirty="0" smtClean="0"/>
              <a:t>Lecturer CS &amp; IT Department UOS MBDIN</a:t>
            </a:r>
          </a:p>
          <a:p>
            <a:r>
              <a:rPr lang="en-US" dirty="0" smtClean="0"/>
              <a:t>junaidte14@gmail.com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49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187355"/>
          </a:xfrm>
        </p:spPr>
        <p:txBody>
          <a:bodyPr>
            <a:normAutofit/>
          </a:bodyPr>
          <a:lstStyle/>
          <a:p>
            <a:r>
              <a:rPr lang="en-US" dirty="0" smtClean="0"/>
              <a:t>Recursion vs Iteration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Iteration normally occurs within a function, so the overhead of repeated function calls and extra</a:t>
            </a:r>
            <a:br>
              <a:rPr lang="en-US" sz="2000" dirty="0"/>
            </a:br>
            <a:r>
              <a:rPr lang="en-US" sz="2000" dirty="0"/>
              <a:t>memory assignment is omitted. So why choose recursion? </a:t>
            </a:r>
            <a:endParaRPr lang="en-US" sz="2000" dirty="0" smtClean="0"/>
          </a:p>
          <a:p>
            <a:pPr algn="l"/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Any problem that can be solved recursively can also be solved iteratively (nonrecursively</a:t>
            </a:r>
            <a:r>
              <a:rPr lang="en-US" sz="2000" dirty="0" smtClean="0"/>
              <a:t>).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A recursive approach is normally chosen in preference to an iterative approach when </a:t>
            </a:r>
            <a:r>
              <a:rPr lang="en-US" sz="2000" dirty="0" smtClean="0"/>
              <a:t>the recursive </a:t>
            </a:r>
            <a:r>
              <a:rPr lang="en-US" sz="2000" dirty="0"/>
              <a:t>approach more naturally mirrors the problem and results in a program that </a:t>
            </a:r>
            <a:r>
              <a:rPr lang="en-US" sz="2000" dirty="0" smtClean="0"/>
              <a:t>is easier </a:t>
            </a:r>
            <a:r>
              <a:rPr lang="en-US" sz="2000" dirty="0"/>
              <a:t>to understand and debug. </a:t>
            </a:r>
            <a:endParaRPr lang="en-US" sz="2000" dirty="0" smtClean="0"/>
          </a:p>
          <a:p>
            <a:pPr algn="l"/>
            <a:endParaRPr lang="en-US" sz="2000" dirty="0"/>
          </a:p>
          <a:p>
            <a:pPr algn="l"/>
            <a:r>
              <a:rPr lang="en-US" sz="2000" dirty="0" smtClean="0"/>
              <a:t>Another </a:t>
            </a:r>
            <a:r>
              <a:rPr lang="en-US" sz="2000" dirty="0"/>
              <a:t>reason to choose a recursive solution is that </a:t>
            </a:r>
            <a:r>
              <a:rPr lang="en-US" sz="2000" dirty="0" smtClean="0"/>
              <a:t>an iterative </a:t>
            </a:r>
            <a:r>
              <a:rPr lang="en-US" sz="2000" dirty="0"/>
              <a:t>solution may not be apparent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713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187355"/>
          </a:xfrm>
        </p:spPr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Textbook ch#5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913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187355"/>
          </a:xfrm>
        </p:spPr>
        <p:txBody>
          <a:bodyPr>
            <a:normAutofit/>
          </a:bodyPr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Autofit/>
          </a:bodyPr>
          <a:lstStyle/>
          <a:p>
            <a:pPr algn="l"/>
            <a:r>
              <a:rPr lang="en-US" sz="2200" dirty="0"/>
              <a:t>A </a:t>
            </a:r>
            <a:r>
              <a:rPr lang="en-US" sz="2200" b="1" dirty="0"/>
              <a:t>recursive function</a:t>
            </a:r>
            <a:r>
              <a:rPr lang="en-US" sz="2200" dirty="0"/>
              <a:t> is a function that calls itself either directly </a:t>
            </a:r>
            <a:r>
              <a:rPr lang="en-US" sz="2200" dirty="0" smtClean="0"/>
              <a:t>or indirectly </a:t>
            </a:r>
            <a:r>
              <a:rPr lang="en-US" sz="2200" dirty="0"/>
              <a:t>through another </a:t>
            </a:r>
            <a:r>
              <a:rPr lang="en-US" sz="2200" dirty="0" smtClean="0"/>
              <a:t>function</a:t>
            </a:r>
          </a:p>
          <a:p>
            <a:pPr algn="l"/>
            <a:endParaRPr lang="en-US" sz="2200" dirty="0"/>
          </a:p>
          <a:p>
            <a:pPr algn="l"/>
            <a:r>
              <a:rPr lang="en-US" sz="2200" dirty="0"/>
              <a:t>Recursive problem-solving approaches have a number of elements in common. </a:t>
            </a:r>
            <a:endParaRPr lang="en-US" sz="2200" dirty="0" smtClean="0"/>
          </a:p>
          <a:p>
            <a:pPr algn="l"/>
            <a:endParaRPr lang="en-US" sz="2200" dirty="0"/>
          </a:p>
          <a:p>
            <a:pPr algn="l"/>
            <a:r>
              <a:rPr lang="en-US" sz="2200" dirty="0" smtClean="0"/>
              <a:t>A </a:t>
            </a:r>
            <a:r>
              <a:rPr lang="en-US" sz="2200" dirty="0"/>
              <a:t>recursive function is called to solve a problem. </a:t>
            </a:r>
            <a:endParaRPr lang="en-US" sz="2200" dirty="0" smtClean="0"/>
          </a:p>
          <a:p>
            <a:pPr algn="l"/>
            <a:endParaRPr lang="en-US" sz="2200" dirty="0"/>
          </a:p>
          <a:p>
            <a:pPr algn="l"/>
            <a:r>
              <a:rPr lang="en-US" sz="2200" dirty="0" smtClean="0"/>
              <a:t>The </a:t>
            </a:r>
            <a:r>
              <a:rPr lang="en-US" sz="2200" dirty="0"/>
              <a:t>function </a:t>
            </a:r>
            <a:r>
              <a:rPr lang="en-US" sz="2200" dirty="0" smtClean="0"/>
              <a:t>actually knows </a:t>
            </a:r>
            <a:r>
              <a:rPr lang="en-US" sz="2200" dirty="0"/>
              <a:t>how to solve only the simplest case(s), or so-called base case(s)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88840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187355"/>
          </a:xfrm>
        </p:spPr>
        <p:txBody>
          <a:bodyPr>
            <a:normAutofit/>
          </a:bodyPr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If the function is called </a:t>
            </a:r>
            <a:r>
              <a:rPr lang="en-US" sz="2200" dirty="0" smtClean="0"/>
              <a:t>with a </a:t>
            </a:r>
            <a:r>
              <a:rPr lang="en-US" sz="2200" dirty="0"/>
              <a:t>more complex problem, the function divides the problem into two conceptual pieces: </a:t>
            </a:r>
            <a:r>
              <a:rPr lang="en-US" sz="2200" dirty="0" smtClean="0"/>
              <a:t>a piece </a:t>
            </a:r>
            <a:r>
              <a:rPr lang="en-US" sz="2200" dirty="0"/>
              <a:t>that the function knows how to do and a piece that it does not know how to do.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/>
              <a:t>To make </a:t>
            </a:r>
            <a:r>
              <a:rPr lang="en-US" sz="2200" dirty="0"/>
              <a:t>recursion feasible, the latter piece must resemble the original problem, but be </a:t>
            </a:r>
            <a:r>
              <a:rPr lang="en-US" sz="2200" dirty="0" smtClean="0"/>
              <a:t>a slightly </a:t>
            </a:r>
            <a:r>
              <a:rPr lang="en-US" sz="2200" dirty="0"/>
              <a:t>simpler or slightly smaller version.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/>
              <a:t>Because </a:t>
            </a:r>
            <a:r>
              <a:rPr lang="en-US" sz="2200" dirty="0"/>
              <a:t>this new problem looks like the </a:t>
            </a:r>
            <a:r>
              <a:rPr lang="en-US" sz="2200" dirty="0" smtClean="0"/>
              <a:t>original problem</a:t>
            </a:r>
            <a:r>
              <a:rPr lang="en-US" sz="2200" dirty="0"/>
              <a:t>, the function launches (calls) a fresh copy of itself to go to work on the </a:t>
            </a:r>
            <a:r>
              <a:rPr lang="en-US" sz="2200" dirty="0" smtClean="0"/>
              <a:t>smaller problem—this </a:t>
            </a:r>
            <a:r>
              <a:rPr lang="en-US" sz="2200" dirty="0"/>
              <a:t>is referred to as a </a:t>
            </a:r>
            <a:r>
              <a:rPr lang="en-US" sz="2200" b="1" dirty="0"/>
              <a:t>recursive call</a:t>
            </a:r>
            <a:r>
              <a:rPr lang="en-US" sz="2200" dirty="0"/>
              <a:t> and is also called the </a:t>
            </a:r>
            <a:r>
              <a:rPr lang="en-US" sz="2200" b="1" dirty="0"/>
              <a:t>recursion </a:t>
            </a:r>
            <a:r>
              <a:rPr lang="en-US" sz="2200" b="1" dirty="0" smtClean="0"/>
              <a:t>step</a:t>
            </a:r>
            <a:endParaRPr lang="en-US" sz="22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In order for the recursion to terminate, each time the function calls itself with </a:t>
            </a:r>
            <a:r>
              <a:rPr lang="en-US" sz="2200" dirty="0" smtClean="0"/>
              <a:t>a slightly </a:t>
            </a:r>
            <a:r>
              <a:rPr lang="en-US" sz="2200" dirty="0"/>
              <a:t>simpler version of the original problem, this sequence of smaller problems </a:t>
            </a:r>
            <a:r>
              <a:rPr lang="en-US" sz="2200" dirty="0" smtClean="0"/>
              <a:t>must eventually </a:t>
            </a:r>
            <a:r>
              <a:rPr lang="en-US" sz="2200" dirty="0"/>
              <a:t>converge on the base case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49810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187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Recursion (Factorial Example)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2" y="2006220"/>
            <a:ext cx="10658901" cy="459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1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187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Fibonacci Series (Recursion Example)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The Fibonacci series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0</a:t>
            </a:r>
            <a:r>
              <a:rPr lang="en-US" sz="2000" dirty="0"/>
              <a:t>, 1, 1, 2, 3, 5, 8, 13, 21, … </a:t>
            </a:r>
            <a:endParaRPr lang="en-US" sz="2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/>
              <a:t>The </a:t>
            </a:r>
            <a:r>
              <a:rPr lang="en-US" sz="2200" dirty="0"/>
              <a:t>Fibonacci </a:t>
            </a:r>
            <a:r>
              <a:rPr lang="en-US" sz="2200" dirty="0" smtClean="0"/>
              <a:t>series begins </a:t>
            </a:r>
            <a:r>
              <a:rPr lang="en-US" sz="2200" dirty="0"/>
              <a:t>with 0 and 1 and has the property that each subsequent Fibonacci number is </a:t>
            </a:r>
            <a:r>
              <a:rPr lang="en-US" sz="2200" dirty="0" smtClean="0"/>
              <a:t>the sum </a:t>
            </a:r>
            <a:r>
              <a:rPr lang="en-US" sz="2200" dirty="0"/>
              <a:t>of the previous two Fibonacci numbers</a:t>
            </a:r>
            <a:r>
              <a:rPr lang="en-US" sz="22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The Fibonacci series may be defined recursively as follows: </a:t>
            </a:r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fibonacci(0) = 0</a:t>
            </a:r>
            <a:br>
              <a:rPr lang="en-US" sz="2000" dirty="0"/>
            </a:br>
            <a:r>
              <a:rPr lang="en-US" sz="2000" dirty="0"/>
              <a:t>fibonacci(1) = 1</a:t>
            </a:r>
            <a:br>
              <a:rPr lang="en-US" sz="2000" dirty="0"/>
            </a:br>
            <a:r>
              <a:rPr lang="en-US" sz="2000" dirty="0"/>
              <a:t>fibonacci(</a:t>
            </a:r>
            <a:r>
              <a:rPr lang="en-US" sz="2000" i="1" dirty="0"/>
              <a:t>n</a:t>
            </a:r>
            <a:r>
              <a:rPr lang="en-US" sz="2000" dirty="0"/>
              <a:t>) = fibonacci(</a:t>
            </a:r>
            <a:r>
              <a:rPr lang="en-US" sz="2000" i="1" dirty="0"/>
              <a:t>n </a:t>
            </a:r>
            <a:r>
              <a:rPr lang="en-US" sz="2000" dirty="0"/>
              <a:t>– 1) + fibonacci(</a:t>
            </a:r>
            <a:r>
              <a:rPr lang="en-US" sz="2000" i="1" dirty="0"/>
              <a:t>n </a:t>
            </a:r>
            <a:r>
              <a:rPr lang="en-US" sz="2000" dirty="0"/>
              <a:t>– 2) </a:t>
            </a:r>
            <a:br>
              <a:rPr lang="en-US" sz="2000" dirty="0"/>
            </a:b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87796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187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Fibonacci Series (Recursion Example)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Autofit/>
          </a:bodyPr>
          <a:lstStyle/>
          <a:p>
            <a:pPr algn="l"/>
            <a:endParaRPr lang="en-US" sz="2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3" y="1542196"/>
            <a:ext cx="7593857" cy="506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0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187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Fibonacci Series (Recursion Example)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Autofit/>
          </a:bodyPr>
          <a:lstStyle/>
          <a:p>
            <a:pPr algn="l"/>
            <a:endParaRPr lang="en-US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4" y="2006222"/>
            <a:ext cx="8160674" cy="459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5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187355"/>
          </a:xfrm>
        </p:spPr>
        <p:txBody>
          <a:bodyPr>
            <a:normAutofit/>
          </a:bodyPr>
          <a:lstStyle/>
          <a:p>
            <a:r>
              <a:rPr lang="en-US" dirty="0" smtClean="0"/>
              <a:t>Recursion vs Iteration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Autofit/>
          </a:bodyPr>
          <a:lstStyle/>
          <a:p>
            <a:pPr algn="l"/>
            <a:r>
              <a:rPr lang="en-US" sz="2200" dirty="0"/>
              <a:t>Both iteration and recursion are based on a control structure: Iteration uses a repetition structure; recursion uses a selection structure. </a:t>
            </a:r>
            <a:endParaRPr lang="en-US" sz="2200" dirty="0" smtClean="0"/>
          </a:p>
          <a:p>
            <a:pPr algn="l"/>
            <a:endParaRPr lang="en-US" sz="2200" dirty="0"/>
          </a:p>
          <a:p>
            <a:pPr algn="l"/>
            <a:r>
              <a:rPr lang="en-US" sz="2200" dirty="0" smtClean="0"/>
              <a:t>Both </a:t>
            </a:r>
            <a:r>
              <a:rPr lang="en-US" sz="2200" dirty="0"/>
              <a:t>iteration and recursion </a:t>
            </a:r>
            <a:r>
              <a:rPr lang="en-US" sz="2200" dirty="0" smtClean="0"/>
              <a:t>involve repetition</a:t>
            </a:r>
            <a:r>
              <a:rPr lang="en-US" sz="2200" dirty="0"/>
              <a:t>: Iteration explicitly uses a repetition structure; recursion achieves </a:t>
            </a:r>
            <a:r>
              <a:rPr lang="en-US" sz="2200" dirty="0" smtClean="0"/>
              <a:t>repetition through </a:t>
            </a:r>
            <a:r>
              <a:rPr lang="en-US" sz="2200" dirty="0"/>
              <a:t>repeated function </a:t>
            </a:r>
            <a:r>
              <a:rPr lang="en-US" sz="2200" dirty="0" smtClean="0"/>
              <a:t>calls</a:t>
            </a:r>
          </a:p>
          <a:p>
            <a:pPr algn="l"/>
            <a:endParaRPr lang="en-US" sz="2200" dirty="0"/>
          </a:p>
          <a:p>
            <a:pPr algn="l"/>
            <a:r>
              <a:rPr lang="en-US" sz="2200" dirty="0"/>
              <a:t>Iteration and recursion each involve a termination </a:t>
            </a:r>
            <a:r>
              <a:rPr lang="en-US" sz="2200" dirty="0" smtClean="0"/>
              <a:t>test: Iteration </a:t>
            </a:r>
            <a:r>
              <a:rPr lang="en-US" sz="2200" dirty="0"/>
              <a:t>terminates when the loop-continuation condition fails; recursion </a:t>
            </a:r>
            <a:r>
              <a:rPr lang="en-US" sz="2200" dirty="0" smtClean="0"/>
              <a:t>terminates when </a:t>
            </a:r>
            <a:r>
              <a:rPr lang="en-US" sz="2200" dirty="0"/>
              <a:t>a base case is recognized. </a:t>
            </a:r>
            <a:endParaRPr lang="en-US" sz="2200" dirty="0" smtClean="0"/>
          </a:p>
          <a:p>
            <a:pPr algn="l"/>
            <a:endParaRPr lang="en-US" sz="2200" dirty="0"/>
          </a:p>
          <a:p>
            <a:pPr algn="l"/>
            <a:r>
              <a:rPr lang="en-US" sz="2200" dirty="0" smtClean="0"/>
              <a:t>Iteration </a:t>
            </a:r>
            <a:r>
              <a:rPr lang="en-US" sz="2200" dirty="0"/>
              <a:t>keeps modifying a counter until </a:t>
            </a:r>
            <a:r>
              <a:rPr lang="en-US" sz="2200" dirty="0" smtClean="0"/>
              <a:t>the counter </a:t>
            </a:r>
            <a:r>
              <a:rPr lang="en-US" sz="2200" dirty="0"/>
              <a:t>assumes a value that makes the loop-continuation condition fail; recursion </a:t>
            </a:r>
            <a:r>
              <a:rPr lang="en-US" sz="2200" dirty="0" smtClean="0"/>
              <a:t>keeps producing </a:t>
            </a:r>
            <a:r>
              <a:rPr lang="en-US" sz="2200" dirty="0"/>
              <a:t>simpler versions of the original problem until the base case is reached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31485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187355"/>
          </a:xfrm>
        </p:spPr>
        <p:txBody>
          <a:bodyPr>
            <a:normAutofit/>
          </a:bodyPr>
          <a:lstStyle/>
          <a:p>
            <a:r>
              <a:rPr lang="en-US" dirty="0" smtClean="0"/>
              <a:t>Recursion vs Iteration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Autofit/>
          </a:bodyPr>
          <a:lstStyle/>
          <a:p>
            <a:pPr algn="l"/>
            <a:r>
              <a:rPr lang="en-US" sz="2200" dirty="0"/>
              <a:t>Recursion has many negatives</a:t>
            </a:r>
            <a:r>
              <a:rPr lang="en-US" sz="2200" dirty="0" smtClean="0"/>
              <a:t>.</a:t>
            </a:r>
          </a:p>
          <a:p>
            <a:pPr algn="l"/>
            <a:r>
              <a:rPr lang="en-US" sz="2200" dirty="0" smtClean="0"/>
              <a:t> </a:t>
            </a:r>
          </a:p>
          <a:p>
            <a:pPr algn="l"/>
            <a:r>
              <a:rPr lang="en-US" sz="2200" dirty="0" smtClean="0"/>
              <a:t>It </a:t>
            </a:r>
            <a:r>
              <a:rPr lang="en-US" sz="2200" dirty="0"/>
              <a:t>repeatedly invokes the mechanism, and consequently the overhead, of function calls. </a:t>
            </a:r>
            <a:endParaRPr lang="en-US" sz="2200" dirty="0" smtClean="0"/>
          </a:p>
          <a:p>
            <a:pPr algn="l"/>
            <a:endParaRPr lang="en-US" sz="2200" dirty="0" smtClean="0"/>
          </a:p>
          <a:p>
            <a:pPr algn="l"/>
            <a:r>
              <a:rPr lang="en-US" sz="2200" dirty="0" smtClean="0"/>
              <a:t>This </a:t>
            </a:r>
            <a:r>
              <a:rPr lang="en-US" sz="2200" dirty="0"/>
              <a:t>can be expensive in both processor time </a:t>
            </a:r>
            <a:r>
              <a:rPr lang="en-US" sz="2200" dirty="0" smtClean="0"/>
              <a:t>and memory </a:t>
            </a:r>
            <a:r>
              <a:rPr lang="en-US" sz="2200" dirty="0"/>
              <a:t>space. </a:t>
            </a:r>
            <a:endParaRPr lang="en-US" sz="2200" dirty="0" smtClean="0"/>
          </a:p>
          <a:p>
            <a:pPr algn="l"/>
            <a:endParaRPr lang="en-US" sz="2200" dirty="0" smtClean="0"/>
          </a:p>
          <a:p>
            <a:pPr algn="l"/>
            <a:r>
              <a:rPr lang="en-US" sz="2200" dirty="0" smtClean="0"/>
              <a:t>Each </a:t>
            </a:r>
            <a:r>
              <a:rPr lang="en-US" sz="2200" dirty="0"/>
              <a:t>recursive call causes another copy of the function (actually only </a:t>
            </a:r>
            <a:r>
              <a:rPr lang="en-US" sz="2200" dirty="0" smtClean="0"/>
              <a:t>the function’s </a:t>
            </a:r>
            <a:r>
              <a:rPr lang="en-US" sz="2200" dirty="0"/>
              <a:t>variables) to be created; this can consume considerable </a:t>
            </a:r>
            <a:r>
              <a:rPr lang="en-US" sz="2200" dirty="0" smtClean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504791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488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Programming Fundamentals Lecture #9 Functions </vt:lpstr>
      <vt:lpstr>Recursion</vt:lpstr>
      <vt:lpstr>Recursion</vt:lpstr>
      <vt:lpstr>Recursion (Factorial Example)</vt:lpstr>
      <vt:lpstr>Fibonacci Series (Recursion Example)</vt:lpstr>
      <vt:lpstr>Fibonacci Series (Recursion Example)</vt:lpstr>
      <vt:lpstr>Fibonacci Series (Recursion Example)</vt:lpstr>
      <vt:lpstr>Recursion vs Iteration</vt:lpstr>
      <vt:lpstr>Recursion vs Iteration</vt:lpstr>
      <vt:lpstr>Recursion vs Iteration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</dc:title>
  <dc:creator>Windows User</dc:creator>
  <cp:lastModifiedBy>Windows User</cp:lastModifiedBy>
  <cp:revision>134</cp:revision>
  <dcterms:created xsi:type="dcterms:W3CDTF">2017-10-28T09:45:02Z</dcterms:created>
  <dcterms:modified xsi:type="dcterms:W3CDTF">2017-12-12T07:38:28Z</dcterms:modified>
</cp:coreProperties>
</file>