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A387-0062-4EDB-A007-8A41FF5C11E2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A1D95-9A6B-4244-963C-F206A3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94283-3875-453B-9495-BAD58C0FFA4C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FALL </a:t>
            </a:r>
            <a:r>
              <a:rPr lang="en-US" smtClean="0"/>
              <a:t>2019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</a:rPr>
              <a:t>If more than one can occur, then we use multiple catch clauses</a:t>
            </a:r>
          </a:p>
          <a:p>
            <a:pPr>
              <a:buFont typeface="Wingdings" pitchFamily="2" charset="2"/>
              <a:buChar char="ü"/>
            </a:pPr>
            <a:endParaRPr lang="en-US" sz="28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</a:rPr>
              <a:t>When an exception is thrown, each </a:t>
            </a:r>
            <a:r>
              <a:rPr lang="en-US" sz="2800" b="1" smtClean="0">
                <a:latin typeface="Times New Roman" pitchFamily="18" charset="0"/>
              </a:rPr>
              <a:t>catch</a:t>
            </a:r>
            <a:r>
              <a:rPr lang="en-US" sz="2800" smtClean="0">
                <a:latin typeface="Times New Roman" pitchFamily="18" charset="0"/>
              </a:rPr>
              <a:t> statement is inspected in order, and the first one whose type matches that of the exception is executed</a:t>
            </a:r>
          </a:p>
          <a:p>
            <a:pPr>
              <a:buFont typeface="Wingdings" pitchFamily="2" charset="2"/>
              <a:buChar char="ü"/>
            </a:pPr>
            <a:endParaRPr lang="en-US" sz="28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</a:rPr>
              <a:t>After one </a:t>
            </a:r>
            <a:r>
              <a:rPr lang="en-US" sz="2800" b="1" smtClean="0">
                <a:latin typeface="Times New Roman" pitchFamily="18" charset="0"/>
              </a:rPr>
              <a:t>catch</a:t>
            </a:r>
            <a:r>
              <a:rPr lang="en-US" sz="2800" smtClean="0">
                <a:latin typeface="Times New Roman" pitchFamily="18" charset="0"/>
              </a:rPr>
              <a:t> statement executes, the others are bypassed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latin typeface="Times New Roman" pitchFamily="18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26E2C60-C345-43B3-B5CB-E42CFAF54990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2EFE6E6-0D35-483E-891B-1439BA061A06}" type="slidenum">
              <a:rPr lang="en-US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Multiple Catch Clauses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560513"/>
          <a:ext cx="8001000" cy="4184650"/>
        </p:xfrm>
        <a:graphic>
          <a:graphicData uri="http://schemas.openxmlformats.org/presentationml/2006/ole">
            <p:oleObj spid="_x0000_s2050" name="Bitmap Image" r:id="rId3" imgW="3933333" imgH="2057143" progId="PBrush">
              <p:embed/>
            </p:oleObj>
          </a:graphicData>
        </a:graphic>
      </p:graphicFrame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129454-F0F1-4022-92AF-58C20B998974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0FB27A6-D5FC-45BC-B432-7840D33FCAAD}" type="slidenum">
              <a:rPr lang="en-US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Exception subclass must come before any of of their superclasses</a:t>
            </a:r>
          </a:p>
          <a:p>
            <a:pPr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A </a:t>
            </a:r>
            <a:r>
              <a:rPr lang="en-US" sz="2400" b="1" smtClean="0">
                <a:latin typeface="Times New Roman" pitchFamily="18" charset="0"/>
              </a:rPr>
              <a:t>catch</a:t>
            </a:r>
            <a:r>
              <a:rPr lang="en-US" sz="2400" smtClean="0">
                <a:latin typeface="Times New Roman" pitchFamily="18" charset="0"/>
              </a:rPr>
              <a:t> statement that uses a superclass will catch exceptions of that type plus any of its subclasses. So, the subclass would never be reached if it come after its superclass</a:t>
            </a:r>
          </a:p>
          <a:p>
            <a:pPr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For example, </a:t>
            </a:r>
            <a:r>
              <a:rPr lang="en-US" sz="2400" b="1" smtClean="0">
                <a:latin typeface="Times New Roman" pitchFamily="18" charset="0"/>
              </a:rPr>
              <a:t>ArithmeticException</a:t>
            </a:r>
            <a:r>
              <a:rPr lang="en-US" sz="2400" smtClean="0">
                <a:latin typeface="Times New Roman" pitchFamily="18" charset="0"/>
              </a:rPr>
              <a:t> is a subclass of </a:t>
            </a:r>
            <a:r>
              <a:rPr lang="en-US" sz="2400" b="1" smtClean="0">
                <a:latin typeface="Times New Roman" pitchFamily="18" charset="0"/>
              </a:rPr>
              <a:t>Exception</a:t>
            </a:r>
          </a:p>
          <a:p>
            <a:pPr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Moreover, unreachable code in Java generates error</a:t>
            </a:r>
          </a:p>
          <a:p>
            <a:pPr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3A69AD7-B75C-40FE-AD71-CD0D93B6EBA0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6D762DB-9BFB-44F6-A001-E983D6CB5A81}" type="slidenum">
              <a:rPr lang="en-US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Caution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838200" y="1371600"/>
          <a:ext cx="6934200" cy="4495800"/>
        </p:xfrm>
        <a:graphic>
          <a:graphicData uri="http://schemas.openxmlformats.org/presentationml/2006/ole">
            <p:oleObj spid="_x0000_s3074" name="Bitmap Image" r:id="rId3" imgW="4514286" imgH="2876190" progId="PBrush">
              <p:embed/>
            </p:oleObj>
          </a:graphicData>
        </a:graphic>
      </p:graphicFrame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A5742FB-F86B-4119-8C3A-11D268B270EB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4658378-BFC5-45EE-8C34-BD14EC5A84AB}" type="slidenum">
              <a:rPr lang="en-US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A </a:t>
            </a:r>
            <a:r>
              <a:rPr lang="en-US" sz="2400" b="1" smtClean="0">
                <a:latin typeface="Times New Roman" pitchFamily="18" charset="0"/>
              </a:rPr>
              <a:t>try</a:t>
            </a:r>
            <a:r>
              <a:rPr lang="en-US" sz="2400" smtClean="0">
                <a:latin typeface="Times New Roman" pitchFamily="18" charset="0"/>
              </a:rPr>
              <a:t> statement can be inside the block of another try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Each time a </a:t>
            </a:r>
            <a:r>
              <a:rPr lang="en-US" sz="2400" b="1" smtClean="0">
                <a:latin typeface="Times New Roman" pitchFamily="18" charset="0"/>
              </a:rPr>
              <a:t>try</a:t>
            </a:r>
            <a:r>
              <a:rPr lang="en-US" sz="2400" smtClean="0">
                <a:latin typeface="Times New Roman" pitchFamily="18" charset="0"/>
              </a:rPr>
              <a:t> statement is entered, the context of that exception is pushed on the stack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If an inner </a:t>
            </a:r>
            <a:r>
              <a:rPr lang="en-US" sz="2400" b="1" smtClean="0">
                <a:latin typeface="Times New Roman" pitchFamily="18" charset="0"/>
              </a:rPr>
              <a:t>try</a:t>
            </a:r>
            <a:r>
              <a:rPr lang="en-US" sz="2400" smtClean="0">
                <a:latin typeface="Times New Roman" pitchFamily="18" charset="0"/>
              </a:rPr>
              <a:t> statement does not have a catch, then the next </a:t>
            </a:r>
            <a:r>
              <a:rPr lang="en-US" sz="2400" b="1" smtClean="0">
                <a:latin typeface="Times New Roman" pitchFamily="18" charset="0"/>
              </a:rPr>
              <a:t>try</a:t>
            </a:r>
            <a:r>
              <a:rPr lang="en-US" sz="2400" smtClean="0">
                <a:latin typeface="Times New Roman" pitchFamily="18" charset="0"/>
              </a:rPr>
              <a:t> statement’s catch handlers are inspected for a match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If a method call within a </a:t>
            </a:r>
            <a:r>
              <a:rPr lang="en-US" sz="2400" b="1" smtClean="0">
                <a:latin typeface="Times New Roman" pitchFamily="18" charset="0"/>
              </a:rPr>
              <a:t>try</a:t>
            </a:r>
            <a:r>
              <a:rPr lang="en-US" sz="2400" smtClean="0">
                <a:latin typeface="Times New Roman" pitchFamily="18" charset="0"/>
              </a:rPr>
              <a:t> block has</a:t>
            </a:r>
            <a:r>
              <a:rPr lang="en-US" sz="2400" b="1" smtClean="0">
                <a:latin typeface="Times New Roman" pitchFamily="18" charset="0"/>
              </a:rPr>
              <a:t> try</a:t>
            </a:r>
            <a:r>
              <a:rPr lang="en-US" sz="2400" smtClean="0">
                <a:latin typeface="Times New Roman" pitchFamily="18" charset="0"/>
              </a:rPr>
              <a:t> block within it, then then it is still nested </a:t>
            </a:r>
            <a:r>
              <a:rPr lang="en-US" sz="2400" b="1" smtClean="0">
                <a:latin typeface="Times New Roman" pitchFamily="18" charset="0"/>
              </a:rPr>
              <a:t>try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F9598DC-B90D-4A42-BC9F-3E172077B1A3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306AE3-7CC9-4387-B686-53BF6D446A84}" type="slidenum">
              <a:rPr lang="en-US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Nested try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D56FD8-94E0-41B0-8B59-A0DF484B0409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85CD409-3F76-49CA-81AA-123183798186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001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762000" y="1066800"/>
          <a:ext cx="7010400" cy="5791200"/>
        </p:xfrm>
        <a:graphic>
          <a:graphicData uri="http://schemas.openxmlformats.org/presentationml/2006/ole">
            <p:oleObj spid="_x0000_s4098" name="Bitmap Image" r:id="rId3" imgW="4952381" imgH="431542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01000" cy="45402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It is possible for your program to to throw an exception explicitly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Times New Roman" pitchFamily="18" charset="0"/>
              </a:rPr>
              <a:t>    	</a:t>
            </a:r>
            <a:r>
              <a:rPr lang="en-US" sz="2400" smtClean="0">
                <a:solidFill>
                  <a:srgbClr val="A50021"/>
                </a:solidFill>
                <a:latin typeface="Times New Roman" pitchFamily="18" charset="0"/>
              </a:rPr>
              <a:t>throw </a:t>
            </a:r>
            <a:r>
              <a:rPr lang="en-US" sz="2400" i="1" smtClean="0">
                <a:solidFill>
                  <a:srgbClr val="A50021"/>
                </a:solidFill>
                <a:latin typeface="Times New Roman" pitchFamily="18" charset="0"/>
              </a:rPr>
              <a:t>ThrowableInstance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Here, </a:t>
            </a:r>
            <a:r>
              <a:rPr lang="en-US" sz="2400" i="1" smtClean="0">
                <a:latin typeface="Times New Roman" pitchFamily="18" charset="0"/>
              </a:rPr>
              <a:t>ThrowableInstance </a:t>
            </a:r>
            <a:r>
              <a:rPr lang="en-US" sz="2400" smtClean="0">
                <a:latin typeface="Times New Roman" pitchFamily="18" charset="0"/>
              </a:rPr>
              <a:t>must be an object of type </a:t>
            </a:r>
            <a:r>
              <a:rPr lang="en-US" sz="2400" b="1" smtClean="0">
                <a:latin typeface="Times New Roman" pitchFamily="18" charset="0"/>
              </a:rPr>
              <a:t>Throwable</a:t>
            </a:r>
            <a:r>
              <a:rPr lang="en-US" sz="2400" smtClean="0">
                <a:latin typeface="Times New Roman" pitchFamily="18" charset="0"/>
              </a:rPr>
              <a:t> or a subclass </a:t>
            </a:r>
            <a:r>
              <a:rPr lang="en-US" sz="2400" b="1" smtClean="0">
                <a:latin typeface="Times New Roman" pitchFamily="18" charset="0"/>
              </a:rPr>
              <a:t>Throwable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There are two ways to obtain a </a:t>
            </a:r>
            <a:r>
              <a:rPr lang="en-US" sz="2400" b="1" smtClean="0">
                <a:latin typeface="Times New Roman" pitchFamily="18" charset="0"/>
              </a:rPr>
              <a:t>Throwable </a:t>
            </a:r>
            <a:r>
              <a:rPr lang="en-US" sz="2400" smtClean="0">
                <a:latin typeface="Times New Roman" pitchFamily="18" charset="0"/>
              </a:rPr>
              <a:t>objects: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Using a parameter into a catch clause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Creating one with the </a:t>
            </a:r>
            <a:r>
              <a:rPr lang="en-US" sz="2400" b="1" smtClean="0">
                <a:latin typeface="Times New Roman" pitchFamily="18" charset="0"/>
              </a:rPr>
              <a:t>new</a:t>
            </a:r>
            <a:r>
              <a:rPr lang="en-US" sz="2400" smtClean="0">
                <a:latin typeface="Times New Roman" pitchFamily="18" charset="0"/>
              </a:rPr>
              <a:t> operator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E8A7C69-0A0E-4C14-A936-26E03C7AE9D0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8DDF5E-47B0-4E38-8072-AC7DE9631425}" type="slidenum">
              <a:rPr lang="en-US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E4AFA3-D52D-4FAD-AB64-693351648EC9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7F0F27-B02F-4156-AB59-2AF60A70B997}" type="slidenum">
              <a:rPr lang="en-US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Example -throw Statements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066800" y="609600"/>
          <a:ext cx="6781800" cy="4114800"/>
        </p:xfrm>
        <a:graphic>
          <a:graphicData uri="http://schemas.openxmlformats.org/presentationml/2006/ole">
            <p:oleObj spid="_x0000_s5122" name="Bitmap Image" r:id="rId3" imgW="4161905" imgH="2438095" progId="PBrush">
              <p:embed/>
            </p:oleObj>
          </a:graphicData>
        </a:graphic>
      </p:graphicFrame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990600" y="48006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Output: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Caught inside demoproc.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Recaught: java.lang.NullPointerException: demo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pPr marL="457200" indent="-457200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smtClean="0">
                <a:latin typeface="Times New Roman" pitchFamily="18" charset="0"/>
              </a:rPr>
              <a:t>If a method is capable of causing an exception that it does not handle, it must specify this behavior so that callers of the method can guard themselves against that exception</a:t>
            </a:r>
          </a:p>
          <a:p>
            <a:pPr marL="457200" indent="-457200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i="1" smtClean="0">
                <a:latin typeface="Times New Roman" pitchFamily="18" charset="0"/>
              </a:rPr>
              <a:t>type method-name parameter-list)</a:t>
            </a:r>
            <a:r>
              <a:rPr lang="en-US" sz="2400" smtClean="0">
                <a:latin typeface="Times New Roman" pitchFamily="18" charset="0"/>
              </a:rPr>
              <a:t> throws </a:t>
            </a:r>
            <a:r>
              <a:rPr lang="en-US" sz="2400" i="1" smtClean="0">
                <a:latin typeface="Times New Roman" pitchFamily="18" charset="0"/>
              </a:rPr>
              <a:t>exception-list</a:t>
            </a:r>
          </a:p>
          <a:p>
            <a:pPr marL="1027113" lvl="1" indent="-455613" fontAlgn="auto">
              <a:lnSpc>
                <a:spcPct val="130000"/>
              </a:lnSpc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{</a:t>
            </a:r>
          </a:p>
          <a:p>
            <a:pPr marL="1027113" lvl="1" indent="-455613" fontAlgn="auto">
              <a:lnSpc>
                <a:spcPct val="130000"/>
              </a:lnSpc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	// body of method</a:t>
            </a:r>
          </a:p>
          <a:p>
            <a:pPr marL="1027113" lvl="1" indent="-455613" fontAlgn="auto">
              <a:lnSpc>
                <a:spcPct val="130000"/>
              </a:lnSpc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}</a:t>
            </a:r>
          </a:p>
          <a:p>
            <a:pPr marL="457200" indent="-457200" fontAlgn="auto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smtClean="0">
                <a:latin typeface="Times New Roman" pitchFamily="18" charset="0"/>
              </a:rPr>
              <a:t>It is not applicable for </a:t>
            </a:r>
            <a:r>
              <a:rPr lang="en-US" sz="2400" b="1" smtClean="0">
                <a:latin typeface="Times New Roman" pitchFamily="18" charset="0"/>
              </a:rPr>
              <a:t>Error</a:t>
            </a:r>
            <a:r>
              <a:rPr lang="en-US" sz="2400" smtClean="0">
                <a:latin typeface="Times New Roman" pitchFamily="18" charset="0"/>
              </a:rPr>
              <a:t> or </a:t>
            </a:r>
            <a:r>
              <a:rPr lang="en-US" sz="2400" b="1" smtClean="0">
                <a:latin typeface="Times New Roman" pitchFamily="18" charset="0"/>
              </a:rPr>
              <a:t>RuntimeException,</a:t>
            </a:r>
            <a:r>
              <a:rPr lang="en-US" sz="2400" smtClean="0">
                <a:latin typeface="Times New Roman" pitchFamily="18" charset="0"/>
              </a:rPr>
              <a:t> or any of their subclasses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918B2EC-A155-46A7-919F-11AE03B74D85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61B1305-E405-4675-AF75-30D45247A56B}" type="slidenum">
              <a:rPr lang="en-US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>
                <a:latin typeface="Times New Roman" pitchFamily="18" charset="0"/>
              </a:rPr>
              <a:t>throws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063C2F-9FCB-4C66-9580-97E45BA7507B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7551F1D-9453-4D18-9A68-8399D7C1AD5E}" type="slidenum">
              <a:rPr lang="en-US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Example: incorrect program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914400" y="1524000"/>
          <a:ext cx="7620000" cy="3657600"/>
        </p:xfrm>
        <a:graphic>
          <a:graphicData uri="http://schemas.openxmlformats.org/presentationml/2006/ole">
            <p:oleObj spid="_x0000_s6146" name="Bitmap Image" r:id="rId3" imgW="4296375" imgH="140000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</a:rPr>
              <a:t>An exception is an abnormal condition that arises in a code sequence at run time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endParaRPr lang="en-US" sz="20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</a:rPr>
              <a:t>A Java exception is an object that describes an exceptional condition that has occurred in a piece of code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endParaRPr lang="en-US" sz="20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</a:rPr>
              <a:t>When an exceptional condition arises, an object representing that exception is created and thrown in the</a:t>
            </a:r>
            <a:r>
              <a:rPr lang="en-US" sz="2000" smtClean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</a:rPr>
              <a:t>method that caused the error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endParaRPr lang="en-US" sz="20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</a:rPr>
              <a:t>An exception can be caught to handle it or pass it on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endParaRPr lang="en-US" sz="20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</a:rPr>
              <a:t>Exceptions can be generated by the Java run-time system, or they can be manually generated by your code</a:t>
            </a:r>
          </a:p>
          <a:p>
            <a:pPr>
              <a:lnSpc>
                <a:spcPct val="90000"/>
              </a:lnSpc>
            </a:pPr>
            <a:endParaRPr lang="en-US" sz="2000" smtClean="0">
              <a:latin typeface="Times New Roman" pitchFamily="18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4AA806-0610-40AC-9D3C-410B0DEB0889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613AC16-F91F-4EFE-9A97-2FDE9494F01E}" type="slidenum">
              <a:rPr lang="en-US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Exception Handling-Fundamentals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88C6B0C-1E42-475E-BF5A-3894CB7C4695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B7497A-21CF-47D8-B49F-4CD7531ED4D0}" type="slidenum">
              <a:rPr lang="en-US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Example: corrected version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914400" y="1143000"/>
          <a:ext cx="7696200" cy="3581400"/>
        </p:xfrm>
        <a:graphic>
          <a:graphicData uri="http://schemas.openxmlformats.org/presentationml/2006/ole">
            <p:oleObj spid="_x0000_s7170" name="Bitmap Image" r:id="rId3" imgW="4420217" imgH="1876190" progId="PBrush">
              <p:embed/>
            </p:oleObj>
          </a:graphicData>
        </a:graphic>
      </p:graphicFrame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7315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Output: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Inside throwOne.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Caught java.lang.IllegalAccessException: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b="1" dirty="0" smtClean="0">
                <a:latin typeface="Times New Roman" pitchFamily="18" charset="0"/>
              </a:rPr>
              <a:t>finally</a:t>
            </a:r>
            <a:r>
              <a:rPr lang="en-US" sz="2400" dirty="0" smtClean="0">
                <a:latin typeface="Times New Roman" pitchFamily="18" charset="0"/>
              </a:rPr>
              <a:t> creates a block of code that will be executed after a </a:t>
            </a:r>
            <a:r>
              <a:rPr lang="en-US" sz="2400" b="1" dirty="0" smtClean="0">
                <a:latin typeface="Times New Roman" pitchFamily="18" charset="0"/>
              </a:rPr>
              <a:t>try/catch</a:t>
            </a:r>
            <a:r>
              <a:rPr lang="en-US" sz="2400" dirty="0" smtClean="0">
                <a:latin typeface="Times New Roman" pitchFamily="18" charset="0"/>
              </a:rPr>
              <a:t> block has completed and before the code following the </a:t>
            </a:r>
            <a:r>
              <a:rPr lang="en-US" sz="2400" b="1" dirty="0" smtClean="0">
                <a:latin typeface="Times New Roman" pitchFamily="18" charset="0"/>
              </a:rPr>
              <a:t>try/catch</a:t>
            </a:r>
            <a:r>
              <a:rPr lang="en-US" sz="2400" dirty="0" smtClean="0">
                <a:latin typeface="Times New Roman" pitchFamily="18" charset="0"/>
              </a:rPr>
              <a:t> block.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2400" b="1" dirty="0" smtClean="0">
              <a:latin typeface="Times New Roman" pitchFamily="18" charset="0"/>
            </a:endParaRP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b="1" dirty="0" smtClean="0">
                <a:latin typeface="Times New Roman" pitchFamily="18" charset="0"/>
              </a:rPr>
              <a:t>finally</a:t>
            </a:r>
            <a:r>
              <a:rPr lang="en-US" sz="2400" dirty="0" smtClean="0">
                <a:latin typeface="Times New Roman" pitchFamily="18" charset="0"/>
              </a:rPr>
              <a:t> block will be executed whether or not an exception is thrown.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>
                <a:latin typeface="Times New Roman" pitchFamily="18" charset="0"/>
              </a:rPr>
              <a:t>Any time a method is about to return to the caller from inside a try/catch block, via an uncaught exception or an explicit return statement, the finally clause is also executed just before the method returns.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 smtClean="0">
                <a:latin typeface="Times New Roman" pitchFamily="18" charset="0"/>
              </a:rPr>
              <a:t>Each try clause requires at least one catch or finally clause.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CA84CEE-F5B4-4CCE-B896-F0705352A1BD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E35CCE4-3848-446F-8FBE-D1799B274E5E}" type="slidenum">
              <a:rPr lang="en-US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smtClean="0">
                <a:latin typeface="Times New Roman" pitchFamily="18" charset="0"/>
              </a:rPr>
              <a:t>Finally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ChangeAspect="1"/>
          </p:cNvGraphicFramePr>
          <p:nvPr>
            <p:ph idx="1"/>
          </p:nvPr>
        </p:nvGraphicFramePr>
        <p:xfrm>
          <a:off x="533401" y="914400"/>
          <a:ext cx="8153400" cy="6172201"/>
        </p:xfrm>
        <a:graphic>
          <a:graphicData uri="http://schemas.openxmlformats.org/presentationml/2006/ole">
            <p:oleObj spid="_x0000_s8194" name="Bitmap Image" r:id="rId3" imgW="3629532" imgH="5133333" progId="PBrush">
              <p:embed/>
            </p:oleObj>
          </a:graphicData>
        </a:graphic>
      </p:graphicFrame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54B34B1-D6C5-477D-A74B-79F8A69FCA41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B2D7066-5647-4075-AB11-0E47BA52F94A}" type="slidenum">
              <a:rPr lang="en-US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latin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smtClean="0">
                <a:latin typeface="Times New Roman" pitchFamily="18" charset="0"/>
              </a:rPr>
              <a:t>inside procA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imes New Roman" pitchFamily="18" charset="0"/>
              </a:rPr>
              <a:t>procA's finally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imes New Roman" pitchFamily="18" charset="0"/>
              </a:rPr>
              <a:t>Exception caught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imes New Roman" pitchFamily="18" charset="0"/>
              </a:rPr>
              <a:t>inside procB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imes New Roman" pitchFamily="18" charset="0"/>
              </a:rPr>
              <a:t>procB's finally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imes New Roman" pitchFamily="18" charset="0"/>
              </a:rPr>
              <a:t>inside procC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imes New Roman" pitchFamily="18" charset="0"/>
              </a:rPr>
              <a:t>procC's finally</a:t>
            </a:r>
          </a:p>
          <a:p>
            <a:pPr marL="457200" indent="-457200"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C89758A-8E4A-46C6-B43C-8E4E0E0D284F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D81D80-A131-4F7D-A146-06833F41FD4E}" type="slidenum">
              <a:rPr lang="en-US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Output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4114800" cy="277018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</a:rPr>
              <a:t>class exc0{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</a:rPr>
              <a:t>public static void main(String args[])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</a:rPr>
              <a:t>	int d=0;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</a:rPr>
              <a:t>	int a=42/d;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</a:rPr>
              <a:t>A new exception object is constructed and then thrown.</a:t>
            </a:r>
          </a:p>
          <a:p>
            <a:pPr>
              <a:buFont typeface="Wingdings" pitchFamily="2" charset="2"/>
              <a:buNone/>
            </a:pPr>
            <a:endParaRPr lang="en-US" sz="20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</a:rPr>
              <a:t>This exception is caught by the default handler provided by the java runtime system.</a:t>
            </a:r>
          </a:p>
          <a:p>
            <a:pPr>
              <a:buFont typeface="Wingdings" pitchFamily="2" charset="2"/>
              <a:buNone/>
            </a:pPr>
            <a:endParaRPr lang="en-US" sz="20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smtClean="0">
                <a:latin typeface="Times New Roman" pitchFamily="18" charset="0"/>
              </a:rPr>
              <a:t>The default handler displays a string describing the exception, prints the stack trace from the point at which the exception occurred and terminates the program.</a:t>
            </a:r>
          </a:p>
        </p:txBody>
      </p:sp>
      <p:sp>
        <p:nvSpPr>
          <p:cNvPr id="31748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80CB8C0-EC76-4562-9EDC-7B17631F1F5A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317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A7416B-8C1A-4F70-A204-95984EB6B920}" type="slidenum">
              <a:rPr lang="en-US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Uncaught Exceptions</a:t>
            </a: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304800" y="4876800"/>
            <a:ext cx="4267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u="sng">
                <a:latin typeface="Times New Roman" pitchFamily="18" charset="0"/>
              </a:rPr>
              <a:t>Output: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java.lang.ArithmeticException: / by zero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       at exc0.main(exc0.java:4)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600" b="1" smtClean="0">
                <a:latin typeface="Times New Roman" pitchFamily="18" charset="0"/>
              </a:rPr>
              <a:t>Throwable </a:t>
            </a:r>
            <a:r>
              <a:rPr lang="en-US" sz="2600" smtClean="0">
                <a:latin typeface="Times New Roman" pitchFamily="18" charset="0"/>
              </a:rPr>
              <a:t>overrides the toString() method (defined by </a:t>
            </a:r>
            <a:r>
              <a:rPr lang="en-US" sz="2600" b="1" smtClean="0">
                <a:latin typeface="Times New Roman" pitchFamily="18" charset="0"/>
              </a:rPr>
              <a:t>Object</a:t>
            </a:r>
            <a:r>
              <a:rPr lang="en-US" sz="2600" smtClean="0">
                <a:latin typeface="Times New Roman" pitchFamily="18" charset="0"/>
              </a:rPr>
              <a:t>) so that it returns a string containing a description of the exception.</a:t>
            </a:r>
          </a:p>
          <a:p>
            <a:pPr>
              <a:buFont typeface="Wingdings" pitchFamily="2" charset="2"/>
              <a:buChar char="ü"/>
            </a:pPr>
            <a:r>
              <a:rPr lang="en-US" sz="2600" smtClean="0">
                <a:latin typeface="Times New Roman" pitchFamily="18" charset="0"/>
              </a:rPr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2600" b="1" smtClean="0">
                <a:latin typeface="Times New Roman" pitchFamily="18" charset="0"/>
              </a:rPr>
              <a:t>	</a:t>
            </a:r>
            <a:r>
              <a:rPr lang="en-US" sz="2600" smtClean="0">
                <a:latin typeface="Times New Roman" pitchFamily="18" charset="0"/>
              </a:rPr>
              <a:t>catch(ArithmeticException e)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latin typeface="Times New Roman" pitchFamily="18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latin typeface="Times New Roman" pitchFamily="18" charset="0"/>
              </a:rPr>
              <a:t>		System.out.println(“Exception: “+e);</a:t>
            </a:r>
          </a:p>
          <a:p>
            <a:pPr>
              <a:buFont typeface="Wingdings" pitchFamily="2" charset="2"/>
              <a:buNone/>
            </a:pPr>
            <a:r>
              <a:rPr lang="en-US" sz="2600" smtClean="0">
                <a:latin typeface="Times New Roman" pitchFamily="18" charset="0"/>
              </a:rPr>
              <a:t>	}</a:t>
            </a:r>
          </a:p>
          <a:p>
            <a:pPr>
              <a:buFont typeface="Wingdings" pitchFamily="2" charset="2"/>
              <a:buChar char="ü"/>
            </a:pPr>
            <a:r>
              <a:rPr lang="en-US" sz="2600" b="1" smtClean="0">
                <a:latin typeface="Times New Roman" pitchFamily="18" charset="0"/>
              </a:rPr>
              <a:t>Output:</a:t>
            </a:r>
          </a:p>
          <a:p>
            <a:pPr>
              <a:buFont typeface="Wingdings" pitchFamily="2" charset="2"/>
              <a:buNone/>
            </a:pPr>
            <a:r>
              <a:rPr lang="en-US" sz="2600" b="1" smtClean="0">
                <a:latin typeface="Times New Roman" pitchFamily="18" charset="0"/>
              </a:rPr>
              <a:t>	</a:t>
            </a:r>
            <a:r>
              <a:rPr lang="en-US" sz="2600" smtClean="0">
                <a:latin typeface="Times New Roman" pitchFamily="18" charset="0"/>
              </a:rPr>
              <a:t>Exception: java.lang.ArithmeticException: / by zero</a:t>
            </a:r>
            <a:endParaRPr lang="en-US" sz="2600" b="1" smtClean="0">
              <a:latin typeface="Times New Roman" pitchFamily="18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0239A5A-B66A-43C1-B0C8-F16821E307FE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81A193-A8FC-47FE-8D0F-60943C858595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Displaying a Description of an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1066800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smtClean="0">
                <a:latin typeface="Times New Roman" pitchFamily="18" charset="0"/>
              </a:rPr>
              <a:t>Define a subclass of the Exception class.</a:t>
            </a:r>
          </a:p>
          <a:p>
            <a:pPr marL="365760" indent="-256032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smtClean="0">
                <a:latin typeface="Times New Roman" pitchFamily="18" charset="0"/>
              </a:rPr>
              <a:t>The new subclass inherits all the methods of Exception and can override them.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2181E9-94B0-492B-AD1F-E1C100AF4D19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3B6223B-B8FF-4E31-8F6E-C5C06A42B3C6}" type="slidenum">
              <a:rPr lang="en-US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User Defined Exception</a:t>
            </a: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914400" y="3276600"/>
            <a:ext cx="75438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class MyException extends Exception{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private int a;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MyException(int i) { a = i;}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public String toString (){ return “MyException[“ + a+”]”;} 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3058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class test{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	static void compute (int a) throws Myexception{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		if(a&gt;10) throw new MyException(a);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		System.out.println(“Normal Exit”);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 	}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public static void main(String args[]){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try{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	compute(1);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	compute(20);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		}catch(MyException e){ System.out.println(“Caught “ +e);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E22974-1C3C-4F9A-987B-D7D4B66E864B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F6029D1-5E00-4AFA-9F49-B5AD356D2E53}" type="slidenum">
              <a:rPr lang="en-US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Continuation of the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67675" cy="40338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class InvalidRadiusException 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extends Exception</a:t>
            </a:r>
            <a:r>
              <a:rPr lang="en-US" sz="2400" smtClean="0">
                <a:latin typeface="Times New Roman" pitchFamily="18" charset="0"/>
              </a:rPr>
              <a:t> {</a:t>
            </a:r>
          </a:p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private double r;</a:t>
            </a:r>
          </a:p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	   public InvalidRadiusException(double radius){</a:t>
            </a:r>
          </a:p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     r = radius;</a:t>
            </a:r>
          </a:p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}</a:t>
            </a:r>
          </a:p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public void printError(){</a:t>
            </a:r>
          </a:p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     System.out.println("Radius [" +  r + "] is not valid");</a:t>
            </a:r>
          </a:p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}</a:t>
            </a:r>
          </a:p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DE42B2-07E6-4587-B1E8-0F0AF0F34004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C7FC3ED-7B2C-48BD-AD00-C1BEE37FC3BA}" type="slidenum">
              <a:rPr lang="en-US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>
                <a:latin typeface="Times New Roman" pitchFamily="18" charset="0"/>
              </a:rPr>
              <a:t>Example-2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class Circle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        double x, y, 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       public Circle (double centreX, double centreY, double radius ) 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throws InvalidRadiusException</a:t>
            </a:r>
            <a:r>
              <a:rPr lang="en-US" sz="2000" smtClean="0">
                <a:latin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        if (r &lt;= 0 )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                throw new InvalidRadiusException(radius);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       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                x = centreX ; y = centreY;  r = radius;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>
              <a:latin typeface="Times New Roman" pitchFamily="18" charset="0"/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11A5B0E-77F3-454B-9640-117999247355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F97CE2-A622-4F1A-A44D-CFCB07CAFBC0}" type="slidenum">
              <a:rPr lang="en-US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44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Continuation of Example-2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Performing action in response to exception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GB" smtClean="0">
                <a:latin typeface="Times New Roman" pitchFamily="18" charset="0"/>
              </a:rPr>
              <a:t>Examples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ü"/>
            </a:pPr>
            <a:r>
              <a:rPr lang="en-GB" smtClean="0">
                <a:latin typeface="Times New Roman" pitchFamily="18" charset="0"/>
              </a:rPr>
              <a:t>Exit program (abort)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ü"/>
            </a:pPr>
            <a:r>
              <a:rPr lang="en-GB" smtClean="0">
                <a:latin typeface="Times New Roman" pitchFamily="18" charset="0"/>
              </a:rPr>
              <a:t>Deal with exception and continue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Print error message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Request new data</a:t>
            </a:r>
          </a:p>
          <a:p>
            <a:pPr lvl="2">
              <a:buClr>
                <a:schemeClr val="tx1"/>
              </a:buCl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Retry action</a:t>
            </a:r>
          </a:p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9EC746-55EE-48C8-9366-B7D476AE6C39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E85CB2-3A32-4540-931B-59D6F17C886E}" type="slidenum">
              <a:rPr lang="en-US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class CircleTest {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 public static void main(String[] args){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  </a:t>
            </a:r>
            <a:r>
              <a:rPr lang="en-US" sz="2800" smtClean="0">
                <a:solidFill>
                  <a:schemeClr val="hlink"/>
                </a:solidFill>
                <a:latin typeface="Times New Roman" pitchFamily="18" charset="0"/>
              </a:rPr>
              <a:t>try{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          Circle c1 = new Circle(10, 10, -1);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          System.out.println("Circle created");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  }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  </a:t>
            </a:r>
            <a:r>
              <a:rPr lang="en-US" sz="2800" smtClean="0">
                <a:solidFill>
                  <a:schemeClr val="hlink"/>
                </a:solidFill>
                <a:latin typeface="Times New Roman" pitchFamily="18" charset="0"/>
              </a:rPr>
              <a:t>catch(InvalidRadiusException e)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  {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          e.printError();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  }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      }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>
                <a:latin typeface="Times New Roman" pitchFamily="18" charset="0"/>
              </a:rPr>
              <a:t>}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800" smtClean="0">
              <a:latin typeface="Times New Roman" pitchFamily="18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618F7F6-CAC5-4746-81A0-6767C5B35613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1A8140A-5026-43C0-8CC4-FA17DF76162F}" type="slidenum">
              <a:rPr lang="en-US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Continuation of Example-2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760413" y="1776413"/>
          <a:ext cx="7621587" cy="3933825"/>
        </p:xfrm>
        <a:graphic>
          <a:graphicData uri="http://schemas.openxmlformats.org/presentationml/2006/ole">
            <p:oleObj spid="_x0000_s1026" name="Photo Editor Photo" r:id="rId3" imgW="7621064" imgH="3933333" progId="">
              <p:embed/>
            </p:oleObj>
          </a:graphicData>
        </a:graphic>
      </p:graphicFrame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DBDF1B-0977-4D94-B4AA-74E9880F39ED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EE12EE-41F4-42A7-A4F0-CD9D83D25D70}" type="slidenum">
              <a:rPr lang="en-US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Representing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2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</a:rPr>
              <a:t>Java Exception class hierarchy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661F380-E663-486A-9199-67B88E8D0DD1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445F62-3815-46A3-8911-56FF2A78F3F5}" type="slidenum">
              <a:rPr lang="en-US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13356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Representing Exceptions</a:t>
            </a:r>
          </a:p>
        </p:txBody>
      </p:sp>
      <p:cxnSp>
        <p:nvCxnSpPr>
          <p:cNvPr id="20487" name="AutoShape 2"/>
          <p:cNvCxnSpPr>
            <a:cxnSpLocks noChangeShapeType="1"/>
            <a:stCxn id="34821" idx="1"/>
            <a:endCxn id="34819" idx="3"/>
          </p:cNvCxnSpPr>
          <p:nvPr/>
        </p:nvCxnSpPr>
        <p:spPr bwMode="auto">
          <a:xfrm flipH="1">
            <a:off x="863600" y="4198938"/>
            <a:ext cx="296863" cy="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</p:spPr>
      </p:cxn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152400" y="4040188"/>
            <a:ext cx="70008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/>
              <a:t>Object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2711450" y="5338763"/>
            <a:ext cx="596900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Error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171575" y="4040188"/>
            <a:ext cx="989013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i="1">
                <a:solidFill>
                  <a:srgbClr val="FF6600"/>
                </a:solidFill>
              </a:rPr>
              <a:t>Throwable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711450" y="2627313"/>
            <a:ext cx="95408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Exception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4200525" y="4692650"/>
            <a:ext cx="1173163" cy="3159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LinkageError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4200525" y="5105400"/>
            <a:ext cx="1731963" cy="3159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VirtualMachoneError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4200525" y="2070100"/>
            <a:ext cx="2081213" cy="315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ClassNotFoundException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4200525" y="2497138"/>
            <a:ext cx="2395538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CloneNotSupportedException</a:t>
            </a: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4200525" y="2922588"/>
            <a:ext cx="1116013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IOException</a:t>
            </a:r>
          </a:p>
        </p:txBody>
      </p:sp>
      <p:cxnSp>
        <p:nvCxnSpPr>
          <p:cNvPr id="20497" name="AutoShape 12"/>
          <p:cNvCxnSpPr>
            <a:cxnSpLocks noChangeShapeType="1"/>
            <a:stCxn id="34820" idx="1"/>
            <a:endCxn id="34821" idx="3"/>
          </p:cNvCxnSpPr>
          <p:nvPr/>
        </p:nvCxnSpPr>
        <p:spPr bwMode="auto">
          <a:xfrm rot="10800000">
            <a:off x="2171700" y="4198938"/>
            <a:ext cx="528638" cy="12985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498" name="AutoShape 13"/>
          <p:cNvCxnSpPr>
            <a:cxnSpLocks noChangeShapeType="1"/>
            <a:stCxn id="34824" idx="1"/>
            <a:endCxn id="34820" idx="3"/>
          </p:cNvCxnSpPr>
          <p:nvPr/>
        </p:nvCxnSpPr>
        <p:spPr bwMode="auto">
          <a:xfrm rot="10800000" flipV="1">
            <a:off x="3319463" y="5264150"/>
            <a:ext cx="869950" cy="23336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499" name="AutoShape 14"/>
          <p:cNvCxnSpPr>
            <a:cxnSpLocks noChangeShapeType="1"/>
            <a:stCxn id="34826" idx="1"/>
            <a:endCxn id="34822" idx="3"/>
          </p:cNvCxnSpPr>
          <p:nvPr/>
        </p:nvCxnSpPr>
        <p:spPr bwMode="auto">
          <a:xfrm rot="10800000" flipV="1">
            <a:off x="3676650" y="2655888"/>
            <a:ext cx="512763" cy="1301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00" name="AutoShape 15"/>
          <p:cNvCxnSpPr>
            <a:cxnSpLocks noChangeShapeType="1"/>
            <a:stCxn id="34839" idx="1"/>
            <a:endCxn id="34820" idx="3"/>
          </p:cNvCxnSpPr>
          <p:nvPr/>
        </p:nvCxnSpPr>
        <p:spPr bwMode="auto">
          <a:xfrm rot="10800000">
            <a:off x="3319463" y="5497513"/>
            <a:ext cx="869950" cy="2032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01" name="AutoShape 16"/>
          <p:cNvCxnSpPr>
            <a:cxnSpLocks noChangeShapeType="1"/>
            <a:stCxn id="34823" idx="1"/>
            <a:endCxn id="34820" idx="3"/>
          </p:cNvCxnSpPr>
          <p:nvPr/>
        </p:nvCxnSpPr>
        <p:spPr bwMode="auto">
          <a:xfrm rot="10800000" flipV="1">
            <a:off x="3319463" y="4851400"/>
            <a:ext cx="869950" cy="64611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02" name="AutoShape 17"/>
          <p:cNvCxnSpPr>
            <a:cxnSpLocks noChangeShapeType="1"/>
            <a:stCxn id="20509" idx="1"/>
            <a:endCxn id="34820" idx="3"/>
          </p:cNvCxnSpPr>
          <p:nvPr/>
        </p:nvCxnSpPr>
        <p:spPr bwMode="auto">
          <a:xfrm rot="10800000">
            <a:off x="3319463" y="5497513"/>
            <a:ext cx="881062" cy="658812"/>
          </a:xfrm>
          <a:prstGeom prst="bentConnector3">
            <a:avLst>
              <a:gd name="adj1" fmla="val 506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03" name="AutoShape 18"/>
          <p:cNvCxnSpPr>
            <a:cxnSpLocks noChangeShapeType="1"/>
            <a:stCxn id="34825" idx="1"/>
            <a:endCxn id="34822" idx="3"/>
          </p:cNvCxnSpPr>
          <p:nvPr/>
        </p:nvCxnSpPr>
        <p:spPr bwMode="auto">
          <a:xfrm rot="10800000" flipV="1">
            <a:off x="3676650" y="2228850"/>
            <a:ext cx="512763" cy="557213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04" name="AutoShape 19"/>
          <p:cNvCxnSpPr>
            <a:cxnSpLocks noChangeShapeType="1"/>
            <a:stCxn id="34827" idx="1"/>
            <a:endCxn id="34822" idx="3"/>
          </p:cNvCxnSpPr>
          <p:nvPr/>
        </p:nvCxnSpPr>
        <p:spPr bwMode="auto">
          <a:xfrm rot="10800000">
            <a:off x="3676650" y="2786063"/>
            <a:ext cx="512763" cy="29527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05" name="AutoShape 20"/>
          <p:cNvCxnSpPr>
            <a:cxnSpLocks noChangeShapeType="1"/>
            <a:stCxn id="34849" idx="1"/>
            <a:endCxn id="34842" idx="3"/>
          </p:cNvCxnSpPr>
          <p:nvPr/>
        </p:nvCxnSpPr>
        <p:spPr bwMode="auto">
          <a:xfrm rot="10800000" flipV="1">
            <a:off x="5775325" y="3328988"/>
            <a:ext cx="614363" cy="596900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06" name="AutoShape 21"/>
          <p:cNvCxnSpPr>
            <a:cxnSpLocks noChangeShapeType="1"/>
            <a:stCxn id="34850" idx="1"/>
            <a:endCxn id="34842" idx="3"/>
          </p:cNvCxnSpPr>
          <p:nvPr/>
        </p:nvCxnSpPr>
        <p:spPr bwMode="auto">
          <a:xfrm rot="10800000" flipV="1">
            <a:off x="5775325" y="3744913"/>
            <a:ext cx="614363" cy="180975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07" name="AutoShape 22"/>
          <p:cNvCxnSpPr>
            <a:cxnSpLocks noChangeShapeType="1"/>
            <a:stCxn id="34822" idx="1"/>
            <a:endCxn id="34821" idx="3"/>
          </p:cNvCxnSpPr>
          <p:nvPr/>
        </p:nvCxnSpPr>
        <p:spPr bwMode="auto">
          <a:xfrm rot="10800000" flipV="1">
            <a:off x="2171700" y="2786063"/>
            <a:ext cx="528638" cy="1412875"/>
          </a:xfrm>
          <a:prstGeom prst="bentConnector3">
            <a:avLst>
              <a:gd name="adj1" fmla="val 50148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4200525" y="5541963"/>
            <a:ext cx="944563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AWTError</a:t>
            </a:r>
          </a:p>
        </p:txBody>
      </p:sp>
      <p:sp>
        <p:nvSpPr>
          <p:cNvPr id="20509" name="Text Box 24"/>
          <p:cNvSpPr txBox="1">
            <a:spLocks noChangeArrowheads="1"/>
          </p:cNvSpPr>
          <p:nvPr/>
        </p:nvSpPr>
        <p:spPr bwMode="auto">
          <a:xfrm>
            <a:off x="4200525" y="5988050"/>
            <a:ext cx="387350" cy="3365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FF6600"/>
                </a:solidFill>
              </a:rPr>
              <a:t>…</a:t>
            </a:r>
          </a:p>
        </p:txBody>
      </p:sp>
      <p:sp>
        <p:nvSpPr>
          <p:cNvPr id="34841" name="AutoShape 25"/>
          <p:cNvSpPr>
            <a:spLocks noChangeArrowheads="1"/>
          </p:cNvSpPr>
          <p:nvPr/>
        </p:nvSpPr>
        <p:spPr bwMode="auto">
          <a:xfrm>
            <a:off x="4200525" y="3344863"/>
            <a:ext cx="1301750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AWTException</a:t>
            </a:r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4200525" y="3767138"/>
            <a:ext cx="1563688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RuntimeException</a:t>
            </a:r>
          </a:p>
        </p:txBody>
      </p:sp>
      <p:cxnSp>
        <p:nvCxnSpPr>
          <p:cNvPr id="20512" name="AutoShape 27"/>
          <p:cNvCxnSpPr>
            <a:cxnSpLocks noChangeShapeType="1"/>
            <a:stCxn id="34854" idx="1"/>
            <a:endCxn id="34842" idx="3"/>
          </p:cNvCxnSpPr>
          <p:nvPr/>
        </p:nvCxnSpPr>
        <p:spPr bwMode="auto">
          <a:xfrm rot="10800000">
            <a:off x="5775325" y="3925888"/>
            <a:ext cx="614363" cy="728662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13" name="AutoShape 28"/>
          <p:cNvCxnSpPr>
            <a:cxnSpLocks noChangeShapeType="1"/>
            <a:stCxn id="34851" idx="1"/>
            <a:endCxn id="34842" idx="3"/>
          </p:cNvCxnSpPr>
          <p:nvPr/>
        </p:nvCxnSpPr>
        <p:spPr bwMode="auto">
          <a:xfrm rot="10800000">
            <a:off x="5775325" y="3925888"/>
            <a:ext cx="614363" cy="252412"/>
          </a:xfrm>
          <a:prstGeom prst="bentConnector3">
            <a:avLst>
              <a:gd name="adj1" fmla="val 50130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sp>
        <p:nvSpPr>
          <p:cNvPr id="20514" name="Text Box 29"/>
          <p:cNvSpPr txBox="1">
            <a:spLocks noChangeArrowheads="1"/>
          </p:cNvSpPr>
          <p:nvPr/>
        </p:nvSpPr>
        <p:spPr bwMode="auto">
          <a:xfrm>
            <a:off x="4200525" y="4203700"/>
            <a:ext cx="387350" cy="3365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FF6600"/>
                </a:solidFill>
              </a:rPr>
              <a:t>…</a:t>
            </a:r>
          </a:p>
        </p:txBody>
      </p:sp>
      <p:cxnSp>
        <p:nvCxnSpPr>
          <p:cNvPr id="20515" name="AutoShape 30"/>
          <p:cNvCxnSpPr>
            <a:cxnSpLocks noChangeShapeType="1"/>
            <a:stCxn id="34841" idx="1"/>
            <a:endCxn id="34822" idx="3"/>
          </p:cNvCxnSpPr>
          <p:nvPr/>
        </p:nvCxnSpPr>
        <p:spPr bwMode="auto">
          <a:xfrm rot="10800000">
            <a:off x="3676650" y="2786063"/>
            <a:ext cx="512763" cy="717550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16" name="AutoShape 31"/>
          <p:cNvCxnSpPr>
            <a:cxnSpLocks noChangeShapeType="1"/>
            <a:stCxn id="34842" idx="1"/>
            <a:endCxn id="34822" idx="3"/>
          </p:cNvCxnSpPr>
          <p:nvPr/>
        </p:nvCxnSpPr>
        <p:spPr bwMode="auto">
          <a:xfrm rot="10800000">
            <a:off x="3676650" y="2786063"/>
            <a:ext cx="512763" cy="1139825"/>
          </a:xfrm>
          <a:prstGeom prst="bentConnector3">
            <a:avLst>
              <a:gd name="adj1" fmla="val 5015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cxnSp>
        <p:nvCxnSpPr>
          <p:cNvPr id="20517" name="AutoShape 32"/>
          <p:cNvCxnSpPr>
            <a:cxnSpLocks noChangeShapeType="1"/>
            <a:stCxn id="20514" idx="1"/>
            <a:endCxn id="34822" idx="3"/>
          </p:cNvCxnSpPr>
          <p:nvPr/>
        </p:nvCxnSpPr>
        <p:spPr bwMode="auto">
          <a:xfrm rot="10800000">
            <a:off x="3676650" y="2786063"/>
            <a:ext cx="523875" cy="1585912"/>
          </a:xfrm>
          <a:prstGeom prst="bentConnector3">
            <a:avLst>
              <a:gd name="adj1" fmla="val 51213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6400800" y="3170238"/>
            <a:ext cx="1706563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ArithmeticException</a:t>
            </a:r>
          </a:p>
        </p:txBody>
      </p:sp>
      <p:sp>
        <p:nvSpPr>
          <p:cNvPr id="34850" name="AutoShape 34"/>
          <p:cNvSpPr>
            <a:spLocks noChangeArrowheads="1"/>
          </p:cNvSpPr>
          <p:nvPr/>
        </p:nvSpPr>
        <p:spPr bwMode="auto">
          <a:xfrm>
            <a:off x="6400800" y="3586163"/>
            <a:ext cx="1768475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NullPointerException</a:t>
            </a:r>
          </a:p>
        </p:txBody>
      </p:sp>
      <p:sp>
        <p:nvSpPr>
          <p:cNvPr id="34851" name="AutoShape 35"/>
          <p:cNvSpPr>
            <a:spLocks noChangeArrowheads="1"/>
          </p:cNvSpPr>
          <p:nvPr/>
        </p:nvSpPr>
        <p:spPr bwMode="auto">
          <a:xfrm>
            <a:off x="6400800" y="4019550"/>
            <a:ext cx="2354263" cy="3159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IndexOutOfBoundsException</a:t>
            </a:r>
          </a:p>
        </p:txBody>
      </p:sp>
      <p:sp>
        <p:nvSpPr>
          <p:cNvPr id="34852" name="AutoShape 36"/>
          <p:cNvSpPr>
            <a:spLocks noChangeArrowheads="1"/>
          </p:cNvSpPr>
          <p:nvPr/>
        </p:nvSpPr>
        <p:spPr bwMode="auto">
          <a:xfrm>
            <a:off x="6964363" y="6161088"/>
            <a:ext cx="1036637" cy="3159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Unchecked</a:t>
            </a:r>
          </a:p>
        </p:txBody>
      </p:sp>
      <p:sp>
        <p:nvSpPr>
          <p:cNvPr id="34853" name="AutoShape 37"/>
          <p:cNvSpPr>
            <a:spLocks noChangeArrowheads="1"/>
          </p:cNvSpPr>
          <p:nvPr/>
        </p:nvSpPr>
        <p:spPr bwMode="auto">
          <a:xfrm>
            <a:off x="6964363" y="5764213"/>
            <a:ext cx="858837" cy="315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Checked</a:t>
            </a:r>
          </a:p>
        </p:txBody>
      </p:sp>
      <p:sp>
        <p:nvSpPr>
          <p:cNvPr id="34854" name="AutoShape 38"/>
          <p:cNvSpPr>
            <a:spLocks noChangeArrowheads="1"/>
          </p:cNvSpPr>
          <p:nvPr/>
        </p:nvSpPr>
        <p:spPr bwMode="auto">
          <a:xfrm>
            <a:off x="6400800" y="4495800"/>
            <a:ext cx="2122488" cy="3159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 algn="ctr">
            <a:solidFill>
              <a:srgbClr val="FFCC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rgbClr val="FF6600"/>
                </a:solidFill>
              </a:rPr>
              <a:t>NoSuchElementException</a:t>
            </a:r>
          </a:p>
        </p:txBody>
      </p:sp>
      <p:sp>
        <p:nvSpPr>
          <p:cNvPr id="20524" name="Text Box 39"/>
          <p:cNvSpPr txBox="1">
            <a:spLocks noChangeArrowheads="1"/>
          </p:cNvSpPr>
          <p:nvPr/>
        </p:nvSpPr>
        <p:spPr bwMode="auto">
          <a:xfrm>
            <a:off x="6400800" y="4953000"/>
            <a:ext cx="387350" cy="3365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rgbClr val="FF6600"/>
                </a:solidFill>
              </a:rPr>
              <a:t>…</a:t>
            </a:r>
          </a:p>
        </p:txBody>
      </p:sp>
      <p:cxnSp>
        <p:nvCxnSpPr>
          <p:cNvPr id="20525" name="AutoShape 40"/>
          <p:cNvCxnSpPr>
            <a:cxnSpLocks noChangeShapeType="1"/>
            <a:stCxn id="20524" idx="1"/>
            <a:endCxn id="34842" idx="3"/>
          </p:cNvCxnSpPr>
          <p:nvPr/>
        </p:nvCxnSpPr>
        <p:spPr bwMode="auto">
          <a:xfrm rot="10800000">
            <a:off x="5775325" y="3925888"/>
            <a:ext cx="625475" cy="1195387"/>
          </a:xfrm>
          <a:prstGeom prst="bentConnector3">
            <a:avLst>
              <a:gd name="adj1" fmla="val 51014"/>
            </a:avLst>
          </a:prstGeom>
          <a:noFill/>
          <a:ln w="22225">
            <a:solidFill>
              <a:srgbClr val="FF6600"/>
            </a:solidFill>
            <a:miter lim="800000"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Java exception handling is managed by via five keywords: </a:t>
            </a:r>
            <a:r>
              <a:rPr lang="en-US" sz="2400" b="1" smtClean="0">
                <a:solidFill>
                  <a:srgbClr val="A50021"/>
                </a:solidFill>
                <a:latin typeface="Times New Roman" pitchFamily="18" charset="0"/>
              </a:rPr>
              <a:t>try</a:t>
            </a:r>
            <a:r>
              <a:rPr lang="en-US" sz="2400" b="1" smtClean="0">
                <a:latin typeface="Times New Roman" pitchFamily="18" charset="0"/>
              </a:rPr>
              <a:t>, </a:t>
            </a:r>
            <a:r>
              <a:rPr lang="en-US" sz="2400" b="1" smtClean="0">
                <a:solidFill>
                  <a:srgbClr val="A50021"/>
                </a:solidFill>
                <a:latin typeface="Times New Roman" pitchFamily="18" charset="0"/>
              </a:rPr>
              <a:t>catch</a:t>
            </a:r>
            <a:r>
              <a:rPr lang="en-US" sz="2400" b="1" smtClean="0">
                <a:latin typeface="Times New Roman" pitchFamily="18" charset="0"/>
              </a:rPr>
              <a:t>, </a:t>
            </a:r>
            <a:r>
              <a:rPr lang="en-US" sz="2400" b="1" smtClean="0">
                <a:solidFill>
                  <a:srgbClr val="A50021"/>
                </a:solidFill>
                <a:latin typeface="Times New Roman" pitchFamily="18" charset="0"/>
              </a:rPr>
              <a:t>throw</a:t>
            </a:r>
            <a:r>
              <a:rPr lang="en-US" sz="2400" b="1" smtClean="0">
                <a:latin typeface="Times New Roman" pitchFamily="18" charset="0"/>
              </a:rPr>
              <a:t>, </a:t>
            </a:r>
            <a:r>
              <a:rPr lang="en-US" sz="2400" b="1" smtClean="0">
                <a:solidFill>
                  <a:srgbClr val="A50021"/>
                </a:solidFill>
                <a:latin typeface="Times New Roman" pitchFamily="18" charset="0"/>
              </a:rPr>
              <a:t>throws</a:t>
            </a:r>
            <a:r>
              <a:rPr lang="en-US" sz="2400" b="1" smtClean="0">
                <a:latin typeface="Times New Roman" pitchFamily="18" charset="0"/>
              </a:rPr>
              <a:t>, </a:t>
            </a:r>
            <a:r>
              <a:rPr lang="en-US" sz="2400" smtClean="0">
                <a:latin typeface="Times New Roman" pitchFamily="18" charset="0"/>
              </a:rPr>
              <a:t>and</a:t>
            </a:r>
            <a:r>
              <a:rPr lang="en-US" sz="2400" b="1" smtClean="0">
                <a:latin typeface="Times New Roman" pitchFamily="18" charset="0"/>
              </a:rPr>
              <a:t> </a:t>
            </a:r>
            <a:r>
              <a:rPr lang="en-US" sz="2400" b="1" smtClean="0">
                <a:solidFill>
                  <a:srgbClr val="A50021"/>
                </a:solidFill>
                <a:latin typeface="Times New Roman" pitchFamily="18" charset="0"/>
              </a:rPr>
              <a:t>finally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endParaRPr lang="en-US" sz="2400" b="1" smtClean="0">
              <a:solidFill>
                <a:srgbClr val="A50021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Program statements to monitor are contained within a </a:t>
            </a:r>
            <a:r>
              <a:rPr lang="en-US" sz="2400" b="1" smtClean="0">
                <a:latin typeface="Times New Roman" pitchFamily="18" charset="0"/>
              </a:rPr>
              <a:t>try</a:t>
            </a:r>
            <a:r>
              <a:rPr lang="en-US" sz="2400" smtClean="0">
                <a:latin typeface="Times New Roman" pitchFamily="18" charset="0"/>
              </a:rPr>
              <a:t> block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If an exception occurs within the </a:t>
            </a:r>
            <a:r>
              <a:rPr lang="en-US" sz="2400" b="1" smtClean="0">
                <a:latin typeface="Times New Roman" pitchFamily="18" charset="0"/>
              </a:rPr>
              <a:t>try</a:t>
            </a:r>
            <a:r>
              <a:rPr lang="en-US" sz="2400" smtClean="0">
                <a:latin typeface="Times New Roman" pitchFamily="18" charset="0"/>
              </a:rPr>
              <a:t> block, it is</a:t>
            </a:r>
            <a:r>
              <a:rPr lang="en-US" sz="2400" smtClean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thrown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endParaRPr lang="en-US" sz="2400" smtClean="0">
              <a:latin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400" smtClean="0">
                <a:latin typeface="Times New Roman" pitchFamily="18" charset="0"/>
              </a:rPr>
              <a:t>Code within </a:t>
            </a:r>
            <a:r>
              <a:rPr lang="en-US" sz="2400" b="1" smtClean="0">
                <a:latin typeface="Times New Roman" pitchFamily="18" charset="0"/>
              </a:rPr>
              <a:t>catch </a:t>
            </a:r>
            <a:r>
              <a:rPr lang="en-US" sz="2400" smtClean="0">
                <a:latin typeface="Times New Roman" pitchFamily="18" charset="0"/>
              </a:rPr>
              <a:t>block catch the exception and handle it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549BE4-F841-4239-99BA-31ACDDC78C7C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6189D12-63F5-469C-9828-A4808AAC3ED3}" type="slidenum">
              <a:rPr lang="en-US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Exception Handling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2C6B53-93CB-45C9-8999-32FF83DA3025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0AA832C-2DC0-44D2-AE97-C1A2D328D47C}" type="slidenum">
              <a:rPr lang="en-US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Example</a:t>
            </a:r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39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71628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Output: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Division by zero.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After catch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500" smtClean="0">
                <a:latin typeface="Times New Roman" pitchFamily="18" charset="0"/>
              </a:rPr>
              <a:t>The scope of a </a:t>
            </a:r>
            <a:r>
              <a:rPr lang="en-US" sz="2500" b="1" smtClean="0">
                <a:latin typeface="Times New Roman" pitchFamily="18" charset="0"/>
              </a:rPr>
              <a:t>catch</a:t>
            </a:r>
            <a:r>
              <a:rPr lang="en-US" sz="2500" smtClean="0">
                <a:latin typeface="Times New Roman" pitchFamily="18" charset="0"/>
              </a:rPr>
              <a:t> clause is restricted to those statements specified by the immediately preceding </a:t>
            </a:r>
            <a:r>
              <a:rPr lang="en-US" sz="2500" b="1" smtClean="0">
                <a:latin typeface="Times New Roman" pitchFamily="18" charset="0"/>
              </a:rPr>
              <a:t>try</a:t>
            </a:r>
            <a:r>
              <a:rPr lang="en-US" sz="2500" smtClean="0">
                <a:latin typeface="Times New Roman" pitchFamily="18" charset="0"/>
              </a:rPr>
              <a:t> statement.</a:t>
            </a:r>
          </a:p>
          <a:p>
            <a:pPr>
              <a:buFont typeface="Wingdings" pitchFamily="2" charset="2"/>
              <a:buChar char="ü"/>
            </a:pPr>
            <a:endParaRPr lang="en-US" sz="25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500" smtClean="0">
                <a:latin typeface="Times New Roman" pitchFamily="18" charset="0"/>
              </a:rPr>
              <a:t>A </a:t>
            </a:r>
            <a:r>
              <a:rPr lang="en-US" sz="2500" b="1" smtClean="0">
                <a:latin typeface="Times New Roman" pitchFamily="18" charset="0"/>
              </a:rPr>
              <a:t>catch</a:t>
            </a:r>
            <a:r>
              <a:rPr lang="en-US" sz="2500" smtClean="0">
                <a:latin typeface="Times New Roman" pitchFamily="18" charset="0"/>
              </a:rPr>
              <a:t> statement cannot catch an exception thrown by another </a:t>
            </a:r>
            <a:r>
              <a:rPr lang="en-US" sz="2500" b="1" smtClean="0">
                <a:latin typeface="Times New Roman" pitchFamily="18" charset="0"/>
              </a:rPr>
              <a:t>try</a:t>
            </a:r>
            <a:r>
              <a:rPr lang="en-US" sz="2500" smtClean="0">
                <a:latin typeface="Times New Roman" pitchFamily="18" charset="0"/>
              </a:rPr>
              <a:t> statement.</a:t>
            </a:r>
          </a:p>
          <a:p>
            <a:pPr>
              <a:buFont typeface="Wingdings" pitchFamily="2" charset="2"/>
              <a:buChar char="ü"/>
            </a:pPr>
            <a:endParaRPr lang="en-US" sz="25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500" smtClean="0">
                <a:latin typeface="Times New Roman" pitchFamily="18" charset="0"/>
              </a:rPr>
              <a:t>The statements that are protected by the </a:t>
            </a:r>
            <a:r>
              <a:rPr lang="en-US" sz="2500" b="1" smtClean="0">
                <a:latin typeface="Times New Roman" pitchFamily="18" charset="0"/>
              </a:rPr>
              <a:t>try</a:t>
            </a:r>
            <a:r>
              <a:rPr lang="en-US" sz="2500" smtClean="0">
                <a:latin typeface="Times New Roman" pitchFamily="18" charset="0"/>
              </a:rPr>
              <a:t> must be surrounded by curly braces.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9D8101E-664F-417F-A445-7D62FAD096BA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8D95D41-0FBB-4B6B-9127-9CCF9EBCF663}" type="slidenum">
              <a:rPr lang="en-US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300" smtClean="0">
                <a:latin typeface="Times New Roman" pitchFamily="18" charset="0"/>
              </a:rPr>
              <a:t>try and catch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</a:rPr>
              <a:t>If more than one can occur, then we use multiple catch clauses</a:t>
            </a:r>
          </a:p>
          <a:p>
            <a:pPr>
              <a:buFont typeface="Wingdings" pitchFamily="2" charset="2"/>
              <a:buChar char="ü"/>
            </a:pPr>
            <a:endParaRPr lang="en-US" sz="28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</a:rPr>
              <a:t>When an exception is thrown, each </a:t>
            </a:r>
            <a:r>
              <a:rPr lang="en-US" sz="2800" b="1" smtClean="0">
                <a:latin typeface="Times New Roman" pitchFamily="18" charset="0"/>
              </a:rPr>
              <a:t>catch</a:t>
            </a:r>
            <a:r>
              <a:rPr lang="en-US" sz="2800" smtClean="0">
                <a:latin typeface="Times New Roman" pitchFamily="18" charset="0"/>
              </a:rPr>
              <a:t> statement is inspected in order, and the first one whose type matches that of the exception is executed</a:t>
            </a:r>
          </a:p>
          <a:p>
            <a:pPr>
              <a:buFont typeface="Wingdings" pitchFamily="2" charset="2"/>
              <a:buChar char="ü"/>
            </a:pPr>
            <a:endParaRPr lang="en-US" sz="28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smtClean="0">
                <a:latin typeface="Times New Roman" pitchFamily="18" charset="0"/>
              </a:rPr>
              <a:t>After one </a:t>
            </a:r>
            <a:r>
              <a:rPr lang="en-US" sz="2800" b="1" smtClean="0">
                <a:latin typeface="Times New Roman" pitchFamily="18" charset="0"/>
              </a:rPr>
              <a:t>catch</a:t>
            </a:r>
            <a:r>
              <a:rPr lang="en-US" sz="2800" smtClean="0">
                <a:latin typeface="Times New Roman" pitchFamily="18" charset="0"/>
              </a:rPr>
              <a:t> statement executes, the others are bypassed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latin typeface="Times New Roman" pitchFamily="18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26E2C60-C345-43B3-B5CB-E42CFAF54990}" type="datetime1">
              <a:rPr lang="en-US">
                <a:latin typeface="Arial" charset="0"/>
              </a:rPr>
              <a:pPr/>
              <a:t>9/30/2019</a:t>
            </a:fld>
            <a:endParaRPr lang="en-US">
              <a:latin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M.Nabeel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2EFE6E6-0D35-483E-891B-1439BA061A06}" type="slidenum">
              <a:rPr lang="en-US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</a:rPr>
              <a:t>Multiple Catch Clauses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4208</TotalTime>
  <Words>1093</Words>
  <Application>Microsoft Office PowerPoint</Application>
  <PresentationFormat>On-screen Show (4:3)</PresentationFormat>
  <Paragraphs>306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Concourse</vt:lpstr>
      <vt:lpstr>Photo Editor Photo</vt:lpstr>
      <vt:lpstr>Bitmap Image</vt:lpstr>
      <vt:lpstr>Exception Handling</vt:lpstr>
      <vt:lpstr>Exception Handling-Fundamentals</vt:lpstr>
      <vt:lpstr>Exception Handling</vt:lpstr>
      <vt:lpstr>Representing Exceptions</vt:lpstr>
      <vt:lpstr>Representing Exceptions</vt:lpstr>
      <vt:lpstr>Exception Handling in Java</vt:lpstr>
      <vt:lpstr>Example</vt:lpstr>
      <vt:lpstr>try and catch statement</vt:lpstr>
      <vt:lpstr>Multiple Catch Clauses</vt:lpstr>
      <vt:lpstr>Multiple Catch Clauses</vt:lpstr>
      <vt:lpstr>Example</vt:lpstr>
      <vt:lpstr>Caution</vt:lpstr>
      <vt:lpstr>Example</vt:lpstr>
      <vt:lpstr>Nested try Statements</vt:lpstr>
      <vt:lpstr>Example</vt:lpstr>
      <vt:lpstr>throw</vt:lpstr>
      <vt:lpstr>Example -throw Statements</vt:lpstr>
      <vt:lpstr>throws</vt:lpstr>
      <vt:lpstr>Example: incorrect program</vt:lpstr>
      <vt:lpstr>Example: corrected version</vt:lpstr>
      <vt:lpstr>Finally Statement</vt:lpstr>
      <vt:lpstr>Example</vt:lpstr>
      <vt:lpstr>Output </vt:lpstr>
      <vt:lpstr>Uncaught Exceptions</vt:lpstr>
      <vt:lpstr>Displaying a Description of an Exception</vt:lpstr>
      <vt:lpstr>User Defined Exception</vt:lpstr>
      <vt:lpstr>Continuation of the Example</vt:lpstr>
      <vt:lpstr>Example-2</vt:lpstr>
      <vt:lpstr>Continuation of Example-2</vt:lpstr>
      <vt:lpstr>Continuation of Example-2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681</cp:revision>
  <dcterms:created xsi:type="dcterms:W3CDTF">2012-09-28T07:20:28Z</dcterms:created>
  <dcterms:modified xsi:type="dcterms:W3CDTF">2019-09-30T08:16:18Z</dcterms:modified>
</cp:coreProperties>
</file>