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387-0062-4EDB-A007-8A41FF5C11E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A1D95-9A6B-4244-963C-F206A3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3DD52-C59D-44C0-8460-361B052D89B4}" type="slidenum">
              <a:rPr lang="en-US"/>
              <a:pPr/>
              <a:t>3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5405"/>
          </a:xfrm>
        </p:spPr>
        <p:txBody>
          <a:bodyPr/>
          <a:lstStyle/>
          <a:p>
            <a:r>
              <a:rPr lang="en-US"/>
              <a:t>Used tootsie roll pieces as data bytes and a large tootsie roll as a line of data on a cardboard card and drawing on the chalkboard.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6D8B6-17F4-4D62-B0AE-061C5ADBD8E9}" type="slidenum">
              <a:rPr lang="en-US"/>
              <a:pPr/>
              <a:t>4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4894"/>
            <a:ext cx="4502051" cy="3430511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4115405"/>
          </a:xfrm>
        </p:spPr>
        <p:txBody>
          <a:bodyPr/>
          <a:lstStyle/>
          <a:p>
            <a:r>
              <a:rPr lang="en-US"/>
              <a:t>Used tootsie roll pieces as data bytes and a large tootsie roll as a line of data on a cardboard card and drawing on the chalkboard.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2019</a:t>
            </a:r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Lecture </a:t>
            </a:r>
            <a:r>
              <a:rPr lang="en-US" b="1" smtClean="0"/>
              <a:t>:</a:t>
            </a:r>
            <a:r>
              <a:rPr lang="en-US" smtClean="0"/>
              <a:t>  </a:t>
            </a:r>
            <a:r>
              <a:rPr lang="en-US" dirty="0" smtClean="0"/>
              <a:t>File Handling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sz="2400" b="1" dirty="0">
                <a:latin typeface="Courier New" pitchFamily="49" charset="0"/>
              </a:rPr>
              <a:t>File</a:t>
            </a:r>
            <a:r>
              <a:rPr lang="en-US" dirty="0"/>
              <a:t> instead of </a:t>
            </a:r>
            <a:r>
              <a:rPr lang="en-US" sz="2400" b="1" dirty="0" err="1">
                <a:latin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dirty="0"/>
              <a:t>Has an exists( ) method we can call to avoid </a:t>
            </a:r>
            <a:r>
              <a:rPr lang="en-US" dirty="0" err="1"/>
              <a:t>FileNotFoundException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File </a:t>
            </a:r>
            <a:r>
              <a:rPr lang="en-US" sz="2400" b="1" dirty="0" err="1">
                <a:latin typeface="Courier New" pitchFamily="49" charset="0"/>
              </a:rPr>
              <a:t>file</a:t>
            </a:r>
            <a:r>
              <a:rPr lang="en-US" sz="2400" b="1" dirty="0">
                <a:latin typeface="Courier New" pitchFamily="49" charset="0"/>
              </a:rPr>
              <a:t> = new File ("input.txt");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Scanner in;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</a:rPr>
              <a:t>file.exists</a:t>
            </a:r>
            <a:r>
              <a:rPr lang="en-US" sz="2400" b="1" dirty="0">
                <a:latin typeface="Courier New" pitchFamily="49" charset="0"/>
              </a:rPr>
              <a:t>()){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in = new Scanner(file);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 else {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//ask for another file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Class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err="1">
                <a:latin typeface="Courier New" pitchFamily="49" charset="0"/>
              </a:rPr>
              <a:t>java.io.File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sz="2400" dirty="0"/>
              <a:t>associated with actual file on hard drive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used to check file's status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Constructors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File(&lt;full path&gt;)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File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(&lt;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filename&gt;)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Predicate Methods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exists()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canRead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()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canWrite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isFile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()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isDirectory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File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use a </a:t>
            </a:r>
            <a:r>
              <a:rPr lang="en-US" sz="2600" b="1" dirty="0" err="1">
                <a:latin typeface="Courier New" pitchFamily="49" charset="0"/>
              </a:rPr>
              <a:t>PrintWriter</a:t>
            </a:r>
            <a:r>
              <a:rPr lang="en-US" dirty="0"/>
              <a:t> object to write to a file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if file already exists? </a:t>
            </a:r>
            <a:r>
              <a:rPr lang="en-US" dirty="0">
                <a:sym typeface="Wingdings" pitchFamily="2" charset="2"/>
              </a:rPr>
              <a:t> Empty file (delete whatever is there)</a:t>
            </a:r>
          </a:p>
          <a:p>
            <a:pPr lvl="1"/>
            <a:r>
              <a:rPr lang="en-US" dirty="0">
                <a:sym typeface="Wingdings" pitchFamily="2" charset="2"/>
              </a:rPr>
              <a:t>Doesn’t exist?  Create empty file with that name</a:t>
            </a:r>
          </a:p>
          <a:p>
            <a:endParaRPr lang="en-US" dirty="0"/>
          </a:p>
          <a:p>
            <a:r>
              <a:rPr lang="en-US" dirty="0"/>
              <a:t>How do we use a </a:t>
            </a:r>
            <a:r>
              <a:rPr lang="en-US" sz="2600" b="1" dirty="0" err="1">
                <a:latin typeface="Courier New" pitchFamily="49" charset="0"/>
              </a:rPr>
              <a:t>PrintWriter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Have we already seen one?  Almost.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PrintWriter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000" dirty="0">
                <a:latin typeface="Courier New" pitchFamily="49" charset="0"/>
              </a:rPr>
              <a:t>out</a:t>
            </a:r>
            <a:r>
              <a:rPr lang="en-US" sz="2800" dirty="0"/>
              <a:t> field of </a:t>
            </a:r>
            <a:r>
              <a:rPr lang="en-US" sz="2000" dirty="0">
                <a:latin typeface="Courier New" pitchFamily="49" charset="0"/>
              </a:rPr>
              <a:t>System</a:t>
            </a:r>
            <a:r>
              <a:rPr lang="en-US" sz="2800" dirty="0"/>
              <a:t> is a </a:t>
            </a:r>
            <a:r>
              <a:rPr lang="en-US" sz="2200" b="1" dirty="0" err="1">
                <a:latin typeface="Courier New" pitchFamily="49" charset="0"/>
              </a:rPr>
              <a:t>PrintStream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800" dirty="0"/>
              <a:t>object associated with the console. </a:t>
            </a:r>
            <a:r>
              <a:rPr lang="en-US" sz="2200" b="1" dirty="0" err="1">
                <a:latin typeface="Courier New" pitchFamily="49" charset="0"/>
              </a:rPr>
              <a:t>PrintWriter</a:t>
            </a:r>
            <a:r>
              <a:rPr lang="en-US" sz="2800" dirty="0"/>
              <a:t> is a similar class optimized for writing characters.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will associate our </a:t>
            </a:r>
            <a:r>
              <a:rPr lang="en-US" sz="1800" b="1" dirty="0" err="1">
                <a:latin typeface="Courier New" pitchFamily="49" charset="0"/>
              </a:rPr>
              <a:t>PrintWriter</a:t>
            </a:r>
            <a:r>
              <a:rPr lang="en-US" sz="2400" dirty="0"/>
              <a:t> with a file now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use either a filename or File object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PrintWriter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fileOut</a:t>
            </a:r>
            <a:r>
              <a:rPr lang="en-US" sz="2000" b="1" dirty="0">
                <a:latin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</a:rPr>
              <a:t>PrintWriter</a:t>
            </a:r>
            <a:r>
              <a:rPr lang="en-US" sz="2000" b="1" dirty="0">
                <a:latin typeface="Courier New" pitchFamily="49" charset="0"/>
              </a:rPr>
              <a:t>("output.txt");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fileOut.println</a:t>
            </a:r>
            <a:r>
              <a:rPr lang="en-US" sz="2000" b="1">
                <a:latin typeface="Courier New" pitchFamily="49" charset="0"/>
              </a:rPr>
              <a:t>(29.95</a:t>
            </a:r>
            <a:r>
              <a:rPr lang="en-US" sz="2000" b="1" smtClean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fileOut.println</a:t>
            </a:r>
            <a:r>
              <a:rPr lang="en-US" sz="2000" b="1" dirty="0">
                <a:latin typeface="Courier New" pitchFamily="49" charset="0"/>
              </a:rPr>
              <a:t>("Hello, World!");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This </a:t>
            </a:r>
            <a:r>
              <a:rPr lang="en-US" sz="2800" dirty="0"/>
              <a:t>will print the exact same information as with </a:t>
            </a:r>
            <a:r>
              <a:rPr lang="en-US" sz="2800" dirty="0" err="1"/>
              <a:t>System.out</a:t>
            </a:r>
            <a:r>
              <a:rPr lang="en-US" sz="2800" dirty="0"/>
              <a:t> (except to a file “output.txt”)!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File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difference is that we have to close the file stream when we are done writing</a:t>
            </a:r>
          </a:p>
          <a:p>
            <a:endParaRPr lang="en-US"/>
          </a:p>
          <a:p>
            <a:r>
              <a:rPr lang="en-US"/>
              <a:t>If we do not, some output may not get written</a:t>
            </a:r>
          </a:p>
          <a:p>
            <a:endParaRPr lang="en-US"/>
          </a:p>
          <a:p>
            <a:r>
              <a:rPr lang="en-US"/>
              <a:t>At the end of output, call close()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fileOut.close();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answer</a:t>
            </a:r>
          </a:p>
          <a:p>
            <a:pPr lvl="1"/>
            <a:r>
              <a:rPr lang="en-US" dirty="0"/>
              <a:t>When you call print( ) and/or </a:t>
            </a:r>
            <a:r>
              <a:rPr lang="en-US" dirty="0" err="1"/>
              <a:t>println</a:t>
            </a:r>
            <a:r>
              <a:rPr lang="en-US" dirty="0"/>
              <a:t>( ), the output is actually written to buffer.  When you close or flush the output, the buffer is written to the file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slowest part of the computer is hard drive operations – much more efficient to write once instead of writing repeated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name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/>
              <a:t>When determining a file name, default is to place in the same directory as your .class files</a:t>
            </a:r>
          </a:p>
          <a:p>
            <a:endParaRPr lang="en-US"/>
          </a:p>
          <a:p>
            <a:r>
              <a:rPr lang="en-US"/>
              <a:t>If we want to define other place, use absolute path (e.g. C:\My Documents)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  = new FileReader(“C:\\homework\\input.dat”);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it all to work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Have to import from java.io</a:t>
            </a:r>
          </a:p>
          <a:p>
            <a:pPr lvl="1"/>
            <a:r>
              <a:rPr lang="en-US" dirty="0"/>
              <a:t>I/O requires us to catch checked exceptions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java.io.IOException</a:t>
            </a:r>
            <a:endParaRPr lang="en-US" b="1" dirty="0">
              <a:latin typeface="Courier New" pitchFamily="49" charset="0"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How </a:t>
            </a:r>
            <a:r>
              <a:rPr lang="en-US" dirty="0">
                <a:effectLst/>
              </a:rPr>
              <a:t>long do we read from the file?</a:t>
            </a:r>
          </a:p>
          <a:p>
            <a:pPr lvl="1"/>
            <a:r>
              <a:rPr lang="en-US" dirty="0">
                <a:effectLst/>
              </a:rPr>
              <a:t>Until the end. (duh)</a:t>
            </a:r>
          </a:p>
          <a:p>
            <a:pPr lvl="1"/>
            <a:r>
              <a:rPr lang="en-US" dirty="0">
                <a:effectLst/>
              </a:rPr>
              <a:t>Use the </a:t>
            </a:r>
            <a:r>
              <a:rPr lang="en-US" dirty="0" err="1">
                <a:effectLst/>
              </a:rPr>
              <a:t>hasNext</a:t>
            </a:r>
            <a:r>
              <a:rPr lang="en-US" dirty="0">
                <a:effectLst/>
              </a:rPr>
              <a:t>( ), </a:t>
            </a:r>
            <a:r>
              <a:rPr lang="en-US" dirty="0" err="1">
                <a:effectLst/>
              </a:rPr>
              <a:t>hasNextLine</a:t>
            </a:r>
            <a:r>
              <a:rPr lang="en-US" dirty="0">
                <a:effectLst/>
              </a:rPr>
              <a:t>( ) and </a:t>
            </a:r>
            <a:r>
              <a:rPr lang="en-US" dirty="0" err="1">
                <a:effectLst/>
              </a:rPr>
              <a:t>hasNextInt</a:t>
            </a:r>
            <a:r>
              <a:rPr lang="en-US" dirty="0">
                <a:effectLst/>
              </a:rPr>
              <a:t>( ) predicate methods from Scanner.</a:t>
            </a:r>
          </a:p>
          <a:p>
            <a:pPr lvl="2"/>
            <a:endParaRPr lang="en-US" dirty="0" smtClean="0">
              <a:effectLst/>
            </a:endParaRPr>
          </a:p>
          <a:p>
            <a:pPr lvl="2"/>
            <a:r>
              <a:rPr lang="en-US" dirty="0" smtClean="0">
                <a:effectLst/>
              </a:rPr>
              <a:t>Otherwise </a:t>
            </a:r>
            <a:r>
              <a:rPr lang="en-US" dirty="0">
                <a:effectLst/>
              </a:rPr>
              <a:t>you risk creating a </a:t>
            </a:r>
            <a:r>
              <a:rPr lang="en-US" sz="1800" dirty="0" err="1">
                <a:effectLst/>
                <a:latin typeface="Courier New" pitchFamily="49" charset="0"/>
              </a:rPr>
              <a:t>NoSuchElementException</a:t>
            </a:r>
            <a:endParaRPr lang="en-US" sz="1800" dirty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Input Review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Arial" charset="0"/>
              </a:rPr>
              <a:t>CONSOLE:</a:t>
            </a:r>
          </a:p>
          <a:p>
            <a:endParaRPr lang="en-US" sz="36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Scanner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stdin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= new Scanner(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System.in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);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2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dirty="0">
                <a:latin typeface="Arial" charset="0"/>
              </a:rPr>
              <a:t>FILE:</a:t>
            </a: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Scanner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inFile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= new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Scanner(new File(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srcFileName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));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</a:rPr>
              <a:t>java.io.FileReader</a:t>
            </a:r>
            <a:r>
              <a:rPr lang="en-US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</a:rPr>
              <a:t>java.io.IOException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</a:rPr>
              <a:t>java.io.PrintWriter</a:t>
            </a:r>
            <a:r>
              <a:rPr lang="en-US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import </a:t>
            </a:r>
            <a:r>
              <a:rPr lang="en-US" sz="2000" b="1" dirty="0" err="1">
                <a:latin typeface="Courier New" pitchFamily="49" charset="0"/>
              </a:rPr>
              <a:t>java.util.Scanner</a:t>
            </a:r>
            <a:r>
              <a:rPr lang="en-US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</a:rPr>
              <a:t>LineNumberer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public static void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Goals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able to read and write text files 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become familiar with the concepts of text and binary formats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understand when to use sequential and random file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  <a:noFill/>
          <a:ln/>
        </p:spPr>
        <p:txBody>
          <a:bodyPr>
            <a:normAutofit/>
          </a:bodyPr>
          <a:lstStyle/>
          <a:p>
            <a:pPr lvl="1"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try{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File reader = new File</a:t>
            </a:r>
            <a:r>
              <a:rPr lang="en-US" sz="2000" b="1" dirty="0" smtClean="0">
                <a:latin typeface="Courier New" pitchFamily="49" charset="0"/>
              </a:rPr>
              <a:t>(“abc.txt”); </a:t>
            </a:r>
            <a:endParaRPr lang="en-US" sz="20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Scanner in = new Scanner(reader); 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PrintWriter</a:t>
            </a:r>
            <a:r>
              <a:rPr lang="en-US" sz="2000" b="1" dirty="0">
                <a:latin typeface="Courier New" pitchFamily="49" charset="0"/>
              </a:rPr>
              <a:t> out = new </a:t>
            </a:r>
            <a:r>
              <a:rPr lang="en-US" sz="2000" b="1" dirty="0" err="1">
                <a:latin typeface="Courier New" pitchFamily="49" charset="0"/>
              </a:rPr>
              <a:t>PrintWriter</a:t>
            </a:r>
            <a:r>
              <a:rPr lang="en-US" sz="2000" b="1" dirty="0" smtClean="0">
                <a:latin typeface="Courier New" pitchFamily="49" charset="0"/>
              </a:rPr>
              <a:t>(“abc.txt”);</a:t>
            </a:r>
            <a:endParaRPr lang="en-US" sz="20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lineNumber</a:t>
            </a:r>
            <a:r>
              <a:rPr lang="en-US" sz="2000" b="1" dirty="0">
                <a:latin typeface="Courier New" pitchFamily="49" charset="0"/>
              </a:rPr>
              <a:t> = 1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String line;</a:t>
            </a:r>
            <a:endParaRPr lang="en-US" sz="2000" b="1" dirty="0"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while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in.hasNextLine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()){</a:t>
            </a:r>
          </a:p>
          <a:p>
            <a:pPr lvl="3"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line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in.nextLine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lvl="3">
              <a:buFont typeface="Wingdings" pitchFamily="2" charset="2"/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out.println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("/* " +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lineNumber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+ " */ " + 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lvl="3">
              <a:buFont typeface="Wingdings" pitchFamily="2" charset="2"/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lineNumber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out.close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 catch (</a:t>
            </a:r>
            <a:r>
              <a:rPr lang="en-US" sz="2000" b="1" dirty="0" err="1">
                <a:latin typeface="Courier New" pitchFamily="49" charset="0"/>
              </a:rPr>
              <a:t>IOException</a:t>
            </a:r>
            <a:r>
              <a:rPr lang="en-US" sz="2000" b="1" dirty="0">
                <a:latin typeface="Courier New" pitchFamily="49" charset="0"/>
              </a:rPr>
              <a:t> exception){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</a:t>
            </a:r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("Error processing file: " 	+ </a:t>
            </a:r>
            <a:r>
              <a:rPr lang="en-US" sz="2000" b="1" dirty="0" err="1">
                <a:latin typeface="Courier New" pitchFamily="49" charset="0"/>
              </a:rPr>
              <a:t>exception.getMessage</a:t>
            </a:r>
            <a:r>
              <a:rPr lang="en-US" sz="2000" b="1" dirty="0">
                <a:latin typeface="Courier New" pitchFamily="49" charset="0"/>
              </a:rPr>
              <a:t>());</a:t>
            </a:r>
          </a:p>
          <a:p>
            <a:pPr lvl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java.io.BufferedWriter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java.io.File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java.io.FileWriter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java.io.IOException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WriteToFileExample</a:t>
            </a:r>
            <a:r>
              <a:rPr lang="en-US" sz="1200" dirty="0" smtClean="0"/>
              <a:t> {</a:t>
            </a:r>
          </a:p>
          <a:p>
            <a:pPr>
              <a:buNone/>
            </a:pPr>
            <a:r>
              <a:rPr lang="en-US" sz="1200" dirty="0" smtClean="0"/>
              <a:t>	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</a:t>
            </a:r>
          </a:p>
          <a:p>
            <a:pPr>
              <a:buNone/>
            </a:pPr>
            <a:r>
              <a:rPr lang="en-US" sz="1200" dirty="0" smtClean="0"/>
              <a:t>		try {</a:t>
            </a:r>
          </a:p>
          <a:p>
            <a:pPr>
              <a:buNone/>
            </a:pPr>
            <a:r>
              <a:rPr lang="en-US" sz="1200" dirty="0" smtClean="0"/>
              <a:t>			String content = "This is the content to write into file";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b="1" dirty="0" smtClean="0">
                <a:solidFill>
                  <a:srgbClr val="FF0000"/>
                </a:solidFill>
              </a:rPr>
              <a:t>File </a:t>
            </a:r>
            <a:r>
              <a:rPr lang="en-US" sz="1200" b="1" dirty="0" err="1" smtClean="0">
                <a:solidFill>
                  <a:srgbClr val="FF0000"/>
                </a:solidFill>
              </a:rPr>
              <a:t>file</a:t>
            </a:r>
            <a:r>
              <a:rPr lang="en-US" sz="1200" b="1" dirty="0" smtClean="0">
                <a:solidFill>
                  <a:srgbClr val="FF0000"/>
                </a:solidFill>
              </a:rPr>
              <a:t> = new File("/users/</a:t>
            </a:r>
            <a:r>
              <a:rPr lang="en-US" sz="1200" b="1" dirty="0" err="1" smtClean="0">
                <a:solidFill>
                  <a:srgbClr val="FF0000"/>
                </a:solidFill>
              </a:rPr>
              <a:t>mkyong</a:t>
            </a:r>
            <a:r>
              <a:rPr lang="en-US" sz="1200" b="1" dirty="0" smtClean="0">
                <a:solidFill>
                  <a:srgbClr val="FF0000"/>
                </a:solidFill>
              </a:rPr>
              <a:t>/filename.txt");</a:t>
            </a:r>
          </a:p>
          <a:p>
            <a:pPr>
              <a:buNone/>
            </a:pPr>
            <a:r>
              <a:rPr lang="en-US" sz="1200" dirty="0" smtClean="0"/>
              <a:t>			if (!</a:t>
            </a:r>
            <a:r>
              <a:rPr lang="en-US" sz="1200" dirty="0" err="1" smtClean="0"/>
              <a:t>file.exists</a:t>
            </a:r>
            <a:r>
              <a:rPr lang="en-US" sz="1200" dirty="0" smtClean="0"/>
              <a:t>()) {</a:t>
            </a:r>
          </a:p>
          <a:p>
            <a:pPr>
              <a:buNone/>
            </a:pPr>
            <a:r>
              <a:rPr lang="en-US" sz="1200" dirty="0" smtClean="0"/>
              <a:t>				</a:t>
            </a:r>
            <a:r>
              <a:rPr lang="en-US" sz="1200" dirty="0" err="1" smtClean="0"/>
              <a:t>file.createNewFile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			}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FileWriter</a:t>
            </a:r>
            <a:r>
              <a:rPr lang="en-US" sz="1200" dirty="0" smtClean="0"/>
              <a:t> </a:t>
            </a:r>
            <a:r>
              <a:rPr lang="en-US" sz="1200" dirty="0" err="1" smtClean="0"/>
              <a:t>fw</a:t>
            </a:r>
            <a:r>
              <a:rPr lang="en-US" sz="1200" dirty="0" smtClean="0"/>
              <a:t> = new </a:t>
            </a:r>
            <a:r>
              <a:rPr lang="en-US" sz="1200" dirty="0" err="1" smtClean="0"/>
              <a:t>FileWriter</a:t>
            </a:r>
            <a:r>
              <a:rPr lang="en-US" sz="1200" dirty="0" smtClean="0"/>
              <a:t>(</a:t>
            </a:r>
            <a:r>
              <a:rPr lang="en-US" sz="1200" dirty="0" err="1" smtClean="0"/>
              <a:t>file.getAbsoluteFile</a:t>
            </a:r>
            <a:r>
              <a:rPr lang="en-US" sz="1200" dirty="0" smtClean="0"/>
              <a:t>());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BufferedWriter</a:t>
            </a:r>
            <a:r>
              <a:rPr lang="en-US" sz="1200" dirty="0" smtClean="0"/>
              <a:t> </a:t>
            </a:r>
            <a:r>
              <a:rPr lang="en-US" sz="1200" dirty="0" err="1" smtClean="0"/>
              <a:t>bw</a:t>
            </a:r>
            <a:r>
              <a:rPr lang="en-US" sz="1200" dirty="0" smtClean="0"/>
              <a:t> = new </a:t>
            </a:r>
            <a:r>
              <a:rPr lang="en-US" sz="1200" dirty="0" err="1" smtClean="0"/>
              <a:t>BufferedWriter</a:t>
            </a:r>
            <a:r>
              <a:rPr lang="en-US" sz="1200" dirty="0" smtClean="0"/>
              <a:t>(</a:t>
            </a:r>
            <a:r>
              <a:rPr lang="en-US" sz="1200" dirty="0" err="1" smtClean="0"/>
              <a:t>fw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bw.write</a:t>
            </a:r>
            <a:r>
              <a:rPr lang="en-US" sz="1200" dirty="0" smtClean="0"/>
              <a:t>(content);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bw.close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("Done");</a:t>
            </a:r>
          </a:p>
          <a:p>
            <a:pPr>
              <a:buNone/>
            </a:pPr>
            <a:r>
              <a:rPr lang="en-US" sz="1200" dirty="0" smtClean="0"/>
              <a:t>		} catch (</a:t>
            </a:r>
            <a:r>
              <a:rPr lang="en-US" sz="1200" dirty="0" err="1" smtClean="0"/>
              <a:t>IOException</a:t>
            </a:r>
            <a:r>
              <a:rPr lang="en-US" sz="1200" dirty="0" smtClean="0"/>
              <a:t> e) {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e.printStackTrace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		}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java.io.File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java.io.FileWriter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java.io.BufferedWriter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java.io.IOException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AppendToFileExample</a:t>
            </a: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  public static void main( 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 )</a:t>
            </a:r>
          </a:p>
          <a:p>
            <a:pPr>
              <a:buNone/>
            </a:pPr>
            <a:r>
              <a:rPr lang="en-US" sz="1200" dirty="0" smtClean="0"/>
              <a:t>    {	</a:t>
            </a:r>
          </a:p>
          <a:p>
            <a:pPr>
              <a:buNone/>
            </a:pPr>
            <a:r>
              <a:rPr lang="en-US" sz="1200" dirty="0" smtClean="0"/>
              <a:t>    	try{</a:t>
            </a:r>
          </a:p>
          <a:p>
            <a:pPr>
              <a:buNone/>
            </a:pPr>
            <a:r>
              <a:rPr lang="en-US" sz="1200" dirty="0" smtClean="0"/>
              <a:t>    		String data = " This content will append to the end of the file";</a:t>
            </a:r>
          </a:p>
          <a:p>
            <a:pPr>
              <a:buNone/>
            </a:pPr>
            <a:r>
              <a:rPr lang="en-US" sz="1200" dirty="0" smtClean="0"/>
              <a:t>    		File </a:t>
            </a:r>
            <a:r>
              <a:rPr lang="en-US" sz="1200" dirty="0" err="1" smtClean="0"/>
              <a:t>file</a:t>
            </a:r>
            <a:r>
              <a:rPr lang="en-US" sz="1200" dirty="0" smtClean="0"/>
              <a:t> =new File("javaio-appendfile.txt");</a:t>
            </a:r>
          </a:p>
          <a:p>
            <a:pPr>
              <a:buNone/>
            </a:pPr>
            <a:r>
              <a:rPr lang="en-US" sz="1200" dirty="0" smtClean="0"/>
              <a:t>    		if(!</a:t>
            </a:r>
            <a:r>
              <a:rPr lang="en-US" sz="1200" dirty="0" err="1" smtClean="0"/>
              <a:t>file.exists</a:t>
            </a:r>
            <a:r>
              <a:rPr lang="en-US" sz="1200" dirty="0" smtClean="0"/>
              <a:t>()){ </a:t>
            </a:r>
            <a:r>
              <a:rPr lang="en-US" sz="1200" dirty="0" err="1" smtClean="0"/>
              <a:t>file.createNewFile</a:t>
            </a:r>
            <a:r>
              <a:rPr lang="en-US" sz="1200" dirty="0" smtClean="0"/>
              <a:t>(); }</a:t>
            </a:r>
          </a:p>
          <a:p>
            <a:pPr>
              <a:buNone/>
            </a:pPr>
            <a:r>
              <a:rPr lang="en-US" sz="1200" dirty="0" smtClean="0"/>
              <a:t>    	       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FileWriter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fileWritter</a:t>
            </a:r>
            <a:r>
              <a:rPr lang="en-US" sz="1200" dirty="0" smtClean="0">
                <a:solidFill>
                  <a:srgbClr val="FF0000"/>
                </a:solidFill>
              </a:rPr>
              <a:t> = new </a:t>
            </a:r>
            <a:r>
              <a:rPr lang="en-US" sz="1200" dirty="0" err="1" smtClean="0">
                <a:solidFill>
                  <a:srgbClr val="FF0000"/>
                </a:solidFill>
              </a:rPr>
              <a:t>FileWriter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file.getName</a:t>
            </a:r>
            <a:r>
              <a:rPr lang="en-US" sz="1200" dirty="0" smtClean="0">
                <a:solidFill>
                  <a:srgbClr val="FF0000"/>
                </a:solidFill>
              </a:rPr>
              <a:t>(),true); 	// true will append in the file</a:t>
            </a: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200" dirty="0" smtClean="0"/>
              <a:t>    	        </a:t>
            </a:r>
            <a:r>
              <a:rPr lang="en-US" sz="1200" dirty="0" err="1" smtClean="0"/>
              <a:t>BufferedWriter</a:t>
            </a:r>
            <a:r>
              <a:rPr lang="en-US" sz="1200" dirty="0" smtClean="0"/>
              <a:t> </a:t>
            </a:r>
            <a:r>
              <a:rPr lang="en-US" sz="1200" dirty="0" err="1" smtClean="0"/>
              <a:t>bufferWritter</a:t>
            </a:r>
            <a:r>
              <a:rPr lang="en-US" sz="1200" dirty="0" smtClean="0"/>
              <a:t> = new </a:t>
            </a:r>
            <a:r>
              <a:rPr lang="en-US" sz="1200" dirty="0" err="1" smtClean="0"/>
              <a:t>BufferedWriter</a:t>
            </a:r>
            <a:r>
              <a:rPr lang="en-US" sz="1200" dirty="0" smtClean="0"/>
              <a:t>(</a:t>
            </a:r>
            <a:r>
              <a:rPr lang="en-US" sz="1200" dirty="0" err="1" smtClean="0"/>
              <a:t>fileWritter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    	        </a:t>
            </a:r>
            <a:r>
              <a:rPr lang="en-US" sz="1200" dirty="0" err="1" smtClean="0"/>
              <a:t>bufferWritter.write</a:t>
            </a:r>
            <a:r>
              <a:rPr lang="en-US" sz="1200" dirty="0" smtClean="0"/>
              <a:t>(data);</a:t>
            </a:r>
          </a:p>
          <a:p>
            <a:pPr>
              <a:buNone/>
            </a:pPr>
            <a:r>
              <a:rPr lang="en-US" sz="1200" dirty="0" smtClean="0"/>
              <a:t>    	        </a:t>
            </a:r>
            <a:r>
              <a:rPr lang="en-US" sz="1200" dirty="0" err="1" smtClean="0"/>
              <a:t>bufferWritter.close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	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("Done");</a:t>
            </a:r>
          </a:p>
          <a:p>
            <a:pPr>
              <a:buNone/>
            </a:pP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    	}catch(</a:t>
            </a:r>
            <a:r>
              <a:rPr lang="en-US" sz="1200" dirty="0" err="1" smtClean="0"/>
              <a:t>IOException</a:t>
            </a:r>
            <a:r>
              <a:rPr lang="en-US" sz="1200" dirty="0" smtClean="0"/>
              <a:t> e){</a:t>
            </a:r>
          </a:p>
          <a:p>
            <a:pPr>
              <a:buNone/>
            </a:pPr>
            <a:r>
              <a:rPr lang="en-US" sz="1200" dirty="0" smtClean="0"/>
              <a:t>    		</a:t>
            </a:r>
            <a:r>
              <a:rPr lang="en-US" sz="1200" dirty="0" err="1" smtClean="0"/>
              <a:t>e.printStackTrace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    	}</a:t>
            </a:r>
          </a:p>
          <a:p>
            <a:pPr>
              <a:buNone/>
            </a:pPr>
            <a:r>
              <a:rPr lang="en-US" sz="1200" dirty="0" smtClean="0"/>
              <a:t>    }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Appending into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ower"/>
          <p:cNvSpPr>
            <a:spLocks noEditPoints="1" noChangeArrowheads="1"/>
          </p:cNvSpPr>
          <p:nvPr/>
        </p:nvSpPr>
        <p:spPr bwMode="auto">
          <a:xfrm>
            <a:off x="6477000" y="381000"/>
            <a:ext cx="2133600" cy="5867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Ctr="1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b="0">
              <a:effectLst/>
              <a:latin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53200" y="1219200"/>
            <a:ext cx="1295400" cy="4876800"/>
            <a:chOff x="4128" y="768"/>
            <a:chExt cx="816" cy="3072"/>
          </a:xfrm>
        </p:grpSpPr>
        <p:sp>
          <p:nvSpPr>
            <p:cNvPr id="711684" name="AutoShape 4"/>
            <p:cNvSpPr>
              <a:spLocks noChangeArrowheads="1"/>
            </p:cNvSpPr>
            <p:nvPr/>
          </p:nvSpPr>
          <p:spPr bwMode="auto">
            <a:xfrm>
              <a:off x="4128" y="1152"/>
              <a:ext cx="816" cy="624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711685" name="Text Box 5"/>
            <p:cNvSpPr txBox="1">
              <a:spLocks noChangeArrowheads="1"/>
            </p:cNvSpPr>
            <p:nvPr/>
          </p:nvSpPr>
          <p:spPr bwMode="auto">
            <a:xfrm>
              <a:off x="4272" y="768"/>
              <a:ext cx="512" cy="2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effectLst/>
                  <a:latin typeface="Tahoma" pitchFamily="34" charset="0"/>
                </a:rPr>
                <a:t>CPU</a:t>
              </a:r>
            </a:p>
          </p:txBody>
        </p:sp>
        <p:sp>
          <p:nvSpPr>
            <p:cNvPr id="711686" name="AutoShape 6"/>
            <p:cNvSpPr>
              <a:spLocks noChangeArrowheads="1"/>
            </p:cNvSpPr>
            <p:nvPr/>
          </p:nvSpPr>
          <p:spPr bwMode="auto">
            <a:xfrm>
              <a:off x="4128" y="2208"/>
              <a:ext cx="816" cy="1632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effectLst/>
                  <a:latin typeface="Tahoma" pitchFamily="34" charset="0"/>
                </a:rPr>
                <a:t>HDD</a:t>
              </a:r>
            </a:p>
          </p:txBody>
        </p:sp>
      </p:grpSp>
      <p:sp>
        <p:nvSpPr>
          <p:cNvPr id="711687" name="monitor"/>
          <p:cNvSpPr>
            <a:spLocks noEditPoints="1" noChangeArrowheads="1"/>
          </p:cNvSpPr>
          <p:nvPr/>
        </p:nvSpPr>
        <p:spPr bwMode="auto">
          <a:xfrm flipH="1">
            <a:off x="228600" y="2057400"/>
            <a:ext cx="2514600" cy="2286000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" y="457200"/>
            <a:ext cx="2209800" cy="685800"/>
            <a:chOff x="1872" y="1584"/>
            <a:chExt cx="1392" cy="432"/>
          </a:xfrm>
        </p:grpSpPr>
        <p:sp>
          <p:nvSpPr>
            <p:cNvPr id="711689" name="AutoShape 9"/>
            <p:cNvSpPr>
              <a:spLocks noChangeArrowheads="1"/>
            </p:cNvSpPr>
            <p:nvPr/>
          </p:nvSpPr>
          <p:spPr bwMode="auto">
            <a:xfrm flipV="1">
              <a:off x="1872" y="1584"/>
              <a:ext cx="1392" cy="43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AutoShape 10"/>
            <p:cNvSpPr>
              <a:spLocks noChangeArrowheads="1"/>
            </p:cNvSpPr>
            <p:nvPr/>
          </p:nvSpPr>
          <p:spPr bwMode="auto">
            <a:xfrm flipV="1">
              <a:off x="1968" y="1632"/>
              <a:ext cx="1200" cy="33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1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528" cy="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2" name="Rectangle 12"/>
            <p:cNvSpPr>
              <a:spLocks noChangeArrowheads="1"/>
            </p:cNvSpPr>
            <p:nvPr/>
          </p:nvSpPr>
          <p:spPr bwMode="auto">
            <a:xfrm>
              <a:off x="2208" y="1776"/>
              <a:ext cx="720" cy="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3" name="Rectangle 13"/>
            <p:cNvSpPr>
              <a:spLocks noChangeArrowheads="1"/>
            </p:cNvSpPr>
            <p:nvPr/>
          </p:nvSpPr>
          <p:spPr bwMode="auto">
            <a:xfrm>
              <a:off x="2112" y="1872"/>
              <a:ext cx="912" cy="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1694" name="Text Box 14"/>
          <p:cNvSpPr txBox="1">
            <a:spLocks noChangeArrowheads="1"/>
          </p:cNvSpPr>
          <p:nvPr/>
        </p:nvSpPr>
        <p:spPr bwMode="auto">
          <a:xfrm>
            <a:off x="622300" y="0"/>
            <a:ext cx="16129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  <a:t>keyboard</a:t>
            </a:r>
          </a:p>
        </p:txBody>
      </p:sp>
      <p:sp>
        <p:nvSpPr>
          <p:cNvPr id="711695" name="Text Box 15"/>
          <p:cNvSpPr txBox="1">
            <a:spLocks noChangeArrowheads="1"/>
          </p:cNvSpPr>
          <p:nvPr/>
        </p:nvSpPr>
        <p:spPr bwMode="auto">
          <a:xfrm>
            <a:off x="381000" y="2590800"/>
            <a:ext cx="1476375" cy="118745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  <a:t>monitor</a:t>
            </a:r>
            <a:b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</a:br>
            <a: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  <a:t>terminal</a:t>
            </a:r>
            <a:b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</a:br>
            <a: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  <a:t>console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286000" y="762000"/>
            <a:ext cx="4191000" cy="1981200"/>
            <a:chOff x="1440" y="480"/>
            <a:chExt cx="2640" cy="1248"/>
          </a:xfrm>
        </p:grpSpPr>
        <p:sp>
          <p:nvSpPr>
            <p:cNvPr id="711697" name="Line 17"/>
            <p:cNvSpPr>
              <a:spLocks noChangeShapeType="1"/>
            </p:cNvSpPr>
            <p:nvPr/>
          </p:nvSpPr>
          <p:spPr bwMode="auto">
            <a:xfrm>
              <a:off x="1440" y="480"/>
              <a:ext cx="2640" cy="336"/>
            </a:xfrm>
            <a:prstGeom prst="line">
              <a:avLst/>
            </a:prstGeom>
            <a:noFill/>
            <a:ln w="254000" cmpd="tri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698" name="Line 18"/>
            <p:cNvSpPr>
              <a:spLocks noChangeShapeType="1"/>
            </p:cNvSpPr>
            <p:nvPr/>
          </p:nvSpPr>
          <p:spPr bwMode="auto">
            <a:xfrm flipH="1">
              <a:off x="1728" y="1056"/>
              <a:ext cx="2304" cy="672"/>
            </a:xfrm>
            <a:prstGeom prst="line">
              <a:avLst/>
            </a:prstGeom>
            <a:noFill/>
            <a:ln w="254000" cmpd="tri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1699" name="Text Box 19"/>
          <p:cNvSpPr txBox="1">
            <a:spLocks noChangeArrowheads="1"/>
          </p:cNvSpPr>
          <p:nvPr/>
        </p:nvSpPr>
        <p:spPr bwMode="auto">
          <a:xfrm>
            <a:off x="3048000" y="381000"/>
            <a:ext cx="2362200" cy="82232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standard input stream</a:t>
            </a:r>
          </a:p>
        </p:txBody>
      </p:sp>
      <p:sp>
        <p:nvSpPr>
          <p:cNvPr id="711700" name="Text Box 20"/>
          <p:cNvSpPr txBox="1">
            <a:spLocks noChangeArrowheads="1"/>
          </p:cNvSpPr>
          <p:nvPr/>
        </p:nvSpPr>
        <p:spPr bwMode="auto">
          <a:xfrm>
            <a:off x="3657600" y="1828800"/>
            <a:ext cx="1676400" cy="1200329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effectLst/>
                <a:latin typeface="Tahoma" pitchFamily="34" charset="0"/>
              </a:rPr>
              <a:t>Standard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effectLst/>
                <a:latin typeface="Tahoma" pitchFamily="34" charset="0"/>
              </a:rPr>
              <a:t>output </a:t>
            </a:r>
            <a:r>
              <a:rPr lang="en-US" sz="2400" dirty="0">
                <a:effectLst/>
                <a:latin typeface="Tahoma" pitchFamily="34" charset="0"/>
              </a:rPr>
              <a:t>stream</a:t>
            </a:r>
          </a:p>
        </p:txBody>
      </p:sp>
      <p:sp>
        <p:nvSpPr>
          <p:cNvPr id="711701" name="Text Box 21"/>
          <p:cNvSpPr txBox="1">
            <a:spLocks noChangeArrowheads="1"/>
          </p:cNvSpPr>
          <p:nvPr/>
        </p:nvSpPr>
        <p:spPr bwMode="auto">
          <a:xfrm>
            <a:off x="838200" y="56388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Streams</a:t>
            </a:r>
          </a:p>
        </p:txBody>
      </p:sp>
      <p:sp>
        <p:nvSpPr>
          <p:cNvPr id="711702" name="Text Box 22"/>
          <p:cNvSpPr txBox="1">
            <a:spLocks noChangeArrowheads="1"/>
          </p:cNvSpPr>
          <p:nvPr/>
        </p:nvSpPr>
        <p:spPr bwMode="auto">
          <a:xfrm>
            <a:off x="228600" y="44958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What does information travel across?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ower"/>
          <p:cNvSpPr>
            <a:spLocks noEditPoints="1" noChangeArrowheads="1"/>
          </p:cNvSpPr>
          <p:nvPr/>
        </p:nvSpPr>
        <p:spPr bwMode="auto">
          <a:xfrm>
            <a:off x="6477000" y="381000"/>
            <a:ext cx="2133600" cy="5867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Ctr="1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400" b="0">
              <a:effectLst/>
              <a:latin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53200" y="1219200"/>
            <a:ext cx="1295400" cy="4876800"/>
            <a:chOff x="4128" y="768"/>
            <a:chExt cx="816" cy="3072"/>
          </a:xfrm>
        </p:grpSpPr>
        <p:sp>
          <p:nvSpPr>
            <p:cNvPr id="713732" name="AutoShape 4"/>
            <p:cNvSpPr>
              <a:spLocks noChangeArrowheads="1"/>
            </p:cNvSpPr>
            <p:nvPr/>
          </p:nvSpPr>
          <p:spPr bwMode="auto">
            <a:xfrm>
              <a:off x="4128" y="1152"/>
              <a:ext cx="816" cy="624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effectLst/>
                  <a:latin typeface="Tahoma" pitchFamily="34" charset="0"/>
                </a:rPr>
                <a:t>MEM</a:t>
              </a:r>
            </a:p>
          </p:txBody>
        </p:sp>
        <p:sp>
          <p:nvSpPr>
            <p:cNvPr id="713733" name="Text Box 5"/>
            <p:cNvSpPr txBox="1">
              <a:spLocks noChangeArrowheads="1"/>
            </p:cNvSpPr>
            <p:nvPr/>
          </p:nvSpPr>
          <p:spPr bwMode="auto">
            <a:xfrm>
              <a:off x="4272" y="768"/>
              <a:ext cx="512" cy="2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effectLst/>
                  <a:latin typeface="Tahoma" pitchFamily="34" charset="0"/>
                </a:rPr>
                <a:t>CPU</a:t>
              </a:r>
            </a:p>
          </p:txBody>
        </p:sp>
        <p:sp>
          <p:nvSpPr>
            <p:cNvPr id="713734" name="AutoShape 6"/>
            <p:cNvSpPr>
              <a:spLocks noChangeArrowheads="1"/>
            </p:cNvSpPr>
            <p:nvPr/>
          </p:nvSpPr>
          <p:spPr bwMode="auto">
            <a:xfrm>
              <a:off x="4128" y="2208"/>
              <a:ext cx="816" cy="1632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effectLst/>
                  <a:latin typeface="Tahoma" pitchFamily="34" charset="0"/>
                </a:rPr>
                <a:t>HDD</a:t>
              </a:r>
            </a:p>
          </p:txBody>
        </p:sp>
      </p:grpSp>
      <p:sp>
        <p:nvSpPr>
          <p:cNvPr id="713735" name="monitor"/>
          <p:cNvSpPr>
            <a:spLocks noEditPoints="1" noChangeArrowheads="1"/>
          </p:cNvSpPr>
          <p:nvPr/>
        </p:nvSpPr>
        <p:spPr bwMode="auto">
          <a:xfrm flipH="1">
            <a:off x="228600" y="2057400"/>
            <a:ext cx="2514600" cy="2286000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629400" y="5029200"/>
            <a:ext cx="1123950" cy="914400"/>
            <a:chOff x="4176" y="3168"/>
            <a:chExt cx="708" cy="576"/>
          </a:xfrm>
        </p:grpSpPr>
        <p:sp>
          <p:nvSpPr>
            <p:cNvPr id="713737" name="File"/>
            <p:cNvSpPr>
              <a:spLocks noEditPoints="1" noChangeArrowheads="1"/>
            </p:cNvSpPr>
            <p:nvPr/>
          </p:nvSpPr>
          <p:spPr bwMode="auto">
            <a:xfrm>
              <a:off x="4176" y="3168"/>
              <a:ext cx="432" cy="33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38" name="Document"/>
            <p:cNvSpPr>
              <a:spLocks noEditPoints="1" noChangeArrowheads="1"/>
            </p:cNvSpPr>
            <p:nvPr/>
          </p:nvSpPr>
          <p:spPr bwMode="auto">
            <a:xfrm>
              <a:off x="4224" y="3312"/>
              <a:ext cx="276" cy="43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39" name="Document"/>
            <p:cNvSpPr>
              <a:spLocks noEditPoints="1" noChangeArrowheads="1"/>
            </p:cNvSpPr>
            <p:nvPr/>
          </p:nvSpPr>
          <p:spPr bwMode="auto">
            <a:xfrm>
              <a:off x="4416" y="3264"/>
              <a:ext cx="276" cy="43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13740" name="Document"/>
            <p:cNvSpPr>
              <a:spLocks noEditPoints="1" noChangeArrowheads="1"/>
            </p:cNvSpPr>
            <p:nvPr/>
          </p:nvSpPr>
          <p:spPr bwMode="auto">
            <a:xfrm>
              <a:off x="4608" y="3216"/>
              <a:ext cx="276" cy="43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" y="457200"/>
            <a:ext cx="2209800" cy="685800"/>
            <a:chOff x="1872" y="1584"/>
            <a:chExt cx="1392" cy="432"/>
          </a:xfrm>
        </p:grpSpPr>
        <p:sp>
          <p:nvSpPr>
            <p:cNvPr id="713742" name="AutoShape 14"/>
            <p:cNvSpPr>
              <a:spLocks noChangeArrowheads="1"/>
            </p:cNvSpPr>
            <p:nvPr/>
          </p:nvSpPr>
          <p:spPr bwMode="auto">
            <a:xfrm flipV="1">
              <a:off x="1872" y="1584"/>
              <a:ext cx="1392" cy="43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43" name="AutoShape 15"/>
            <p:cNvSpPr>
              <a:spLocks noChangeArrowheads="1"/>
            </p:cNvSpPr>
            <p:nvPr/>
          </p:nvSpPr>
          <p:spPr bwMode="auto">
            <a:xfrm flipV="1">
              <a:off x="1968" y="1632"/>
              <a:ext cx="1200" cy="33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44" name="Rectangle 16"/>
            <p:cNvSpPr>
              <a:spLocks noChangeArrowheads="1"/>
            </p:cNvSpPr>
            <p:nvPr/>
          </p:nvSpPr>
          <p:spPr bwMode="auto">
            <a:xfrm>
              <a:off x="2304" y="1680"/>
              <a:ext cx="528" cy="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45" name="Rectangle 17"/>
            <p:cNvSpPr>
              <a:spLocks noChangeArrowheads="1"/>
            </p:cNvSpPr>
            <p:nvPr/>
          </p:nvSpPr>
          <p:spPr bwMode="auto">
            <a:xfrm>
              <a:off x="2208" y="1776"/>
              <a:ext cx="720" cy="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46" name="Rectangle 18"/>
            <p:cNvSpPr>
              <a:spLocks noChangeArrowheads="1"/>
            </p:cNvSpPr>
            <p:nvPr/>
          </p:nvSpPr>
          <p:spPr bwMode="auto">
            <a:xfrm>
              <a:off x="2112" y="1872"/>
              <a:ext cx="912" cy="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622300" y="0"/>
            <a:ext cx="16129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  <a:t>keyboard</a:t>
            </a:r>
          </a:p>
        </p:txBody>
      </p:sp>
      <p:sp>
        <p:nvSpPr>
          <p:cNvPr id="713748" name="Text Box 20"/>
          <p:cNvSpPr txBox="1">
            <a:spLocks noChangeArrowheads="1"/>
          </p:cNvSpPr>
          <p:nvPr/>
        </p:nvSpPr>
        <p:spPr bwMode="auto">
          <a:xfrm>
            <a:off x="381000" y="2590800"/>
            <a:ext cx="1476375" cy="118745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  <a:t>monitor</a:t>
            </a:r>
            <a:b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</a:br>
            <a: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  <a:t>terminal</a:t>
            </a:r>
            <a:b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</a:br>
            <a:r>
              <a:rPr lang="en-US" sz="2400">
                <a:solidFill>
                  <a:schemeClr val="bg1"/>
                </a:solidFill>
                <a:effectLst/>
                <a:latin typeface="Tahoma" pitchFamily="34" charset="0"/>
              </a:rPr>
              <a:t>console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286000" y="762000"/>
            <a:ext cx="4191000" cy="1981200"/>
            <a:chOff x="1440" y="480"/>
            <a:chExt cx="2640" cy="1248"/>
          </a:xfrm>
        </p:grpSpPr>
        <p:sp>
          <p:nvSpPr>
            <p:cNvPr id="713750" name="Line 22"/>
            <p:cNvSpPr>
              <a:spLocks noChangeShapeType="1"/>
            </p:cNvSpPr>
            <p:nvPr/>
          </p:nvSpPr>
          <p:spPr bwMode="auto">
            <a:xfrm>
              <a:off x="1440" y="480"/>
              <a:ext cx="2640" cy="336"/>
            </a:xfrm>
            <a:prstGeom prst="line">
              <a:avLst/>
            </a:prstGeom>
            <a:noFill/>
            <a:ln w="254000" cmpd="tri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3751" name="Line 23"/>
            <p:cNvSpPr>
              <a:spLocks noChangeShapeType="1"/>
            </p:cNvSpPr>
            <p:nvPr/>
          </p:nvSpPr>
          <p:spPr bwMode="auto">
            <a:xfrm flipH="1">
              <a:off x="1728" y="1056"/>
              <a:ext cx="2304" cy="672"/>
            </a:xfrm>
            <a:prstGeom prst="line">
              <a:avLst/>
            </a:prstGeom>
            <a:noFill/>
            <a:ln w="254000" cmpd="tri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3752" name="Text Box 24"/>
          <p:cNvSpPr txBox="1">
            <a:spLocks noChangeArrowheads="1"/>
          </p:cNvSpPr>
          <p:nvPr/>
        </p:nvSpPr>
        <p:spPr bwMode="auto">
          <a:xfrm>
            <a:off x="3048000" y="381000"/>
            <a:ext cx="2362200" cy="82232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standard input stream</a:t>
            </a:r>
          </a:p>
        </p:txBody>
      </p:sp>
      <p:sp>
        <p:nvSpPr>
          <p:cNvPr id="713753" name="Text Box 25"/>
          <p:cNvSpPr txBox="1">
            <a:spLocks noChangeArrowheads="1"/>
          </p:cNvSpPr>
          <p:nvPr/>
        </p:nvSpPr>
        <p:spPr bwMode="auto">
          <a:xfrm>
            <a:off x="3657600" y="1828800"/>
            <a:ext cx="1676400" cy="11874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standardoutput stream</a:t>
            </a:r>
          </a:p>
        </p:txBody>
      </p:sp>
      <p:sp>
        <p:nvSpPr>
          <p:cNvPr id="713754" name="Freeform 26"/>
          <p:cNvSpPr>
            <a:spLocks/>
          </p:cNvSpPr>
          <p:nvPr/>
        </p:nvSpPr>
        <p:spPr bwMode="auto">
          <a:xfrm>
            <a:off x="7620000" y="2286000"/>
            <a:ext cx="1046163" cy="3271838"/>
          </a:xfrm>
          <a:custGeom>
            <a:avLst/>
            <a:gdLst/>
            <a:ahLst/>
            <a:cxnLst>
              <a:cxn ang="0">
                <a:pos x="137" y="23"/>
              </a:cxn>
              <a:cxn ang="0">
                <a:pos x="546" y="83"/>
              </a:cxn>
              <a:cxn ang="0">
                <a:pos x="576" y="174"/>
              </a:cxn>
              <a:cxn ang="0">
                <a:pos x="606" y="296"/>
              </a:cxn>
              <a:cxn ang="0">
                <a:pos x="515" y="917"/>
              </a:cxn>
              <a:cxn ang="0">
                <a:pos x="258" y="1160"/>
              </a:cxn>
              <a:cxn ang="0">
                <a:pos x="61" y="1205"/>
              </a:cxn>
              <a:cxn ang="0">
                <a:pos x="0" y="1250"/>
              </a:cxn>
            </a:cxnLst>
            <a:rect l="0" t="0" r="r" b="b"/>
            <a:pathLst>
              <a:path w="659" h="1250">
                <a:moveTo>
                  <a:pt x="137" y="23"/>
                </a:moveTo>
                <a:cubicBezTo>
                  <a:pt x="276" y="0"/>
                  <a:pt x="425" y="4"/>
                  <a:pt x="546" y="83"/>
                </a:cubicBezTo>
                <a:cubicBezTo>
                  <a:pt x="556" y="113"/>
                  <a:pt x="568" y="143"/>
                  <a:pt x="576" y="174"/>
                </a:cubicBezTo>
                <a:cubicBezTo>
                  <a:pt x="586" y="215"/>
                  <a:pt x="606" y="296"/>
                  <a:pt x="606" y="296"/>
                </a:cubicBezTo>
                <a:cubicBezTo>
                  <a:pt x="622" y="482"/>
                  <a:pt x="659" y="760"/>
                  <a:pt x="515" y="917"/>
                </a:cubicBezTo>
                <a:cubicBezTo>
                  <a:pt x="460" y="977"/>
                  <a:pt x="338" y="1125"/>
                  <a:pt x="258" y="1160"/>
                </a:cubicBezTo>
                <a:cubicBezTo>
                  <a:pt x="196" y="1187"/>
                  <a:pt x="61" y="1205"/>
                  <a:pt x="61" y="1205"/>
                </a:cubicBezTo>
                <a:cubicBezTo>
                  <a:pt x="22" y="1243"/>
                  <a:pt x="43" y="1229"/>
                  <a:pt x="0" y="1250"/>
                </a:cubicBezTo>
              </a:path>
            </a:pathLst>
          </a:custGeom>
          <a:noFill/>
          <a:ln w="76200" cmpd="sng">
            <a:solidFill>
              <a:srgbClr val="80008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3755" name="Freeform 27"/>
          <p:cNvSpPr>
            <a:spLocks/>
          </p:cNvSpPr>
          <p:nvPr/>
        </p:nvSpPr>
        <p:spPr bwMode="auto">
          <a:xfrm rot="-10989313">
            <a:off x="5638800" y="2362200"/>
            <a:ext cx="1046163" cy="3355975"/>
          </a:xfrm>
          <a:custGeom>
            <a:avLst/>
            <a:gdLst/>
            <a:ahLst/>
            <a:cxnLst>
              <a:cxn ang="0">
                <a:pos x="137" y="23"/>
              </a:cxn>
              <a:cxn ang="0">
                <a:pos x="546" y="83"/>
              </a:cxn>
              <a:cxn ang="0">
                <a:pos x="576" y="174"/>
              </a:cxn>
              <a:cxn ang="0">
                <a:pos x="606" y="296"/>
              </a:cxn>
              <a:cxn ang="0">
                <a:pos x="515" y="917"/>
              </a:cxn>
              <a:cxn ang="0">
                <a:pos x="258" y="1160"/>
              </a:cxn>
              <a:cxn ang="0">
                <a:pos x="61" y="1205"/>
              </a:cxn>
              <a:cxn ang="0">
                <a:pos x="0" y="1250"/>
              </a:cxn>
            </a:cxnLst>
            <a:rect l="0" t="0" r="r" b="b"/>
            <a:pathLst>
              <a:path w="659" h="1250">
                <a:moveTo>
                  <a:pt x="137" y="23"/>
                </a:moveTo>
                <a:cubicBezTo>
                  <a:pt x="276" y="0"/>
                  <a:pt x="425" y="4"/>
                  <a:pt x="546" y="83"/>
                </a:cubicBezTo>
                <a:cubicBezTo>
                  <a:pt x="556" y="113"/>
                  <a:pt x="568" y="143"/>
                  <a:pt x="576" y="174"/>
                </a:cubicBezTo>
                <a:cubicBezTo>
                  <a:pt x="586" y="215"/>
                  <a:pt x="606" y="296"/>
                  <a:pt x="606" y="296"/>
                </a:cubicBezTo>
                <a:cubicBezTo>
                  <a:pt x="622" y="482"/>
                  <a:pt x="659" y="760"/>
                  <a:pt x="515" y="917"/>
                </a:cubicBezTo>
                <a:cubicBezTo>
                  <a:pt x="460" y="977"/>
                  <a:pt x="338" y="1125"/>
                  <a:pt x="258" y="1160"/>
                </a:cubicBezTo>
                <a:cubicBezTo>
                  <a:pt x="196" y="1187"/>
                  <a:pt x="61" y="1205"/>
                  <a:pt x="61" y="1205"/>
                </a:cubicBezTo>
                <a:cubicBezTo>
                  <a:pt x="22" y="1243"/>
                  <a:pt x="43" y="1229"/>
                  <a:pt x="0" y="1250"/>
                </a:cubicBezTo>
              </a:path>
            </a:pathLst>
          </a:custGeom>
          <a:noFill/>
          <a:ln w="76200" cmpd="sng">
            <a:solidFill>
              <a:srgbClr val="80008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3756" name="Text Box 28"/>
          <p:cNvSpPr txBox="1">
            <a:spLocks noChangeArrowheads="1"/>
          </p:cNvSpPr>
          <p:nvPr/>
        </p:nvSpPr>
        <p:spPr bwMode="auto">
          <a:xfrm>
            <a:off x="4495800" y="3048000"/>
            <a:ext cx="1382713" cy="19177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file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input stream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LOAD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READ</a:t>
            </a:r>
          </a:p>
        </p:txBody>
      </p:sp>
      <p:sp>
        <p:nvSpPr>
          <p:cNvPr id="713757" name="Text Box 29"/>
          <p:cNvSpPr txBox="1">
            <a:spLocks noChangeArrowheads="1"/>
          </p:cNvSpPr>
          <p:nvPr/>
        </p:nvSpPr>
        <p:spPr bwMode="auto">
          <a:xfrm>
            <a:off x="7848600" y="4940300"/>
            <a:ext cx="1295400" cy="19177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file output stream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SAVE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WRITE</a:t>
            </a:r>
          </a:p>
        </p:txBody>
      </p:sp>
      <p:sp>
        <p:nvSpPr>
          <p:cNvPr id="713758" name="Text Box 30"/>
          <p:cNvSpPr txBox="1">
            <a:spLocks noChangeArrowheads="1"/>
          </p:cNvSpPr>
          <p:nvPr/>
        </p:nvSpPr>
        <p:spPr bwMode="auto">
          <a:xfrm>
            <a:off x="304800" y="53340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Streams</a:t>
            </a:r>
          </a:p>
        </p:txBody>
      </p:sp>
      <p:sp>
        <p:nvSpPr>
          <p:cNvPr id="713759" name="Text Box 31"/>
          <p:cNvSpPr txBox="1">
            <a:spLocks noChangeArrowheads="1"/>
          </p:cNvSpPr>
          <p:nvPr/>
        </p:nvSpPr>
        <p:spPr bwMode="auto">
          <a:xfrm>
            <a:off x="6781800" y="5257800"/>
            <a:ext cx="914400" cy="4572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effectLst/>
                <a:latin typeface="Tahoma" pitchFamily="34" charset="0"/>
              </a:rPr>
              <a:t>files</a:t>
            </a:r>
          </a:p>
        </p:txBody>
      </p:sp>
      <p:sp>
        <p:nvSpPr>
          <p:cNvPr id="713760" name="Text Box 32"/>
          <p:cNvSpPr txBox="1">
            <a:spLocks noChangeArrowheads="1"/>
          </p:cNvSpPr>
          <p:nvPr/>
        </p:nvSpPr>
        <p:spPr bwMode="auto">
          <a:xfrm>
            <a:off x="0" y="4419600"/>
            <a:ext cx="457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What does information travel across?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Reading </a:t>
            </a:r>
            <a:r>
              <a:rPr lang="en-US" sz="4000" dirty="0"/>
              <a:t>and Writing Text Files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Text files – files containing plain text</a:t>
            </a:r>
          </a:p>
          <a:p>
            <a:pPr lvl="1"/>
            <a:r>
              <a:rPr lang="en-US" dirty="0"/>
              <a:t>Created with editors such as notepad, etc.</a:t>
            </a:r>
          </a:p>
          <a:p>
            <a:endParaRPr lang="en-US" dirty="0"/>
          </a:p>
          <a:p>
            <a:r>
              <a:rPr lang="en-US" dirty="0"/>
              <a:t>Simplest way to learn it so extend our use of </a:t>
            </a:r>
            <a:r>
              <a:rPr lang="en-US" sz="2400" b="1" dirty="0">
                <a:latin typeface="Courier New" pitchFamily="49" charset="0"/>
              </a:rPr>
              <a:t>Scanner</a:t>
            </a:r>
            <a:endParaRPr lang="en-US" dirty="0"/>
          </a:p>
          <a:p>
            <a:pPr lvl="1"/>
            <a:r>
              <a:rPr lang="en-US" dirty="0"/>
              <a:t>Associate with files instead of </a:t>
            </a:r>
            <a:r>
              <a:rPr lang="en-US" sz="2400" b="1" dirty="0" err="1">
                <a:latin typeface="Courier New" pitchFamily="49" charset="0"/>
              </a:rPr>
              <a:t>System.in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input classes, except Scanner, are in java.io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import java.io.*;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Scanner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Two ways to use scanner </a:t>
            </a:r>
            <a:r>
              <a:rPr lang="en-US" dirty="0">
                <a:sym typeface="Wingdings" pitchFamily="2" charset="2"/>
              </a:rPr>
              <a:t> two constructors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First </a:t>
            </a:r>
            <a:r>
              <a:rPr lang="en-US" dirty="0">
                <a:sym typeface="Wingdings" pitchFamily="2" charset="2"/>
              </a:rPr>
              <a:t>constructors takes an object of type </a:t>
            </a:r>
            <a:r>
              <a:rPr lang="en-US" sz="2400" b="1" dirty="0" err="1">
                <a:latin typeface="Courier New" pitchFamily="49" charset="0"/>
                <a:sym typeface="Wingdings" pitchFamily="2" charset="2"/>
              </a:rPr>
              <a:t>java.io.InputStream</a:t>
            </a:r>
            <a:r>
              <a:rPr lang="en-US" dirty="0">
                <a:sym typeface="Wingdings" pitchFamily="2" charset="2"/>
              </a:rPr>
              <a:t> – stores information about the connection between an input device and the computer or program</a:t>
            </a:r>
          </a:p>
          <a:p>
            <a:pPr lvl="1"/>
            <a:r>
              <a:rPr lang="en-US" dirty="0"/>
              <a:t>Example: </a:t>
            </a:r>
            <a:r>
              <a:rPr lang="en-US" sz="2400" b="1" dirty="0" err="1">
                <a:latin typeface="Courier New" pitchFamily="49" charset="0"/>
                <a:sym typeface="Wingdings" pitchFamily="2" charset="2"/>
              </a:rPr>
              <a:t>System.in</a:t>
            </a:r>
            <a:endParaRPr lang="en-US" sz="2400" b="1" dirty="0">
              <a:latin typeface="Courier New" pitchFamily="49" charset="0"/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Recall </a:t>
            </a:r>
            <a:r>
              <a:rPr lang="en-US" dirty="0">
                <a:sym typeface="Wingdings" pitchFamily="2" charset="2"/>
              </a:rPr>
              <a:t>– only associate one instance of 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Scanner </a:t>
            </a:r>
            <a:r>
              <a:rPr lang="en-US" dirty="0">
                <a:sym typeface="Wingdings" pitchFamily="2" charset="2"/>
              </a:rPr>
              <a:t>with </a:t>
            </a:r>
            <a:r>
              <a:rPr lang="en-US" sz="2400" b="1" dirty="0" err="1">
                <a:latin typeface="Courier New" pitchFamily="49" charset="0"/>
                <a:sym typeface="Wingdings" pitchFamily="2" charset="2"/>
              </a:rPr>
              <a:t>System.in</a:t>
            </a:r>
            <a:r>
              <a:rPr lang="en-US" dirty="0">
                <a:sym typeface="Wingdings" pitchFamily="2" charset="2"/>
              </a:rPr>
              <a:t> in your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Review: Numerical Input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87963"/>
          </a:xfrm>
        </p:spPr>
        <p:txBody>
          <a:bodyPr/>
          <a:lstStyle/>
          <a:p>
            <a:r>
              <a:rPr lang="en-US" sz="2400"/>
              <a:t>First way:</a:t>
            </a:r>
          </a:p>
          <a:p>
            <a:pPr lvl="1"/>
            <a:r>
              <a:rPr lang="en-US" sz="2400"/>
              <a:t>Use </a:t>
            </a:r>
            <a:r>
              <a:rPr lang="en-US" sz="2400" b="1">
                <a:latin typeface="Courier New" pitchFamily="49" charset="0"/>
              </a:rPr>
              <a:t>nextInt()</a:t>
            </a:r>
          </a:p>
          <a:p>
            <a:pPr lvl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int number = scanner.nextInt();</a:t>
            </a:r>
          </a:p>
          <a:p>
            <a:pPr lvl="1">
              <a:buFont typeface="Wingdings" pitchFamily="2" charset="2"/>
              <a:buNone/>
            </a:pPr>
            <a:endParaRPr lang="en-US" sz="2400" b="1">
              <a:latin typeface="Courier New" pitchFamily="49" charset="0"/>
            </a:endParaRPr>
          </a:p>
          <a:p>
            <a:r>
              <a:rPr lang="en-US" sz="2400"/>
              <a:t>Second way:</a:t>
            </a:r>
          </a:p>
          <a:p>
            <a:pPr lvl="1"/>
            <a:r>
              <a:rPr lang="en-US" sz="2400"/>
              <a:t>Use </a:t>
            </a:r>
            <a:r>
              <a:rPr lang="en-US" sz="2400" b="1">
                <a:latin typeface="Courier New" pitchFamily="49" charset="0"/>
              </a:rPr>
              <a:t>nextLine(), Integer.parseInt()</a:t>
            </a:r>
          </a:p>
          <a:p>
            <a:pPr lvl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String input = scanner.nextLine();</a:t>
            </a:r>
          </a:p>
          <a:p>
            <a:pPr lvl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int number = Integer.parseInt(input);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difference?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Exceptions</a:t>
            </a:r>
          </a:p>
          <a:p>
            <a:pPr lvl="1"/>
            <a:r>
              <a:rPr lang="en-US" sz="2400" b="1">
                <a:latin typeface="Courier New" pitchFamily="49" charset="0"/>
              </a:rPr>
              <a:t>nextInt()</a:t>
            </a:r>
            <a:r>
              <a:rPr lang="en-US"/>
              <a:t> throws </a:t>
            </a:r>
            <a:r>
              <a:rPr lang="en-US" sz="2400" b="1">
                <a:latin typeface="Courier New" pitchFamily="49" charset="0"/>
              </a:rPr>
              <a:t>InputMismatchException</a:t>
            </a:r>
          </a:p>
          <a:p>
            <a:pPr lvl="1"/>
            <a:r>
              <a:rPr lang="en-US" sz="2400" b="1">
                <a:latin typeface="Courier New" pitchFamily="49" charset="0"/>
              </a:rPr>
              <a:t>parseInt()</a:t>
            </a:r>
            <a:r>
              <a:rPr lang="en-US"/>
              <a:t> throws </a:t>
            </a:r>
            <a:r>
              <a:rPr lang="en-US" sz="2400" b="1">
                <a:latin typeface="Courier New" pitchFamily="49" charset="0"/>
              </a:rPr>
              <a:t>NumberFormatException</a:t>
            </a:r>
          </a:p>
          <a:p>
            <a:endParaRPr lang="en-US" sz="2800" b="1">
              <a:latin typeface="Courier New" pitchFamily="49" charset="0"/>
            </a:endParaRPr>
          </a:p>
          <a:p>
            <a:r>
              <a:rPr lang="en-US"/>
              <a:t>Optimal use</a:t>
            </a:r>
          </a:p>
          <a:p>
            <a:pPr lvl="1"/>
            <a:r>
              <a:rPr lang="en-US" sz="2400" b="1">
                <a:latin typeface="Courier New" pitchFamily="49" charset="0"/>
              </a:rPr>
              <a:t>nextInt()</a:t>
            </a:r>
            <a:r>
              <a:rPr lang="en-US"/>
              <a:t> when multiple information on one line</a:t>
            </a:r>
            <a:endParaRPr lang="en-US" sz="2400" b="1">
              <a:latin typeface="Courier New" pitchFamily="49" charset="0"/>
            </a:endParaRPr>
          </a:p>
          <a:p>
            <a:pPr lvl="1"/>
            <a:r>
              <a:rPr lang="en-US" sz="2400" b="1">
                <a:latin typeface="Courier New" pitchFamily="49" charset="0"/>
              </a:rPr>
              <a:t>nextLine() + parseInt()</a:t>
            </a:r>
            <a:r>
              <a:rPr lang="en-US"/>
              <a:t> when one number per line</a:t>
            </a:r>
            <a:endParaRPr lang="en-US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To read from a disk file, construct a </a:t>
            </a:r>
            <a:r>
              <a:rPr lang="en-US" sz="2800" b="1" dirty="0" err="1">
                <a:latin typeface="Courier New" pitchFamily="49" charset="0"/>
              </a:rPr>
              <a:t>FileReader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Then, use the </a:t>
            </a:r>
            <a:r>
              <a:rPr lang="en-US" sz="2800" b="1" dirty="0" err="1">
                <a:latin typeface="Courier New" pitchFamily="49" charset="0"/>
              </a:rPr>
              <a:t>FileReader</a:t>
            </a:r>
            <a:r>
              <a:rPr lang="en-US" sz="3600" dirty="0"/>
              <a:t> to construct a </a:t>
            </a:r>
            <a:r>
              <a:rPr lang="en-US" sz="2800" b="1" dirty="0">
                <a:latin typeface="Courier New" pitchFamily="49" charset="0"/>
              </a:rPr>
              <a:t>Scanner</a:t>
            </a:r>
            <a:r>
              <a:rPr lang="en-US" sz="3600" dirty="0"/>
              <a:t> object </a:t>
            </a:r>
          </a:p>
          <a:p>
            <a:endParaRPr lang="en-US" sz="3600" dirty="0"/>
          </a:p>
          <a:p>
            <a:pPr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reader= new </a:t>
            </a:r>
            <a:r>
              <a:rPr lang="en-US" sz="2400" b="1" dirty="0" err="1" smtClean="0">
                <a:latin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</a:rPr>
              <a:t>("input.txt");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Scanner in = new Scanner(reader);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4363</TotalTime>
  <Words>881</Words>
  <Application>Microsoft Office PowerPoint</Application>
  <PresentationFormat>On-screen Show (4:3)</PresentationFormat>
  <Paragraphs>243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File Handling</vt:lpstr>
      <vt:lpstr>Chapter Goals</vt:lpstr>
      <vt:lpstr>Slide 3</vt:lpstr>
      <vt:lpstr>Slide 4</vt:lpstr>
      <vt:lpstr>Reading and Writing Text Files</vt:lpstr>
      <vt:lpstr>Review: Scanner</vt:lpstr>
      <vt:lpstr>Review: Numerical Input</vt:lpstr>
      <vt:lpstr>What’s the difference?</vt:lpstr>
      <vt:lpstr>Reading</vt:lpstr>
      <vt:lpstr>Alternative</vt:lpstr>
      <vt:lpstr>File Class</vt:lpstr>
      <vt:lpstr>Writing To File</vt:lpstr>
      <vt:lpstr>PrintWriter</vt:lpstr>
      <vt:lpstr>Closing File</vt:lpstr>
      <vt:lpstr>Why?</vt:lpstr>
      <vt:lpstr>File name</vt:lpstr>
      <vt:lpstr>Getting it all to work</vt:lpstr>
      <vt:lpstr>Java Input Review</vt:lpstr>
      <vt:lpstr>Slide 19</vt:lpstr>
      <vt:lpstr>Slide 20</vt:lpstr>
      <vt:lpstr>Writing into File</vt:lpstr>
      <vt:lpstr>Appending into File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664</cp:revision>
  <dcterms:created xsi:type="dcterms:W3CDTF">2012-09-28T07:20:28Z</dcterms:created>
  <dcterms:modified xsi:type="dcterms:W3CDTF">2019-09-30T08:15:47Z</dcterms:modified>
</cp:coreProperties>
</file>