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A387-0062-4EDB-A007-8A41FF5C11E2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A1D95-9A6B-4244-963C-F206A3E95E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ava/java_interfaces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Interface, Abstract Class &amp;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://1.bp.blogspot.com/_bfe_Pji6A0E/TUmgAgdWNHI/AAAAAAAALds/R7oqhqhTXds/s1600/bismill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6648"/>
            <a:ext cx="2806302" cy="910152"/>
          </a:xfrm>
          <a:prstGeom prst="rect">
            <a:avLst/>
          </a:prstGeom>
          <a:noFill/>
        </p:spPr>
      </p:pic>
      <p:sp>
        <p:nvSpPr>
          <p:cNvPr id="5" name="Horizontal Scroll 4"/>
          <p:cNvSpPr/>
          <p:nvPr/>
        </p:nvSpPr>
        <p:spPr>
          <a:xfrm>
            <a:off x="3810000" y="5715000"/>
            <a:ext cx="4419600" cy="9144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Interface, Abstract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would produce the following result:</a:t>
            </a:r>
          </a:p>
          <a:p>
            <a:pPr lvl="1"/>
            <a:r>
              <a:rPr lang="en-US" dirty="0" smtClean="0"/>
              <a:t>Mammal eats</a:t>
            </a:r>
          </a:p>
          <a:p>
            <a:pPr lvl="1"/>
            <a:r>
              <a:rPr lang="en-US" dirty="0" smtClean="0"/>
              <a:t>Mammal travels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http://www.tutorialspoint.com/java/java_interfaces.htm</a:t>
            </a:r>
            <a:endParaRPr lang="en-US" dirty="0" smtClean="0"/>
          </a:p>
          <a:p>
            <a:pPr lvl="1"/>
            <a:r>
              <a:rPr lang="en-US" dirty="0" smtClean="0"/>
              <a:t>Read how to tackle multiple inheritance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Abstraction refers to the ability to make a class abstract in OOP.</a:t>
            </a:r>
          </a:p>
          <a:p>
            <a:endParaRPr lang="en-US" dirty="0" smtClean="0"/>
          </a:p>
          <a:p>
            <a:r>
              <a:rPr lang="en-US" i="1" dirty="0" smtClean="0"/>
              <a:t>An abstract class is one that cannot be instantiated.</a:t>
            </a:r>
          </a:p>
          <a:p>
            <a:endParaRPr lang="en-US" dirty="0" smtClean="0"/>
          </a:p>
          <a:p>
            <a:r>
              <a:rPr lang="en-US" dirty="0" smtClean="0"/>
              <a:t>All other functionality of the class still exists, and its fields, methods, and constructors are all accessed in the same manner. </a:t>
            </a:r>
          </a:p>
          <a:p>
            <a:endParaRPr lang="en-US" dirty="0" smtClean="0"/>
          </a:p>
          <a:p>
            <a:r>
              <a:rPr lang="en-US" dirty="0" smtClean="0"/>
              <a:t>You just cannot create an instance of the abstract class.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Abstract Class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parent class contains the common functionality of a collection of child classes, but the parent class itself is too abstract to be used on its own.</a:t>
            </a:r>
          </a:p>
          <a:p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b="1" i="1" dirty="0" smtClean="0"/>
              <a:t>abstract keyword</a:t>
            </a:r>
            <a:r>
              <a:rPr lang="en-US" dirty="0" smtClean="0"/>
              <a:t>  to declare a class abstract.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Abstract Class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/* File name : Employee.java */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public abstract class Employee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private String name;</a:t>
            </a:r>
          </a:p>
          <a:p>
            <a:pPr>
              <a:buNone/>
            </a:pPr>
            <a:r>
              <a:rPr lang="en-US" sz="1400" dirty="0" smtClean="0"/>
              <a:t>   private String address;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public Employee(String name, String address)</a:t>
            </a:r>
          </a:p>
          <a:p>
            <a:pPr>
              <a:buNone/>
            </a:pPr>
            <a:r>
              <a:rPr lang="en-US" sz="1400" dirty="0" smtClean="0"/>
              <a:t>   {</a:t>
            </a:r>
          </a:p>
          <a:p>
            <a:pPr>
              <a:buNone/>
            </a:pPr>
            <a:r>
              <a:rPr lang="en-US" sz="1400" dirty="0" smtClean="0"/>
              <a:t>      this.name = name;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this.address</a:t>
            </a:r>
            <a:r>
              <a:rPr lang="en-US" sz="1400" dirty="0" smtClean="0"/>
              <a:t> = address;</a:t>
            </a:r>
          </a:p>
          <a:p>
            <a:pPr>
              <a:buNone/>
            </a:pPr>
            <a:r>
              <a:rPr lang="en-US" sz="1400" dirty="0" smtClean="0"/>
              <a:t>   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public double </a:t>
            </a:r>
            <a:r>
              <a:rPr lang="en-US" sz="1400" dirty="0" err="1" smtClean="0"/>
              <a:t>computePay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dirty="0" smtClean="0"/>
              <a:t>   {</a:t>
            </a:r>
          </a:p>
          <a:p>
            <a:pPr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("Inside Employee </a:t>
            </a:r>
            <a:r>
              <a:rPr lang="en-US" sz="1400" dirty="0" err="1" smtClean="0"/>
              <a:t>computePay</a:t>
            </a:r>
            <a:r>
              <a:rPr lang="en-US" sz="1400" dirty="0" smtClean="0"/>
              <a:t>");</a:t>
            </a:r>
          </a:p>
          <a:p>
            <a:pPr>
              <a:buNone/>
            </a:pPr>
            <a:r>
              <a:rPr lang="en-US" sz="1400" dirty="0" smtClean="0"/>
              <a:t>     return 0.0;</a:t>
            </a:r>
          </a:p>
          <a:p>
            <a:pPr>
              <a:buNone/>
            </a:pPr>
            <a:r>
              <a:rPr lang="en-US" sz="1400" dirty="0" smtClean="0"/>
              <a:t>  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/>
              </a:rPr>
              <a:t>Abstract Class Example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1900" dirty="0" smtClean="0"/>
              <a:t>   public String </a:t>
            </a:r>
            <a:r>
              <a:rPr lang="en-US" sz="1900" dirty="0" err="1" smtClean="0"/>
              <a:t>getName</a:t>
            </a:r>
            <a:r>
              <a:rPr lang="en-US" sz="1900" dirty="0" smtClean="0"/>
              <a:t>()</a:t>
            </a:r>
          </a:p>
          <a:p>
            <a:pPr>
              <a:buNone/>
            </a:pPr>
            <a:r>
              <a:rPr lang="en-US" sz="1900" dirty="0" smtClean="0"/>
              <a:t>   {</a:t>
            </a:r>
          </a:p>
          <a:p>
            <a:pPr>
              <a:buNone/>
            </a:pPr>
            <a:r>
              <a:rPr lang="en-US" sz="1900" dirty="0" smtClean="0"/>
              <a:t>      return name;</a:t>
            </a:r>
          </a:p>
          <a:p>
            <a:pPr>
              <a:buNone/>
            </a:pPr>
            <a:r>
              <a:rPr lang="en-US" sz="1900" dirty="0" smtClean="0"/>
              <a:t>   }</a:t>
            </a:r>
          </a:p>
          <a:p>
            <a:pPr>
              <a:buNone/>
            </a:pPr>
            <a:r>
              <a:rPr lang="en-US" sz="1900" dirty="0" smtClean="0"/>
              <a:t>   public String </a:t>
            </a:r>
            <a:r>
              <a:rPr lang="en-US" sz="1900" dirty="0" err="1" smtClean="0"/>
              <a:t>getAddress</a:t>
            </a:r>
            <a:r>
              <a:rPr lang="en-US" sz="1900" dirty="0" smtClean="0"/>
              <a:t>()</a:t>
            </a:r>
          </a:p>
          <a:p>
            <a:pPr>
              <a:buNone/>
            </a:pPr>
            <a:r>
              <a:rPr lang="en-US" sz="1900" dirty="0" smtClean="0"/>
              <a:t>   {</a:t>
            </a:r>
          </a:p>
          <a:p>
            <a:pPr>
              <a:buNone/>
            </a:pPr>
            <a:r>
              <a:rPr lang="en-US" sz="1900" dirty="0" smtClean="0"/>
              <a:t>      return address;</a:t>
            </a:r>
          </a:p>
          <a:p>
            <a:pPr>
              <a:buNone/>
            </a:pPr>
            <a:r>
              <a:rPr lang="en-US" sz="1900" dirty="0" smtClean="0"/>
              <a:t>   }</a:t>
            </a:r>
          </a:p>
          <a:p>
            <a:pPr>
              <a:buNone/>
            </a:pPr>
            <a:r>
              <a:rPr lang="en-US" sz="1900" dirty="0" smtClean="0"/>
              <a:t>   public void </a:t>
            </a:r>
            <a:r>
              <a:rPr lang="en-US" sz="1900" dirty="0" err="1" smtClean="0"/>
              <a:t>setAddress</a:t>
            </a:r>
            <a:r>
              <a:rPr lang="en-US" sz="1900" dirty="0" smtClean="0"/>
              <a:t>(String </a:t>
            </a:r>
            <a:r>
              <a:rPr lang="en-US" sz="1900" dirty="0" err="1" smtClean="0"/>
              <a:t>newAddress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sz="1900" dirty="0" smtClean="0"/>
              <a:t>   {</a:t>
            </a:r>
          </a:p>
          <a:p>
            <a:pPr>
              <a:buNone/>
            </a:pPr>
            <a:r>
              <a:rPr lang="en-US" sz="1900" dirty="0" smtClean="0"/>
              <a:t>      address = </a:t>
            </a:r>
            <a:r>
              <a:rPr lang="en-US" sz="1900" dirty="0" err="1" smtClean="0"/>
              <a:t>newAddress</a:t>
            </a:r>
            <a:r>
              <a:rPr lang="en-US" sz="1900" dirty="0" smtClean="0"/>
              <a:t>;</a:t>
            </a:r>
          </a:p>
          <a:p>
            <a:pPr>
              <a:buNone/>
            </a:pPr>
            <a:r>
              <a:rPr lang="en-US" sz="1900" dirty="0" smtClean="0"/>
              <a:t>   }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/>
              </a:rPr>
              <a:t>Employee Class Contd..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/* File name : AbstractDemo.java */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AbstractDemo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  public static void main(String 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{</a:t>
            </a:r>
          </a:p>
          <a:p>
            <a:pPr>
              <a:buNone/>
            </a:pPr>
            <a:r>
              <a:rPr lang="en-US" sz="1800" dirty="0" smtClean="0"/>
              <a:t>      /* Following is not allowed and would raise error */</a:t>
            </a:r>
          </a:p>
          <a:p>
            <a:pPr>
              <a:buNone/>
            </a:pPr>
            <a:r>
              <a:rPr lang="en-US" sz="1800" dirty="0" smtClean="0"/>
              <a:t>      </a:t>
            </a:r>
          </a:p>
          <a:p>
            <a:pPr>
              <a:buNone/>
            </a:pPr>
            <a:r>
              <a:rPr lang="en-US" sz="1800" dirty="0" smtClean="0"/>
              <a:t>	Employee e = new Employee("George W.", "Houston, TX", 43);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("\n Call </a:t>
            </a:r>
            <a:r>
              <a:rPr lang="en-US" sz="1800" dirty="0" err="1" smtClean="0"/>
              <a:t>mailCheck</a:t>
            </a:r>
            <a:r>
              <a:rPr lang="en-US" sz="1800" dirty="0" smtClean="0"/>
              <a:t> using Employee reference--");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e.mailCheck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  }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effectLst/>
              </a:rPr>
              <a:t>Test Class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would compile above example then you would get the following error: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Employee.java:46: Employee is abstract; cannot be instantiated</a:t>
            </a:r>
          </a:p>
          <a:p>
            <a:pPr lvl="1">
              <a:buNone/>
            </a:pPr>
            <a:r>
              <a:rPr lang="en-US" dirty="0" smtClean="0"/>
              <a:t>      Employee e = new Employee("George W.", "Houston, TX", 43);</a:t>
            </a:r>
          </a:p>
          <a:p>
            <a:pPr lvl="1">
              <a:buNone/>
            </a:pPr>
            <a:r>
              <a:rPr lang="en-US" dirty="0" smtClean="0"/>
              <a:t>                   ^</a:t>
            </a:r>
          </a:p>
          <a:p>
            <a:pPr lvl="1">
              <a:buNone/>
            </a:pPr>
            <a:r>
              <a:rPr lang="en-US" dirty="0" smtClean="0"/>
              <a:t>1 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After compilation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/* File name : Salary.java */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public class Salary extends Employee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private double salary; //Annual salary</a:t>
            </a:r>
          </a:p>
          <a:p>
            <a:pPr>
              <a:buNone/>
            </a:pPr>
            <a:r>
              <a:rPr lang="en-US" sz="1600" dirty="0" smtClean="0"/>
              <a:t>   </a:t>
            </a:r>
          </a:p>
          <a:p>
            <a:pPr>
              <a:buNone/>
            </a:pPr>
            <a:r>
              <a:rPr lang="en-US" sz="1600" dirty="0" smtClean="0"/>
              <a:t>	public Salary(String name, String address, double salary)</a:t>
            </a:r>
          </a:p>
          <a:p>
            <a:pPr>
              <a:buNone/>
            </a:pPr>
            <a:r>
              <a:rPr lang="en-US" sz="1600" dirty="0" smtClean="0"/>
              <a:t>   	{</a:t>
            </a:r>
          </a:p>
          <a:p>
            <a:pPr>
              <a:buNone/>
            </a:pPr>
            <a:r>
              <a:rPr lang="en-US" sz="1600" dirty="0" smtClean="0"/>
              <a:t>       super(name, address, number);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setSalary</a:t>
            </a:r>
            <a:r>
              <a:rPr lang="en-US" sz="1600" dirty="0" smtClean="0"/>
              <a:t>(salary);</a:t>
            </a:r>
          </a:p>
          <a:p>
            <a:pPr>
              <a:buNone/>
            </a:pPr>
            <a:r>
              <a:rPr lang="en-US" sz="1600" dirty="0" smtClean="0"/>
              <a:t>  	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/>
              </a:rPr>
              <a:t>Extending Abstract Class: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800" dirty="0" smtClean="0"/>
              <a:t> public double </a:t>
            </a:r>
            <a:r>
              <a:rPr lang="en-US" sz="2800" dirty="0" err="1" smtClean="0"/>
              <a:t>getSalary</a:t>
            </a:r>
            <a:r>
              <a:rPr lang="en-US" sz="2800" dirty="0" smtClean="0"/>
              <a:t>()</a:t>
            </a:r>
          </a:p>
          <a:p>
            <a:pPr>
              <a:buNone/>
            </a:pPr>
            <a:r>
              <a:rPr lang="en-US" sz="2800" dirty="0" smtClean="0"/>
              <a:t>   {</a:t>
            </a:r>
          </a:p>
          <a:p>
            <a:pPr>
              <a:buNone/>
            </a:pPr>
            <a:r>
              <a:rPr lang="en-US" sz="2800" dirty="0" smtClean="0"/>
              <a:t>       return salary;</a:t>
            </a:r>
          </a:p>
          <a:p>
            <a:pPr>
              <a:buNone/>
            </a:pPr>
            <a:r>
              <a:rPr lang="en-US" sz="2800" dirty="0" smtClean="0"/>
              <a:t>   }</a:t>
            </a:r>
          </a:p>
          <a:p>
            <a:pPr>
              <a:buNone/>
            </a:pPr>
            <a:r>
              <a:rPr lang="en-US" sz="2800" dirty="0" smtClean="0"/>
              <a:t>   public void </a:t>
            </a:r>
            <a:r>
              <a:rPr lang="en-US" sz="2800" dirty="0" err="1" smtClean="0"/>
              <a:t>setSalary</a:t>
            </a:r>
            <a:r>
              <a:rPr lang="en-US" sz="2800" dirty="0" smtClean="0"/>
              <a:t>(double </a:t>
            </a:r>
            <a:r>
              <a:rPr lang="en-US" sz="2800" dirty="0" err="1" smtClean="0"/>
              <a:t>newSalary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   {</a:t>
            </a:r>
          </a:p>
          <a:p>
            <a:pPr>
              <a:buNone/>
            </a:pPr>
            <a:r>
              <a:rPr lang="en-US" sz="2800" dirty="0" smtClean="0"/>
              <a:t>       if(</a:t>
            </a:r>
            <a:r>
              <a:rPr lang="en-US" sz="2800" dirty="0" err="1" smtClean="0"/>
              <a:t>newSalary</a:t>
            </a:r>
            <a:r>
              <a:rPr lang="en-US" sz="2800" dirty="0" smtClean="0"/>
              <a:t> &gt;= 0.0)</a:t>
            </a:r>
          </a:p>
          <a:p>
            <a:pPr>
              <a:buNone/>
            </a:pPr>
            <a:r>
              <a:rPr lang="en-US" sz="2800" dirty="0" smtClean="0"/>
              <a:t>       {</a:t>
            </a:r>
          </a:p>
          <a:p>
            <a:pPr>
              <a:buNone/>
            </a:pPr>
            <a:r>
              <a:rPr lang="en-US" sz="2800" dirty="0" smtClean="0"/>
              <a:t>          salary = </a:t>
            </a:r>
            <a:r>
              <a:rPr lang="en-US" sz="2800" dirty="0" err="1" smtClean="0"/>
              <a:t>newSalary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     }</a:t>
            </a:r>
          </a:p>
          <a:p>
            <a:pPr>
              <a:buNone/>
            </a:pPr>
            <a:r>
              <a:rPr lang="en-US" sz="2800" dirty="0" smtClean="0"/>
              <a:t>   }</a:t>
            </a:r>
          </a:p>
          <a:p>
            <a:pPr>
              <a:buNone/>
            </a:pPr>
            <a:r>
              <a:rPr lang="en-US" sz="2800" dirty="0" smtClean="0"/>
              <a:t>   public double </a:t>
            </a:r>
            <a:r>
              <a:rPr lang="en-US" sz="2800" dirty="0" err="1" smtClean="0"/>
              <a:t>computePay</a:t>
            </a:r>
            <a:r>
              <a:rPr lang="en-US" sz="2800" dirty="0" smtClean="0"/>
              <a:t>()</a:t>
            </a:r>
          </a:p>
          <a:p>
            <a:pPr>
              <a:buNone/>
            </a:pPr>
            <a:r>
              <a:rPr lang="en-US" sz="2800" dirty="0" smtClean="0"/>
              <a:t>   {</a:t>
            </a:r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("Computing salary pay for " + </a:t>
            </a:r>
            <a:r>
              <a:rPr lang="en-US" sz="2800" dirty="0" err="1" smtClean="0"/>
              <a:t>getName</a:t>
            </a:r>
            <a:r>
              <a:rPr lang="en-US" sz="2800" dirty="0" smtClean="0"/>
              <a:t>());</a:t>
            </a:r>
          </a:p>
          <a:p>
            <a:pPr>
              <a:buNone/>
            </a:pPr>
            <a:r>
              <a:rPr lang="en-US" sz="2800" dirty="0" smtClean="0"/>
              <a:t>      return salary/52;</a:t>
            </a:r>
          </a:p>
          <a:p>
            <a:pPr>
              <a:buNone/>
            </a:pPr>
            <a:r>
              <a:rPr lang="en-US" sz="2800" dirty="0" smtClean="0"/>
              <a:t>   }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/>
              </a:rPr>
              <a:t>Salary Class </a:t>
            </a:r>
            <a:r>
              <a:rPr lang="en-US" sz="3600" dirty="0" err="1" smtClean="0">
                <a:effectLst/>
              </a:rPr>
              <a:t>Contd</a:t>
            </a:r>
            <a:r>
              <a:rPr lang="en-US" sz="3600" dirty="0" smtClean="0">
                <a:effectLst/>
              </a:rPr>
              <a:t>…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interface is a collection of abstract methods. A class implements an interface, there by inheriting the abstract methods of the interface.</a:t>
            </a:r>
          </a:p>
          <a:p>
            <a:endParaRPr lang="en-US" dirty="0" smtClean="0"/>
          </a:p>
          <a:p>
            <a:r>
              <a:rPr lang="en-US" dirty="0" smtClean="0"/>
              <a:t>An interface is not a class. Writing an interface is similar to writing a class, but they are two different concepts.</a:t>
            </a:r>
          </a:p>
          <a:p>
            <a:pPr lvl="1"/>
            <a:r>
              <a:rPr lang="en-US" dirty="0" smtClean="0"/>
              <a:t> A class describes the attributes and behaviors of an object. </a:t>
            </a:r>
          </a:p>
          <a:p>
            <a:pPr lvl="1"/>
            <a:r>
              <a:rPr lang="en-US" b="1" dirty="0" smtClean="0"/>
              <a:t>An interface contains behaviors that a class implements.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/* File name : AbstractDemo.java 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AbstractDemo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sz="2100" dirty="0" smtClean="0"/>
              <a:t>Salary s = new Salary("</a:t>
            </a:r>
            <a:r>
              <a:rPr lang="en-US" sz="2100" dirty="0" err="1" smtClean="0"/>
              <a:t>Mohd</a:t>
            </a:r>
            <a:r>
              <a:rPr lang="en-US" sz="2100" dirty="0" smtClean="0"/>
              <a:t> </a:t>
            </a:r>
            <a:r>
              <a:rPr lang="en-US" sz="2100" dirty="0" err="1" smtClean="0"/>
              <a:t>Mohtashim</a:t>
            </a:r>
            <a:r>
              <a:rPr lang="en-US" sz="2100" dirty="0" smtClean="0"/>
              <a:t>", "</a:t>
            </a:r>
            <a:r>
              <a:rPr lang="en-US" sz="2100" dirty="0" err="1" smtClean="0"/>
              <a:t>Ambehta</a:t>
            </a:r>
            <a:r>
              <a:rPr lang="en-US" sz="2100" dirty="0" smtClean="0"/>
              <a:t>, UP", 3600.00);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      Employee e = new Salary("John Adams", "Boston, MA", 2400.00);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a class to contain a particular method but you want the actual implementation of that method to be determined by child classes, </a:t>
            </a:r>
          </a:p>
          <a:p>
            <a:endParaRPr lang="en-US" dirty="0" smtClean="0"/>
          </a:p>
          <a:p>
            <a:r>
              <a:rPr lang="en-US" dirty="0" smtClean="0"/>
              <a:t>you can declare the method in the parent class as abstract.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Abstract Methods</a:t>
            </a:r>
            <a:endParaRPr 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abstract keyword is also used to declare a method as abstract. An abstract method consists of a method signature, but no method body.</a:t>
            </a:r>
          </a:p>
          <a:p>
            <a:endParaRPr lang="en-US" dirty="0" smtClean="0"/>
          </a:p>
          <a:p>
            <a:r>
              <a:rPr lang="en-US" dirty="0" smtClean="0"/>
              <a:t>Abstract method would have no definition, and its signature is followed by a semicolon, not curly braces.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Abstract Methods</a:t>
            </a:r>
            <a:endParaRPr lang="en-US" sz="4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a method as abstract has two results: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class must also be declared abstract. If a class contains an abstract method, the class must be abstract as well.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Any child class must either override the abstract method or declare itself abstract.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Abstract Methods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public abstract class Employee {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private String name;</a:t>
            </a:r>
          </a:p>
          <a:p>
            <a:pPr>
              <a:buNone/>
            </a:pPr>
            <a:r>
              <a:rPr lang="en-US" sz="2000" dirty="0" smtClean="0"/>
              <a:t>   private String address;</a:t>
            </a:r>
          </a:p>
          <a:p>
            <a:pPr>
              <a:buNone/>
            </a:pPr>
            <a:r>
              <a:rPr lang="en-US" sz="2000" dirty="0" smtClean="0"/>
              <a:t>   private </a:t>
            </a:r>
            <a:r>
              <a:rPr lang="en-US" sz="2000" dirty="0" err="1" smtClean="0"/>
              <a:t>int</a:t>
            </a:r>
            <a:r>
              <a:rPr lang="en-US" sz="2000" dirty="0" smtClean="0"/>
              <a:t> number;</a:t>
            </a:r>
          </a:p>
          <a:p>
            <a:pPr>
              <a:buNone/>
            </a:pPr>
            <a:r>
              <a:rPr lang="en-US" sz="2000" dirty="0" smtClean="0"/>
              <a:t>   </a:t>
            </a:r>
          </a:p>
          <a:p>
            <a:pPr>
              <a:buNone/>
            </a:pPr>
            <a:r>
              <a:rPr lang="en-US" sz="2000" dirty="0" smtClean="0"/>
              <a:t>   public abstract double </a:t>
            </a:r>
            <a:r>
              <a:rPr lang="en-US" sz="2000" dirty="0" err="1" smtClean="0"/>
              <a:t>computePay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Abstract Method Example</a:t>
            </a:r>
            <a:endParaRPr lang="en-US" sz="4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/* File name : Salary.java */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public class Salary extends Employee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 lvl="1">
              <a:buNone/>
            </a:pPr>
            <a:r>
              <a:rPr lang="en-US" sz="1800" dirty="0" smtClean="0"/>
              <a:t>   private double salary; // Annual salary</a:t>
            </a:r>
          </a:p>
          <a:p>
            <a:pPr lvl="1">
              <a:buNone/>
            </a:pPr>
            <a:r>
              <a:rPr lang="en-US" sz="1800" dirty="0" smtClean="0"/>
              <a:t>  </a:t>
            </a:r>
          </a:p>
          <a:p>
            <a:pPr lvl="1">
              <a:buNone/>
            </a:pPr>
            <a:r>
              <a:rPr lang="en-US" sz="1800" dirty="0" smtClean="0"/>
              <a:t>   public double </a:t>
            </a:r>
            <a:r>
              <a:rPr lang="en-US" sz="1800" dirty="0" err="1" smtClean="0"/>
              <a:t>computePay</a:t>
            </a:r>
            <a:r>
              <a:rPr lang="en-US" sz="1800" dirty="0" smtClean="0"/>
              <a:t>()</a:t>
            </a:r>
          </a:p>
          <a:p>
            <a:pPr lvl="1">
              <a:buNone/>
            </a:pPr>
            <a:r>
              <a:rPr lang="en-US" sz="1800" dirty="0" smtClean="0"/>
              <a:t>   {</a:t>
            </a:r>
          </a:p>
          <a:p>
            <a:pPr lvl="1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("Computing salary pay for " + </a:t>
            </a:r>
            <a:r>
              <a:rPr lang="en-US" sz="1800" dirty="0" err="1" smtClean="0"/>
              <a:t>getName</a:t>
            </a:r>
            <a:r>
              <a:rPr lang="en-US" sz="1800" dirty="0" smtClean="0"/>
              <a:t>());</a:t>
            </a:r>
          </a:p>
          <a:p>
            <a:pPr lvl="1">
              <a:buNone/>
            </a:pPr>
            <a:r>
              <a:rPr lang="en-US" sz="1800" dirty="0" smtClean="0"/>
              <a:t>      return salary/52;</a:t>
            </a:r>
          </a:p>
          <a:p>
            <a:pPr lvl="1">
              <a:buNone/>
            </a:pPr>
            <a:r>
              <a:rPr lang="en-US" sz="1800" dirty="0" smtClean="0"/>
              <a:t>   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Abstract Method Example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Unless the class that implements the interface is abstract, all the methods of the interface need to be defined in the class.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interface is similar to a class in the following ways:</a:t>
            </a:r>
          </a:p>
          <a:p>
            <a:pPr lvl="1"/>
            <a:r>
              <a:rPr lang="en-US" dirty="0" smtClean="0"/>
              <a:t>An interface can contain any number of methods.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interface is written in a file with a .java extension, with the name of the interface matching the name of the file.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bytecode</a:t>
            </a:r>
            <a:r>
              <a:rPr lang="en-US" dirty="0" smtClean="0"/>
              <a:t> of an interface appears in a .class file.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Interfaces appear in packages, and their corresponding </a:t>
            </a:r>
            <a:r>
              <a:rPr lang="en-US" dirty="0" err="1" smtClean="0"/>
              <a:t>bytecode</a:t>
            </a:r>
            <a:r>
              <a:rPr lang="en-US" dirty="0" smtClean="0"/>
              <a:t> file must be in a directory structure that matches the package name.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However, an interface is different from a class in several ways, including: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You cannot instantiate an interface.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interface does not contain any constructors.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of the methods in an interface are abstract.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interface cannot contain instance fields. The only fields that can appear in an interface must be declared both static and final.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interface is not extended by a class; it is implemented by a class.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interface can extend multiple interfaces.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interface keyword is used to declare an interface. Here is a simple example to declare an interface: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/* File name : NameOfInterface.java */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java.lang</a:t>
            </a:r>
            <a:r>
              <a:rPr lang="en-US" sz="2000" dirty="0" smtClean="0"/>
              <a:t>.*;</a:t>
            </a:r>
          </a:p>
          <a:p>
            <a:pPr>
              <a:buNone/>
            </a:pPr>
            <a:r>
              <a:rPr lang="en-US" sz="2000" dirty="0" smtClean="0"/>
              <a:t>//Any number of import statements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public interface </a:t>
            </a:r>
            <a:r>
              <a:rPr lang="en-US" sz="2000" dirty="0" err="1" smtClean="0"/>
              <a:t>NameOfInterface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//Any number of final, static fields</a:t>
            </a:r>
          </a:p>
          <a:p>
            <a:pPr>
              <a:buNone/>
            </a:pPr>
            <a:r>
              <a:rPr lang="en-US" sz="2000" dirty="0" smtClean="0"/>
              <a:t>   //Any number of abstract method declarations\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Interface: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Interfaces have the following properties:</a:t>
            </a:r>
          </a:p>
          <a:p>
            <a:endParaRPr lang="en-US" sz="2000" dirty="0" smtClean="0"/>
          </a:p>
          <a:p>
            <a:r>
              <a:rPr lang="en-US" sz="2000" dirty="0" smtClean="0"/>
              <a:t>An interface is implicitly abstract. You do not need to use the abstract keyword when declaring an interface.</a:t>
            </a:r>
          </a:p>
          <a:p>
            <a:endParaRPr lang="en-US" sz="2000" dirty="0" smtClean="0"/>
          </a:p>
          <a:p>
            <a:r>
              <a:rPr lang="en-US" sz="2000" dirty="0" smtClean="0"/>
              <a:t>Each method in an interface is also implicitly abstract, so the abstract keyword is not needed.</a:t>
            </a:r>
          </a:p>
          <a:p>
            <a:endParaRPr lang="en-US" sz="2000" dirty="0" smtClean="0"/>
          </a:p>
          <a:p>
            <a:r>
              <a:rPr lang="en-US" sz="2000" dirty="0" smtClean="0"/>
              <a:t>Methods in an interface are implicitly public.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/* File name : Animal.java 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interface Animal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public void eat();</a:t>
            </a:r>
          </a:p>
          <a:p>
            <a:pPr>
              <a:buNone/>
            </a:pPr>
            <a:r>
              <a:rPr lang="en-US" dirty="0" smtClean="0"/>
              <a:t>   public void travel();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Interface Example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/* File name : MammalInt.java */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public class </a:t>
            </a:r>
            <a:r>
              <a:rPr lang="en-US" sz="1200" dirty="0" err="1" smtClean="0"/>
              <a:t>MammalInt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implements</a:t>
            </a:r>
            <a:r>
              <a:rPr lang="en-US" sz="1200" dirty="0" smtClean="0"/>
              <a:t> Animal{</a:t>
            </a:r>
          </a:p>
          <a:p>
            <a:pPr>
              <a:buNone/>
            </a:pPr>
            <a:r>
              <a:rPr lang="en-US" sz="1200" dirty="0" smtClean="0"/>
              <a:t>   </a:t>
            </a:r>
          </a:p>
          <a:p>
            <a:pPr>
              <a:buNone/>
            </a:pPr>
            <a:r>
              <a:rPr lang="en-US" sz="1200" dirty="0" smtClean="0"/>
              <a:t>	public void eat(){</a:t>
            </a:r>
          </a:p>
          <a:p>
            <a:pPr>
              <a:buNone/>
            </a:pPr>
            <a:r>
              <a:rPr lang="en-US" sz="1200" dirty="0" smtClean="0"/>
              <a:t>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("Mammal eats");</a:t>
            </a:r>
          </a:p>
          <a:p>
            <a:pPr>
              <a:buNone/>
            </a:pPr>
            <a:r>
              <a:rPr lang="en-US" sz="1200" dirty="0" smtClean="0"/>
              <a:t>     }</a:t>
            </a:r>
          </a:p>
          <a:p>
            <a:pPr>
              <a:buNone/>
            </a:pPr>
            <a:r>
              <a:rPr lang="en-US" sz="1200" dirty="0" smtClean="0"/>
              <a:t>   </a:t>
            </a:r>
          </a:p>
          <a:p>
            <a:pPr>
              <a:buNone/>
            </a:pPr>
            <a:r>
              <a:rPr lang="en-US" sz="1200" dirty="0" smtClean="0"/>
              <a:t>  public void travel(){</a:t>
            </a:r>
          </a:p>
          <a:p>
            <a:pPr>
              <a:buNone/>
            </a:pPr>
            <a:r>
              <a:rPr lang="en-US" sz="1200" dirty="0" smtClean="0"/>
              <a:t>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("Mammal travels");</a:t>
            </a:r>
          </a:p>
          <a:p>
            <a:pPr>
              <a:buNone/>
            </a:pPr>
            <a:r>
              <a:rPr lang="en-US" sz="1200" dirty="0" smtClean="0"/>
              <a:t>   } </a:t>
            </a:r>
          </a:p>
          <a:p>
            <a:pPr>
              <a:buNone/>
            </a:pPr>
            <a:r>
              <a:rPr lang="en-US" sz="1200" dirty="0" smtClean="0"/>
              <a:t>   </a:t>
            </a:r>
          </a:p>
          <a:p>
            <a:pPr>
              <a:buNone/>
            </a:pPr>
            <a:r>
              <a:rPr lang="en-US" sz="1200" dirty="0" smtClean="0"/>
              <a:t>public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noOfLegs</a:t>
            </a:r>
            <a:r>
              <a:rPr lang="en-US" sz="1200" dirty="0" smtClean="0"/>
              <a:t>(){</a:t>
            </a:r>
          </a:p>
          <a:p>
            <a:pPr>
              <a:buNone/>
            </a:pPr>
            <a:r>
              <a:rPr lang="en-US" sz="1200" dirty="0" smtClean="0"/>
              <a:t>      return 0;</a:t>
            </a:r>
          </a:p>
          <a:p>
            <a:pPr>
              <a:buNone/>
            </a:pPr>
            <a:r>
              <a:rPr lang="en-US" sz="1200" dirty="0" smtClean="0"/>
              <a:t>   }</a:t>
            </a:r>
          </a:p>
          <a:p>
            <a:pPr>
              <a:buNone/>
            </a:pPr>
            <a:r>
              <a:rPr lang="en-US" sz="1200" dirty="0" smtClean="0"/>
              <a:t>   </a:t>
            </a:r>
          </a:p>
          <a:p>
            <a:pPr>
              <a:buNone/>
            </a:pPr>
            <a:r>
              <a:rPr lang="en-US" sz="1200" dirty="0" smtClean="0"/>
              <a:t>public static void main(String </a:t>
            </a:r>
            <a:r>
              <a:rPr lang="en-US" sz="1200" dirty="0" err="1" smtClean="0"/>
              <a:t>args</a:t>
            </a:r>
            <a:r>
              <a:rPr lang="en-US" sz="1200" dirty="0" smtClean="0"/>
              <a:t>[]){</a:t>
            </a:r>
          </a:p>
          <a:p>
            <a:pPr>
              <a:buNone/>
            </a:pPr>
            <a:r>
              <a:rPr lang="en-US" sz="1200" dirty="0" smtClean="0"/>
              <a:t>      </a:t>
            </a:r>
            <a:r>
              <a:rPr lang="en-US" sz="1200" dirty="0" err="1" smtClean="0"/>
              <a:t>MammalInt</a:t>
            </a:r>
            <a:r>
              <a:rPr lang="en-US" sz="1200" dirty="0" smtClean="0"/>
              <a:t> m = new </a:t>
            </a:r>
            <a:r>
              <a:rPr lang="en-US" sz="1200" dirty="0" err="1" smtClean="0"/>
              <a:t>MammalInt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      m.eat();</a:t>
            </a:r>
          </a:p>
          <a:p>
            <a:pPr>
              <a:buNone/>
            </a:pPr>
            <a:r>
              <a:rPr lang="en-US" sz="1200" dirty="0" smtClean="0"/>
              <a:t>      m.travel();</a:t>
            </a:r>
          </a:p>
          <a:p>
            <a:pPr>
              <a:buNone/>
            </a:pPr>
            <a:r>
              <a:rPr lang="en-US" sz="1200" dirty="0" smtClean="0"/>
              <a:t>   }</a:t>
            </a:r>
          </a:p>
          <a:p>
            <a:pPr>
              <a:buNone/>
            </a:pPr>
            <a:r>
              <a:rPr lang="en-US" sz="1200" dirty="0" smtClean="0"/>
              <a:t>} 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Interface Example</a:t>
            </a:r>
            <a:endParaRPr lang="en-US" sz="36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TSC@PGOJMHNKXUWXY5ML" val="34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4145</TotalTime>
  <Words>1112</Words>
  <Application>Microsoft Office PowerPoint</Application>
  <PresentationFormat>On-screen Show (4:3)</PresentationFormat>
  <Paragraphs>243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Interface, Abstract Class &amp; Methods</vt:lpstr>
      <vt:lpstr>Interface</vt:lpstr>
      <vt:lpstr>Interface</vt:lpstr>
      <vt:lpstr>Interface</vt:lpstr>
      <vt:lpstr>Interface</vt:lpstr>
      <vt:lpstr>Declaring Interface:</vt:lpstr>
      <vt:lpstr>Interface</vt:lpstr>
      <vt:lpstr>Interface Example</vt:lpstr>
      <vt:lpstr>Interface Example</vt:lpstr>
      <vt:lpstr>PowerPoint Presentation</vt:lpstr>
      <vt:lpstr>Useful resource</vt:lpstr>
      <vt:lpstr>Abstract Class</vt:lpstr>
      <vt:lpstr>Abstract Class</vt:lpstr>
      <vt:lpstr>Abstract Class Example</vt:lpstr>
      <vt:lpstr>Employee Class Contd..</vt:lpstr>
      <vt:lpstr>Test Class</vt:lpstr>
      <vt:lpstr>After compilation</vt:lpstr>
      <vt:lpstr>Extending Abstract Class:</vt:lpstr>
      <vt:lpstr>Salary Class Contd…</vt:lpstr>
      <vt:lpstr>Test Class</vt:lpstr>
      <vt:lpstr>Abstract Methods</vt:lpstr>
      <vt:lpstr>Abstract Methods</vt:lpstr>
      <vt:lpstr>Abstract Methods</vt:lpstr>
      <vt:lpstr>Abstract Method Example</vt:lpstr>
      <vt:lpstr>Abstract Method Example</vt:lpstr>
    </vt:vector>
  </TitlesOfParts>
  <Company>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</dc:title>
  <dc:creator>Malik Tahir Hassan</dc:creator>
  <cp:lastModifiedBy>Muhammad Nabeel</cp:lastModifiedBy>
  <cp:revision>689</cp:revision>
  <dcterms:created xsi:type="dcterms:W3CDTF">2012-09-28T07:20:28Z</dcterms:created>
  <dcterms:modified xsi:type="dcterms:W3CDTF">2014-12-11T05:50:40Z</dcterms:modified>
</cp:coreProperties>
</file>