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elvetica World Bold Italics" charset="1" panose="020B0800040000090004"/>
      <p:regular r:id="rId15"/>
    </p:embeddedFont>
    <p:embeddedFont>
      <p:font typeface="Quicksand" charset="1" panose="00000000000000000000"/>
      <p:regular r:id="rId16"/>
    </p:embeddedFont>
    <p:embeddedFont>
      <p:font typeface="TS Qamus Bold" charset="1" panose="00000800000000000000"/>
      <p:regular r:id="rId17"/>
    </p:embeddedFont>
    <p:embeddedFont>
      <p:font typeface="TS Qamus" charset="1" panose="00000500000000000000"/>
      <p:regular r:id="rId18"/>
    </p:embeddedFont>
    <p:embeddedFont>
      <p:font typeface="Helvetica World" charset="1" panose="020B050004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87867"/>
            <a:ext cx="16229942" cy="343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6009"/>
              </a:lnSpc>
              <a:spcBef>
                <a:spcPct val="0"/>
              </a:spcBef>
            </a:pPr>
            <a:r>
              <a:rPr lang="ar-EG" b="true" sz="18577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إحسان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Ehsan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11 March, 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Our project aims to analyze, strategize, and implement techniques to boost product sales for Warner &amp; Spencer. We recognize the importance of a robust sales strategy and intend to explore innovative methods to enhance sales figures and market penetration.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05169" y="4027278"/>
            <a:ext cx="10677662" cy="2232445"/>
          </a:xfrm>
          <a:custGeom>
            <a:avLst/>
            <a:gdLst/>
            <a:ahLst/>
            <a:cxnLst/>
            <a:rect r="r" b="b" t="t" l="l"/>
            <a:pathLst>
              <a:path h="2232445" w="10677662">
                <a:moveTo>
                  <a:pt x="0" y="0"/>
                </a:moveTo>
                <a:lnTo>
                  <a:pt x="10677662" y="0"/>
                </a:lnTo>
                <a:lnTo>
                  <a:pt x="10677662" y="2232444"/>
                </a:lnTo>
                <a:lnTo>
                  <a:pt x="0" y="2232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19919" y="419417"/>
            <a:ext cx="8048163" cy="11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8959"/>
              </a:lnSpc>
              <a:spcBef>
                <a:spcPct val="0"/>
              </a:spcBef>
            </a:pPr>
            <a:r>
              <a:rPr lang="ar-EG" b="true" sz="6399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مقدمة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45045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7" y="0"/>
                </a:lnTo>
                <a:lnTo>
                  <a:pt x="4210757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3062318" y="4980697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864383" y="6101719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2695159" y="8349568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62598" y="132625"/>
            <a:ext cx="14072064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8959"/>
              </a:lnSpc>
              <a:spcBef>
                <a:spcPct val="0"/>
              </a:spcBef>
            </a:pPr>
            <a:r>
              <a:rPr lang="ar-EG" b="true" sz="6399">
                <a:solidFill>
                  <a:srgbClr val="0F4662"/>
                </a:solidFill>
                <a:latin typeface="TS Qamus Bold"/>
                <a:ea typeface="TS Qamus Bold"/>
                <a:cs typeface="TS Qamus Bold"/>
                <a:sym typeface="TS Qamus Bold"/>
                <a:rtl val="true"/>
              </a:rPr>
              <a:t>منصة إحسان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63320" y="3243927"/>
            <a:ext cx="5348229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359"/>
              </a:lnSpc>
              <a:spcBef>
                <a:spcPct val="0"/>
              </a:spcBef>
            </a:pPr>
            <a:r>
              <a:rPr lang="ar-EG" sz="2400">
                <a:solidFill>
                  <a:srgbClr val="0F4662"/>
                </a:solidFill>
                <a:latin typeface="TS Qamus"/>
                <a:ea typeface="TS Qamus"/>
                <a:cs typeface="TS Qamus"/>
                <a:sym typeface="TS Qamus"/>
                <a:rtl val="true"/>
              </a:rPr>
              <a:t>إحسان هي منصة وطنية للعمل الخيري في السعودية، تهدف إلى تعزيز العطاء الرقمي وتسهيل التبرعات للمحتاجين عبر تقنيات متقدمة.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59003" y="2818040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 marL="0" indent="0" lvl="0">
              <a:lnSpc>
                <a:spcPts val="3919"/>
              </a:lnSpc>
              <a:spcBef>
                <a:spcPct val="0"/>
              </a:spcBef>
            </a:pPr>
            <a:r>
              <a:rPr lang="ar-EG" b="true" sz="2799">
                <a:solidFill>
                  <a:srgbClr val="0F4662"/>
                </a:solidFill>
                <a:latin typeface="TS Qamus Bold"/>
                <a:ea typeface="TS Qamus Bold"/>
                <a:cs typeface="TS Qamus Bold"/>
                <a:sym typeface="TS Qamus Bold"/>
                <a:rtl val="true"/>
              </a:rPr>
              <a:t> نبذة عن إحسان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3829" y="4555112"/>
            <a:ext cx="5348229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359"/>
              </a:lnSpc>
              <a:spcBef>
                <a:spcPct val="0"/>
              </a:spcBef>
            </a:pPr>
            <a:r>
              <a:rPr lang="ar-EG" sz="2400">
                <a:solidFill>
                  <a:srgbClr val="0F4662"/>
                </a:solidFill>
                <a:latin typeface="TS Qamus"/>
                <a:ea typeface="TS Qamus"/>
                <a:cs typeface="TS Qamus"/>
                <a:sym typeface="TS Qamus"/>
                <a:rtl val="true"/>
              </a:rPr>
              <a:t>تبرعات للجهات الخيرية، برنامج "فرجت"، ودعم المحتاجين في التعليم والصحة والإسكان.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3829" y="4140014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919"/>
              </a:lnSpc>
              <a:spcBef>
                <a:spcPct val="0"/>
              </a:spcBef>
            </a:pPr>
            <a:r>
              <a:rPr lang="ar-EG" b="true" sz="2799">
                <a:solidFill>
                  <a:srgbClr val="0F4662"/>
                </a:solidFill>
                <a:latin typeface="TS Qamus Bold"/>
                <a:ea typeface="TS Qamus Bold"/>
                <a:cs typeface="TS Qamus Bold"/>
                <a:sym typeface="TS Qamus Bold"/>
                <a:rtl val="true"/>
              </a:rPr>
              <a:t>الخدمات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9003" y="6865721"/>
            <a:ext cx="535254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359"/>
              </a:lnSpc>
              <a:spcBef>
                <a:spcPct val="0"/>
              </a:spcBef>
            </a:pPr>
            <a:r>
              <a:rPr lang="ar-EG" sz="2400">
                <a:solidFill>
                  <a:srgbClr val="0F4662"/>
                </a:solidFill>
                <a:latin typeface="TS Qamus"/>
                <a:ea typeface="TS Qamus"/>
                <a:cs typeface="TS Qamus"/>
                <a:sym typeface="TS Qamus"/>
                <a:rtl val="true"/>
              </a:rPr>
              <a:t>تسهيل التبرعات، تعزيز الشفافية، ودعم القطاع غير الربحي رقميًا.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59003" y="6422491"/>
            <a:ext cx="53525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0" indent="0" lvl="0">
              <a:lnSpc>
                <a:spcPts val="3919"/>
              </a:lnSpc>
              <a:spcBef>
                <a:spcPct val="0"/>
              </a:spcBef>
            </a:pPr>
            <a:r>
              <a:rPr lang="ar-EG" b="true" sz="2799">
                <a:solidFill>
                  <a:srgbClr val="0F4662"/>
                </a:solidFill>
                <a:latin typeface="TS Qamus Bold"/>
                <a:ea typeface="TS Qamus Bold"/>
                <a:cs typeface="TS Qamus Bold"/>
                <a:sym typeface="TS Qamus Bold"/>
                <a:rtl val="true"/>
              </a:rPr>
              <a:t>أهداف المنصة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066584" y="1371049"/>
            <a:ext cx="530661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359"/>
              </a:lnSpc>
              <a:spcBef>
                <a:spcPct val="0"/>
              </a:spcBef>
            </a:pPr>
            <a:r>
              <a:rPr lang="ar-EG" sz="2400">
                <a:solidFill>
                  <a:srgbClr val="0F4662"/>
                </a:solidFill>
                <a:latin typeface="TS Qamus"/>
                <a:ea typeface="TS Qamus"/>
                <a:cs typeface="TS Qamus"/>
                <a:sym typeface="TS Qamus"/>
                <a:rtl val="true"/>
              </a:rPr>
              <a:t>تيسير العطاء وفق رغباتك في طريقة الإحسان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53845" y="2609210"/>
            <a:ext cx="6731477" cy="3008988"/>
            <a:chOff x="0" y="0"/>
            <a:chExt cx="1772899" cy="792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72899" cy="792491"/>
            </a:xfrm>
            <a:custGeom>
              <a:avLst/>
              <a:gdLst/>
              <a:ahLst/>
              <a:cxnLst/>
              <a:rect r="r" b="b" t="t" l="l"/>
              <a:pathLst>
                <a:path h="792491" w="1772899">
                  <a:moveTo>
                    <a:pt x="58655" y="0"/>
                  </a:moveTo>
                  <a:lnTo>
                    <a:pt x="1714244" y="0"/>
                  </a:lnTo>
                  <a:cubicBezTo>
                    <a:pt x="1746638" y="0"/>
                    <a:pt x="1772899" y="26261"/>
                    <a:pt x="1772899" y="58655"/>
                  </a:cubicBezTo>
                  <a:lnTo>
                    <a:pt x="1772899" y="733835"/>
                  </a:lnTo>
                  <a:cubicBezTo>
                    <a:pt x="1772899" y="749392"/>
                    <a:pt x="1766720" y="764311"/>
                    <a:pt x="1755720" y="775311"/>
                  </a:cubicBezTo>
                  <a:cubicBezTo>
                    <a:pt x="1744719" y="786311"/>
                    <a:pt x="1729800" y="792491"/>
                    <a:pt x="1714244" y="792491"/>
                  </a:cubicBezTo>
                  <a:lnTo>
                    <a:pt x="58655" y="792491"/>
                  </a:lnTo>
                  <a:cubicBezTo>
                    <a:pt x="26261" y="792491"/>
                    <a:pt x="0" y="766230"/>
                    <a:pt x="0" y="733835"/>
                  </a:cubicBezTo>
                  <a:lnTo>
                    <a:pt x="0" y="58655"/>
                  </a:lnTo>
                  <a:cubicBezTo>
                    <a:pt x="0" y="26261"/>
                    <a:pt x="26261" y="0"/>
                    <a:pt x="586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772899" cy="91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62941" y="318130"/>
            <a:ext cx="12362117" cy="11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8959"/>
              </a:lnSpc>
              <a:spcBef>
                <a:spcPct val="0"/>
              </a:spcBef>
            </a:pPr>
            <a:r>
              <a:rPr lang="ar-EG" b="true" sz="6399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استخراج البيانات من منصة "إحسان"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594618" y="3615228"/>
            <a:ext cx="6449933" cy="806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969"/>
              </a:lnSpc>
              <a:spcBef>
                <a:spcPct val="0"/>
              </a:spcBef>
            </a:pPr>
            <a:r>
              <a:rPr lang="ar-EG" sz="4099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المصدر: "إحسان"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78208" y="6752693"/>
            <a:ext cx="6731477" cy="3008988"/>
            <a:chOff x="0" y="0"/>
            <a:chExt cx="1772899" cy="79249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2899" cy="792491"/>
            </a:xfrm>
            <a:custGeom>
              <a:avLst/>
              <a:gdLst/>
              <a:ahLst/>
              <a:cxnLst/>
              <a:rect r="r" b="b" t="t" l="l"/>
              <a:pathLst>
                <a:path h="792491" w="1772899">
                  <a:moveTo>
                    <a:pt x="58655" y="0"/>
                  </a:moveTo>
                  <a:lnTo>
                    <a:pt x="1714244" y="0"/>
                  </a:lnTo>
                  <a:cubicBezTo>
                    <a:pt x="1746638" y="0"/>
                    <a:pt x="1772899" y="26261"/>
                    <a:pt x="1772899" y="58655"/>
                  </a:cubicBezTo>
                  <a:lnTo>
                    <a:pt x="1772899" y="733835"/>
                  </a:lnTo>
                  <a:cubicBezTo>
                    <a:pt x="1772899" y="749392"/>
                    <a:pt x="1766720" y="764311"/>
                    <a:pt x="1755720" y="775311"/>
                  </a:cubicBezTo>
                  <a:cubicBezTo>
                    <a:pt x="1744719" y="786311"/>
                    <a:pt x="1729800" y="792491"/>
                    <a:pt x="1714244" y="792491"/>
                  </a:cubicBezTo>
                  <a:lnTo>
                    <a:pt x="58655" y="792491"/>
                  </a:lnTo>
                  <a:cubicBezTo>
                    <a:pt x="26261" y="792491"/>
                    <a:pt x="0" y="766230"/>
                    <a:pt x="0" y="733835"/>
                  </a:cubicBezTo>
                  <a:lnTo>
                    <a:pt x="0" y="58655"/>
                  </a:lnTo>
                  <a:cubicBezTo>
                    <a:pt x="0" y="26261"/>
                    <a:pt x="26261" y="0"/>
                    <a:pt x="586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772899" cy="91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18980" y="7530942"/>
            <a:ext cx="6449933" cy="255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970"/>
              </a:lnSpc>
              <a:spcBef>
                <a:spcPct val="0"/>
              </a:spcBef>
            </a:pPr>
            <a:r>
              <a:rPr lang="ar-EG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جمع البيانات عبر "إحسان"</a:t>
            </a:r>
          </a:p>
          <a:p>
            <a:pPr algn="ctr" rtl="true">
              <a:lnSpc>
                <a:spcPts val="6970"/>
              </a:lnSpc>
              <a:spcBef>
                <a:spcPct val="0"/>
              </a:spcBef>
            </a:pPr>
          </a:p>
          <a:p>
            <a:pPr algn="ctr" rtl="true">
              <a:lnSpc>
                <a:spcPts val="697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9453845" y="6752693"/>
            <a:ext cx="6731477" cy="3008988"/>
            <a:chOff x="0" y="0"/>
            <a:chExt cx="1772899" cy="7924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72899" cy="792491"/>
            </a:xfrm>
            <a:custGeom>
              <a:avLst/>
              <a:gdLst/>
              <a:ahLst/>
              <a:cxnLst/>
              <a:rect r="r" b="b" t="t" l="l"/>
              <a:pathLst>
                <a:path h="792491" w="1772899">
                  <a:moveTo>
                    <a:pt x="58655" y="0"/>
                  </a:moveTo>
                  <a:lnTo>
                    <a:pt x="1714244" y="0"/>
                  </a:lnTo>
                  <a:cubicBezTo>
                    <a:pt x="1746638" y="0"/>
                    <a:pt x="1772899" y="26261"/>
                    <a:pt x="1772899" y="58655"/>
                  </a:cubicBezTo>
                  <a:lnTo>
                    <a:pt x="1772899" y="733835"/>
                  </a:lnTo>
                  <a:cubicBezTo>
                    <a:pt x="1772899" y="749392"/>
                    <a:pt x="1766720" y="764311"/>
                    <a:pt x="1755720" y="775311"/>
                  </a:cubicBezTo>
                  <a:cubicBezTo>
                    <a:pt x="1744719" y="786311"/>
                    <a:pt x="1729800" y="792491"/>
                    <a:pt x="1714244" y="792491"/>
                  </a:cubicBezTo>
                  <a:lnTo>
                    <a:pt x="58655" y="792491"/>
                  </a:lnTo>
                  <a:cubicBezTo>
                    <a:pt x="26261" y="792491"/>
                    <a:pt x="0" y="766230"/>
                    <a:pt x="0" y="733835"/>
                  </a:cubicBezTo>
                  <a:lnTo>
                    <a:pt x="0" y="58655"/>
                  </a:lnTo>
                  <a:cubicBezTo>
                    <a:pt x="0" y="26261"/>
                    <a:pt x="26261" y="0"/>
                    <a:pt x="586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772899" cy="91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453845" y="7333956"/>
            <a:ext cx="6731477" cy="255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970"/>
              </a:lnSpc>
            </a:pPr>
            <a:r>
              <a:rPr lang="ar-EG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عدد الصفوف: </a:t>
            </a:r>
            <a:r>
              <a:rPr lang="en-US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1485</a:t>
            </a:r>
          </a:p>
          <a:p>
            <a:pPr algn="ctr" rtl="true">
              <a:lnSpc>
                <a:spcPts val="6970"/>
              </a:lnSpc>
            </a:pPr>
            <a:r>
              <a:rPr lang="ar-EG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عدد الأعمدة: </a:t>
            </a:r>
            <a:r>
              <a:rPr lang="en-US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12</a:t>
            </a:r>
          </a:p>
          <a:p>
            <a:pPr algn="ctr" rtl="true">
              <a:lnSpc>
                <a:spcPts val="6970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578208" y="2609210"/>
            <a:ext cx="6731477" cy="3008988"/>
            <a:chOff x="0" y="0"/>
            <a:chExt cx="1772899" cy="79249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72899" cy="792491"/>
            </a:xfrm>
            <a:custGeom>
              <a:avLst/>
              <a:gdLst/>
              <a:ahLst/>
              <a:cxnLst/>
              <a:rect r="r" b="b" t="t" l="l"/>
              <a:pathLst>
                <a:path h="792491" w="1772899">
                  <a:moveTo>
                    <a:pt x="58655" y="0"/>
                  </a:moveTo>
                  <a:lnTo>
                    <a:pt x="1714244" y="0"/>
                  </a:lnTo>
                  <a:cubicBezTo>
                    <a:pt x="1746638" y="0"/>
                    <a:pt x="1772899" y="26261"/>
                    <a:pt x="1772899" y="58655"/>
                  </a:cubicBezTo>
                  <a:lnTo>
                    <a:pt x="1772899" y="733835"/>
                  </a:lnTo>
                  <a:cubicBezTo>
                    <a:pt x="1772899" y="749392"/>
                    <a:pt x="1766720" y="764311"/>
                    <a:pt x="1755720" y="775311"/>
                  </a:cubicBezTo>
                  <a:cubicBezTo>
                    <a:pt x="1744719" y="786311"/>
                    <a:pt x="1729800" y="792491"/>
                    <a:pt x="1714244" y="792491"/>
                  </a:cubicBezTo>
                  <a:lnTo>
                    <a:pt x="58655" y="792491"/>
                  </a:lnTo>
                  <a:cubicBezTo>
                    <a:pt x="26261" y="792491"/>
                    <a:pt x="0" y="766230"/>
                    <a:pt x="0" y="733835"/>
                  </a:cubicBezTo>
                  <a:lnTo>
                    <a:pt x="0" y="58655"/>
                  </a:lnTo>
                  <a:cubicBezTo>
                    <a:pt x="0" y="26261"/>
                    <a:pt x="26261" y="0"/>
                    <a:pt x="586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1772899" cy="9163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78208" y="3630026"/>
            <a:ext cx="6731477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970"/>
              </a:lnSpc>
              <a:spcBef>
                <a:spcPct val="0"/>
              </a:spcBef>
            </a:pPr>
            <a:r>
              <a:rPr lang="ar-EG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الفترة: من </a:t>
            </a:r>
            <a:r>
              <a:rPr lang="en-US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2024</a:t>
            </a:r>
            <a:r>
              <a:rPr lang="ar-EG" sz="41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حتى الوقت الحالي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934190" y="1799585"/>
            <a:ext cx="1806798" cy="180679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4934190" y="5914644"/>
            <a:ext cx="1806798" cy="180679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337202" y="1799585"/>
            <a:ext cx="1806798" cy="180679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337202" y="5914644"/>
            <a:ext cx="1806798" cy="1806798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6547" y="9071945"/>
            <a:ext cx="810923" cy="8109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43317" y="9055104"/>
            <a:ext cx="810923" cy="8109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04837" y="9038262"/>
            <a:ext cx="810923" cy="8109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021246" y="1361157"/>
            <a:ext cx="14578314" cy="7343730"/>
          </a:xfrm>
          <a:custGeom>
            <a:avLst/>
            <a:gdLst/>
            <a:ahLst/>
            <a:cxnLst/>
            <a:rect r="r" b="b" t="t" l="l"/>
            <a:pathLst>
              <a:path h="7343730" w="14578314">
                <a:moveTo>
                  <a:pt x="0" y="0"/>
                </a:moveTo>
                <a:lnTo>
                  <a:pt x="14578314" y="0"/>
                </a:lnTo>
                <a:lnTo>
                  <a:pt x="14578314" y="7343730"/>
                </a:lnTo>
                <a:lnTo>
                  <a:pt x="0" y="734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0" t="-306" r="-91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41640" y="-66040"/>
            <a:ext cx="11537525" cy="11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8959"/>
              </a:lnSpc>
              <a:spcBef>
                <a:spcPct val="0"/>
              </a:spcBef>
            </a:pPr>
            <a:r>
              <a:rPr lang="ar-EG" b="true" sz="6399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أكبر مبلغ تبرع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88678" y="9033845"/>
            <a:ext cx="417872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335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مشروع "سقيا الماء" حصل على أكبر تبرع (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20.6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مليون ريال).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62263" y="9000162"/>
            <a:ext cx="469307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5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أولوية المشاريع: مشاريع المياه والمساجد والمصاحف تحظى بدعم كبير.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290" y="8951465"/>
            <a:ext cx="469307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5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الفارق بين المشاريع: الفرق بين أعلى وأقل مشروع تجاوز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14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مليون ريال.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435664"/>
            <a:ext cx="16230600" cy="7539676"/>
            <a:chOff x="0" y="0"/>
            <a:chExt cx="4274726" cy="19857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85758"/>
            </a:xfrm>
            <a:custGeom>
              <a:avLst/>
              <a:gdLst/>
              <a:ahLst/>
              <a:cxnLst/>
              <a:rect r="r" b="b" t="t" l="l"/>
              <a:pathLst>
                <a:path h="1985758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61431"/>
                  </a:lnTo>
                  <a:cubicBezTo>
                    <a:pt x="4274726" y="1967883"/>
                    <a:pt x="4272163" y="1974071"/>
                    <a:pt x="4267601" y="1978633"/>
                  </a:cubicBezTo>
                  <a:cubicBezTo>
                    <a:pt x="4263039" y="1983195"/>
                    <a:pt x="4256851" y="1985758"/>
                    <a:pt x="4250399" y="1985758"/>
                  </a:cubicBezTo>
                  <a:lnTo>
                    <a:pt x="24327" y="1985758"/>
                  </a:lnTo>
                  <a:cubicBezTo>
                    <a:pt x="10891" y="1985758"/>
                    <a:pt x="0" y="1974867"/>
                    <a:pt x="0" y="196143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274726" cy="210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37266" y="2636992"/>
            <a:ext cx="14280842" cy="7137020"/>
          </a:xfrm>
          <a:custGeom>
            <a:avLst/>
            <a:gdLst/>
            <a:ahLst/>
            <a:cxnLst/>
            <a:rect r="r" b="b" t="t" l="l"/>
            <a:pathLst>
              <a:path h="7137020" w="14280842">
                <a:moveTo>
                  <a:pt x="0" y="0"/>
                </a:moveTo>
                <a:lnTo>
                  <a:pt x="14280842" y="0"/>
                </a:lnTo>
                <a:lnTo>
                  <a:pt x="14280842" y="7137020"/>
                </a:lnTo>
                <a:lnTo>
                  <a:pt x="0" y="7137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4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80705" y="-66040"/>
            <a:ext cx="10326591" cy="11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8959"/>
              </a:lnSpc>
              <a:spcBef>
                <a:spcPct val="0"/>
              </a:spcBef>
            </a:pPr>
            <a:r>
              <a:rPr lang="ar-EG" b="true" sz="6399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الشريك الأكثر مشاركة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89257"/>
            <a:ext cx="162306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07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أكثر الشركاء مشاركة في مشاريع إحسان هي جمعية رحمة الصحية بـ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82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مشروعًا، تليها جمعية الإحسان الطبية الخيرية بـ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23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مشروعًا، ثم مجمع الملك فهد لطباعة المصحف الشريف بـ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20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مشروعًا، في حين تتوزع بقية المشاريع بين جمعيات صحية وخيرية أخرى بعدد أقل.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66547" y="9071945"/>
            <a:ext cx="810923" cy="81092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43317" y="9055104"/>
            <a:ext cx="810923" cy="81092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204837" y="9038262"/>
            <a:ext cx="810923" cy="8109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407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11421" y="1028700"/>
            <a:ext cx="15265157" cy="7882463"/>
          </a:xfrm>
          <a:custGeom>
            <a:avLst/>
            <a:gdLst/>
            <a:ahLst/>
            <a:cxnLst/>
            <a:rect r="r" b="b" t="t" l="l"/>
            <a:pathLst>
              <a:path h="7882463" w="15265157">
                <a:moveTo>
                  <a:pt x="0" y="0"/>
                </a:moveTo>
                <a:lnTo>
                  <a:pt x="15265158" y="0"/>
                </a:lnTo>
                <a:lnTo>
                  <a:pt x="15265158" y="7882463"/>
                </a:lnTo>
                <a:lnTo>
                  <a:pt x="0" y="7882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061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75237" y="9242"/>
            <a:ext cx="11537525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19"/>
              </a:lnSpc>
              <a:spcBef>
                <a:spcPct val="0"/>
              </a:spcBef>
            </a:pPr>
            <a:r>
              <a:rPr lang="ar-EG" b="true" sz="4800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أكبر عدد مستفيدين في المنصة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88678" y="9033845"/>
            <a:ext cx="417872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rtl="true">
              <a:lnSpc>
                <a:spcPts val="335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رمضان الأعلى في التبرعات (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7.6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مليون) والمشاريع (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481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62263" y="9000162"/>
            <a:ext cx="469307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5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ربيع الثاني الأقل في المشاريع (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44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) والتبرعات (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717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ألف).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1290" y="8951465"/>
            <a:ext cx="469307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335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التبرعات ترتفع في الأشهر المباركة وتنخفض في العادية.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54538"/>
            <a:ext cx="16230600" cy="7320802"/>
            <a:chOff x="0" y="0"/>
            <a:chExt cx="4274726" cy="1928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928113"/>
            </a:xfrm>
            <a:custGeom>
              <a:avLst/>
              <a:gdLst/>
              <a:ahLst/>
              <a:cxnLst/>
              <a:rect r="r" b="b" t="t" l="l"/>
              <a:pathLst>
                <a:path h="192811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903786"/>
                  </a:lnTo>
                  <a:cubicBezTo>
                    <a:pt x="4274726" y="1917221"/>
                    <a:pt x="4263834" y="1928113"/>
                    <a:pt x="4250399" y="1928113"/>
                  </a:cubicBezTo>
                  <a:lnTo>
                    <a:pt x="24327" y="1928113"/>
                  </a:lnTo>
                  <a:cubicBezTo>
                    <a:pt x="10891" y="1928113"/>
                    <a:pt x="0" y="1917221"/>
                    <a:pt x="0" y="190378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274726" cy="2051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42957" y="69591"/>
            <a:ext cx="11574171" cy="118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8959"/>
              </a:lnSpc>
              <a:spcBef>
                <a:spcPct val="0"/>
              </a:spcBef>
            </a:pPr>
            <a:r>
              <a:rPr lang="ar-EG" b="true" sz="6399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أكبر عدد مستفيدين في المنصة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64356"/>
            <a:ext cx="1623060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4079"/>
              </a:lnSpc>
            </a:pP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سقيا الماء الخيرية الرمضانية حققت أعلى عدد مستفيدين، حيث بلغ عددهم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14.9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مليون مستفيد. تتراوح أعداد المستفيدين في المشاريع الأخرى بين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520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ألف و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2.75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مليون. إجمالي عدد المستفيدين تجاوز </a:t>
            </a:r>
            <a:r>
              <a:rPr lang="en-US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10.9</a:t>
            </a:r>
            <a:r>
              <a:rPr lang="ar-EG" sz="2400">
                <a:solidFill>
                  <a:srgbClr val="0F4662"/>
                </a:solidFill>
                <a:latin typeface="Helvetica World"/>
                <a:ea typeface="Helvetica World"/>
                <a:cs typeface="Helvetica World"/>
                <a:sym typeface="Helvetica World"/>
                <a:rtl val="true"/>
              </a:rPr>
              <a:t> مليون مستفيد.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19874" y="3015472"/>
            <a:ext cx="15648251" cy="6686484"/>
          </a:xfrm>
          <a:custGeom>
            <a:avLst/>
            <a:gdLst/>
            <a:ahLst/>
            <a:cxnLst/>
            <a:rect r="r" b="b" t="t" l="l"/>
            <a:pathLst>
              <a:path h="6686484" w="15648251">
                <a:moveTo>
                  <a:pt x="0" y="0"/>
                </a:moveTo>
                <a:lnTo>
                  <a:pt x="15648252" y="0"/>
                </a:lnTo>
                <a:lnTo>
                  <a:pt x="15648252" y="6686483"/>
                </a:lnTo>
                <a:lnTo>
                  <a:pt x="0" y="6686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9" t="-466" r="-459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2394257"/>
            <a:ext cx="11402580" cy="343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26009"/>
              </a:lnSpc>
              <a:spcBef>
                <a:spcPct val="0"/>
              </a:spcBef>
            </a:pPr>
            <a:r>
              <a:rPr lang="ar-EG" b="true" sz="18577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شكرا لكم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07765" y="6137709"/>
            <a:ext cx="11537525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 marL="0" indent="0" lvl="0">
              <a:lnSpc>
                <a:spcPts val="6719"/>
              </a:lnSpc>
              <a:spcBef>
                <a:spcPct val="0"/>
              </a:spcBef>
            </a:pPr>
            <a:r>
              <a:rPr lang="ar-EG" b="true" sz="4800" i="true">
                <a:solidFill>
                  <a:srgbClr val="0F4662"/>
                </a:solidFill>
                <a:latin typeface="Helvetica World Bold Italics"/>
                <a:ea typeface="Helvetica World Bold Italics"/>
                <a:cs typeface="Helvetica World Bold Italics"/>
                <a:sym typeface="Helvetica World Bold Italics"/>
                <a:rtl val="true"/>
              </a:rPr>
              <a:t>نستقبل أسلئتكم 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DAGhYGcliJg</dc:identifier>
  <dcterms:modified xsi:type="dcterms:W3CDTF">2011-08-01T06:04:30Z</dcterms:modified>
  <cp:revision>1</cp:revision>
  <dc:title>Ehsan Project</dc:title>
</cp:coreProperties>
</file>