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1845-B4D3-4922-A8A6-86D200EA803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6511-4FA8-4924-96F9-14C0DEFF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2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1845-B4D3-4922-A8A6-86D200EA803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6511-4FA8-4924-96F9-14C0DEFF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2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1845-B4D3-4922-A8A6-86D200EA803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6511-4FA8-4924-96F9-14C0DEFF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2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1845-B4D3-4922-A8A6-86D200EA803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6511-4FA8-4924-96F9-14C0DEFF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3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1845-B4D3-4922-A8A6-86D200EA803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6511-4FA8-4924-96F9-14C0DEFF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8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1845-B4D3-4922-A8A6-86D200EA803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6511-4FA8-4924-96F9-14C0DEFF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52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1845-B4D3-4922-A8A6-86D200EA803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6511-4FA8-4924-96F9-14C0DEFF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2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1845-B4D3-4922-A8A6-86D200EA803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6511-4FA8-4924-96F9-14C0DEFF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5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1845-B4D3-4922-A8A6-86D200EA803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6511-4FA8-4924-96F9-14C0DEFF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2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1845-B4D3-4922-A8A6-86D200EA803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6511-4FA8-4924-96F9-14C0DEFF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9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1845-B4D3-4922-A8A6-86D200EA803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6511-4FA8-4924-96F9-14C0DEFF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4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51845-B4D3-4922-A8A6-86D200EA803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B6511-4FA8-4924-96F9-14C0DEFF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4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3367-13D8-D1F3-29EB-B49B29BDE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FF0066"/>
                </a:solidFill>
                <a:latin typeface="Assassin$" panose="02000000000000000000" pitchFamily="2" charset="0"/>
              </a:rPr>
              <a:t>Hamiltonian Cycle Problem</a:t>
            </a:r>
            <a:br>
              <a:rPr lang="en-US" dirty="0">
                <a:solidFill>
                  <a:srgbClr val="FF0066"/>
                </a:solidFill>
                <a:latin typeface="Assassin$" panose="02000000000000000000" pitchFamily="2" charset="0"/>
              </a:rPr>
            </a:br>
            <a:r>
              <a:rPr lang="en-US" sz="4800" dirty="0">
                <a:solidFill>
                  <a:srgbClr val="FF0066"/>
                </a:solidFill>
                <a:latin typeface="Assassin$" panose="02000000000000000000" pitchFamily="2" charset="0"/>
              </a:rPr>
              <a:t>Algorithms </a:t>
            </a:r>
            <a:r>
              <a:rPr lang="en-US" sz="4800" dirty="0">
                <a:solidFill>
                  <a:srgbClr val="FF0066"/>
                </a:solidFill>
                <a:latin typeface="Algerian" panose="04020705040A02060702" pitchFamily="82" charset="0"/>
              </a:rPr>
              <a:t>-</a:t>
            </a:r>
            <a:r>
              <a:rPr lang="en-US" sz="4800" dirty="0">
                <a:solidFill>
                  <a:srgbClr val="FF0066"/>
                </a:solidFill>
                <a:latin typeface="Assassin$" panose="02000000000000000000" pitchFamily="2" charset="0"/>
              </a:rPr>
              <a:t> Design </a:t>
            </a:r>
            <a:r>
              <a:rPr lang="en-US" sz="4800" dirty="0">
                <a:solidFill>
                  <a:srgbClr val="FF0066"/>
                </a:solidFill>
                <a:latin typeface="Algerian" panose="04020705040A02060702" pitchFamily="82" charset="0"/>
              </a:rPr>
              <a:t>&amp;</a:t>
            </a:r>
            <a:r>
              <a:rPr lang="en-US" sz="4800" dirty="0">
                <a:solidFill>
                  <a:srgbClr val="FF0066"/>
                </a:solidFill>
                <a:latin typeface="Assassin$" panose="02000000000000000000" pitchFamily="2" charset="0"/>
              </a:rPr>
              <a:t> Analysis</a:t>
            </a:r>
            <a:endParaRPr lang="en-US" dirty="0">
              <a:solidFill>
                <a:srgbClr val="FF0066"/>
              </a:solidFill>
              <a:latin typeface="Assassin$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16509-3C4A-6423-7B12-48C9F4386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3099"/>
            <a:ext cx="9144000" cy="249396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ssassin$" panose="02000000000000000000" pitchFamily="2" charset="0"/>
              </a:rPr>
              <a:t>Hamad Abdul Razzaq</a:t>
            </a:r>
          </a:p>
          <a:p>
            <a:r>
              <a:rPr lang="en-US" sz="3200" dirty="0">
                <a:latin typeface="Assassin$" panose="02000000000000000000" pitchFamily="2" charset="0"/>
              </a:rPr>
              <a:t>Syed Mujtaba Hassan</a:t>
            </a:r>
          </a:p>
          <a:p>
            <a:r>
              <a:rPr lang="en-US" sz="3200" dirty="0">
                <a:latin typeface="Assassin$" panose="02000000000000000000" pitchFamily="2" charset="0"/>
              </a:rPr>
              <a:t>Muhammad Messum Ali Qazalbash</a:t>
            </a:r>
          </a:p>
          <a:p>
            <a:r>
              <a:rPr lang="en-US" sz="3200" dirty="0">
                <a:latin typeface="Assassin$" panose="02000000000000000000" pitchFamily="2" charset="0"/>
              </a:rPr>
              <a:t>Muhammad #</a:t>
            </a:r>
          </a:p>
        </p:txBody>
      </p:sp>
    </p:spTree>
    <p:extLst>
      <p:ext uri="{BB962C8B-B14F-4D97-AF65-F5344CB8AC3E}">
        <p14:creationId xmlns:p14="http://schemas.microsoft.com/office/powerpoint/2010/main" val="1993160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3367-13D8-D1F3-29EB-B49B29BDE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59528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66"/>
                </a:solidFill>
                <a:latin typeface="Assassin$" panose="02000000000000000000" pitchFamily="2" charset="0"/>
              </a:rPr>
              <a:t>Hamiltonian Cycle Problem</a:t>
            </a:r>
            <a:endParaRPr lang="en-US" dirty="0">
              <a:solidFill>
                <a:srgbClr val="FF0066"/>
              </a:solidFill>
              <a:latin typeface="Assassin$" panose="02000000000000000000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EA23ABE-A70A-66DE-9119-53B29AC9C3FF}"/>
              </a:ext>
            </a:extLst>
          </p:cNvPr>
          <p:cNvSpPr txBox="1">
            <a:spLocks/>
          </p:cNvSpPr>
          <p:nvPr/>
        </p:nvSpPr>
        <p:spPr>
          <a:xfrm>
            <a:off x="0" y="1098068"/>
            <a:ext cx="12192000" cy="859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FF0066"/>
                </a:solidFill>
                <a:latin typeface="Assassin$" panose="02000000000000000000" pitchFamily="2" charset="0"/>
              </a:rPr>
              <a:t>Comparison B</a:t>
            </a:r>
            <a:r>
              <a:rPr lang="en-US" sz="4800" b="1" dirty="0">
                <a:solidFill>
                  <a:srgbClr val="FF0066"/>
                </a:solidFill>
                <a:latin typeface="Algerian" panose="04020705040A02060702" pitchFamily="82" charset="0"/>
              </a:rPr>
              <a:t>/</a:t>
            </a:r>
            <a:r>
              <a:rPr lang="en-US" sz="4800" b="1" dirty="0">
                <a:solidFill>
                  <a:srgbClr val="FF0066"/>
                </a:solidFill>
                <a:latin typeface="Assassin$" panose="02000000000000000000" pitchFamily="2" charset="0"/>
              </a:rPr>
              <a:t>W Explored Algorithms</a:t>
            </a:r>
            <a:endParaRPr lang="en-US" sz="5400" dirty="0">
              <a:solidFill>
                <a:srgbClr val="FF0066"/>
              </a:solidFill>
              <a:latin typeface="Assassin$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649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3367-13D8-D1F3-29EB-B49B29BDE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59528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66"/>
                </a:solidFill>
                <a:latin typeface="Assassin$" panose="02000000000000000000" pitchFamily="2" charset="0"/>
              </a:rPr>
              <a:t>Hamiltonian Cycle Problem</a:t>
            </a:r>
            <a:endParaRPr lang="en-US" dirty="0">
              <a:solidFill>
                <a:srgbClr val="FF0066"/>
              </a:solidFill>
              <a:latin typeface="Assassin$" panose="02000000000000000000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EA23ABE-A70A-66DE-9119-53B29AC9C3FF}"/>
              </a:ext>
            </a:extLst>
          </p:cNvPr>
          <p:cNvSpPr txBox="1">
            <a:spLocks/>
          </p:cNvSpPr>
          <p:nvPr/>
        </p:nvSpPr>
        <p:spPr>
          <a:xfrm>
            <a:off x="0" y="1098068"/>
            <a:ext cx="12192000" cy="859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FF0066"/>
                </a:solidFill>
                <a:latin typeface="Assassin$" panose="02000000000000000000" pitchFamily="2" charset="0"/>
              </a:rPr>
              <a:t>Conclusion</a:t>
            </a:r>
            <a:endParaRPr lang="en-US" sz="5400" dirty="0">
              <a:solidFill>
                <a:srgbClr val="FF0066"/>
              </a:solidFill>
              <a:latin typeface="Assassin$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529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3367-13D8-D1F3-29EB-B49B29BDE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59528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66"/>
                </a:solidFill>
                <a:latin typeface="Assassin$" panose="02000000000000000000" pitchFamily="2" charset="0"/>
              </a:rPr>
              <a:t>Hamiltonian Cycle Problem</a:t>
            </a:r>
            <a:endParaRPr lang="en-US" dirty="0">
              <a:solidFill>
                <a:srgbClr val="FF0066"/>
              </a:solidFill>
              <a:latin typeface="Assassin$" panose="02000000000000000000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EA23ABE-A70A-66DE-9119-53B29AC9C3FF}"/>
              </a:ext>
            </a:extLst>
          </p:cNvPr>
          <p:cNvSpPr txBox="1">
            <a:spLocks/>
          </p:cNvSpPr>
          <p:nvPr/>
        </p:nvSpPr>
        <p:spPr>
          <a:xfrm>
            <a:off x="0" y="1098068"/>
            <a:ext cx="12192000" cy="859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FF0066"/>
                </a:solidFill>
                <a:latin typeface="Assassin$" panose="02000000000000000000" pitchFamily="2" charset="0"/>
              </a:rPr>
              <a:t>Thank You</a:t>
            </a:r>
            <a:endParaRPr lang="en-US" sz="5400" dirty="0">
              <a:solidFill>
                <a:srgbClr val="FF0066"/>
              </a:solidFill>
              <a:latin typeface="Assassin$" panose="02000000000000000000" pitchFamily="2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E6252AF-2EF3-D704-35D2-9D19038C37C3}"/>
              </a:ext>
            </a:extLst>
          </p:cNvPr>
          <p:cNvSpPr txBox="1">
            <a:spLocks/>
          </p:cNvSpPr>
          <p:nvPr/>
        </p:nvSpPr>
        <p:spPr>
          <a:xfrm>
            <a:off x="0" y="2632213"/>
            <a:ext cx="12192000" cy="1593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FF0066"/>
                </a:solidFill>
                <a:effectLst>
                  <a:reflection blurRad="6350" stA="55000" endA="300" endPos="45500" dir="5400000" sy="-100000" algn="bl" rotWithShape="0"/>
                </a:effectLst>
                <a:latin typeface="Assassin$" panose="02000000000000000000" pitchFamily="2" charset="0"/>
              </a:rPr>
              <a:t>Nothing Is True</a:t>
            </a:r>
          </a:p>
          <a:p>
            <a:r>
              <a:rPr lang="en-US" sz="4800" b="1" dirty="0">
                <a:solidFill>
                  <a:srgbClr val="FF0066"/>
                </a:solidFill>
                <a:effectLst>
                  <a:reflection blurRad="6350" stA="55000" endA="300" endPos="45500" dir="5400000" sy="-100000" algn="bl" rotWithShape="0"/>
                </a:effectLst>
                <a:latin typeface="Assassin$" panose="02000000000000000000" pitchFamily="2" charset="0"/>
              </a:rPr>
              <a:t>Everything Is Permitted</a:t>
            </a:r>
          </a:p>
        </p:txBody>
      </p:sp>
    </p:spTree>
    <p:extLst>
      <p:ext uri="{BB962C8B-B14F-4D97-AF65-F5344CB8AC3E}">
        <p14:creationId xmlns:p14="http://schemas.microsoft.com/office/powerpoint/2010/main" val="2757669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3367-13D8-D1F3-29EB-B49B29BDE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59528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66"/>
                </a:solidFill>
                <a:latin typeface="Assassin$" panose="02000000000000000000" pitchFamily="2" charset="0"/>
              </a:rPr>
              <a:t>Hamiltonian Cycle Problem</a:t>
            </a:r>
            <a:endParaRPr lang="en-US" dirty="0">
              <a:solidFill>
                <a:srgbClr val="FF0066"/>
              </a:solidFill>
              <a:latin typeface="Assassin$" panose="02000000000000000000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C98A433-6C71-0734-34B5-13CC1023C1C8}"/>
              </a:ext>
            </a:extLst>
          </p:cNvPr>
          <p:cNvSpPr txBox="1">
            <a:spLocks/>
          </p:cNvSpPr>
          <p:nvPr/>
        </p:nvSpPr>
        <p:spPr>
          <a:xfrm>
            <a:off x="0" y="1098068"/>
            <a:ext cx="12192000" cy="859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FF0066"/>
                </a:solidFill>
                <a:latin typeface="Assassin$" panose="02000000000000000000" pitchFamily="2" charset="0"/>
              </a:rPr>
              <a:t>Problem </a:t>
            </a:r>
            <a:r>
              <a:rPr lang="en-US" sz="4800" b="1" dirty="0">
                <a:solidFill>
                  <a:srgbClr val="FF0066"/>
                </a:solidFill>
                <a:latin typeface="Algerian" panose="04020705040A02060702" pitchFamily="82" charset="0"/>
              </a:rPr>
              <a:t>–</a:t>
            </a:r>
            <a:r>
              <a:rPr lang="en-US" sz="4800" b="1" dirty="0">
                <a:solidFill>
                  <a:srgbClr val="FF0066"/>
                </a:solidFill>
                <a:latin typeface="Assassin$" panose="02000000000000000000" pitchFamily="2" charset="0"/>
              </a:rPr>
              <a:t> Definition </a:t>
            </a:r>
            <a:endParaRPr lang="en-US" sz="5400" dirty="0">
              <a:solidFill>
                <a:srgbClr val="FF0066"/>
              </a:solidFill>
              <a:latin typeface="Assassin$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086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C98A433-6C71-0734-34B5-13CC1023C1C8}"/>
              </a:ext>
            </a:extLst>
          </p:cNvPr>
          <p:cNvSpPr txBox="1">
            <a:spLocks/>
          </p:cNvSpPr>
          <p:nvPr/>
        </p:nvSpPr>
        <p:spPr>
          <a:xfrm>
            <a:off x="0" y="1098068"/>
            <a:ext cx="12192000" cy="859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FF0066"/>
                </a:solidFill>
                <a:latin typeface="Assassin$" panose="02000000000000000000" pitchFamily="2" charset="0"/>
              </a:rPr>
              <a:t>Problem </a:t>
            </a:r>
            <a:r>
              <a:rPr lang="en-US" sz="4800" b="1" dirty="0">
                <a:solidFill>
                  <a:srgbClr val="FF0066"/>
                </a:solidFill>
                <a:latin typeface="Algerian" panose="04020705040A02060702" pitchFamily="82" charset="0"/>
              </a:rPr>
              <a:t>–</a:t>
            </a:r>
            <a:r>
              <a:rPr lang="en-US" sz="4800" b="1" dirty="0">
                <a:solidFill>
                  <a:srgbClr val="FF0066"/>
                </a:solidFill>
                <a:latin typeface="Assassin$" panose="02000000000000000000" pitchFamily="2" charset="0"/>
              </a:rPr>
              <a:t> Example </a:t>
            </a:r>
            <a:endParaRPr lang="en-US" sz="5400" dirty="0">
              <a:solidFill>
                <a:srgbClr val="FF0066"/>
              </a:solidFill>
              <a:latin typeface="Assassin$" panose="020000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73367-13D8-D1F3-29EB-B49B29BDE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59528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66"/>
                </a:solidFill>
                <a:latin typeface="Assassin$" panose="02000000000000000000" pitchFamily="2" charset="0"/>
              </a:rPr>
              <a:t>Hamiltonian Cycle Problem</a:t>
            </a:r>
            <a:endParaRPr lang="en-US" dirty="0">
              <a:solidFill>
                <a:srgbClr val="FF0066"/>
              </a:solidFill>
              <a:latin typeface="Assassin$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89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3367-13D8-D1F3-29EB-B49B29BDE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59528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66"/>
                </a:solidFill>
                <a:latin typeface="Assassin$" panose="02000000000000000000" pitchFamily="2" charset="0"/>
              </a:rPr>
              <a:t>Hamiltonian Cycle Problem</a:t>
            </a:r>
            <a:endParaRPr lang="en-US" dirty="0">
              <a:solidFill>
                <a:srgbClr val="FF0066"/>
              </a:solidFill>
              <a:latin typeface="Assassin$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767D67-8377-DB84-7E5C-FBD16C70B86F}"/>
              </a:ext>
            </a:extLst>
          </p:cNvPr>
          <p:cNvSpPr txBox="1"/>
          <p:nvPr/>
        </p:nvSpPr>
        <p:spPr>
          <a:xfrm>
            <a:off x="0" y="2209252"/>
            <a:ext cx="12192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Assassin$" panose="02000000000000000000" pitchFamily="2" charset="0"/>
              </a:rPr>
              <a:t>Brute-Force </a:t>
            </a:r>
            <a:r>
              <a:rPr lang="en-US" sz="4400" dirty="0">
                <a:latin typeface="Algerian" panose="04020705040A02060702" pitchFamily="82" charset="0"/>
              </a:rPr>
              <a:t>(</a:t>
            </a:r>
            <a:r>
              <a:rPr lang="en-US" sz="4400" dirty="0">
                <a:latin typeface="Assassin$" panose="02000000000000000000" pitchFamily="2" charset="0"/>
              </a:rPr>
              <a:t>Naive</a:t>
            </a:r>
            <a:r>
              <a:rPr lang="en-US" sz="4400" dirty="0">
                <a:latin typeface="Algerian" panose="04020705040A02060702" pitchFamily="82" charset="0"/>
              </a:rPr>
              <a:t>)</a:t>
            </a:r>
            <a:r>
              <a:rPr lang="en-US" sz="4400" dirty="0">
                <a:latin typeface="Assassin$" panose="02000000000000000000" pitchFamily="2" charset="0"/>
              </a:rPr>
              <a:t> Approach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Assassin$" panose="02000000000000000000" pitchFamily="2" charset="0"/>
              </a:rPr>
              <a:t>Back-Tracking Algorithm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Assassin$" panose="02000000000000000000" pitchFamily="2" charset="0"/>
              </a:rPr>
              <a:t>Dynamic Programming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Assassin$" panose="02000000000000000000" pitchFamily="2" charset="0"/>
              </a:rPr>
              <a:t>Heuristic Algorithm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EA23ABE-A70A-66DE-9119-53B29AC9C3FF}"/>
              </a:ext>
            </a:extLst>
          </p:cNvPr>
          <p:cNvSpPr txBox="1">
            <a:spLocks/>
          </p:cNvSpPr>
          <p:nvPr/>
        </p:nvSpPr>
        <p:spPr>
          <a:xfrm>
            <a:off x="0" y="1098068"/>
            <a:ext cx="12192000" cy="859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FF0066"/>
                </a:solidFill>
                <a:latin typeface="Assassin$" panose="02000000000000000000" pitchFamily="2" charset="0"/>
              </a:rPr>
              <a:t>Explored Algorithms</a:t>
            </a:r>
            <a:endParaRPr lang="en-US" sz="5400" dirty="0">
              <a:solidFill>
                <a:srgbClr val="FF0066"/>
              </a:solidFill>
              <a:latin typeface="Assassin$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797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3367-13D8-D1F3-29EB-B49B29BDE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59528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66"/>
                </a:solidFill>
                <a:latin typeface="Assassin$" panose="02000000000000000000" pitchFamily="2" charset="0"/>
              </a:rPr>
              <a:t>Hamiltonian Cycle Problem</a:t>
            </a:r>
            <a:endParaRPr lang="en-US" dirty="0">
              <a:solidFill>
                <a:srgbClr val="FF0066"/>
              </a:solidFill>
              <a:latin typeface="Assassin$" panose="02000000000000000000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EA23ABE-A70A-66DE-9119-53B29AC9C3FF}"/>
              </a:ext>
            </a:extLst>
          </p:cNvPr>
          <p:cNvSpPr txBox="1">
            <a:spLocks/>
          </p:cNvSpPr>
          <p:nvPr/>
        </p:nvSpPr>
        <p:spPr>
          <a:xfrm>
            <a:off x="0" y="1098068"/>
            <a:ext cx="12192000" cy="859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FF0066"/>
                </a:solidFill>
                <a:latin typeface="Assassin$" panose="02000000000000000000" pitchFamily="2" charset="0"/>
              </a:rPr>
              <a:t>Brute-Force Approach</a:t>
            </a:r>
            <a:endParaRPr lang="en-US" sz="5400" dirty="0">
              <a:solidFill>
                <a:srgbClr val="FF0066"/>
              </a:solidFill>
              <a:latin typeface="Assassin$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00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3367-13D8-D1F3-29EB-B49B29BDE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59528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66"/>
                </a:solidFill>
                <a:latin typeface="Assassin$" panose="02000000000000000000" pitchFamily="2" charset="0"/>
              </a:rPr>
              <a:t>Hamiltonian Cycle Problem</a:t>
            </a:r>
            <a:endParaRPr lang="en-US" dirty="0">
              <a:solidFill>
                <a:srgbClr val="FF0066"/>
              </a:solidFill>
              <a:latin typeface="Assassin$" panose="02000000000000000000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EA23ABE-A70A-66DE-9119-53B29AC9C3FF}"/>
              </a:ext>
            </a:extLst>
          </p:cNvPr>
          <p:cNvSpPr txBox="1">
            <a:spLocks/>
          </p:cNvSpPr>
          <p:nvPr/>
        </p:nvSpPr>
        <p:spPr>
          <a:xfrm>
            <a:off x="0" y="1098068"/>
            <a:ext cx="12192000" cy="859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FF0066"/>
                </a:solidFill>
                <a:latin typeface="Assassin$" panose="02000000000000000000" pitchFamily="2" charset="0"/>
              </a:rPr>
              <a:t>Back Tracking Approach</a:t>
            </a:r>
            <a:endParaRPr lang="en-US" sz="5400" dirty="0">
              <a:solidFill>
                <a:srgbClr val="FF0066"/>
              </a:solidFill>
              <a:latin typeface="Assassin$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833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3367-13D8-D1F3-29EB-B49B29BDE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59528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66"/>
                </a:solidFill>
                <a:latin typeface="Assassin$" panose="02000000000000000000" pitchFamily="2" charset="0"/>
              </a:rPr>
              <a:t>Hamiltonian Cycle Problem</a:t>
            </a:r>
            <a:endParaRPr lang="en-US" dirty="0">
              <a:solidFill>
                <a:srgbClr val="FF0066"/>
              </a:solidFill>
              <a:latin typeface="Assassin$" panose="02000000000000000000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EA23ABE-A70A-66DE-9119-53B29AC9C3FF}"/>
              </a:ext>
            </a:extLst>
          </p:cNvPr>
          <p:cNvSpPr txBox="1">
            <a:spLocks/>
          </p:cNvSpPr>
          <p:nvPr/>
        </p:nvSpPr>
        <p:spPr>
          <a:xfrm>
            <a:off x="0" y="1098068"/>
            <a:ext cx="12192000" cy="859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FF0066"/>
                </a:solidFill>
                <a:latin typeface="Assassin$" panose="02000000000000000000" pitchFamily="2" charset="0"/>
              </a:rPr>
              <a:t>Dynamic Programming</a:t>
            </a:r>
            <a:endParaRPr lang="en-US" sz="5400" dirty="0">
              <a:solidFill>
                <a:srgbClr val="FF0066"/>
              </a:solidFill>
              <a:latin typeface="Assassin$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662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3367-13D8-D1F3-29EB-B49B29BDE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59528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66"/>
                </a:solidFill>
                <a:latin typeface="Assassin$" panose="02000000000000000000" pitchFamily="2" charset="0"/>
              </a:rPr>
              <a:t>Hamiltonian Cycle Problem</a:t>
            </a:r>
            <a:endParaRPr lang="en-US" dirty="0">
              <a:solidFill>
                <a:srgbClr val="FF0066"/>
              </a:solidFill>
              <a:latin typeface="Assassin$" panose="02000000000000000000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EA23ABE-A70A-66DE-9119-53B29AC9C3FF}"/>
              </a:ext>
            </a:extLst>
          </p:cNvPr>
          <p:cNvSpPr txBox="1">
            <a:spLocks/>
          </p:cNvSpPr>
          <p:nvPr/>
        </p:nvSpPr>
        <p:spPr>
          <a:xfrm>
            <a:off x="0" y="1098068"/>
            <a:ext cx="12192000" cy="859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FF0066"/>
                </a:solidFill>
                <a:latin typeface="Assassin$" panose="02000000000000000000" pitchFamily="2" charset="0"/>
              </a:rPr>
              <a:t>Heuristic Approach</a:t>
            </a:r>
            <a:endParaRPr lang="en-US" sz="5400" dirty="0">
              <a:solidFill>
                <a:srgbClr val="FF0066"/>
              </a:solidFill>
              <a:latin typeface="Assassin$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498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3367-13D8-D1F3-29EB-B49B29BDE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59528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66"/>
                </a:solidFill>
                <a:latin typeface="Assassin$" panose="02000000000000000000" pitchFamily="2" charset="0"/>
              </a:rPr>
              <a:t>Hamiltonian Cycle Problem</a:t>
            </a:r>
            <a:endParaRPr lang="en-US" dirty="0">
              <a:solidFill>
                <a:srgbClr val="FF0066"/>
              </a:solidFill>
              <a:latin typeface="Assassin$" panose="02000000000000000000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EA23ABE-A70A-66DE-9119-53B29AC9C3FF}"/>
              </a:ext>
            </a:extLst>
          </p:cNvPr>
          <p:cNvSpPr txBox="1">
            <a:spLocks/>
          </p:cNvSpPr>
          <p:nvPr/>
        </p:nvSpPr>
        <p:spPr>
          <a:xfrm>
            <a:off x="0" y="1098068"/>
            <a:ext cx="12192000" cy="859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FF0066"/>
                </a:solidFill>
                <a:latin typeface="Assassin$" panose="02000000000000000000" pitchFamily="2" charset="0"/>
              </a:rPr>
              <a:t>Comparison B</a:t>
            </a:r>
            <a:r>
              <a:rPr lang="en-US" sz="4800" b="1" dirty="0">
                <a:solidFill>
                  <a:srgbClr val="FF0066"/>
                </a:solidFill>
                <a:latin typeface="Algerian" panose="04020705040A02060702" pitchFamily="82" charset="0"/>
              </a:rPr>
              <a:t>/</a:t>
            </a:r>
            <a:r>
              <a:rPr lang="en-US" sz="4800" b="1" dirty="0">
                <a:solidFill>
                  <a:srgbClr val="FF0066"/>
                </a:solidFill>
                <a:latin typeface="Assassin$" panose="02000000000000000000" pitchFamily="2" charset="0"/>
              </a:rPr>
              <a:t>W Explored Algorithms</a:t>
            </a:r>
            <a:endParaRPr lang="en-US" sz="5400" dirty="0">
              <a:solidFill>
                <a:srgbClr val="FF0066"/>
              </a:solidFill>
              <a:latin typeface="Assassin$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372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31</TotalTime>
  <Words>103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Assassin$</vt:lpstr>
      <vt:lpstr>Calibri</vt:lpstr>
      <vt:lpstr>Calibri Light</vt:lpstr>
      <vt:lpstr>Office Theme</vt:lpstr>
      <vt:lpstr>Hamiltonian Cycle Problem Algorithms - Design &amp; Analysis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Hamiltonian Cycle Problem Algorithms - Design &amp; Analysis</dc:title>
  <dc:creator>Hamad Abdul Razzaq</dc:creator>
  <cp:lastModifiedBy>Hamad Abdul Razzaq</cp:lastModifiedBy>
  <cp:revision>1</cp:revision>
  <dcterms:created xsi:type="dcterms:W3CDTF">2023-04-13T00:03:34Z</dcterms:created>
  <dcterms:modified xsi:type="dcterms:W3CDTF">2023-04-13T00:35:10Z</dcterms:modified>
</cp:coreProperties>
</file>