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9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1845-B4D3-4922-A8A6-86D200EA803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511-4FA8-4924-96F9-14C0DEFF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2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1845-B4D3-4922-A8A6-86D200EA803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511-4FA8-4924-96F9-14C0DEFF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2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1845-B4D3-4922-A8A6-86D200EA803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511-4FA8-4924-96F9-14C0DEFF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2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1845-B4D3-4922-A8A6-86D200EA803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511-4FA8-4924-96F9-14C0DEFF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3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1845-B4D3-4922-A8A6-86D200EA803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511-4FA8-4924-96F9-14C0DEFF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1845-B4D3-4922-A8A6-86D200EA803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511-4FA8-4924-96F9-14C0DEFF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5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1845-B4D3-4922-A8A6-86D200EA803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511-4FA8-4924-96F9-14C0DEFF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2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1845-B4D3-4922-A8A6-86D200EA803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511-4FA8-4924-96F9-14C0DEFF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5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1845-B4D3-4922-A8A6-86D200EA803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511-4FA8-4924-96F9-14C0DEFF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2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1845-B4D3-4922-A8A6-86D200EA803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511-4FA8-4924-96F9-14C0DEFF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9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1845-B4D3-4922-A8A6-86D200EA803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511-4FA8-4924-96F9-14C0DEFF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4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51845-B4D3-4922-A8A6-86D200EA803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B6511-4FA8-4924-96F9-14C0DEFF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4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3367-13D8-D1F3-29EB-B49B29BDE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FF0066"/>
                </a:solidFill>
                <a:latin typeface="Assassin$" panose="02000000000000000000" pitchFamily="2" charset="0"/>
              </a:rPr>
              <a:t>Hamiltonian Cycle Problem</a:t>
            </a:r>
            <a:br>
              <a:rPr lang="en-US" dirty="0">
                <a:solidFill>
                  <a:srgbClr val="FF0066"/>
                </a:solidFill>
                <a:latin typeface="Assassin$" panose="02000000000000000000" pitchFamily="2" charset="0"/>
              </a:rPr>
            </a:br>
            <a:r>
              <a:rPr lang="en-US" sz="4800" dirty="0">
                <a:solidFill>
                  <a:srgbClr val="FF0066"/>
                </a:solidFill>
                <a:latin typeface="Assassin$" panose="02000000000000000000" pitchFamily="2" charset="0"/>
              </a:rPr>
              <a:t>Algorithms </a:t>
            </a:r>
            <a:r>
              <a:rPr lang="en-US" sz="4800" dirty="0">
                <a:solidFill>
                  <a:srgbClr val="FF0066"/>
                </a:solidFill>
                <a:latin typeface="Algerian" panose="04020705040A02060702" pitchFamily="82" charset="0"/>
              </a:rPr>
              <a:t>-</a:t>
            </a:r>
            <a:r>
              <a:rPr lang="en-US" sz="4800" dirty="0">
                <a:solidFill>
                  <a:srgbClr val="FF0066"/>
                </a:solidFill>
                <a:latin typeface="Assassin$" panose="02000000000000000000" pitchFamily="2" charset="0"/>
              </a:rPr>
              <a:t> Design </a:t>
            </a:r>
            <a:r>
              <a:rPr lang="en-US" sz="4800" dirty="0">
                <a:solidFill>
                  <a:srgbClr val="FF0066"/>
                </a:solidFill>
                <a:latin typeface="Algerian" panose="04020705040A02060702" pitchFamily="82" charset="0"/>
              </a:rPr>
              <a:t>&amp;</a:t>
            </a:r>
            <a:r>
              <a:rPr lang="en-US" sz="4800" dirty="0">
                <a:solidFill>
                  <a:srgbClr val="FF0066"/>
                </a:solidFill>
                <a:latin typeface="Assassin$" panose="02000000000000000000" pitchFamily="2" charset="0"/>
              </a:rPr>
              <a:t> Analysis</a:t>
            </a:r>
            <a:endParaRPr lang="en-US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16509-3C4A-6423-7B12-48C9F4386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3099"/>
            <a:ext cx="9144000" cy="24939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ssassin$" panose="02000000000000000000" pitchFamily="2" charset="0"/>
              </a:rPr>
              <a:t>Hamad Abdul Razzaq</a:t>
            </a:r>
          </a:p>
          <a:p>
            <a:r>
              <a:rPr lang="en-US" sz="3200" dirty="0">
                <a:latin typeface="Assassin$" panose="02000000000000000000" pitchFamily="2" charset="0"/>
              </a:rPr>
              <a:t>Syed Mujtaba Hassan</a:t>
            </a:r>
          </a:p>
          <a:p>
            <a:r>
              <a:rPr lang="en-US" sz="3200" dirty="0">
                <a:latin typeface="Assassin$" panose="02000000000000000000" pitchFamily="2" charset="0"/>
              </a:rPr>
              <a:t>Muhammad Messum Ali Qazalbash</a:t>
            </a:r>
          </a:p>
          <a:p>
            <a:r>
              <a:rPr lang="en-US" sz="3200" dirty="0">
                <a:latin typeface="Assassin$" panose="02000000000000000000" pitchFamily="2" charset="0"/>
              </a:rPr>
              <a:t>Muhammad #</a:t>
            </a:r>
          </a:p>
        </p:txBody>
      </p:sp>
    </p:spTree>
    <p:extLst>
      <p:ext uri="{BB962C8B-B14F-4D97-AF65-F5344CB8AC3E}">
        <p14:creationId xmlns:p14="http://schemas.microsoft.com/office/powerpoint/2010/main" val="1993160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3367-13D8-D1F3-29EB-B49B29BDE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5952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66"/>
                </a:solidFill>
                <a:latin typeface="Assassin$" panose="02000000000000000000" pitchFamily="2" charset="0"/>
              </a:rPr>
              <a:t>Hamiltonian Cycle Problem</a:t>
            </a:r>
            <a:endParaRPr lang="en-US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A23ABE-A70A-66DE-9119-53B29AC9C3FF}"/>
              </a:ext>
            </a:extLst>
          </p:cNvPr>
          <p:cNvSpPr txBox="1">
            <a:spLocks/>
          </p:cNvSpPr>
          <p:nvPr/>
        </p:nvSpPr>
        <p:spPr>
          <a:xfrm>
            <a:off x="0" y="1098068"/>
            <a:ext cx="12192000" cy="859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FF0066"/>
                </a:solidFill>
                <a:latin typeface="Assassin$" panose="02000000000000000000" pitchFamily="2" charset="0"/>
              </a:rPr>
              <a:t>Heuristic Approach</a:t>
            </a:r>
            <a:endParaRPr lang="en-US" sz="5400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498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3367-13D8-D1F3-29EB-B49B29BDE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5952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66"/>
                </a:solidFill>
                <a:latin typeface="Assassin$" panose="02000000000000000000" pitchFamily="2" charset="0"/>
              </a:rPr>
              <a:t>Hamiltonian Cycle Problem</a:t>
            </a:r>
            <a:endParaRPr lang="en-US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A23ABE-A70A-66DE-9119-53B29AC9C3FF}"/>
              </a:ext>
            </a:extLst>
          </p:cNvPr>
          <p:cNvSpPr txBox="1">
            <a:spLocks/>
          </p:cNvSpPr>
          <p:nvPr/>
        </p:nvSpPr>
        <p:spPr>
          <a:xfrm>
            <a:off x="0" y="1098068"/>
            <a:ext cx="12192000" cy="859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FF0066"/>
                </a:solidFill>
                <a:latin typeface="Assassin$" panose="02000000000000000000" pitchFamily="2" charset="0"/>
              </a:rPr>
              <a:t>Comparison B</a:t>
            </a:r>
            <a:r>
              <a:rPr lang="en-US" sz="4800" b="1" dirty="0">
                <a:solidFill>
                  <a:srgbClr val="FF0066"/>
                </a:solidFill>
                <a:latin typeface="Algerian" panose="04020705040A02060702" pitchFamily="82" charset="0"/>
              </a:rPr>
              <a:t>/</a:t>
            </a:r>
            <a:r>
              <a:rPr lang="en-US" sz="4800" b="1" dirty="0">
                <a:solidFill>
                  <a:srgbClr val="FF0066"/>
                </a:solidFill>
                <a:latin typeface="Assassin$" panose="02000000000000000000" pitchFamily="2" charset="0"/>
              </a:rPr>
              <a:t>W Explored Algorithms</a:t>
            </a:r>
            <a:endParaRPr lang="en-US" sz="5400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372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3367-13D8-D1F3-29EB-B49B29BDE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5952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66"/>
                </a:solidFill>
                <a:latin typeface="Assassin$" panose="02000000000000000000" pitchFamily="2" charset="0"/>
              </a:rPr>
              <a:t>Hamiltonian Cycle Problem</a:t>
            </a:r>
            <a:endParaRPr lang="en-US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A23ABE-A70A-66DE-9119-53B29AC9C3FF}"/>
              </a:ext>
            </a:extLst>
          </p:cNvPr>
          <p:cNvSpPr txBox="1">
            <a:spLocks/>
          </p:cNvSpPr>
          <p:nvPr/>
        </p:nvSpPr>
        <p:spPr>
          <a:xfrm>
            <a:off x="0" y="1098068"/>
            <a:ext cx="12192000" cy="859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FF0066"/>
                </a:solidFill>
                <a:latin typeface="Assassin$" panose="02000000000000000000" pitchFamily="2" charset="0"/>
              </a:rPr>
              <a:t>Comparison B</a:t>
            </a:r>
            <a:r>
              <a:rPr lang="en-US" sz="4800" b="1" dirty="0">
                <a:solidFill>
                  <a:srgbClr val="FF0066"/>
                </a:solidFill>
                <a:latin typeface="Algerian" panose="04020705040A02060702" pitchFamily="82" charset="0"/>
              </a:rPr>
              <a:t>/</a:t>
            </a:r>
            <a:r>
              <a:rPr lang="en-US" sz="4800" b="1" dirty="0">
                <a:solidFill>
                  <a:srgbClr val="FF0066"/>
                </a:solidFill>
                <a:latin typeface="Assassin$" panose="02000000000000000000" pitchFamily="2" charset="0"/>
              </a:rPr>
              <a:t>W Explored Algorithms</a:t>
            </a:r>
            <a:endParaRPr lang="en-US" sz="5400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649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3367-13D8-D1F3-29EB-B49B29BDE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5952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66"/>
                </a:solidFill>
                <a:latin typeface="Assassin$" panose="02000000000000000000" pitchFamily="2" charset="0"/>
              </a:rPr>
              <a:t>Hamiltonian Cycle Problem</a:t>
            </a:r>
            <a:endParaRPr lang="en-US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A23ABE-A70A-66DE-9119-53B29AC9C3FF}"/>
              </a:ext>
            </a:extLst>
          </p:cNvPr>
          <p:cNvSpPr txBox="1">
            <a:spLocks/>
          </p:cNvSpPr>
          <p:nvPr/>
        </p:nvSpPr>
        <p:spPr>
          <a:xfrm>
            <a:off x="0" y="1098068"/>
            <a:ext cx="12192000" cy="859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FF0066"/>
                </a:solidFill>
                <a:latin typeface="Assassin$" panose="02000000000000000000" pitchFamily="2" charset="0"/>
              </a:rPr>
              <a:t>Conclusion</a:t>
            </a:r>
            <a:endParaRPr lang="en-US" sz="5400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52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3367-13D8-D1F3-29EB-B49B29BDE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5952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66"/>
                </a:solidFill>
                <a:latin typeface="Assassin$" panose="02000000000000000000" pitchFamily="2" charset="0"/>
              </a:rPr>
              <a:t>Hamiltonian Cycle Problem</a:t>
            </a:r>
            <a:endParaRPr lang="en-US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A23ABE-A70A-66DE-9119-53B29AC9C3FF}"/>
              </a:ext>
            </a:extLst>
          </p:cNvPr>
          <p:cNvSpPr txBox="1">
            <a:spLocks/>
          </p:cNvSpPr>
          <p:nvPr/>
        </p:nvSpPr>
        <p:spPr>
          <a:xfrm>
            <a:off x="0" y="1098068"/>
            <a:ext cx="12192000" cy="859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F0066"/>
                </a:solidFill>
                <a:latin typeface="Assassin$" panose="02000000000000000000" pitchFamily="2" charset="0"/>
              </a:rPr>
              <a:t>Thank You</a:t>
            </a:r>
            <a:endParaRPr lang="en-US" sz="5400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E6252AF-2EF3-D704-35D2-9D19038C37C3}"/>
              </a:ext>
            </a:extLst>
          </p:cNvPr>
          <p:cNvSpPr txBox="1">
            <a:spLocks/>
          </p:cNvSpPr>
          <p:nvPr/>
        </p:nvSpPr>
        <p:spPr>
          <a:xfrm>
            <a:off x="0" y="2632213"/>
            <a:ext cx="12192000" cy="1593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F0066"/>
                </a:solidFill>
                <a:effectLst>
                  <a:reflection blurRad="6350" stA="55000" endA="300" endPos="45500" dir="5400000" sy="-100000" algn="bl" rotWithShape="0"/>
                </a:effectLst>
                <a:latin typeface="Assassin$" panose="02000000000000000000" pitchFamily="2" charset="0"/>
              </a:rPr>
              <a:t>Nothing Is True</a:t>
            </a:r>
          </a:p>
          <a:p>
            <a:r>
              <a:rPr lang="en-US" sz="4800" b="1" dirty="0">
                <a:solidFill>
                  <a:srgbClr val="FF0066"/>
                </a:solidFill>
                <a:effectLst>
                  <a:reflection blurRad="6350" stA="55000" endA="300" endPos="45500" dir="5400000" sy="-100000" algn="bl" rotWithShape="0"/>
                </a:effectLst>
                <a:latin typeface="Assassin$" panose="02000000000000000000" pitchFamily="2" charset="0"/>
              </a:rPr>
              <a:t>Everything Is Permitted</a:t>
            </a:r>
          </a:p>
        </p:txBody>
      </p:sp>
    </p:spTree>
    <p:extLst>
      <p:ext uri="{BB962C8B-B14F-4D97-AF65-F5344CB8AC3E}">
        <p14:creationId xmlns:p14="http://schemas.microsoft.com/office/powerpoint/2010/main" val="2757669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3367-13D8-D1F3-29EB-B49B29BDE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5952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66"/>
                </a:solidFill>
                <a:latin typeface="Assassin$" panose="02000000000000000000" pitchFamily="2" charset="0"/>
              </a:rPr>
              <a:t>Hamiltonian Cycle Problem</a:t>
            </a:r>
            <a:endParaRPr lang="en-US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98A433-6C71-0734-34B5-13CC1023C1C8}"/>
              </a:ext>
            </a:extLst>
          </p:cNvPr>
          <p:cNvSpPr txBox="1">
            <a:spLocks/>
          </p:cNvSpPr>
          <p:nvPr/>
        </p:nvSpPr>
        <p:spPr>
          <a:xfrm>
            <a:off x="0" y="1098068"/>
            <a:ext cx="12192000" cy="859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FF0066"/>
                </a:solidFill>
                <a:latin typeface="Assassin$" panose="02000000000000000000" pitchFamily="2" charset="0"/>
              </a:rPr>
              <a:t>Problem </a:t>
            </a:r>
            <a:r>
              <a:rPr lang="en-US" sz="4800" b="1" dirty="0">
                <a:solidFill>
                  <a:srgbClr val="FF0066"/>
                </a:solidFill>
                <a:latin typeface="Algerian" panose="04020705040A02060702" pitchFamily="82" charset="0"/>
              </a:rPr>
              <a:t>–</a:t>
            </a:r>
            <a:r>
              <a:rPr lang="en-US" sz="4800" b="1" dirty="0">
                <a:solidFill>
                  <a:srgbClr val="FF0066"/>
                </a:solidFill>
                <a:latin typeface="Assassin$" panose="02000000000000000000" pitchFamily="2" charset="0"/>
              </a:rPr>
              <a:t> Definition</a:t>
            </a:r>
            <a:endParaRPr lang="en-US" sz="5400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365158-019B-80D4-6362-1704B75BF975}"/>
                  </a:ext>
                </a:extLst>
              </p:cNvPr>
              <p:cNvSpPr txBox="1"/>
              <p:nvPr/>
            </p:nvSpPr>
            <p:spPr>
              <a:xfrm>
                <a:off x="0" y="2196136"/>
                <a:ext cx="121920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Tx/>
                  <a:buChar char="-"/>
                </a:pPr>
                <a:r>
                  <a:rPr lang="en-US" sz="2800" dirty="0">
                    <a:latin typeface="Candara" panose="020E0502030303020204" pitchFamily="34" charset="0"/>
                  </a:rPr>
                  <a:t>Given a graph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800" dirty="0">
                    <a:latin typeface="Candara" panose="020E0502030303020204" pitchFamily="34" charset="0"/>
                  </a:rPr>
                  <a:t>, find whether a Hamiltonian cycle exists or not. </a:t>
                </a:r>
              </a:p>
              <a:p>
                <a:pPr marL="457200" indent="-457200">
                  <a:buFontTx/>
                  <a:buChar char="-"/>
                </a:pPr>
                <a:endParaRPr lang="en-US" sz="2800" dirty="0">
                  <a:latin typeface="Candara" panose="020E0502030303020204" pitchFamily="34" charset="0"/>
                </a:endParaRPr>
              </a:p>
              <a:p>
                <a:pPr marL="457200" indent="-457200">
                  <a:buFontTx/>
                  <a:buChar char="-"/>
                </a:pPr>
                <a:r>
                  <a:rPr lang="en-US" sz="2800" dirty="0">
                    <a:latin typeface="Candara" panose="020E0502030303020204" pitchFamily="34" charset="0"/>
                  </a:rPr>
                  <a:t>A Hamiltonian cycle is a sequence of vertices such that each vertex is visit exactly once and we return to the start vertex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365158-019B-80D4-6362-1704B75BF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96136"/>
                <a:ext cx="12192000" cy="1815882"/>
              </a:xfrm>
              <a:prstGeom prst="rect">
                <a:avLst/>
              </a:prstGeom>
              <a:blipFill>
                <a:blip r:embed="rId2"/>
                <a:stretch>
                  <a:fillRect l="-1050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7DB91727-E636-1A7A-DA79-A9C216243F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4061637"/>
                <a:ext cx="12192000" cy="262408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lnSpcReduction="1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4400" b="1" dirty="0">
                    <a:solidFill>
                      <a:srgbClr val="FF0066"/>
                    </a:solidFill>
                    <a:latin typeface="Assassin$" panose="02000000000000000000" pitchFamily="2" charset="0"/>
                  </a:rPr>
                  <a:t>Input</a:t>
                </a:r>
                <a:r>
                  <a:rPr lang="en-US" sz="4400" b="1" dirty="0">
                    <a:solidFill>
                      <a:srgbClr val="FF0066"/>
                    </a:solidFill>
                    <a:latin typeface="Candara" panose="020E0502030303020204" pitchFamily="34" charset="0"/>
                  </a:rPr>
                  <a:t>:</a:t>
                </a:r>
                <a:r>
                  <a:rPr lang="en-US" sz="4400" dirty="0">
                    <a:solidFill>
                      <a:srgbClr val="FF0066"/>
                    </a:solidFill>
                    <a:latin typeface="Candara" panose="020E0502030303020204" pitchFamily="34" charset="0"/>
                  </a:rPr>
                  <a:t> </a:t>
                </a:r>
                <a:r>
                  <a:rPr lang="en-US" sz="4400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A Graph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4400" dirty="0">
                  <a:solidFill>
                    <a:schemeClr val="tx1"/>
                  </a:solidFill>
                  <a:latin typeface="Candara" panose="020E0502030303020204" pitchFamily="34" charset="0"/>
                </a:endParaRPr>
              </a:p>
              <a:p>
                <a:pPr algn="l"/>
                <a:endParaRPr lang="en-US" sz="4800" dirty="0">
                  <a:solidFill>
                    <a:schemeClr val="tx1"/>
                  </a:solidFill>
                  <a:latin typeface="Candara" panose="020E0502030303020204" pitchFamily="34" charset="0"/>
                </a:endParaRPr>
              </a:p>
              <a:p>
                <a:pPr algn="l"/>
                <a:r>
                  <a:rPr lang="en-US" sz="4800" b="1" dirty="0">
                    <a:solidFill>
                      <a:srgbClr val="FF0066"/>
                    </a:solidFill>
                    <a:latin typeface="Assassin$" panose="02000000000000000000" pitchFamily="2" charset="0"/>
                  </a:rPr>
                  <a:t>Output</a:t>
                </a:r>
                <a:r>
                  <a:rPr lang="en-US" sz="4800" b="1" dirty="0">
                    <a:solidFill>
                      <a:srgbClr val="FF0066"/>
                    </a:solidFill>
                    <a:latin typeface="Candara" panose="020E0502030303020204" pitchFamily="34" charset="0"/>
                  </a:rPr>
                  <a:t>:</a:t>
                </a:r>
                <a:r>
                  <a:rPr lang="en-US" sz="4800" dirty="0">
                    <a:solidFill>
                      <a:srgbClr val="FF0066"/>
                    </a:solidFill>
                    <a:latin typeface="Candara" panose="020E0502030303020204" pitchFamily="34" charset="0"/>
                  </a:rPr>
                  <a:t> </a:t>
                </a:r>
                <a:r>
                  <a:rPr lang="en-US" sz="4800" dirty="0">
                    <a:latin typeface="Candara" panose="020E0502030303020204" pitchFamily="34" charset="0"/>
                  </a:rPr>
                  <a:t>A Boolean value indicating whether Hamiltonian Cycle is present or not.</a:t>
                </a:r>
              </a:p>
            </p:txBody>
          </p:sp>
        </mc:Choice>
        <mc:Fallback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7DB91727-E636-1A7A-DA79-A9C216243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61637"/>
                <a:ext cx="12192000" cy="2624085"/>
              </a:xfrm>
              <a:prstGeom prst="rect">
                <a:avLst/>
              </a:prstGeom>
              <a:blipFill>
                <a:blip r:embed="rId3"/>
                <a:stretch>
                  <a:fillRect l="-2250" t="-1856" b="-12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08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C98A433-6C71-0734-34B5-13CC1023C1C8}"/>
              </a:ext>
            </a:extLst>
          </p:cNvPr>
          <p:cNvSpPr txBox="1">
            <a:spLocks/>
          </p:cNvSpPr>
          <p:nvPr/>
        </p:nvSpPr>
        <p:spPr>
          <a:xfrm>
            <a:off x="0" y="1098068"/>
            <a:ext cx="12192000" cy="859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FF0066"/>
                </a:solidFill>
                <a:latin typeface="Assassin$" panose="02000000000000000000" pitchFamily="2" charset="0"/>
              </a:rPr>
              <a:t>Problem </a:t>
            </a:r>
            <a:r>
              <a:rPr lang="en-US" sz="4800" b="1" dirty="0">
                <a:solidFill>
                  <a:srgbClr val="FF0066"/>
                </a:solidFill>
                <a:latin typeface="Algerian" panose="04020705040A02060702" pitchFamily="82" charset="0"/>
              </a:rPr>
              <a:t>–</a:t>
            </a:r>
            <a:r>
              <a:rPr lang="en-US" sz="4800" b="1" dirty="0">
                <a:solidFill>
                  <a:srgbClr val="FF0066"/>
                </a:solidFill>
                <a:latin typeface="Assassin$" panose="02000000000000000000" pitchFamily="2" charset="0"/>
              </a:rPr>
              <a:t> Example </a:t>
            </a:r>
            <a:endParaRPr lang="en-US" sz="5400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73367-13D8-D1F3-29EB-B49B29BDE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5952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66"/>
                </a:solidFill>
                <a:latin typeface="Assassin$" panose="02000000000000000000" pitchFamily="2" charset="0"/>
              </a:rPr>
              <a:t>Hamiltonian Cycle Problem</a:t>
            </a:r>
            <a:endParaRPr lang="en-US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39AE28D-7800-6D62-A7AE-AC2881485996}"/>
              </a:ext>
            </a:extLst>
          </p:cNvPr>
          <p:cNvSpPr/>
          <p:nvPr/>
        </p:nvSpPr>
        <p:spPr>
          <a:xfrm>
            <a:off x="2479814" y="3750367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44A96A-3ED0-3649-D121-7A1B29E8EE61}"/>
              </a:ext>
            </a:extLst>
          </p:cNvPr>
          <p:cNvSpPr/>
          <p:nvPr/>
        </p:nvSpPr>
        <p:spPr>
          <a:xfrm>
            <a:off x="4413806" y="4996071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806E6B-F82A-EC1D-0866-EAFFF93DDAD7}"/>
              </a:ext>
            </a:extLst>
          </p:cNvPr>
          <p:cNvSpPr/>
          <p:nvPr/>
        </p:nvSpPr>
        <p:spPr>
          <a:xfrm>
            <a:off x="5638800" y="2105233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A22243-ADF0-941D-8DBD-BD7B1C81AD7D}"/>
              </a:ext>
            </a:extLst>
          </p:cNvPr>
          <p:cNvSpPr/>
          <p:nvPr/>
        </p:nvSpPr>
        <p:spPr>
          <a:xfrm>
            <a:off x="6863796" y="4996071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6F0E9D-A6C0-A0F6-7C26-359DF1C33B00}"/>
              </a:ext>
            </a:extLst>
          </p:cNvPr>
          <p:cNvSpPr/>
          <p:nvPr/>
        </p:nvSpPr>
        <p:spPr>
          <a:xfrm>
            <a:off x="8797788" y="3750367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1E6BCE-6416-4179-B961-960C1697061B}"/>
              </a:ext>
            </a:extLst>
          </p:cNvPr>
          <p:cNvCxnSpPr>
            <a:cxnSpLocks/>
            <a:stCxn id="3" idx="7"/>
            <a:endCxn id="5" idx="2"/>
          </p:cNvCxnSpPr>
          <p:nvPr/>
        </p:nvCxnSpPr>
        <p:spPr>
          <a:xfrm flipV="1">
            <a:off x="3260303" y="2562433"/>
            <a:ext cx="2378497" cy="1321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A27207-9B76-9CB5-BF90-70F471C311B1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6553200" y="2562433"/>
            <a:ext cx="2378499" cy="1321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288FC3-AFF9-E1E8-906E-114B0CD96A90}"/>
              </a:ext>
            </a:extLst>
          </p:cNvPr>
          <p:cNvCxnSpPr>
            <a:cxnSpLocks/>
            <a:stCxn id="4" idx="2"/>
            <a:endCxn id="3" idx="5"/>
          </p:cNvCxnSpPr>
          <p:nvPr/>
        </p:nvCxnSpPr>
        <p:spPr>
          <a:xfrm flipH="1" flipV="1">
            <a:off x="3260303" y="4530856"/>
            <a:ext cx="1153503" cy="922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6D9E88-5F31-16A2-C32B-63AD33A5113F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7778196" y="4530856"/>
            <a:ext cx="1153503" cy="922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4765ED-3462-2795-D6A7-D47145D688E3}"/>
              </a:ext>
            </a:extLst>
          </p:cNvPr>
          <p:cNvCxnSpPr>
            <a:cxnSpLocks/>
          </p:cNvCxnSpPr>
          <p:nvPr/>
        </p:nvCxnSpPr>
        <p:spPr>
          <a:xfrm>
            <a:off x="5328206" y="5546036"/>
            <a:ext cx="15355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1E2431-4E95-C3D6-04D8-610D7C015D67}"/>
              </a:ext>
            </a:extLst>
          </p:cNvPr>
          <p:cNvCxnSpPr>
            <a:cxnSpLocks/>
            <a:stCxn id="4" idx="0"/>
            <a:endCxn id="5" idx="3"/>
          </p:cNvCxnSpPr>
          <p:nvPr/>
        </p:nvCxnSpPr>
        <p:spPr>
          <a:xfrm flipV="1">
            <a:off x="4871006" y="2885722"/>
            <a:ext cx="901705" cy="2110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913696-2C53-2982-37F7-1F999064DD71}"/>
              </a:ext>
            </a:extLst>
          </p:cNvPr>
          <p:cNvCxnSpPr>
            <a:cxnSpLocks/>
            <a:stCxn id="7" idx="0"/>
            <a:endCxn id="5" idx="5"/>
          </p:cNvCxnSpPr>
          <p:nvPr/>
        </p:nvCxnSpPr>
        <p:spPr>
          <a:xfrm flipH="1" flipV="1">
            <a:off x="6419289" y="2885722"/>
            <a:ext cx="901707" cy="2110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89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C98A433-6C71-0734-34B5-13CC1023C1C8}"/>
              </a:ext>
            </a:extLst>
          </p:cNvPr>
          <p:cNvSpPr txBox="1">
            <a:spLocks/>
          </p:cNvSpPr>
          <p:nvPr/>
        </p:nvSpPr>
        <p:spPr>
          <a:xfrm>
            <a:off x="0" y="1098068"/>
            <a:ext cx="12192000" cy="859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FF0066"/>
                </a:solidFill>
                <a:latin typeface="Assassin$" panose="02000000000000000000" pitchFamily="2" charset="0"/>
              </a:rPr>
              <a:t>Problem </a:t>
            </a:r>
            <a:r>
              <a:rPr lang="en-US" sz="4800" b="1" dirty="0">
                <a:solidFill>
                  <a:srgbClr val="FF0066"/>
                </a:solidFill>
                <a:latin typeface="Algerian" panose="04020705040A02060702" pitchFamily="82" charset="0"/>
              </a:rPr>
              <a:t>–</a:t>
            </a:r>
            <a:r>
              <a:rPr lang="en-US" sz="4800" b="1" dirty="0">
                <a:solidFill>
                  <a:srgbClr val="FF0066"/>
                </a:solidFill>
                <a:latin typeface="Assassin$" panose="02000000000000000000" pitchFamily="2" charset="0"/>
              </a:rPr>
              <a:t> Example </a:t>
            </a:r>
            <a:endParaRPr lang="en-US" sz="5400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73367-13D8-D1F3-29EB-B49B29BDE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5952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66"/>
                </a:solidFill>
                <a:latin typeface="Assassin$" panose="02000000000000000000" pitchFamily="2" charset="0"/>
              </a:rPr>
              <a:t>Hamiltonian Cycle Problem</a:t>
            </a:r>
            <a:endParaRPr lang="en-US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39AE28D-7800-6D62-A7AE-AC2881485996}"/>
              </a:ext>
            </a:extLst>
          </p:cNvPr>
          <p:cNvSpPr/>
          <p:nvPr/>
        </p:nvSpPr>
        <p:spPr>
          <a:xfrm>
            <a:off x="2479814" y="3750367"/>
            <a:ext cx="914400" cy="914400"/>
          </a:xfrm>
          <a:prstGeom prst="ellipse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44A96A-3ED0-3649-D121-7A1B29E8EE61}"/>
              </a:ext>
            </a:extLst>
          </p:cNvPr>
          <p:cNvSpPr/>
          <p:nvPr/>
        </p:nvSpPr>
        <p:spPr>
          <a:xfrm>
            <a:off x="4413806" y="4996071"/>
            <a:ext cx="914400" cy="914400"/>
          </a:xfrm>
          <a:prstGeom prst="ellipse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806E6B-F82A-EC1D-0866-EAFFF93DDAD7}"/>
              </a:ext>
            </a:extLst>
          </p:cNvPr>
          <p:cNvSpPr/>
          <p:nvPr/>
        </p:nvSpPr>
        <p:spPr>
          <a:xfrm>
            <a:off x="5638800" y="2105233"/>
            <a:ext cx="914400" cy="914400"/>
          </a:xfrm>
          <a:prstGeom prst="ellipse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A22243-ADF0-941D-8DBD-BD7B1C81AD7D}"/>
              </a:ext>
            </a:extLst>
          </p:cNvPr>
          <p:cNvSpPr/>
          <p:nvPr/>
        </p:nvSpPr>
        <p:spPr>
          <a:xfrm>
            <a:off x="6863796" y="4996071"/>
            <a:ext cx="914400" cy="914400"/>
          </a:xfrm>
          <a:prstGeom prst="ellipse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6F0E9D-A6C0-A0F6-7C26-359DF1C33B00}"/>
              </a:ext>
            </a:extLst>
          </p:cNvPr>
          <p:cNvSpPr/>
          <p:nvPr/>
        </p:nvSpPr>
        <p:spPr>
          <a:xfrm>
            <a:off x="8797788" y="3750367"/>
            <a:ext cx="914400" cy="914400"/>
          </a:xfrm>
          <a:prstGeom prst="ellipse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1E6BCE-6416-4179-B961-960C1697061B}"/>
              </a:ext>
            </a:extLst>
          </p:cNvPr>
          <p:cNvCxnSpPr>
            <a:cxnSpLocks/>
            <a:stCxn id="3" idx="7"/>
            <a:endCxn id="5" idx="2"/>
          </p:cNvCxnSpPr>
          <p:nvPr/>
        </p:nvCxnSpPr>
        <p:spPr>
          <a:xfrm flipV="1">
            <a:off x="3260303" y="2562433"/>
            <a:ext cx="2378497" cy="1321845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A27207-9B76-9CB5-BF90-70F471C311B1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6553200" y="2562433"/>
            <a:ext cx="2378499" cy="1321845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288FC3-AFF9-E1E8-906E-114B0CD96A90}"/>
              </a:ext>
            </a:extLst>
          </p:cNvPr>
          <p:cNvCxnSpPr>
            <a:cxnSpLocks/>
            <a:stCxn id="4" idx="2"/>
            <a:endCxn id="3" idx="5"/>
          </p:cNvCxnSpPr>
          <p:nvPr/>
        </p:nvCxnSpPr>
        <p:spPr>
          <a:xfrm flipH="1" flipV="1">
            <a:off x="3260303" y="4530856"/>
            <a:ext cx="1153503" cy="922415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6D9E88-5F31-16A2-C32B-63AD33A5113F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7778196" y="4530856"/>
            <a:ext cx="1153503" cy="922415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4765ED-3462-2795-D6A7-D47145D688E3}"/>
              </a:ext>
            </a:extLst>
          </p:cNvPr>
          <p:cNvCxnSpPr>
            <a:cxnSpLocks/>
          </p:cNvCxnSpPr>
          <p:nvPr/>
        </p:nvCxnSpPr>
        <p:spPr>
          <a:xfrm>
            <a:off x="5328206" y="5546036"/>
            <a:ext cx="1535590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1E2431-4E95-C3D6-04D8-610D7C015D67}"/>
              </a:ext>
            </a:extLst>
          </p:cNvPr>
          <p:cNvCxnSpPr>
            <a:cxnSpLocks/>
            <a:stCxn id="4" idx="0"/>
            <a:endCxn id="5" idx="3"/>
          </p:cNvCxnSpPr>
          <p:nvPr/>
        </p:nvCxnSpPr>
        <p:spPr>
          <a:xfrm flipV="1">
            <a:off x="4871006" y="2885722"/>
            <a:ext cx="901705" cy="2110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913696-2C53-2982-37F7-1F999064DD71}"/>
              </a:ext>
            </a:extLst>
          </p:cNvPr>
          <p:cNvCxnSpPr>
            <a:cxnSpLocks/>
            <a:stCxn id="7" idx="0"/>
            <a:endCxn id="5" idx="5"/>
          </p:cNvCxnSpPr>
          <p:nvPr/>
        </p:nvCxnSpPr>
        <p:spPr>
          <a:xfrm flipH="1" flipV="1">
            <a:off x="6419289" y="2885722"/>
            <a:ext cx="901707" cy="2110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33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3367-13D8-D1F3-29EB-B49B29BDE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5952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66"/>
                </a:solidFill>
                <a:latin typeface="Assassin$" panose="02000000000000000000" pitchFamily="2" charset="0"/>
              </a:rPr>
              <a:t>Hamiltonian Cycle Problem</a:t>
            </a:r>
            <a:endParaRPr lang="en-US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67D67-8377-DB84-7E5C-FBD16C70B86F}"/>
              </a:ext>
            </a:extLst>
          </p:cNvPr>
          <p:cNvSpPr txBox="1"/>
          <p:nvPr/>
        </p:nvSpPr>
        <p:spPr>
          <a:xfrm>
            <a:off x="0" y="2209252"/>
            <a:ext cx="12192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Assassin$" panose="02000000000000000000" pitchFamily="2" charset="0"/>
              </a:rPr>
              <a:t>Brute-Force </a:t>
            </a:r>
            <a:r>
              <a:rPr lang="en-US" sz="4400" dirty="0">
                <a:latin typeface="Algerian" panose="04020705040A02060702" pitchFamily="82" charset="0"/>
              </a:rPr>
              <a:t>(</a:t>
            </a:r>
            <a:r>
              <a:rPr lang="en-US" sz="4400" dirty="0">
                <a:latin typeface="Assassin$" panose="02000000000000000000" pitchFamily="2" charset="0"/>
              </a:rPr>
              <a:t>Naive</a:t>
            </a:r>
            <a:r>
              <a:rPr lang="en-US" sz="4400" dirty="0">
                <a:latin typeface="Algerian" panose="04020705040A02060702" pitchFamily="82" charset="0"/>
              </a:rPr>
              <a:t>)</a:t>
            </a:r>
            <a:r>
              <a:rPr lang="en-US" sz="4400" dirty="0">
                <a:latin typeface="Assassin$" panose="02000000000000000000" pitchFamily="2" charset="0"/>
              </a:rPr>
              <a:t> Approach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Assassin$" panose="02000000000000000000" pitchFamily="2" charset="0"/>
              </a:rPr>
              <a:t>Back-Tracking Algorithm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Assassin$" panose="02000000000000000000" pitchFamily="2" charset="0"/>
              </a:rPr>
              <a:t>Dynamic Programming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Assassin$" panose="02000000000000000000" pitchFamily="2" charset="0"/>
              </a:rPr>
              <a:t>Heuristic Algorithm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A23ABE-A70A-66DE-9119-53B29AC9C3FF}"/>
              </a:ext>
            </a:extLst>
          </p:cNvPr>
          <p:cNvSpPr txBox="1">
            <a:spLocks/>
          </p:cNvSpPr>
          <p:nvPr/>
        </p:nvSpPr>
        <p:spPr>
          <a:xfrm>
            <a:off x="0" y="1098068"/>
            <a:ext cx="12192000" cy="859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FF0066"/>
                </a:solidFill>
                <a:latin typeface="Assassin$" panose="02000000000000000000" pitchFamily="2" charset="0"/>
              </a:rPr>
              <a:t>Explored Algorithms</a:t>
            </a:r>
            <a:endParaRPr lang="en-US" sz="5400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79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3367-13D8-D1F3-29EB-B49B29BDE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5952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66"/>
                </a:solidFill>
                <a:latin typeface="Assassin$" panose="02000000000000000000" pitchFamily="2" charset="0"/>
              </a:rPr>
              <a:t>Hamiltonian Cycle Problem</a:t>
            </a:r>
            <a:endParaRPr lang="en-US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A23ABE-A70A-66DE-9119-53B29AC9C3FF}"/>
              </a:ext>
            </a:extLst>
          </p:cNvPr>
          <p:cNvSpPr txBox="1">
            <a:spLocks/>
          </p:cNvSpPr>
          <p:nvPr/>
        </p:nvSpPr>
        <p:spPr>
          <a:xfrm>
            <a:off x="0" y="1098068"/>
            <a:ext cx="12192000" cy="859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FF0066"/>
                </a:solidFill>
                <a:latin typeface="Assassin$" panose="02000000000000000000" pitchFamily="2" charset="0"/>
              </a:rPr>
              <a:t>Brute-Force Approach</a:t>
            </a:r>
            <a:endParaRPr lang="en-US" sz="5400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B4D32-D46D-F618-8C03-BC734798C472}"/>
              </a:ext>
            </a:extLst>
          </p:cNvPr>
          <p:cNvSpPr txBox="1"/>
          <p:nvPr/>
        </p:nvSpPr>
        <p:spPr>
          <a:xfrm>
            <a:off x="0" y="2345860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Candara" panose="020E0502030303020204" pitchFamily="34" charset="0"/>
              </a:rPr>
              <a:t>Generate a Permutation of Vertices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Candara" panose="020E0502030303020204" pitchFamily="34" charset="0"/>
              </a:rPr>
              <a:t>Check If The Sequence Generated Above Is a Path in A Given Graph or not and that the last vertex is connected to the first.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Candara" panose="020E0502030303020204" pitchFamily="34" charset="0"/>
              </a:rPr>
              <a:t>Return True If the above condition holds for any </a:t>
            </a:r>
            <a:r>
              <a:rPr lang="en-US" sz="3200">
                <a:latin typeface="Candara" panose="020E0502030303020204" pitchFamily="34" charset="0"/>
              </a:rPr>
              <a:t>one permutation.</a:t>
            </a:r>
            <a:endParaRPr lang="en-US" sz="3200" dirty="0">
              <a:latin typeface="Candara" panose="020E0502030303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Candara" panose="020E0502030303020204" pitchFamily="34" charset="0"/>
              </a:rPr>
              <a:t>Else, Repeat the process until all permutations are processed</a:t>
            </a:r>
          </a:p>
        </p:txBody>
      </p:sp>
    </p:spTree>
    <p:extLst>
      <p:ext uri="{BB962C8B-B14F-4D97-AF65-F5344CB8AC3E}">
        <p14:creationId xmlns:p14="http://schemas.microsoft.com/office/powerpoint/2010/main" val="243200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3367-13D8-D1F3-29EB-B49B29BDE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5952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66"/>
                </a:solidFill>
                <a:latin typeface="Assassin$" panose="02000000000000000000" pitchFamily="2" charset="0"/>
              </a:rPr>
              <a:t>Hamiltonian Cycle Problem</a:t>
            </a:r>
            <a:endParaRPr lang="en-US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A23ABE-A70A-66DE-9119-53B29AC9C3FF}"/>
              </a:ext>
            </a:extLst>
          </p:cNvPr>
          <p:cNvSpPr txBox="1">
            <a:spLocks/>
          </p:cNvSpPr>
          <p:nvPr/>
        </p:nvSpPr>
        <p:spPr>
          <a:xfrm>
            <a:off x="0" y="1098068"/>
            <a:ext cx="12192000" cy="859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FF0066"/>
                </a:solidFill>
                <a:latin typeface="Assassin$" panose="02000000000000000000" pitchFamily="2" charset="0"/>
              </a:rPr>
              <a:t>Brute-Force Approach</a:t>
            </a:r>
            <a:endParaRPr lang="en-US" sz="5400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243A58-A54E-3D48-12BE-260F0B100827}"/>
              </a:ext>
            </a:extLst>
          </p:cNvPr>
          <p:cNvSpPr/>
          <p:nvPr/>
        </p:nvSpPr>
        <p:spPr>
          <a:xfrm>
            <a:off x="4533901" y="2743202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663266-A4A3-5525-AB0A-22AEAA2071A9}"/>
              </a:ext>
            </a:extLst>
          </p:cNvPr>
          <p:cNvSpPr/>
          <p:nvPr/>
        </p:nvSpPr>
        <p:spPr>
          <a:xfrm>
            <a:off x="6467893" y="3988906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EB4358-A560-F930-877C-242089AA8852}"/>
              </a:ext>
            </a:extLst>
          </p:cNvPr>
          <p:cNvSpPr/>
          <p:nvPr/>
        </p:nvSpPr>
        <p:spPr>
          <a:xfrm>
            <a:off x="7692887" y="1098068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86763E-F39E-9649-96CA-D65EB19BF4F8}"/>
              </a:ext>
            </a:extLst>
          </p:cNvPr>
          <p:cNvSpPr/>
          <p:nvPr/>
        </p:nvSpPr>
        <p:spPr>
          <a:xfrm>
            <a:off x="8917883" y="3988906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DEEDA8-B319-B48D-D8F0-C46A24E3FE8F}"/>
              </a:ext>
            </a:extLst>
          </p:cNvPr>
          <p:cNvSpPr/>
          <p:nvPr/>
        </p:nvSpPr>
        <p:spPr>
          <a:xfrm>
            <a:off x="10851875" y="2743202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3B4AC7-3A0C-3F1F-A32D-DF8C3CD0FF73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5314390" y="1555268"/>
            <a:ext cx="2378497" cy="1321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2E5853-87E9-EF1B-1906-EB1B7B57A078}"/>
              </a:ext>
            </a:extLst>
          </p:cNvPr>
          <p:cNvCxnSpPr>
            <a:cxnSpLocks/>
            <a:stCxn id="7" idx="6"/>
            <a:endCxn id="9" idx="1"/>
          </p:cNvCxnSpPr>
          <p:nvPr/>
        </p:nvCxnSpPr>
        <p:spPr>
          <a:xfrm>
            <a:off x="8607287" y="1555268"/>
            <a:ext cx="2378499" cy="1321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4AB9E8-3D63-68A8-C27B-7EF56BA4CF20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flipH="1" flipV="1">
            <a:off x="5314390" y="3523691"/>
            <a:ext cx="1153503" cy="922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A9F6E7-90DF-1740-481D-AFA79607C123}"/>
              </a:ext>
            </a:extLst>
          </p:cNvPr>
          <p:cNvCxnSpPr>
            <a:cxnSpLocks/>
            <a:stCxn id="8" idx="6"/>
            <a:endCxn id="9" idx="3"/>
          </p:cNvCxnSpPr>
          <p:nvPr/>
        </p:nvCxnSpPr>
        <p:spPr>
          <a:xfrm flipV="1">
            <a:off x="9832283" y="3523691"/>
            <a:ext cx="1153503" cy="922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55980D-8AB0-4CA6-C606-D7E36F06E685}"/>
              </a:ext>
            </a:extLst>
          </p:cNvPr>
          <p:cNvCxnSpPr>
            <a:cxnSpLocks/>
          </p:cNvCxnSpPr>
          <p:nvPr/>
        </p:nvCxnSpPr>
        <p:spPr>
          <a:xfrm>
            <a:off x="7382293" y="4538871"/>
            <a:ext cx="15355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0F151-204B-C096-8664-05E83E526D07}"/>
              </a:ext>
            </a:extLst>
          </p:cNvPr>
          <p:cNvCxnSpPr>
            <a:cxnSpLocks/>
            <a:stCxn id="6" idx="0"/>
            <a:endCxn id="7" idx="3"/>
          </p:cNvCxnSpPr>
          <p:nvPr/>
        </p:nvCxnSpPr>
        <p:spPr>
          <a:xfrm flipV="1">
            <a:off x="6925093" y="1878557"/>
            <a:ext cx="901705" cy="2110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483C4F-05CE-C369-F3E8-677818AF767F}"/>
              </a:ext>
            </a:extLst>
          </p:cNvPr>
          <p:cNvCxnSpPr>
            <a:cxnSpLocks/>
            <a:stCxn id="8" idx="0"/>
            <a:endCxn id="7" idx="5"/>
          </p:cNvCxnSpPr>
          <p:nvPr/>
        </p:nvCxnSpPr>
        <p:spPr>
          <a:xfrm flipH="1" flipV="1">
            <a:off x="8473376" y="1878557"/>
            <a:ext cx="901707" cy="2110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25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3367-13D8-D1F3-29EB-B49B29BDE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5952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66"/>
                </a:solidFill>
                <a:latin typeface="Assassin$" panose="02000000000000000000" pitchFamily="2" charset="0"/>
              </a:rPr>
              <a:t>Hamiltonian Cycle Problem</a:t>
            </a:r>
            <a:endParaRPr lang="en-US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A23ABE-A70A-66DE-9119-53B29AC9C3FF}"/>
              </a:ext>
            </a:extLst>
          </p:cNvPr>
          <p:cNvSpPr txBox="1">
            <a:spLocks/>
          </p:cNvSpPr>
          <p:nvPr/>
        </p:nvSpPr>
        <p:spPr>
          <a:xfrm>
            <a:off x="0" y="1098068"/>
            <a:ext cx="12192000" cy="859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FF0066"/>
                </a:solidFill>
                <a:latin typeface="Assassin$" panose="02000000000000000000" pitchFamily="2" charset="0"/>
              </a:rPr>
              <a:t>Back Tracking Approach</a:t>
            </a:r>
            <a:endParaRPr lang="en-US" sz="5400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833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3367-13D8-D1F3-29EB-B49B29BDE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5952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66"/>
                </a:solidFill>
                <a:latin typeface="Assassin$" panose="02000000000000000000" pitchFamily="2" charset="0"/>
              </a:rPr>
              <a:t>Hamiltonian Cycle Problem</a:t>
            </a:r>
            <a:endParaRPr lang="en-US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A23ABE-A70A-66DE-9119-53B29AC9C3FF}"/>
              </a:ext>
            </a:extLst>
          </p:cNvPr>
          <p:cNvSpPr txBox="1">
            <a:spLocks/>
          </p:cNvSpPr>
          <p:nvPr/>
        </p:nvSpPr>
        <p:spPr>
          <a:xfrm>
            <a:off x="0" y="1098068"/>
            <a:ext cx="12192000" cy="859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FF0066"/>
                </a:solidFill>
                <a:latin typeface="Assassin$" panose="02000000000000000000" pitchFamily="2" charset="0"/>
              </a:rPr>
              <a:t>Dynamic Programming</a:t>
            </a:r>
            <a:endParaRPr lang="en-US" sz="5400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662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141</TotalTime>
  <Words>242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Algerian</vt:lpstr>
      <vt:lpstr>Arial</vt:lpstr>
      <vt:lpstr>Assassin$</vt:lpstr>
      <vt:lpstr>Calibri</vt:lpstr>
      <vt:lpstr>Calibri Light</vt:lpstr>
      <vt:lpstr>Cambria Math</vt:lpstr>
      <vt:lpstr>Candara</vt:lpstr>
      <vt:lpstr>Office Theme</vt:lpstr>
      <vt:lpstr>Hamiltonian Cycle Problem Algorithms - Design &amp; Analysis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Hamiltonian Cycle Problem Algorithms - Design &amp; Analysis</dc:title>
  <dc:creator>Hamad Abdul Razzaq</dc:creator>
  <cp:lastModifiedBy>Hamad Abdul Razzaq</cp:lastModifiedBy>
  <cp:revision>2</cp:revision>
  <dcterms:created xsi:type="dcterms:W3CDTF">2023-04-13T00:03:34Z</dcterms:created>
  <dcterms:modified xsi:type="dcterms:W3CDTF">2023-04-27T06:50:39Z</dcterms:modified>
</cp:coreProperties>
</file>