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313" r:id="rId5"/>
    <p:sldId id="320" r:id="rId6"/>
    <p:sldId id="335" r:id="rId7"/>
    <p:sldId id="327" r:id="rId8"/>
    <p:sldId id="328" r:id="rId9"/>
    <p:sldId id="329" r:id="rId10"/>
    <p:sldId id="330" r:id="rId11"/>
    <p:sldId id="321" r:id="rId12"/>
    <p:sldId id="332" r:id="rId13"/>
    <p:sldId id="333" r:id="rId14"/>
    <p:sldId id="334" r:id="rId15"/>
    <p:sldId id="336" r:id="rId16"/>
    <p:sldId id="331" r:id="rId17"/>
    <p:sldId id="322" r:id="rId18"/>
    <p:sldId id="323" r:id="rId19"/>
    <p:sldId id="324" r:id="rId20"/>
    <p:sldId id="325" r:id="rId21"/>
    <p:sldId id="326" r:id="rId22"/>
    <p:sldId id="337" r:id="rId23"/>
    <p:sldId id="338" r:id="rId24"/>
    <p:sldId id="339" r:id="rId25"/>
    <p:sldId id="340" r:id="rId26"/>
    <p:sldId id="341" r:id="rId27"/>
    <p:sldId id="319" r:id="rId28"/>
    <p:sldId id="343" r:id="rId29"/>
    <p:sldId id="342" r:id="rId30"/>
    <p:sldId id="345" r:id="rId31"/>
    <p:sldId id="346" r:id="rId32"/>
    <p:sldId id="318" r:id="rId33"/>
    <p:sldId id="264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Encode Sans Semi Condense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34815-914B-4625-A2BA-50EE3E9C992E}">
  <a:tblStyle styleId="{C0E34815-914B-4625-A2BA-50EE3E9C9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95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76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53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849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51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97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80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39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878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4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001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38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75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54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26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88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7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22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546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87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102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26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192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4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9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8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7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7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3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ttack.mitre.org/groups/G0094" TargetMode="External"/><Relationship Id="rId4" Type="http://schemas.openxmlformats.org/officeDocument/2006/relationships/hyperlink" Target="https://attack.mitre.org/groups/G0003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777817" y="15806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cs typeface="Akhbar MT" pitchFamily="2" charset="-78"/>
              </a:rPr>
              <a:t>Network Forensics Presentation </a:t>
            </a:r>
            <a:br>
              <a:rPr lang="en-US" sz="3200" dirty="0"/>
            </a:br>
            <a:r>
              <a:rPr lang="en-US" sz="1800" dirty="0"/>
              <a:t>SDAIA Network Forensics Analysis Report</a:t>
            </a:r>
            <a:br>
              <a:rPr lang="en-US" sz="2800" dirty="0"/>
            </a:br>
            <a:r>
              <a:rPr lang="en-US" sz="1800" dirty="0"/>
              <a:t>Dr. Abdullah </a:t>
            </a:r>
            <a:r>
              <a:rPr lang="en-US" sz="1800" dirty="0" err="1"/>
              <a:t>Al.Boali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June 2023</a:t>
            </a:r>
            <a:endParaRPr sz="18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1359674" y="3562850"/>
            <a:ext cx="6321286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Student: Hamad Al.khalifah 219040274</a:t>
            </a:r>
          </a:p>
          <a:p>
            <a:pPr algn="ctr"/>
            <a:r>
              <a:rPr lang="en-US" sz="1600" dirty="0"/>
              <a:t>   Student: Yousef Alhassan 219012348</a:t>
            </a:r>
          </a:p>
          <a:p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83A26-E7FB-44D5-B3D5-564F47A2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" y="0"/>
            <a:ext cx="1693793" cy="169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CDBC2-96FA-4C6B-A7A4-457C4615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61" y="-82072"/>
            <a:ext cx="1728774" cy="16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 Step 3</a:t>
            </a:r>
            <a:endParaRPr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579865-27E1-3387-5753-CC902BAA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25" y="704589"/>
            <a:ext cx="626677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173858" y="814293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/>
              <a:t>1). 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the wireless network that are in range.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/>
            </a:br>
            <a:r>
              <a:rPr lang="en-US" sz="1800" dirty="0"/>
              <a:t>2). 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dentifying encryption type such as (MD4, MD5) to use dictionary attack.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3). 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up a fake wireless network that looks like SDAIA Internal network.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76840" y="1653735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  <a:t>Wi-fi hacking Attack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8876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173858" y="814293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/>
              <a:t>1). the attackers target the weak password that doesn’t fulfills regulatory recommendations.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2). The attackers use dictionary attack in order not alert the server.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76840" y="1653735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  <a:t>Password cracking Attack</a:t>
            </a:r>
            <a:b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  <a:t>Scenario</a:t>
            </a:r>
            <a:endParaRPr sz="48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9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76840" y="1653735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  <a:t>Password cracking Attack</a:t>
            </a:r>
            <a:b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Arial" panose="020B0604020202020204" pitchFamily="34" charset="0"/>
              </a:rPr>
              <a:t>Steps</a:t>
            </a:r>
            <a:endParaRPr sz="48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682B5-6D67-BA29-72C2-851405C3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8" y="614723"/>
            <a:ext cx="6138772" cy="37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Man-in-the -middle -attack: Scenario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DCF8E-7422-D7E1-DFE8-E92F7DAF8702}"/>
              </a:ext>
            </a:extLst>
          </p:cNvPr>
          <p:cNvSpPr txBox="1"/>
          <p:nvPr/>
        </p:nvSpPr>
        <p:spPr>
          <a:xfrm>
            <a:off x="2989892" y="1406178"/>
            <a:ext cx="5832182" cy="21544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1- Attacker able to be inside the local network (LAN) then compromise the communication channel.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ntercept the communication between two parties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3-V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arious forms: (Email hijacking, DNS Spoofing, ARP Spoofing, Wi-fi hijacking, SSL/TLS hijacking, etc.,)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29A0-0BEE-8A01-AB1A-6E069FEE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0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 Attack: Scenario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DCF8E-7422-D7E1-DFE8-E92F7DAF8702}"/>
              </a:ext>
            </a:extLst>
          </p:cNvPr>
          <p:cNvSpPr txBox="1"/>
          <p:nvPr/>
        </p:nvSpPr>
        <p:spPr>
          <a:xfrm>
            <a:off x="2989892" y="1098817"/>
            <a:ext cx="5832182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1-Inject malicious code (XSS) into a DOM (Document object Models) of SDAIA website.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2-The codes executed by one of the SDAIA employers.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3-injecting malicious (SQL commands) into web forms or URLs.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4- the attackers bypass authentication and access sensitive data to compromise the database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29A0-0BEE-8A01-AB1A-6E069FEE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600" dirty="0"/>
              <a:t>1).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canning the IP addresses and mac addresses of the SDAIA network 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/>
            </a:br>
            <a:r>
              <a:rPr lang="en-US" sz="1600" dirty="0"/>
              <a:t>2).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attackers send a fake ARP message to the SDAIA computers 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attackers were able to steal sensitive data that can be used to compromise the system.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/>
            </a:br>
            <a:r>
              <a:rPr lang="en-US" sz="1600" dirty="0"/>
              <a:t>4).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intercept and modify and block network traffic that passes through attacker’s computers.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69156" y="14539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62275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53788" y="1673517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</a:t>
            </a:r>
            <a:endParaRPr sz="72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AC41E03-A041-42C3-9FB7-E3723E35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16" y="317210"/>
            <a:ext cx="5386449" cy="45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53788" y="1673517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</a:t>
            </a:r>
            <a:endParaRPr sz="72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D40417-D720-DF6F-BA1F-73FE50FC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73" y="109194"/>
            <a:ext cx="605874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9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53788" y="1673517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</a:t>
            </a:r>
            <a:endParaRPr sz="7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69FB51D-C4C8-B9D8-58BF-863B0D42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18" y="133009"/>
            <a:ext cx="614448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956806" y="1712413"/>
            <a:ext cx="5298900" cy="3168497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SADAIA contributes to achieving the goals of Vision 2030 by offering a set of direct initiatives in the various vision programs, and it also works to empower various government agencies, by providing several services and products, such as: technical services, analytics, data-based scenarios, and artificial intelligence solutions for different use cases. data governance and artificial intelligence; In order to enable safe and orderly technical growth.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299918" y="74280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D30F4-0F8C-654A-2B47-810AB63A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1365083"/>
            <a:ext cx="2656888" cy="282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62B28-3081-856A-97C8-F1B1963C3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111" y="388213"/>
            <a:ext cx="2381383" cy="10911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53788" y="1673517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</a:t>
            </a:r>
            <a:endParaRPr sz="72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4A56AC-7792-4466-CC35-38BF44B3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13" y="-53788"/>
            <a:ext cx="6157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9" y="560720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br>
              <a:rPr lang="ar-SA" sz="12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699247" y="241031"/>
            <a:ext cx="7745506" cy="639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 Spoofing Step 5</a:t>
            </a:r>
            <a:endParaRPr sz="5400" dirty="0">
              <a:highlight>
                <a:srgbClr val="FFFF00"/>
              </a:highlight>
            </a:endParaRPr>
          </a:p>
        </p:txBody>
      </p:sp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79DC465F-CE05-17E8-D10B-45715E6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919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DDoS Attack: Scenario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DCF8E-7422-D7E1-DFE8-E92F7DAF8702}"/>
              </a:ext>
            </a:extLst>
          </p:cNvPr>
          <p:cNvSpPr txBox="1"/>
          <p:nvPr/>
        </p:nvSpPr>
        <p:spPr>
          <a:xfrm>
            <a:off x="2989892" y="1098817"/>
            <a:ext cx="5832182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1- After compromising an authorized user in SDAIA system using fishing attacks.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2-Gain permissions to manipulate and control the system.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3-Create network of bots, known as a botnet, used to launch the attack.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4- Target the network to send a large amount of traffic to the target.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29A0-0BEE-8A01-AB1A-6E069FEE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DDoS Attack</a:t>
            </a:r>
            <a:br>
              <a:rPr lang="en-US" dirty="0"/>
            </a:br>
            <a:r>
              <a:rPr lang="en-US" dirty="0"/>
              <a:t>Step 1 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C077B-53DA-3951-D590-3ABF862C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78" y="180975"/>
            <a:ext cx="62293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DDoS Attack</a:t>
            </a:r>
            <a:br>
              <a:rPr lang="en-US" dirty="0"/>
            </a:br>
            <a:r>
              <a:rPr lang="en-US" dirty="0"/>
              <a:t>Step 2 :</a:t>
            </a: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8D256D-FAFD-7038-EAB7-EC5E9C03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7" y="0"/>
            <a:ext cx="622069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DDoS Attack</a:t>
            </a:r>
            <a:br>
              <a:rPr lang="en-US" dirty="0"/>
            </a:br>
            <a:r>
              <a:rPr lang="en-US" dirty="0"/>
              <a:t>Step 3 :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E9E003C-3803-1C58-3E4F-32288B8C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12" y="0"/>
            <a:ext cx="618258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290918" y="0"/>
            <a:ext cx="7407407" cy="840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2"/>
                </a:solidFill>
                <a:highlight>
                  <a:srgbClr val="FFFF00"/>
                </a:highlight>
              </a:rPr>
              <a:t>DDoS Attack Step 4 :</a:t>
            </a:r>
            <a:endParaRPr sz="28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7806B6-ADB1-5416-8C8A-83B8C225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2537"/>
            <a:ext cx="9144000" cy="44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35541" y="0"/>
            <a:ext cx="6039301" cy="458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1- Valuable the damage of the attack?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How many services have been compromised?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Did the Attack contain and recovers?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 How the attack happens external/internal?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Did the SDAIA Partners affected by this attack?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166371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 01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71400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1646" y="0"/>
            <a:ext cx="5954777" cy="458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valuable of data that lost?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Did the backup servers compromise?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Is ‘it confirmed that SDAIA network is free from any suspicious threats?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How long it takes to reconstruct the system into the backup servers?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166371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 02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04566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212278" y="1206179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2000" dirty="0"/>
              <a:t>1).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Isolate the compromised system.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2).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reserve evidence by creating a forensic image of the system.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3).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dentify the source and nature of the attack.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/>
            </a:br>
            <a:endParaRPr sz="20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627413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Forensic Analysis Mitigate the attack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CEC58-0918-72D4-76F8-AC4C27AD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13" y="112702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0" y="1712250"/>
            <a:ext cx="281537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SDAIA APPLICATION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CE90C-7592-7497-0394-96809E9E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27" y="841198"/>
            <a:ext cx="1874470" cy="1264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02EEE-738F-9D42-C458-09804B60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04" y="841199"/>
            <a:ext cx="1751864" cy="1181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417CA-C7A5-3320-D9C2-456B63E6C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427" y="3241834"/>
            <a:ext cx="1988132" cy="1172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64367-FB6F-C37C-98D8-8752BD2A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397" y="3120766"/>
            <a:ext cx="1541639" cy="1335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37B91E-F526-A47C-FB99-D847650265E8}"/>
              </a:ext>
            </a:extLst>
          </p:cNvPr>
          <p:cNvSpPr txBox="1"/>
          <p:nvPr/>
        </p:nvSpPr>
        <p:spPr>
          <a:xfrm>
            <a:off x="3245415" y="2165798"/>
            <a:ext cx="1394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2"/>
                </a:solidFill>
              </a:rPr>
              <a:t>Tawakallna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25D23-97DA-287D-7902-02593F18C734}"/>
              </a:ext>
            </a:extLst>
          </p:cNvPr>
          <p:cNvSpPr txBox="1"/>
          <p:nvPr/>
        </p:nvSpPr>
        <p:spPr>
          <a:xfrm>
            <a:off x="5631409" y="2221353"/>
            <a:ext cx="1394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2"/>
                </a:solidFill>
              </a:rPr>
              <a:t>Nafath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A87FD-8D7C-C9C4-B265-BDEEB76E3194}"/>
              </a:ext>
            </a:extLst>
          </p:cNvPr>
          <p:cNvSpPr txBox="1"/>
          <p:nvPr/>
        </p:nvSpPr>
        <p:spPr>
          <a:xfrm>
            <a:off x="3245414" y="4387538"/>
            <a:ext cx="139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National Bank for Data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E9115-8A9C-1058-603E-9DDF48189C1A}"/>
              </a:ext>
            </a:extLst>
          </p:cNvPr>
          <p:cNvSpPr txBox="1"/>
          <p:nvPr/>
        </p:nvSpPr>
        <p:spPr>
          <a:xfrm>
            <a:off x="5618998" y="4485824"/>
            <a:ext cx="1394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Deem Cloud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212278" y="1206179"/>
            <a:ext cx="4762831" cy="36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600" dirty="0"/>
              <a:t>1).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create a cloud storage and store the data.</a:t>
            </a:r>
            <a:b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/>
              <a:t>2). Store a backup servers at a safe offsite location 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3). ensure that the servers from multiple location is communicate together to store the system updates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4).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and update security policies to prevent similar attacks in the future. </a:t>
            </a:r>
            <a:br>
              <a:rPr lang="en-US" sz="1600" dirty="0"/>
            </a:b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627413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Forensic Analysis recover the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CEC58-0918-72D4-76F8-AC4C27AD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13" y="112702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Relevant Fields: Mitre.org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29A0-0BEE-8A01-AB1A-6E069FEE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2920F8-9C0B-3C0B-0BD4-FE6410AA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01448"/>
              </p:ext>
            </p:extLst>
          </p:nvPr>
        </p:nvGraphicFramePr>
        <p:xfrm>
          <a:off x="3023258" y="1149863"/>
          <a:ext cx="5929445" cy="3814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16842">
                  <a:extLst>
                    <a:ext uri="{9D8B030D-6E8A-4147-A177-3AD203B41FA5}">
                      <a16:colId xmlns:a16="http://schemas.microsoft.com/office/drawing/2014/main" val="2510008712"/>
                    </a:ext>
                  </a:extLst>
                </a:gridCol>
                <a:gridCol w="3612603">
                  <a:extLst>
                    <a:ext uri="{9D8B030D-6E8A-4147-A177-3AD203B41FA5}">
                      <a16:colId xmlns:a16="http://schemas.microsoft.com/office/drawing/2014/main" val="2871264331"/>
                    </a:ext>
                  </a:extLst>
                </a:gridCol>
              </a:tblGrid>
              <a:tr h="5254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Attack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 /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46905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https://attack.mitre.org/mitigations/M1037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225098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ARP 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https://attack.mitre.org/groups/G0003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04532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https://attack.mitre.org/groups/G0050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173605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Man-in-the-middle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sng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https://attack.mitre.org/groups/G0094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53822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Password cracking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https://attack.mitre.org/software/S0056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62456"/>
                  </a:ext>
                </a:extLst>
              </a:tr>
              <a:tr h="532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Wi-Fi Attack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https://attack.mitre.org/mitigations/M0802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6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57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180887" y="772447"/>
            <a:ext cx="4762831" cy="351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000" dirty="0"/>
            </a:br>
            <a:r>
              <a:rPr lang="en-US" sz="2000" dirty="0"/>
              <a:t>It is important to understand the ways and approaches of network forensics and how to right an incidence response report to </a:t>
            </a:r>
            <a:r>
              <a:rPr lang="en-US" sz="2000" dirty="0" err="1"/>
              <a:t>to</a:t>
            </a:r>
            <a:r>
              <a:rPr lang="en-US" sz="2000" dirty="0"/>
              <a:t> discover evidence of attack . Also, how to mitigate an attack that compromise the system. Strategies in how restore a compromise system. </a:t>
            </a:r>
            <a:br>
              <a:rPr lang="en-US" sz="2000" dirty="0"/>
            </a:br>
            <a:br>
              <a:rPr lang="ar-SA" sz="2000" dirty="0"/>
            </a:br>
            <a:endParaRPr sz="20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772447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2309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for listining 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166371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SDAIA Full Architecture 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416A8-9494-D89D-AB9B-514E47922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08" y="498233"/>
            <a:ext cx="5934075" cy="3781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4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30654" y="852750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EVIDENCE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A6C5C-7F23-A86C-5745-742DD5BA99EA}"/>
              </a:ext>
            </a:extLst>
          </p:cNvPr>
          <p:cNvSpPr txBox="1"/>
          <p:nvPr/>
        </p:nvSpPr>
        <p:spPr>
          <a:xfrm>
            <a:off x="3120521" y="1021977"/>
            <a:ext cx="583218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ARP Spoofing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2- DDOS Attack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 Phishing Attack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4- Password Cracking Attack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5- WI-FI Hijacking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6- MAN-IN-THE-MIDDLE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7- Web server attack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1AF34-0D6E-9B85-F252-DB259B49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1166371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Hacking Tools that are used 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58BAF-701D-BD69-1242-E6EDB39185B9}"/>
              </a:ext>
            </a:extLst>
          </p:cNvPr>
          <p:cNvSpPr txBox="1"/>
          <p:nvPr/>
        </p:nvSpPr>
        <p:spPr>
          <a:xfrm>
            <a:off x="3004457" y="361305"/>
            <a:ext cx="578607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1- Operating System: Kali Linux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2- Arp Poisoning : Ettercap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 DDOS: Hping3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4- Phishing Attack : SET (Social Engineering Toolkit)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5- Password Cracking :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Hashcat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8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 Scenario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DCF8E-7422-D7E1-DFE8-E92F7DAF8702}"/>
              </a:ext>
            </a:extLst>
          </p:cNvPr>
          <p:cNvSpPr txBox="1"/>
          <p:nvPr/>
        </p:nvSpPr>
        <p:spPr>
          <a:xfrm>
            <a:off x="2997576" y="1060397"/>
            <a:ext cx="5832182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Target an authorized user inside SDAIA Org.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 The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attackers appears as a legitimate authorized user 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3- posses’ sensitive data and logs to the system.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4-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attackers set up a fake website that looks like a legitimate site.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29A0-0BEE-8A01-AB1A-6E069FEE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29" y="89650"/>
            <a:ext cx="2381383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 Step 1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068C72E-AF3E-041D-AA8E-DEB8A706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65" y="94904"/>
            <a:ext cx="616353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91297" y="1318913"/>
            <a:ext cx="232401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 Step 2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4C5198-C4BC-FB5A-1481-28F59621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03" y="94904"/>
            <a:ext cx="608732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9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1012</Words>
  <Application>Microsoft Office PowerPoint</Application>
  <PresentationFormat>On-screen Show (16:9)</PresentationFormat>
  <Paragraphs>111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Encode Sans Semi Condensed</vt:lpstr>
      <vt:lpstr>Calibri</vt:lpstr>
      <vt:lpstr>Modern Annual Report by Slidesgo</vt:lpstr>
      <vt:lpstr>Network Forensics Presentation  SDAIA Network Forensics Analysis Report Dr. Abdullah Al.Boali  June 2023</vt:lpstr>
      <vt:lpstr>Introduction</vt:lpstr>
      <vt:lpstr>SDAIA APPLICATION</vt:lpstr>
      <vt:lpstr>SDAIA Full Architecture </vt:lpstr>
      <vt:lpstr>EVIDENCE </vt:lpstr>
      <vt:lpstr>Hacking Tools that are used </vt:lpstr>
      <vt:lpstr>Phishing Attack Scenario</vt:lpstr>
      <vt:lpstr>Phishing Attack Step 1</vt:lpstr>
      <vt:lpstr>Phishing Attack Step 2</vt:lpstr>
      <vt:lpstr>Phishing Attack Step 3</vt:lpstr>
      <vt:lpstr>1). Scan the wireless network that are in range.   2). Identifying encryption type such as (MD4, MD5) to use dictionary attack.   3). Set up a fake wireless network that looks like SDAIA Internal network.     </vt:lpstr>
      <vt:lpstr>1). the attackers target the weak password that doesn’t fulfills regulatory recommendations.   2). The attackers use dictionary attack in order not alert the server.        </vt:lpstr>
      <vt:lpstr>Password cracking Attack Steps</vt:lpstr>
      <vt:lpstr>Man-in-the -middle -attack: Scenario</vt:lpstr>
      <vt:lpstr>Web application Attack: Scenario</vt:lpstr>
      <vt:lpstr>1). Scanning the IP addresses and mac addresses of the SDAIA network .   2). The attackers send a fake ARP message to the SDAIA computers .   3). the attackers were able to steal sensitive data that can be used to compromise the system.   4). intercept and modify and block network traffic that passes through attacker’s computers.    </vt:lpstr>
      <vt:lpstr> </vt:lpstr>
      <vt:lpstr> </vt:lpstr>
      <vt:lpstr> </vt:lpstr>
      <vt:lpstr> </vt:lpstr>
      <vt:lpstr> </vt:lpstr>
      <vt:lpstr>DDoS Attack: Scenario</vt:lpstr>
      <vt:lpstr>DDoS Attack Step 1 :</vt:lpstr>
      <vt:lpstr>DDoS Attack Step 2 :</vt:lpstr>
      <vt:lpstr>DDoS Attack Step 3 :</vt:lpstr>
      <vt:lpstr>DDoS Attack Step 4 :</vt:lpstr>
      <vt:lpstr>      1- Valuable the damage of the attack?  2- How many services have been compromised?  3- Did the Attack contain and recovers?  4-  How the attack happens external/internal?   5- Did the SDAIA Partners affected by this attack?  </vt:lpstr>
      <vt:lpstr>1- What is the valuable of data that lost?   2- Did the backup servers compromise?  3- Is ‘it confirmed that SDAIA network is free from any suspicious threats?  4- How long it takes to reconstruct the system into the backup servers?    </vt:lpstr>
      <vt:lpstr>1). Isolate the compromised system.   2). Preserve evidence by creating a forensic image of the system.   3). Identify the source and nature of the attack.  </vt:lpstr>
      <vt:lpstr>1). create a cloud storage and store the data.  2). Store a backup servers at a safe offsite location .  3). ensure that the servers from multiple location is communicate together to store the system updates  4). Review and update security policies to prevent similar attacks in the future.  </vt:lpstr>
      <vt:lpstr>Relevant Fields: Mitre.org</vt:lpstr>
      <vt:lpstr> It is important to understand the ways and approaches of network forensics and how to right an incidence response report to to discover evidence of attack . Also, how to mitigate an attack that compromise the system. Strategies in how restore a compromise system.   </vt:lpstr>
      <vt:lpstr>Thank you for listining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wide area network  Mobile and Wireless Networks Dr: Abdurahman Albuali</dc:title>
  <dc:creator>Hamad Al.khalifah</dc:creator>
  <cp:lastModifiedBy>Hamad Al.khalifah</cp:lastModifiedBy>
  <cp:revision>9</cp:revision>
  <dcterms:modified xsi:type="dcterms:W3CDTF">2023-06-11T03:08:13Z</dcterms:modified>
</cp:coreProperties>
</file>