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36"/>
  </p:notesMasterIdLst>
  <p:sldIdLst>
    <p:sldId id="404" r:id="rId2"/>
    <p:sldId id="256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313" r:id="rId25"/>
    <p:sldId id="314" r:id="rId26"/>
    <p:sldId id="426" r:id="rId27"/>
    <p:sldId id="427" r:id="rId28"/>
    <p:sldId id="286" r:id="rId29"/>
    <p:sldId id="287" r:id="rId30"/>
    <p:sldId id="288" r:id="rId31"/>
    <p:sldId id="289" r:id="rId32"/>
    <p:sldId id="290" r:id="rId33"/>
    <p:sldId id="428" r:id="rId34"/>
    <p:sldId id="3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8" autoAdjust="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C6A6-C2A1-474E-99BC-D77799A4060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F9CFF-C310-419C-A627-688F2026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2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web server</a:t>
            </a:r>
            <a:r>
              <a:rPr lang="en-US" dirty="0">
                <a:cs typeface="Arial" pitchFamily="34" charset="0"/>
              </a:rPr>
              <a:t>: software that listens for web page requests</a:t>
            </a:r>
          </a:p>
          <a:p>
            <a:r>
              <a:rPr lang="fr-FR" dirty="0">
                <a:cs typeface="Arial" pitchFamily="34" charset="0"/>
              </a:rPr>
              <a:t>Apache</a:t>
            </a:r>
          </a:p>
          <a:p>
            <a:r>
              <a:rPr lang="en-US" dirty="0">
                <a:cs typeface="Arial" pitchFamily="34" charset="0"/>
              </a:rPr>
              <a:t>Microsoft Internet Information Server (IIS) (part of Windows)</a:t>
            </a:r>
          </a:p>
          <a:p>
            <a:pPr>
              <a:buNone/>
            </a:pPr>
            <a:endParaRPr lang="en-US" b="1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web browser</a:t>
            </a:r>
            <a:r>
              <a:rPr lang="en-US" dirty="0">
                <a:cs typeface="Arial" pitchFamily="34" charset="0"/>
              </a:rPr>
              <a:t>: fetches/displays documents from web servers</a:t>
            </a:r>
          </a:p>
          <a:p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Mozilla Firefox</a:t>
            </a:r>
          </a:p>
          <a:p>
            <a:r>
              <a:rPr lang="fr-FR" dirty="0">
                <a:cs typeface="Arial" pitchFamily="34" charset="0"/>
              </a:rPr>
              <a:t>Microsoft </a:t>
            </a:r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Internet Explorer </a:t>
            </a:r>
            <a:r>
              <a:rPr lang="fr-FR" dirty="0">
                <a:cs typeface="Arial" pitchFamily="34" charset="0"/>
              </a:rPr>
              <a:t>(IE)</a:t>
            </a:r>
          </a:p>
          <a:p>
            <a:r>
              <a:rPr lang="fr-FR" dirty="0">
                <a:cs typeface="Arial" pitchFamily="34" charset="0"/>
              </a:rPr>
              <a:t>Apple </a:t>
            </a:r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Safari</a:t>
            </a:r>
          </a:p>
          <a:p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Google Chrome</a:t>
            </a:r>
          </a:p>
          <a:p>
            <a:r>
              <a:rPr lang="fr-FR" dirty="0" err="1">
                <a:solidFill>
                  <a:srgbClr val="0000FF"/>
                </a:solidFill>
                <a:cs typeface="Arial" pitchFamily="34" charset="0"/>
              </a:rPr>
              <a:t>Opera</a:t>
            </a:r>
            <a:endParaRPr lang="fr-FR" dirty="0">
              <a:solidFill>
                <a:srgbClr val="0000FF"/>
              </a:solidFill>
              <a:cs typeface="Arial" pitchFamily="34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when the W3C HTML working group decided to merge the HTML and XHTML tree to make HTML a purely XML-based language. This left designers and browser manufacturers who wanted a more flexible solution with the choice to give up or create their own new specification. </a:t>
            </a:r>
          </a:p>
          <a:p>
            <a:pPr>
              <a:buNone/>
            </a:pPr>
            <a:r>
              <a:rPr lang="en-US" sz="1200" dirty="0"/>
              <a:t>	They created a new group called the </a:t>
            </a:r>
            <a:r>
              <a:rPr lang="en-US" sz="1200" dirty="0">
                <a:solidFill>
                  <a:srgbClr val="C00000"/>
                </a:solidFill>
              </a:rPr>
              <a:t>W</a:t>
            </a:r>
            <a:r>
              <a:rPr lang="en-US" sz="1200" dirty="0"/>
              <a:t>eb </a:t>
            </a:r>
            <a:r>
              <a:rPr lang="en-US" sz="1200" dirty="0">
                <a:solidFill>
                  <a:srgbClr val="C00000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dirty="0">
                <a:solidFill>
                  <a:srgbClr val="C00000"/>
                </a:solidFill>
              </a:rPr>
              <a:t>A</a:t>
            </a:r>
            <a:r>
              <a:rPr lang="en-US" sz="1200" dirty="0"/>
              <a:t>pplication </a:t>
            </a:r>
            <a:r>
              <a:rPr lang="en-US" sz="1200" dirty="0">
                <a:solidFill>
                  <a:srgbClr val="C00000"/>
                </a:solidFill>
              </a:rPr>
              <a:t>T</a:t>
            </a:r>
            <a:r>
              <a:rPr lang="en-US" sz="1200" dirty="0"/>
              <a:t>echnology </a:t>
            </a:r>
            <a:r>
              <a:rPr lang="en-US" sz="1200" dirty="0">
                <a:solidFill>
                  <a:srgbClr val="C00000"/>
                </a:solidFill>
              </a:rPr>
              <a:t>W</a:t>
            </a:r>
            <a:r>
              <a:rPr lang="en-US" sz="1200" dirty="0"/>
              <a:t>orking </a:t>
            </a:r>
            <a:r>
              <a:rPr lang="en-US" sz="1200" dirty="0">
                <a:solidFill>
                  <a:srgbClr val="C00000"/>
                </a:solidFill>
              </a:rPr>
              <a:t>G</a:t>
            </a:r>
            <a:r>
              <a:rPr lang="en-US" sz="1200" dirty="0"/>
              <a:t>roup or WHATWG.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/>
              <a:t>-  markup tags that structure docs</a:t>
            </a:r>
          </a:p>
          <a:p>
            <a:pPr>
              <a:buFontTx/>
              <a:buChar char="-"/>
            </a:pPr>
            <a:r>
              <a:rPr lang="en-US" sz="1200" dirty="0"/>
              <a:t>  browsers read them and display according to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E4DD-7322-44CD-8C6A-54A9907F9EB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using a simple text editor is a good way to learn HTML.</a:t>
            </a:r>
          </a:p>
          <a:p>
            <a:r>
              <a:rPr lang="en-US" dirty="0"/>
              <a:t>Follow the four steps below to create your first web page with Notepad or </a:t>
            </a:r>
            <a:r>
              <a:rPr lang="en-US" dirty="0" err="1"/>
              <a:t>TextEdit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03A5A-F73C-C842-995B-48A50EC689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8BF002A4-4D7F-42F7-BFFE-AC1D12512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7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9588C8DF-307F-4834-9BC7-C95523712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09200A74-ADC4-436C-BD06-DD8895BDDA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4A8F6159-6A3A-4143-9B28-8EC5CD09B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portal.bu.edu.sa/Baha-theme/images/baha%20logo.png">
            <a:extLst>
              <a:ext uri="{FF2B5EF4-FFF2-40B4-BE49-F238E27FC236}">
                <a16:creationId xmlns:a16="http://schemas.microsoft.com/office/drawing/2014/main" id="{9FC55DF2-68AD-455C-ADF2-733D839DFF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4BBE7F78-D035-42F8-961F-1010B74BA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2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://portal.bu.edu.sa/Baha-theme/images/baha%20logo.png">
            <a:extLst>
              <a:ext uri="{FF2B5EF4-FFF2-40B4-BE49-F238E27FC236}">
                <a16:creationId xmlns:a16="http://schemas.microsoft.com/office/drawing/2014/main" id="{EE88EB01-F4B2-4BC0-AA9A-37F7482652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4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http://portal.bu.edu.sa/Baha-theme/images/baha%20logo.png">
            <a:extLst>
              <a:ext uri="{FF2B5EF4-FFF2-40B4-BE49-F238E27FC236}">
                <a16:creationId xmlns:a16="http://schemas.microsoft.com/office/drawing/2014/main" id="{8232F218-C408-40D8-AE62-33B6928551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2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http://portal.bu.edu.sa/Baha-theme/images/baha%20logo.png">
            <a:extLst>
              <a:ext uri="{FF2B5EF4-FFF2-40B4-BE49-F238E27FC236}">
                <a16:creationId xmlns:a16="http://schemas.microsoft.com/office/drawing/2014/main" id="{059B7110-46C7-4DED-B7A4-33F0A22331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31CCE7D2-1050-4B56-B8A1-A2D1175EC4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http://portal.bu.edu.sa/Baha-theme/images/baha%20logo.png">
            <a:extLst>
              <a:ext uri="{FF2B5EF4-FFF2-40B4-BE49-F238E27FC236}">
                <a16:creationId xmlns:a16="http://schemas.microsoft.com/office/drawing/2014/main" id="{BB26EE48-F067-4597-935B-9F38B20FF0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0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3" y="6356356"/>
            <a:ext cx="9503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5378" y="6356356"/>
            <a:ext cx="548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1.</a:t>
            </a:r>
            <a:fld id="{B6A26DCF-2B61-447C-9AE3-560BB53FAD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just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just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cm.acm.org/" TargetMode="External"/><Relationship Id="rId2" Type="http://schemas.openxmlformats.org/officeDocument/2006/relationships/hyperlink" Target="http://cacm.ac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gcse.org/Bullet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cse.org/SIGresources" TargetMode="External"/><Relationship Id="rId2" Type="http://schemas.openxmlformats.org/officeDocument/2006/relationships/hyperlink" Target="http://www.ac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ducate.intel.com/en/TheJourneyInside/" TargetMode="External"/><Relationship Id="rId4" Type="http://schemas.openxmlformats.org/officeDocument/2006/relationships/hyperlink" Target="http://www.computer.org/portal/web/guest/ho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s2013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Web Page Development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CRN: 22781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5268"/>
            <a:ext cx="9144000" cy="22782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AlBaha University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Faculty of Computer Science and Information Technology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Department of Computer Science.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Semester/1439</a:t>
            </a:r>
          </a:p>
        </p:txBody>
      </p:sp>
      <p:pic>
        <p:nvPicPr>
          <p:cNvPr id="7" name="Picture 2" descr="http://portal.bu.edu.sa/Baha-theme/images/baha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18" y="124840"/>
            <a:ext cx="1713375" cy="17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04779" cy="1371600"/>
          </a:xfrm>
        </p:spPr>
        <p:txBody>
          <a:bodyPr>
            <a:normAutofit/>
          </a:bodyPr>
          <a:lstStyle/>
          <a:p>
            <a:r>
              <a:rPr lang="en-US" dirty="0"/>
              <a:t>Learning Resources – </a:t>
            </a:r>
            <a:r>
              <a:rPr lang="en-US" sz="2700" dirty="0">
                <a:solidFill>
                  <a:srgbClr val="3366FF"/>
                </a:solidFill>
              </a:rPr>
              <a:t>Recommended Books and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Communications of ACM (Association for Computer Machinery)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err="1">
                <a:hlinkClick r:id="rId2"/>
              </a:rPr>
              <a:t>cacm.acm.org</a:t>
            </a:r>
            <a:r>
              <a:rPr lang="en-US" b="0" dirty="0">
                <a:hlinkClick r:id="rId2"/>
              </a:rPr>
              <a:t>/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Journal of the ACM - </a:t>
            </a:r>
            <a:r>
              <a:rPr lang="en-US" b="0" dirty="0">
                <a:hlinkClick r:id="rId3"/>
              </a:rPr>
              <a:t>http://</a:t>
            </a:r>
            <a:r>
              <a:rPr lang="en-US" b="0" dirty="0" err="1">
                <a:hlinkClick r:id="rId3"/>
              </a:rPr>
              <a:t>jacm.acm.org</a:t>
            </a:r>
            <a:r>
              <a:rPr lang="en-US" b="0" dirty="0">
                <a:hlinkClick r:id="rId3"/>
              </a:rPr>
              <a:t>/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ACM SIGCSE (Special Interest Group on Computer Science Education) bulletin - </a:t>
            </a:r>
            <a:r>
              <a:rPr lang="en-US" b="0" dirty="0">
                <a:hlinkClick r:id="rId4"/>
              </a:rPr>
              <a:t>http://</a:t>
            </a:r>
            <a:r>
              <a:rPr lang="en-US" b="0" dirty="0" err="1">
                <a:hlinkClick r:id="rId4"/>
              </a:rPr>
              <a:t>www.sigcse.org</a:t>
            </a:r>
            <a:r>
              <a:rPr lang="en-US" b="0" dirty="0">
                <a:hlinkClick r:id="rId4"/>
              </a:rPr>
              <a:t>/Bulletin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 ACM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04779" cy="1371600"/>
          </a:xfrm>
        </p:spPr>
        <p:txBody>
          <a:bodyPr>
            <a:normAutofit/>
          </a:bodyPr>
          <a:lstStyle/>
          <a:p>
            <a:r>
              <a:rPr lang="en-US" dirty="0"/>
              <a:t>Learning Resources –</a:t>
            </a:r>
            <a:r>
              <a:rPr lang="en-US" sz="2700" dirty="0">
                <a:solidFill>
                  <a:srgbClr val="3366FF"/>
                </a:solidFill>
              </a:rPr>
              <a:t>Electronic Materials, Web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ACM (Association for Computer Machinery) web site - </a:t>
            </a:r>
            <a:r>
              <a:rPr lang="en-US" b="0" dirty="0">
                <a:hlinkClick r:id="rId2"/>
              </a:rPr>
              <a:t>http://www.acm.org/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ACM SIGCSE (Special Interest Group on Computer Science Education) resource web site - </a:t>
            </a:r>
            <a:r>
              <a:rPr lang="en-US" b="0" dirty="0">
                <a:hlinkClick r:id="rId3"/>
              </a:rPr>
              <a:t>http://</a:t>
            </a:r>
            <a:r>
              <a:rPr lang="en-US" b="0" dirty="0" err="1">
                <a:hlinkClick r:id="rId3"/>
              </a:rPr>
              <a:t>www.sigcse.org</a:t>
            </a:r>
            <a:r>
              <a:rPr lang="en-US" b="0" dirty="0">
                <a:hlinkClick r:id="rId3"/>
              </a:rPr>
              <a:t>/</a:t>
            </a:r>
            <a:r>
              <a:rPr lang="en-US" b="0" dirty="0" err="1">
                <a:hlinkClick r:id="rId3"/>
              </a:rPr>
              <a:t>SIGresources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IEEE Computer Society web site - </a:t>
            </a:r>
            <a:r>
              <a:rPr lang="en-US" b="0" dirty="0">
                <a:hlinkClick r:id="rId4"/>
              </a:rPr>
              <a:t>http://</a:t>
            </a:r>
            <a:r>
              <a:rPr lang="en-US" b="0" dirty="0" err="1">
                <a:hlinkClick r:id="rId4"/>
              </a:rPr>
              <a:t>www.computer.org</a:t>
            </a:r>
            <a:r>
              <a:rPr lang="en-US" b="0" dirty="0">
                <a:hlinkClick r:id="rId4"/>
              </a:rPr>
              <a:t>/portal/web/guest/home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Intel The Journey Inside web site (has a collection of interactive, online lessons about technology, computers, and society) - </a:t>
            </a:r>
            <a:r>
              <a:rPr lang="en-US" b="0" dirty="0">
                <a:hlinkClick r:id="rId5"/>
              </a:rPr>
              <a:t>http://</a:t>
            </a:r>
            <a:r>
              <a:rPr lang="en-US" b="0" dirty="0" err="1">
                <a:hlinkClick r:id="rId5"/>
              </a:rPr>
              <a:t>educate.intel.com</a:t>
            </a:r>
            <a:r>
              <a:rPr lang="en-US" b="0" dirty="0">
                <a:hlinkClick r:id="rId5"/>
              </a:rPr>
              <a:t>/en/</a:t>
            </a:r>
            <a:r>
              <a:rPr lang="en-US" b="0" dirty="0" err="1">
                <a:hlinkClick r:id="rId5"/>
              </a:rPr>
              <a:t>TheJourneyInside</a:t>
            </a:r>
            <a:r>
              <a:rPr lang="en-US" b="0" dirty="0">
                <a:hlinkClick r:id="rId5"/>
              </a:rPr>
              <a:t>/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Google Code University Curriculum Resource web site - http://</a:t>
            </a:r>
            <a:r>
              <a:rPr lang="en-US" b="0" dirty="0" err="1"/>
              <a:t>code.google.com</a:t>
            </a:r>
            <a:r>
              <a:rPr lang="en-US" b="0" dirty="0"/>
              <a:t>/</a:t>
            </a:r>
            <a:r>
              <a:rPr lang="en-US" b="0" dirty="0" err="1"/>
              <a:t>edu</a:t>
            </a:r>
            <a:r>
              <a:rPr lang="en-US" b="0" dirty="0"/>
              <a:t>/resources/</a:t>
            </a:r>
            <a:r>
              <a:rPr lang="en-US" b="0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04779" cy="1371600"/>
          </a:xfrm>
        </p:spPr>
        <p:txBody>
          <a:bodyPr>
            <a:normAutofit/>
          </a:bodyPr>
          <a:lstStyle/>
          <a:p>
            <a:r>
              <a:rPr lang="en-US" dirty="0"/>
              <a:t>Learning Resources – </a:t>
            </a:r>
            <a:r>
              <a:rPr lang="en-US" sz="2700" dirty="0">
                <a:solidFill>
                  <a:srgbClr val="3366FF"/>
                </a:solidFill>
              </a:rPr>
              <a:t>Other learning Materials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Companion web site for </a:t>
            </a:r>
            <a:r>
              <a:rPr lang="en-US" sz="2400" dirty="0" err="1"/>
              <a:t>Sklar</a:t>
            </a:r>
            <a:r>
              <a:rPr lang="en-US" sz="2400" dirty="0"/>
              <a:t> book.</a:t>
            </a:r>
          </a:p>
        </p:txBody>
      </p:sp>
    </p:spTree>
    <p:extLst>
      <p:ext uri="{BB962C8B-B14F-4D97-AF65-F5344CB8AC3E}">
        <p14:creationId xmlns:p14="http://schemas.microsoft.com/office/powerpoint/2010/main" val="282470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152718"/>
            <a:ext cx="8163066" cy="1371600"/>
          </a:xfrm>
        </p:spPr>
        <p:txBody>
          <a:bodyPr/>
          <a:lstStyle/>
          <a:p>
            <a:r>
              <a:rPr lang="en-US" sz="3600" dirty="0"/>
              <a:t>Web languages/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Hypertext Markup Language (HTML): </a:t>
            </a:r>
            <a:r>
              <a:rPr lang="en-US" dirty="0">
                <a:cs typeface="Arial" pitchFamily="34" charset="0"/>
              </a:rPr>
              <a:t>used for writing web pages</a:t>
            </a:r>
          </a:p>
          <a:p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Cascading Style Sheets (CSS)</a:t>
            </a:r>
            <a:r>
              <a:rPr lang="en-US" dirty="0">
                <a:cs typeface="Arial" pitchFamily="34" charset="0"/>
              </a:rPr>
              <a:t>: stylistic info for web pages</a:t>
            </a:r>
          </a:p>
          <a:p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PHP Hypertext Processor (PHP)</a:t>
            </a:r>
            <a:r>
              <a:rPr lang="en-US" dirty="0">
                <a:cs typeface="Arial" pitchFamily="34" charset="0"/>
              </a:rPr>
              <a:t>: dynamically create pages on a web server</a:t>
            </a:r>
          </a:p>
          <a:p>
            <a:r>
              <a:rPr lang="fr-FR" dirty="0">
                <a:solidFill>
                  <a:srgbClr val="3366FF"/>
                </a:solidFill>
                <a:cs typeface="Arial" pitchFamily="34" charset="0"/>
              </a:rPr>
              <a:t>JavaScript</a:t>
            </a:r>
            <a:r>
              <a:rPr lang="fr-FR" dirty="0">
                <a:cs typeface="Arial" pitchFamily="34" charset="0"/>
              </a:rPr>
              <a:t>: interactive and programmable web pages</a:t>
            </a:r>
          </a:p>
          <a:p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Asynchronous JavaScript and XML (Ajax)</a:t>
            </a:r>
            <a:r>
              <a:rPr lang="en-US" dirty="0">
                <a:cs typeface="Arial" pitchFamily="34" charset="0"/>
              </a:rPr>
              <a:t>: accessing data for web applications</a:t>
            </a:r>
          </a:p>
          <a:p>
            <a:r>
              <a:rPr lang="en-US" dirty="0" err="1">
                <a:solidFill>
                  <a:srgbClr val="3366FF"/>
                </a:solidFill>
                <a:cs typeface="Arial" pitchFamily="34" charset="0"/>
              </a:rPr>
              <a:t>eXtensible</a:t>
            </a:r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 Markup Language (XML)</a:t>
            </a:r>
            <a:r>
              <a:rPr lang="en-US" dirty="0">
                <a:cs typeface="Arial" pitchFamily="34" charset="0"/>
              </a:rPr>
              <a:t>: </a:t>
            </a:r>
            <a:r>
              <a:rPr lang="en-US" dirty="0" err="1">
                <a:cs typeface="Arial" pitchFamily="34" charset="0"/>
              </a:rPr>
              <a:t>metalanguage</a:t>
            </a:r>
            <a:r>
              <a:rPr lang="en-US" dirty="0">
                <a:cs typeface="Arial" pitchFamily="34" charset="0"/>
              </a:rPr>
              <a:t> for organizing data</a:t>
            </a:r>
          </a:p>
          <a:p>
            <a:r>
              <a:rPr lang="en-US" dirty="0">
                <a:solidFill>
                  <a:srgbClr val="3366FF"/>
                </a:solidFill>
                <a:cs typeface="Arial" pitchFamily="34" charset="0"/>
              </a:rPr>
              <a:t>Structured Query Language (SQL)</a:t>
            </a:r>
            <a:r>
              <a:rPr lang="en-US" dirty="0">
                <a:cs typeface="Arial" pitchFamily="34" charset="0"/>
              </a:rPr>
              <a:t>: interaction with databases</a:t>
            </a:r>
            <a:endParaRPr lang="fr-FR" dirty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2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is the standard markup language for creating Web pages.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stands for </a:t>
            </a:r>
            <a:r>
              <a:rPr lang="en-US" dirty="0">
                <a:solidFill>
                  <a:srgbClr val="3366FF"/>
                </a:solidFill>
              </a:rPr>
              <a:t>Hyper Text Markup Language.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describes the structure of Web pages using markup.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elements are the building blocks of HTML pages.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elements are represented by tags.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tags label pieces of content such as “ heading”, “paragraph”, “table”, and so 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Browsers do not display the HTML tags, but use them to render the content of the page.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8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fontAlgn="base">
              <a:buFont typeface="Arial"/>
              <a:buChar char="•"/>
            </a:pPr>
            <a:r>
              <a:rPr lang="en-US" dirty="0"/>
              <a:t>The differences between HTML and other programming languages include:</a:t>
            </a:r>
          </a:p>
          <a:p>
            <a:pPr lvl="1" fontAlgn="base"/>
            <a:r>
              <a:rPr lang="en-US" dirty="0"/>
              <a:t>HTML is not </a:t>
            </a:r>
            <a:r>
              <a:rPr lang="en-US" dirty="0">
                <a:solidFill>
                  <a:srgbClr val="C00000"/>
                </a:solidFill>
              </a:rPr>
              <a:t>compiled</a:t>
            </a:r>
            <a:r>
              <a:rPr lang="en-US" dirty="0"/>
              <a:t>. It is written and used without any changes. </a:t>
            </a:r>
          </a:p>
          <a:p>
            <a:pPr lvl="1" fontAlgn="base"/>
            <a:r>
              <a:rPr lang="en-US" dirty="0"/>
              <a:t>HTML is human readable. </a:t>
            </a:r>
          </a:p>
          <a:p>
            <a:pPr marL="342900" indent="-342900">
              <a:buFont typeface="Arial"/>
              <a:buChar char="•"/>
            </a:pPr>
            <a:r>
              <a:rPr lang="fr-FR" dirty="0"/>
              <a:t>HTML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rich</a:t>
            </a:r>
            <a:r>
              <a:rPr lang="fr-FR" dirty="0"/>
              <a:t> and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:</a:t>
            </a:r>
          </a:p>
          <a:p>
            <a:pPr lvl="1">
              <a:buFontTx/>
              <a:buChar char="-"/>
            </a:pPr>
            <a:r>
              <a:rPr lang="fr-FR" dirty="0"/>
              <a:t>standard </a:t>
            </a:r>
            <a:r>
              <a:rPr lang="fr-FR" dirty="0" err="1"/>
              <a:t>text</a:t>
            </a:r>
            <a:r>
              <a:rPr lang="fr-FR" dirty="0"/>
              <a:t> documents </a:t>
            </a:r>
          </a:p>
          <a:p>
            <a:pPr lvl="1">
              <a:buFontTx/>
              <a:buChar char="-"/>
            </a:pPr>
            <a:r>
              <a:rPr lang="fr-FR" dirty="0"/>
              <a:t>tables of data</a:t>
            </a:r>
          </a:p>
          <a:p>
            <a:pPr lvl="1">
              <a:buFontTx/>
              <a:buChar char="-"/>
            </a:pPr>
            <a:r>
              <a:rPr lang="fr-FR" dirty="0" err="1"/>
              <a:t>forms</a:t>
            </a:r>
            <a:r>
              <a:rPr lang="fr-FR" dirty="0"/>
              <a:t> for </a:t>
            </a:r>
            <a:r>
              <a:rPr lang="fr-FR" dirty="0" err="1"/>
              <a:t>sending</a:t>
            </a:r>
            <a:r>
              <a:rPr lang="fr-FR" dirty="0"/>
              <a:t> information to server (</a:t>
            </a:r>
            <a:r>
              <a:rPr lang="fr-FR" dirty="0" err="1"/>
              <a:t>such</a:t>
            </a:r>
            <a:r>
              <a:rPr lang="fr-FR" dirty="0"/>
              <a:t> as for </a:t>
            </a:r>
            <a:r>
              <a:rPr lang="fr-FR" dirty="0" err="1"/>
              <a:t>purchasing</a:t>
            </a:r>
            <a:r>
              <a:rPr lang="fr-FR" dirty="0"/>
              <a:t> items </a:t>
            </a:r>
            <a:r>
              <a:rPr lang="fr-FR" dirty="0" err="1"/>
              <a:t>from</a:t>
            </a:r>
            <a:r>
              <a:rPr lang="fr-FR" dirty="0"/>
              <a:t> an online store)</a:t>
            </a:r>
          </a:p>
          <a:p>
            <a:pPr lvl="1">
              <a:buFontTx/>
              <a:buChar char="-"/>
            </a:pPr>
            <a:r>
              <a:rPr lang="fr-FR" dirty="0" err="1"/>
              <a:t>complex</a:t>
            </a:r>
            <a:r>
              <a:rPr lang="fr-FR" dirty="0"/>
              <a:t> images and </a:t>
            </a:r>
            <a:r>
              <a:rPr lang="fr-FR" dirty="0" err="1"/>
              <a:t>multimedia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Interactive </a:t>
            </a:r>
            <a:r>
              <a:rPr lang="fr-FR" dirty="0" err="1"/>
              <a:t>games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And more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7302" y="4509120"/>
            <a:ext cx="2146099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75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Versions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 descr="Screen Shot 2018-02-02 at 18.2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47" y="2128338"/>
            <a:ext cx="8573073" cy="30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091448" cy="1371600"/>
          </a:xfrm>
        </p:spPr>
        <p:txBody>
          <a:bodyPr>
            <a:noAutofit/>
          </a:bodyPr>
          <a:lstStyle/>
          <a:p>
            <a:r>
              <a:rPr lang="en-US" sz="3600" dirty="0"/>
              <a:t>HTML and the Modern Web</a:t>
            </a:r>
            <a:br>
              <a:rPr lang="en-US" sz="3600" dirty="0"/>
            </a:br>
            <a:r>
              <a:rPr lang="en-US" sz="3600" dirty="0">
                <a:solidFill>
                  <a:srgbClr val="0000FF"/>
                </a:solidFill>
              </a:rPr>
              <a:t>HTML5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HTM5 is a markup language used for structuring and presenting content on the World Wide Web. It is the fifth and current version of the HTML standard.</a:t>
            </a:r>
          </a:p>
          <a:p>
            <a:pPr algn="just"/>
            <a:r>
              <a:rPr lang="en-US" dirty="0"/>
              <a:t>It was published in October 2014 by the World Wide Web Consortium (W3C) to improve the language with support for the latest multimedia, while keeping it easily readable by humans- and consistently understood by computers and devices such as web browsers, parsers, etc.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HTML5 is </a:t>
            </a:r>
            <a:r>
              <a:rPr lang="en-US" dirty="0" err="1"/>
              <a:t>intented</a:t>
            </a:r>
            <a:r>
              <a:rPr lang="en-US" dirty="0"/>
              <a:t> to subsume not only HTML4, but also XHTML 1 and DOM level 2 HTML.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en.wikipedia.org</a:t>
            </a:r>
            <a:r>
              <a:rPr lang="en-US" dirty="0">
                <a:solidFill>
                  <a:srgbClr val="008000"/>
                </a:solidFill>
              </a:rPr>
              <a:t>/wiki/HTML5</a:t>
            </a:r>
          </a:p>
        </p:txBody>
      </p:sp>
      <p:pic>
        <p:nvPicPr>
          <p:cNvPr id="7" name="Picture 6" descr="Screen Shot 2018-02-02 at 17.3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5" y="24427"/>
            <a:ext cx="1244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A simple HTML Document </a:t>
            </a:r>
          </a:p>
        </p:txBody>
      </p:sp>
      <p:pic>
        <p:nvPicPr>
          <p:cNvPr id="6" name="Picture 5" descr="Screen Shot 2018-02-02 at 18.05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3759200" cy="3213100"/>
          </a:xfrm>
          <a:prstGeom prst="rect">
            <a:avLst/>
          </a:prstGeom>
        </p:spPr>
      </p:pic>
      <p:pic>
        <p:nvPicPr>
          <p:cNvPr id="8" name="Picture 7" descr="Screen Shot 2018-02-02 at 18.05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4470400"/>
            <a:ext cx="1003300" cy="495300"/>
          </a:xfrm>
          <a:prstGeom prst="rect">
            <a:avLst/>
          </a:prstGeom>
        </p:spPr>
      </p:pic>
      <p:pic>
        <p:nvPicPr>
          <p:cNvPr id="9" name="Picture 8" descr="Screen Shot 2018-02-02 at 18.05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470400"/>
            <a:ext cx="990600" cy="508000"/>
          </a:xfrm>
          <a:prstGeom prst="rect">
            <a:avLst/>
          </a:prstGeom>
        </p:spPr>
      </p:pic>
      <p:pic>
        <p:nvPicPr>
          <p:cNvPr id="10" name="Picture 9" descr="Screen Shot 2018-02-02 at 18.06.0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2755900"/>
            <a:ext cx="3797300" cy="1714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Explanation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&lt;!DOCTYPE html&gt; </a:t>
            </a:r>
            <a:r>
              <a:rPr lang="en-US" dirty="0"/>
              <a:t>declaration defines this document to be HTML5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 The &lt;!DOCTYPE&gt; Declaration represents the document type, and helps browsers to display web pages correctly.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It must only appear once, at the top of the page (before any HTML tags).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The &lt;!DOCTYPE&gt; declaration is not case sensitive.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The &lt;!DOCTYPE&gt; declaration for HTML5 is :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7B6100"/>
                </a:solidFill>
              </a:rPr>
              <a:t>!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DOCTYPE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1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Page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HTML5 and </a:t>
            </a:r>
            <a:r>
              <a:rPr lang="en-US"/>
              <a:t>Modern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5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Explanation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&lt;html&gt; </a:t>
            </a:r>
            <a:r>
              <a:rPr lang="en-US" dirty="0"/>
              <a:t>element is the root element of an HTML page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&lt;head&gt; </a:t>
            </a:r>
            <a:r>
              <a:rPr lang="en-US" dirty="0"/>
              <a:t>element contains meta information about the document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&lt;title&gt; </a:t>
            </a:r>
            <a:r>
              <a:rPr lang="en-US" dirty="0"/>
              <a:t>element specifies a title for the document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&lt;body&gt; </a:t>
            </a:r>
            <a:r>
              <a:rPr lang="en-US" dirty="0"/>
              <a:t>element contains the visible page content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&lt;h1&gt; </a:t>
            </a:r>
            <a:r>
              <a:rPr lang="en-US" dirty="0"/>
              <a:t>element defines a large heading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DC5924"/>
                </a:solidFill>
              </a:rPr>
              <a:t>&lt;p&gt; </a:t>
            </a:r>
            <a:r>
              <a:rPr lang="en-US" dirty="0"/>
              <a:t>element defines a paragraph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0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are element names surrounded by angle brackets: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HTML tags normally come in </a:t>
            </a:r>
            <a:r>
              <a:rPr lang="en-US" dirty="0">
                <a:solidFill>
                  <a:srgbClr val="DC5924"/>
                </a:solidFill>
              </a:rPr>
              <a:t>pairs</a:t>
            </a:r>
            <a:r>
              <a:rPr lang="en-US" dirty="0"/>
              <a:t> like &lt;p&gt; and &lt;/p&gt;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first tag in a pair is the </a:t>
            </a:r>
            <a:r>
              <a:rPr lang="en-US" dirty="0">
                <a:solidFill>
                  <a:srgbClr val="DC5924"/>
                </a:solidFill>
              </a:rPr>
              <a:t>start tag</a:t>
            </a:r>
            <a:r>
              <a:rPr lang="en-US" dirty="0"/>
              <a:t>, the second tag is the </a:t>
            </a:r>
            <a:r>
              <a:rPr lang="en-US" dirty="0">
                <a:solidFill>
                  <a:srgbClr val="DC5924"/>
                </a:solidFill>
              </a:rPr>
              <a:t>end tag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end tag is written like the start tag, but with a </a:t>
            </a:r>
            <a:r>
              <a:rPr lang="en-US" dirty="0">
                <a:solidFill>
                  <a:srgbClr val="DC5924"/>
                </a:solidFill>
              </a:rPr>
              <a:t>forward slash</a:t>
            </a:r>
            <a:r>
              <a:rPr lang="en-US" dirty="0"/>
              <a:t> inserted before the tag name </a:t>
            </a:r>
          </a:p>
        </p:txBody>
      </p:sp>
      <p:pic>
        <p:nvPicPr>
          <p:cNvPr id="6" name="Picture 5" descr="Screen Shot 2018-02-02 at 18.14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50" y="2491652"/>
            <a:ext cx="7099300" cy="63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6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992" y="2348880"/>
            <a:ext cx="42672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Web servers and browsers</a:t>
            </a:r>
            <a:endParaRPr lang="fr-FR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7568" y="1988840"/>
            <a:ext cx="5688632" cy="38519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web server</a:t>
            </a:r>
            <a:r>
              <a:rPr lang="en-US" dirty="0">
                <a:cs typeface="Arial" pitchFamily="34" charset="0"/>
              </a:rPr>
              <a:t>: software that listens for web page requests</a:t>
            </a:r>
          </a:p>
          <a:p>
            <a:r>
              <a:rPr lang="fr-FR" dirty="0">
                <a:cs typeface="Arial" pitchFamily="34" charset="0"/>
              </a:rPr>
              <a:t>Apache</a:t>
            </a:r>
          </a:p>
          <a:p>
            <a:r>
              <a:rPr lang="en-US" dirty="0">
                <a:cs typeface="Arial" pitchFamily="34" charset="0"/>
              </a:rPr>
              <a:t>Microsoft Internet Information Server (IIS) (part of Windows)</a:t>
            </a:r>
          </a:p>
          <a:p>
            <a:pPr>
              <a:buNone/>
            </a:pPr>
            <a:endParaRPr lang="en-US" b="1" dirty="0">
              <a:solidFill>
                <a:srgbClr val="C0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cs typeface="Arial" pitchFamily="34" charset="0"/>
              </a:rPr>
              <a:t>web browser</a:t>
            </a:r>
            <a:r>
              <a:rPr lang="en-US" dirty="0">
                <a:cs typeface="Arial" pitchFamily="34" charset="0"/>
              </a:rPr>
              <a:t>: fetches/displays documents from web servers</a:t>
            </a:r>
          </a:p>
          <a:p>
            <a:r>
              <a:rPr lang="fr-FR" dirty="0" err="1">
                <a:solidFill>
                  <a:srgbClr val="0000FF"/>
                </a:solidFill>
                <a:cs typeface="Arial" pitchFamily="34" charset="0"/>
              </a:rPr>
              <a:t>Mozilla</a:t>
            </a:r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cs typeface="Arial" pitchFamily="34" charset="0"/>
              </a:rPr>
              <a:t>Firefox</a:t>
            </a:r>
            <a:endParaRPr lang="fr-FR" dirty="0">
              <a:solidFill>
                <a:srgbClr val="0000FF"/>
              </a:solidFill>
              <a:cs typeface="Arial" pitchFamily="34" charset="0"/>
            </a:endParaRPr>
          </a:p>
          <a:p>
            <a:r>
              <a:rPr lang="fr-FR" dirty="0">
                <a:cs typeface="Arial" pitchFamily="34" charset="0"/>
              </a:rPr>
              <a:t>Microsoft </a:t>
            </a:r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Internet Explorer </a:t>
            </a:r>
            <a:r>
              <a:rPr lang="fr-FR" dirty="0">
                <a:cs typeface="Arial" pitchFamily="34" charset="0"/>
              </a:rPr>
              <a:t>(IE)</a:t>
            </a:r>
          </a:p>
          <a:p>
            <a:r>
              <a:rPr lang="fr-FR" dirty="0">
                <a:cs typeface="Arial" pitchFamily="34" charset="0"/>
              </a:rPr>
              <a:t>Apple </a:t>
            </a:r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Safari</a:t>
            </a:r>
          </a:p>
          <a:p>
            <a:r>
              <a:rPr lang="fr-FR" dirty="0">
                <a:solidFill>
                  <a:srgbClr val="0000FF"/>
                </a:solidFill>
                <a:cs typeface="Arial" pitchFamily="34" charset="0"/>
              </a:rPr>
              <a:t>Google Chrome</a:t>
            </a:r>
          </a:p>
          <a:p>
            <a:r>
              <a:rPr lang="fr-FR" dirty="0" err="1">
                <a:solidFill>
                  <a:srgbClr val="0000FF"/>
                </a:solidFill>
                <a:cs typeface="Arial" pitchFamily="34" charset="0"/>
              </a:rPr>
              <a:t>Opera</a:t>
            </a:r>
            <a:endParaRPr lang="fr-FR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5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purpose of a web browser is to read HTML documents and display them.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The browser does not display the HTML tags, but uses them to determine how to display the document. </a:t>
            </a:r>
          </a:p>
        </p:txBody>
      </p:sp>
      <p:pic>
        <p:nvPicPr>
          <p:cNvPr id="6" name="Picture 5" descr="Screen Shot 2018-02-02 at 18.22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78" y="3346558"/>
            <a:ext cx="6174287" cy="3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40902" y="53431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Local server/Production server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294878" y="1677318"/>
            <a:ext cx="7772400" cy="4679032"/>
          </a:xfrm>
        </p:spPr>
        <p:txBody>
          <a:bodyPr/>
          <a:lstStyle/>
          <a:p>
            <a:r>
              <a:rPr lang="en-US" dirty="0"/>
              <a:t>Local server: working locally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Work "offline"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 his own computer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Not visible change on internet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Interest: do not directly impact its site</a:t>
            </a:r>
          </a:p>
          <a:p>
            <a:endParaRPr lang="en-US" dirty="0"/>
          </a:p>
          <a:p>
            <a:r>
              <a:rPr lang="en-US" dirty="0"/>
              <a:t>Production Server: Production 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Working on the version “on line” of its site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Any changes impact the site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66625" y="20654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Zapf Dingbats"/>
                <a:ea typeface="Zapf Dingbats"/>
                <a:cs typeface="Zapf Dingbats"/>
              </a:rPr>
              <a:t>★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0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7568" y="260648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Site Hosting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438400" y="1340768"/>
            <a:ext cx="7772400" cy="4679032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en-US" dirty="0"/>
              <a:t>Site Hosting on a web server: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You can choose a free host or rent a storage space for the site on a paid web host.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Select a URL for the site.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Transfer all files of the website on the host who makes sure that the server is ALWAYS functional so that your website is for all time accessible via internet.</a:t>
            </a:r>
          </a:p>
          <a:p>
            <a:endParaRPr lang="en-US" dirty="0"/>
          </a:p>
          <a:p>
            <a:r>
              <a:rPr lang="en-US" dirty="0"/>
              <a:t>In case you want to change a previously hosted site: If your site is already put into production and want to make changes or add modifications, you can make a copy of your files, insert updates, test the site locally, and then, transfer a new version on the server.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3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learning HTML we recommend a simple text editor: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Notepad (PC)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Notepad (PC)</a:t>
            </a:r>
          </a:p>
          <a:p>
            <a:r>
              <a:rPr lang="en-US" dirty="0">
                <a:solidFill>
                  <a:srgbClr val="008000"/>
                </a:solidFill>
              </a:rPr>
              <a:t>      Windows 8 or later: </a:t>
            </a:r>
          </a:p>
          <a:p>
            <a:r>
              <a:rPr lang="en-US" dirty="0"/>
              <a:t>             open the </a:t>
            </a:r>
            <a:r>
              <a:rPr lang="en-US" dirty="0">
                <a:solidFill>
                  <a:schemeClr val="accent5"/>
                </a:solidFill>
              </a:rPr>
              <a:t>stat screen </a:t>
            </a:r>
            <a:r>
              <a:rPr lang="en-US" dirty="0"/>
              <a:t>the window symbol at the bottom left on your screen). Type </a:t>
            </a:r>
            <a:r>
              <a:rPr lang="en-US" dirty="0">
                <a:solidFill>
                  <a:srgbClr val="DC5924"/>
                </a:solidFill>
              </a:rPr>
              <a:t>Notepad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8000"/>
                </a:solidFill>
              </a:rPr>
              <a:t>      Windows 7or earlier:</a:t>
            </a:r>
          </a:p>
          <a:p>
            <a:r>
              <a:rPr lang="en-US" dirty="0"/>
              <a:t>             open </a:t>
            </a:r>
            <a:r>
              <a:rPr lang="en-US" dirty="0">
                <a:solidFill>
                  <a:srgbClr val="DC5924"/>
                </a:solidFill>
              </a:rPr>
              <a:t>Start </a:t>
            </a:r>
            <a:r>
              <a:rPr lang="en-US" dirty="0"/>
              <a:t>&gt; </a:t>
            </a:r>
            <a:r>
              <a:rPr lang="en-US" dirty="0">
                <a:solidFill>
                  <a:srgbClr val="DC5924"/>
                </a:solidFill>
              </a:rPr>
              <a:t>Programs </a:t>
            </a:r>
            <a:r>
              <a:rPr lang="en-US" dirty="0"/>
              <a:t>&gt; </a:t>
            </a:r>
            <a:r>
              <a:rPr lang="en-US" dirty="0">
                <a:solidFill>
                  <a:srgbClr val="DC5924"/>
                </a:solidFill>
              </a:rPr>
              <a:t>Accessories </a:t>
            </a:r>
            <a:r>
              <a:rPr lang="en-US" dirty="0"/>
              <a:t>&gt; </a:t>
            </a:r>
            <a:r>
              <a:rPr lang="en-US" dirty="0">
                <a:solidFill>
                  <a:srgbClr val="DC5924"/>
                </a:solidFill>
              </a:rPr>
              <a:t>Notepad </a:t>
            </a:r>
          </a:p>
          <a:p>
            <a:r>
              <a:rPr lang="en-US" dirty="0">
                <a:solidFill>
                  <a:srgbClr val="0000FF"/>
                </a:solidFill>
              </a:rPr>
              <a:t>2.   </a:t>
            </a:r>
            <a:r>
              <a:rPr lang="en-US" dirty="0" err="1">
                <a:solidFill>
                  <a:srgbClr val="0000FF"/>
                </a:solidFill>
              </a:rPr>
              <a:t>TextEdit</a:t>
            </a:r>
            <a:r>
              <a:rPr lang="en-US" dirty="0">
                <a:solidFill>
                  <a:srgbClr val="0000FF"/>
                </a:solidFill>
              </a:rPr>
              <a:t> (Ma)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</a:t>
            </a:r>
            <a:r>
              <a:rPr lang="en-US" dirty="0" err="1"/>
              <a:t>TextEdit</a:t>
            </a:r>
            <a:r>
              <a:rPr lang="en-US" dirty="0"/>
              <a:t> (Mac)</a:t>
            </a:r>
          </a:p>
          <a:p>
            <a:r>
              <a:rPr lang="en-US" dirty="0"/>
              <a:t>           Open </a:t>
            </a:r>
            <a:r>
              <a:rPr lang="en-US" dirty="0">
                <a:solidFill>
                  <a:schemeClr val="accent5"/>
                </a:solidFill>
              </a:rPr>
              <a:t>Finder </a:t>
            </a:r>
            <a:r>
              <a:rPr lang="en-US" dirty="0"/>
              <a:t>&gt; </a:t>
            </a:r>
            <a:r>
              <a:rPr lang="en-US" dirty="0">
                <a:solidFill>
                  <a:srgbClr val="DC5924"/>
                </a:solidFill>
              </a:rPr>
              <a:t>Applications</a:t>
            </a:r>
            <a:r>
              <a:rPr lang="en-US" dirty="0"/>
              <a:t>&gt; </a:t>
            </a:r>
            <a:r>
              <a:rPr lang="en-US" dirty="0" err="1">
                <a:solidFill>
                  <a:srgbClr val="DC5924"/>
                </a:solidFill>
              </a:rPr>
              <a:t>TextEdit</a:t>
            </a:r>
            <a:endParaRPr lang="en-US" dirty="0">
              <a:solidFill>
                <a:srgbClr val="DC5924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8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learning HTML we recommend a simple text editor: </a:t>
            </a:r>
          </a:p>
          <a:p>
            <a:r>
              <a:rPr lang="en-US" dirty="0">
                <a:solidFill>
                  <a:srgbClr val="0000FF"/>
                </a:solidFill>
              </a:rPr>
              <a:t>2.   </a:t>
            </a:r>
            <a:r>
              <a:rPr lang="en-US" dirty="0" err="1">
                <a:solidFill>
                  <a:srgbClr val="0000FF"/>
                </a:solidFill>
              </a:rPr>
              <a:t>TextEdit</a:t>
            </a:r>
            <a:r>
              <a:rPr lang="en-US" dirty="0">
                <a:solidFill>
                  <a:srgbClr val="0000FF"/>
                </a:solidFill>
              </a:rPr>
              <a:t> (Ma)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</a:t>
            </a:r>
            <a:r>
              <a:rPr lang="en-US" dirty="0" err="1"/>
              <a:t>TextEdit</a:t>
            </a:r>
            <a:r>
              <a:rPr lang="en-US" dirty="0"/>
              <a:t> (Mac)</a:t>
            </a:r>
          </a:p>
          <a:p>
            <a:r>
              <a:rPr lang="en-US" dirty="0"/>
              <a:t>           Open </a:t>
            </a:r>
            <a:r>
              <a:rPr lang="en-US" dirty="0">
                <a:solidFill>
                  <a:schemeClr val="accent5"/>
                </a:solidFill>
              </a:rPr>
              <a:t>Finder </a:t>
            </a:r>
            <a:r>
              <a:rPr lang="en-US" dirty="0"/>
              <a:t>&gt; </a:t>
            </a:r>
            <a:r>
              <a:rPr lang="en-US" dirty="0">
                <a:solidFill>
                  <a:srgbClr val="DC5924"/>
                </a:solidFill>
              </a:rPr>
              <a:t>Applications</a:t>
            </a:r>
            <a:r>
              <a:rPr lang="en-US" dirty="0"/>
              <a:t>&gt; </a:t>
            </a:r>
            <a:r>
              <a:rPr lang="en-US" dirty="0" err="1">
                <a:solidFill>
                  <a:srgbClr val="DC5924"/>
                </a:solidFill>
              </a:rPr>
              <a:t>TextEdit</a:t>
            </a:r>
            <a:endParaRPr lang="en-US" dirty="0">
              <a:solidFill>
                <a:srgbClr val="DC5924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Also change some preferences to get the application to save files correctly. In </a:t>
            </a:r>
            <a:r>
              <a:rPr lang="en-US" dirty="0">
                <a:solidFill>
                  <a:srgbClr val="FF6600"/>
                </a:solidFill>
              </a:rPr>
              <a:t>Preferences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en-US" dirty="0">
                <a:solidFill>
                  <a:srgbClr val="FF6600"/>
                </a:solidFill>
              </a:rPr>
              <a:t>format</a:t>
            </a:r>
            <a:r>
              <a:rPr lang="en-US" dirty="0">
                <a:solidFill>
                  <a:srgbClr val="000000"/>
                </a:solidFill>
              </a:rPr>
              <a:t>&gt; choose “ </a:t>
            </a:r>
            <a:r>
              <a:rPr lang="en-US" dirty="0">
                <a:solidFill>
                  <a:srgbClr val="FF6600"/>
                </a:solidFill>
              </a:rPr>
              <a:t>Plain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Text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Than under “ open and save”, check the box that says “ Ignore rich text commands in HTML files”.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Then open a new document to place the code.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79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/>
          </a:bodyPr>
          <a:lstStyle/>
          <a:p>
            <a:r>
              <a:rPr lang="en-US" dirty="0"/>
              <a:t>For learning HTML we recommend a simple text editor: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Notepad (PC)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Notepad (PC)</a:t>
            </a:r>
          </a:p>
          <a:p>
            <a:r>
              <a:rPr lang="en-US" dirty="0">
                <a:solidFill>
                  <a:srgbClr val="0000FF"/>
                </a:solidFill>
              </a:rPr>
              <a:t>2.   </a:t>
            </a:r>
            <a:r>
              <a:rPr lang="en-US" dirty="0" err="1">
                <a:solidFill>
                  <a:srgbClr val="0000FF"/>
                </a:solidFill>
              </a:rPr>
              <a:t>TextEdit</a:t>
            </a:r>
            <a:r>
              <a:rPr lang="en-US" dirty="0">
                <a:solidFill>
                  <a:srgbClr val="0000FF"/>
                </a:solidFill>
              </a:rPr>
              <a:t> (Ma)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</a:t>
            </a:r>
            <a:r>
              <a:rPr lang="en-US" dirty="0" err="1"/>
              <a:t>TextEdit</a:t>
            </a:r>
            <a:r>
              <a:rPr lang="en-US" dirty="0"/>
              <a:t> (Mac)   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Write Some HTML </a:t>
            </a:r>
          </a:p>
        </p:txBody>
      </p:sp>
      <p:pic>
        <p:nvPicPr>
          <p:cNvPr id="6" name="Picture 5" descr="Screen Shot 2018-02-03 at 10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4" y="3378200"/>
            <a:ext cx="4229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529679" cy="1371600"/>
          </a:xfrm>
        </p:spPr>
        <p:txBody>
          <a:bodyPr>
            <a:normAutofit/>
          </a:bodyPr>
          <a:lstStyle/>
          <a:p>
            <a:r>
              <a:rPr lang="en-US" dirty="0"/>
              <a:t>HTML Editors:</a:t>
            </a:r>
            <a:br>
              <a:rPr lang="en-US" dirty="0"/>
            </a:br>
            <a:r>
              <a:rPr lang="en-US" sz="2700" dirty="0">
                <a:solidFill>
                  <a:srgbClr val="0000FF"/>
                </a:solidFill>
              </a:rPr>
              <a:t>creating first HTML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learning HTML we recommend a simple text editor: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Notepad (PC)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Notepad (PC)</a:t>
            </a:r>
          </a:p>
          <a:p>
            <a:r>
              <a:rPr lang="en-US" dirty="0">
                <a:solidFill>
                  <a:srgbClr val="0000FF"/>
                </a:solidFill>
              </a:rPr>
              <a:t>2.   </a:t>
            </a:r>
            <a:r>
              <a:rPr lang="en-US" dirty="0" err="1">
                <a:solidFill>
                  <a:srgbClr val="0000FF"/>
                </a:solidFill>
              </a:rPr>
              <a:t>TextEdit</a:t>
            </a:r>
            <a:r>
              <a:rPr lang="en-US" dirty="0">
                <a:solidFill>
                  <a:srgbClr val="0000FF"/>
                </a:solidFill>
              </a:rPr>
              <a:t> (Ma)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Open </a:t>
            </a:r>
            <a:r>
              <a:rPr lang="en-US" dirty="0" err="1"/>
              <a:t>TextEdit</a:t>
            </a:r>
            <a:r>
              <a:rPr lang="en-US" dirty="0"/>
              <a:t> (Mac)     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Write Some HTML </a:t>
            </a:r>
          </a:p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3: </a:t>
            </a:r>
            <a:r>
              <a:rPr lang="en-US" dirty="0">
                <a:solidFill>
                  <a:srgbClr val="000000"/>
                </a:solidFill>
              </a:rPr>
              <a:t>Save the HTML Page </a:t>
            </a:r>
          </a:p>
          <a:p>
            <a:r>
              <a:rPr lang="en-US" dirty="0">
                <a:solidFill>
                  <a:srgbClr val="000000"/>
                </a:solidFill>
              </a:rPr>
              <a:t>Save the file in your computer. </a:t>
            </a:r>
          </a:p>
          <a:p>
            <a:r>
              <a:rPr lang="en-US" dirty="0">
                <a:solidFill>
                  <a:srgbClr val="000000"/>
                </a:solidFill>
              </a:rPr>
              <a:t>File &gt; save as &gt; name the file “</a:t>
            </a:r>
            <a:r>
              <a:rPr lang="en-US" dirty="0" err="1">
                <a:solidFill>
                  <a:srgbClr val="000000"/>
                </a:solidFill>
              </a:rPr>
              <a:t>index.htm</a:t>
            </a:r>
            <a:r>
              <a:rPr lang="en-US" dirty="0">
                <a:solidFill>
                  <a:srgbClr val="000000"/>
                </a:solidFill>
              </a:rPr>
              <a:t>” and set the encoding to UTF-8 (which is the preferred encoding for HTML files).</a:t>
            </a:r>
          </a:p>
        </p:txBody>
      </p:sp>
    </p:spTree>
    <p:extLst>
      <p:ext uri="{BB962C8B-B14F-4D97-AF65-F5344CB8AC3E}">
        <p14:creationId xmlns:p14="http://schemas.microsoft.com/office/powerpoint/2010/main" val="28240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This course covers concepts and techniques used in constructing interactive web applications. Browser-side web facilities such as HTML, cascading </a:t>
            </a:r>
            <a:r>
              <a:rPr lang="en-US" sz="2400" dirty="0" err="1"/>
              <a:t>stylesheets</a:t>
            </a:r>
            <a:r>
              <a:rPr lang="en-US" sz="2400" dirty="0"/>
              <a:t>, </a:t>
            </a:r>
            <a:r>
              <a:rPr lang="en-US" sz="2400" dirty="0" err="1"/>
              <a:t>javascript</a:t>
            </a:r>
            <a:r>
              <a:rPr lang="en-US" sz="2400" dirty="0"/>
              <a:t>, and 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779311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725077" cy="1371600"/>
          </a:xfrm>
        </p:spPr>
        <p:txBody>
          <a:bodyPr>
            <a:normAutofit/>
          </a:bodyPr>
          <a:lstStyle/>
          <a:p>
            <a:r>
              <a:rPr lang="en-US" dirty="0"/>
              <a:t>HTML Editors:</a:t>
            </a:r>
            <a:br>
              <a:rPr lang="en-US" dirty="0"/>
            </a:br>
            <a:r>
              <a:rPr lang="en-US" sz="2700" dirty="0">
                <a:solidFill>
                  <a:srgbClr val="0000FF"/>
                </a:solidFill>
              </a:rPr>
              <a:t>creating first HTML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3: </a:t>
            </a:r>
            <a:r>
              <a:rPr lang="en-US" dirty="0">
                <a:solidFill>
                  <a:srgbClr val="000000"/>
                </a:solidFill>
              </a:rPr>
              <a:t>Save the HTML Page </a:t>
            </a:r>
          </a:p>
          <a:p>
            <a:r>
              <a:rPr lang="en-US" dirty="0">
                <a:solidFill>
                  <a:srgbClr val="000000"/>
                </a:solidFill>
              </a:rPr>
              <a:t>Save the file in your computer. </a:t>
            </a:r>
          </a:p>
          <a:p>
            <a:r>
              <a:rPr lang="en-US" dirty="0">
                <a:solidFill>
                  <a:srgbClr val="000000"/>
                </a:solidFill>
              </a:rPr>
              <a:t>File &gt; save as &gt; name the file “</a:t>
            </a:r>
            <a:r>
              <a:rPr lang="en-US" dirty="0" err="1">
                <a:solidFill>
                  <a:srgbClr val="000000"/>
                </a:solidFill>
              </a:rPr>
              <a:t>index.htm</a:t>
            </a:r>
            <a:r>
              <a:rPr lang="en-US" dirty="0">
                <a:solidFill>
                  <a:srgbClr val="000000"/>
                </a:solidFill>
              </a:rPr>
              <a:t>” and set the encoding to UTF-8 (which is the preferred encoding for HTML files).</a:t>
            </a:r>
          </a:p>
        </p:txBody>
      </p:sp>
      <p:pic>
        <p:nvPicPr>
          <p:cNvPr id="6" name="Picture 5" descr="Screen Shot 2018-02-03 at 10.57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50" y="4153748"/>
            <a:ext cx="8026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505255" cy="1371600"/>
          </a:xfrm>
        </p:spPr>
        <p:txBody>
          <a:bodyPr>
            <a:normAutofit/>
          </a:bodyPr>
          <a:lstStyle/>
          <a:p>
            <a:r>
              <a:rPr lang="en-US" dirty="0"/>
              <a:t>HTML Editors:</a:t>
            </a:r>
            <a:br>
              <a:rPr lang="en-US" dirty="0"/>
            </a:br>
            <a:r>
              <a:rPr lang="en-US" sz="2700" dirty="0">
                <a:solidFill>
                  <a:srgbClr val="0000FF"/>
                </a:solidFill>
              </a:rPr>
              <a:t>creating first HTML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384544" cy="4419601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dirty="0">
                <a:solidFill>
                  <a:srgbClr val="FF0000"/>
                </a:solidFill>
              </a:rPr>
              <a:t>Step 4: </a:t>
            </a:r>
            <a:r>
              <a:rPr lang="en-US" dirty="0">
                <a:solidFill>
                  <a:srgbClr val="000000"/>
                </a:solidFill>
              </a:rPr>
              <a:t>View the HTML Page in Your Browser </a:t>
            </a:r>
          </a:p>
          <a:p>
            <a:r>
              <a:rPr lang="en-US" dirty="0">
                <a:solidFill>
                  <a:srgbClr val="000000"/>
                </a:solidFill>
              </a:rPr>
              <a:t>Open the saved HTML file in your favorite browser ( double click on the file, or right-click-and choose “open with”).</a:t>
            </a:r>
          </a:p>
        </p:txBody>
      </p:sp>
      <p:pic>
        <p:nvPicPr>
          <p:cNvPr id="7" name="Picture 6" descr="Screen Shot 2018-02-03 at 10.59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50" y="3216938"/>
            <a:ext cx="6872500" cy="33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 also would recommend Komodo Edit (any system), Dreamweaver  or notepad ++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To download komodo editor (free version) on the site 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0000FF"/>
                </a:solidFill>
              </a:rPr>
              <a:t>http://</a:t>
            </a:r>
            <a:r>
              <a:rPr lang="fr-FR" sz="2400" dirty="0" err="1">
                <a:solidFill>
                  <a:srgbClr val="0000FF"/>
                </a:solidFill>
              </a:rPr>
              <a:t>komodoide.com</a:t>
            </a:r>
            <a:r>
              <a:rPr lang="fr-FR" sz="2400" dirty="0">
                <a:solidFill>
                  <a:srgbClr val="0000FF"/>
                </a:solidFill>
              </a:rPr>
              <a:t>/</a:t>
            </a:r>
            <a:r>
              <a:rPr lang="fr-FR" sz="2400" dirty="0" err="1">
                <a:solidFill>
                  <a:srgbClr val="0000FF"/>
                </a:solidFill>
              </a:rPr>
              <a:t>komodo-edit</a:t>
            </a:r>
            <a:r>
              <a:rPr lang="fr-FR" sz="2400" dirty="0">
                <a:solidFill>
                  <a:srgbClr val="0000FF"/>
                </a:solidFill>
              </a:rPr>
              <a:t>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7728" y="3566412"/>
            <a:ext cx="6696744" cy="330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7336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https://www.w3schools.com/html/</a:t>
            </a:r>
            <a:r>
              <a:rPr lang="en-US" dirty="0" err="1"/>
              <a:t>html_intro.asp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0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Thank You</a:t>
            </a:r>
          </a:p>
        </p:txBody>
      </p:sp>
      <p:pic>
        <p:nvPicPr>
          <p:cNvPr id="6" name="Picture 2" descr="http://portal.bu.edu.sa/Baha-theme/images/baha%20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016" y="279581"/>
            <a:ext cx="738568" cy="7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2606"/>
            <a:ext cx="8239461" cy="1962866"/>
          </a:xfrm>
        </p:spPr>
        <p:txBody>
          <a:bodyPr>
            <a:normAutofit/>
          </a:bodyPr>
          <a:lstStyle/>
          <a:p>
            <a:r>
              <a:rPr lang="en-US" sz="3600" dirty="0"/>
              <a:t>After successful completion of the course, you will be able to: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Understand the Web site creation process,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Develop web pages using HTML, HTML5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Use Cascading Style Sheets, including CSS, CSS3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Enhance their visual design skills,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Design the layout of web sites,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Design navigation of web sites,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Use web typography, colors, and images to best effect,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How to make standards-based web sites that are portable across different operating systems, browsers, and web-enabled devices.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How to connect a web site to a database.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229601" cy="1371600"/>
          </a:xfrm>
        </p:spPr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HTML and the Modern Web.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Web Site Design Principles.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Site Planning.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Cascading Style Sheets.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Web Typography.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Box Properties.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Page Layouts.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6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152718"/>
            <a:ext cx="7815944" cy="1371600"/>
          </a:xfrm>
        </p:spPr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Graphics and Color.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Site Navigation.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Data Tables.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Web Forms.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Web Page Design Studio.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JavaScript.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PHP.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267959">
            <a:off x="2295981" y="2933436"/>
            <a:ext cx="6726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latin typeface="Abadi MT Condensed Extra Bold"/>
                <a:cs typeface="Abadi MT Condensed Extra Bold"/>
              </a:rPr>
              <a:t>Not necessarily in that  order</a:t>
            </a:r>
          </a:p>
        </p:txBody>
      </p:sp>
    </p:spTree>
    <p:extLst>
      <p:ext uri="{BB962C8B-B14F-4D97-AF65-F5344CB8AC3E}">
        <p14:creationId xmlns:p14="http://schemas.microsoft.com/office/powerpoint/2010/main" val="3919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Unseen exam 40%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Exercise / Assignment (During the term) 10%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2 Mid term exam 30%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Project 20%</a:t>
            </a:r>
          </a:p>
          <a:p>
            <a:r>
              <a:rPr lang="en-US" dirty="0"/>
              <a:t>        Web site creation exercise including your work!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76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152718"/>
            <a:ext cx="7181240" cy="1371600"/>
          </a:xfrm>
        </p:spPr>
        <p:txBody>
          <a:bodyPr/>
          <a:lstStyle/>
          <a:p>
            <a:r>
              <a:rPr lang="en-US" dirty="0"/>
              <a:t>Learning Resources – </a:t>
            </a:r>
            <a:r>
              <a:rPr lang="en-US" sz="2400" dirty="0">
                <a:solidFill>
                  <a:srgbClr val="3366FF"/>
                </a:solidFill>
              </a:rPr>
              <a:t>Required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u="sng" dirty="0"/>
              <a:t>Principles of Web Design: The Web Technologies Series, 5th Edition</a:t>
            </a:r>
          </a:p>
          <a:p>
            <a:r>
              <a:rPr lang="en-US" b="0" dirty="0"/>
              <a:t>Joel </a:t>
            </a:r>
            <a:r>
              <a:rPr lang="en-US" b="0" dirty="0" err="1"/>
              <a:t>Sklar</a:t>
            </a:r>
            <a:endParaRPr lang="en-US" b="0" dirty="0"/>
          </a:p>
          <a:p>
            <a:r>
              <a:rPr lang="en-US" b="0" dirty="0"/>
              <a:t>ISBN-10: 1111528705</a:t>
            </a:r>
          </a:p>
          <a:p>
            <a:r>
              <a:rPr lang="en-US" b="0" dirty="0"/>
              <a:t>ISBN-13: 9781111528706</a:t>
            </a:r>
          </a:p>
          <a:p>
            <a:r>
              <a:rPr lang="en-US" b="0" dirty="0"/>
              <a:t>616 Pages Paperback</a:t>
            </a:r>
          </a:p>
          <a:p>
            <a:r>
              <a:rPr lang="fr-FR" b="0" dirty="0"/>
              <a:t>©2012 </a:t>
            </a:r>
            <a:r>
              <a:rPr lang="fr-FR" b="0" dirty="0" err="1"/>
              <a:t>Cengage</a:t>
            </a:r>
            <a:endParaRPr lang="fr-FR" b="0" dirty="0"/>
          </a:p>
          <a:p>
            <a:endParaRPr lang="fr-FR" b="0" dirty="0"/>
          </a:p>
          <a:p>
            <a:r>
              <a:rPr lang="fr-FR" i="1" u="sng" dirty="0"/>
              <a:t>PHP, MySQL, JavaScript &amp; HTML5 All-in-One For </a:t>
            </a:r>
            <a:r>
              <a:rPr lang="fr-FR" i="1" u="sng" dirty="0" err="1"/>
              <a:t>Dummies</a:t>
            </a:r>
            <a:endParaRPr lang="fr-FR" i="1" u="sng" dirty="0"/>
          </a:p>
          <a:p>
            <a:r>
              <a:rPr lang="fr-FR" b="0" dirty="0"/>
              <a:t>Steve </a:t>
            </a:r>
            <a:r>
              <a:rPr lang="fr-FR" b="0" dirty="0" err="1"/>
              <a:t>Suehring</a:t>
            </a:r>
            <a:r>
              <a:rPr lang="fr-FR" b="0" dirty="0"/>
              <a:t>, Janet Valade</a:t>
            </a:r>
          </a:p>
          <a:p>
            <a:r>
              <a:rPr lang="fr-FR" b="0" dirty="0"/>
              <a:t>ISBN: 978-1-118-21370-4</a:t>
            </a:r>
          </a:p>
          <a:p>
            <a:r>
              <a:rPr lang="fr-FR" b="0" dirty="0" err="1"/>
              <a:t>Paperback</a:t>
            </a:r>
            <a:endParaRPr lang="fr-FR" b="0" dirty="0"/>
          </a:p>
          <a:p>
            <a:r>
              <a:rPr lang="en-US" b="0" dirty="0"/>
              <a:t>720 pages</a:t>
            </a:r>
          </a:p>
          <a:p>
            <a:r>
              <a:rPr lang="en-US" b="0" dirty="0"/>
              <a:t>April 2013, Wiley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6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04779" cy="1371600"/>
          </a:xfrm>
        </p:spPr>
        <p:txBody>
          <a:bodyPr/>
          <a:lstStyle/>
          <a:p>
            <a:r>
              <a:rPr lang="en-US" dirty="0"/>
              <a:t>Learning Resources – </a:t>
            </a:r>
            <a:r>
              <a:rPr lang="en-US" sz="2400" dirty="0">
                <a:solidFill>
                  <a:srgbClr val="3366FF"/>
                </a:solidFill>
              </a:rPr>
              <a:t>Essential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Computer Science Curriculum 2013 – </a:t>
            </a:r>
            <a:r>
              <a:rPr lang="en-US" b="0" dirty="0">
                <a:hlinkClick r:id="rId2"/>
              </a:rPr>
              <a:t>http://cs2013.org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ACM (Association for Computer Machinery) Curricula Recommendations - http://www.acm.org/education/curricula-recommendations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9068</TotalTime>
  <Words>2290</Words>
  <Application>Microsoft Office PowerPoint</Application>
  <PresentationFormat>شاشة عريضة</PresentationFormat>
  <Paragraphs>275</Paragraphs>
  <Slides>34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34</vt:i4>
      </vt:variant>
    </vt:vector>
  </HeadingPairs>
  <TitlesOfParts>
    <vt:vector size="41" baseType="lpstr">
      <vt:lpstr>Abadi MT Condensed Extra Bold</vt:lpstr>
      <vt:lpstr>Arial</vt:lpstr>
      <vt:lpstr>Calibri</vt:lpstr>
      <vt:lpstr>Calibri Light</vt:lpstr>
      <vt:lpstr>Wingdings</vt:lpstr>
      <vt:lpstr>Zapf Dingbats</vt:lpstr>
      <vt:lpstr>Office Theme</vt:lpstr>
      <vt:lpstr>Web Page Development CRN: 22781</vt:lpstr>
      <vt:lpstr>Web Page Development </vt:lpstr>
      <vt:lpstr>Course objectives</vt:lpstr>
      <vt:lpstr>After successful completion of the course, you will be able to:  </vt:lpstr>
      <vt:lpstr>What will we cover?</vt:lpstr>
      <vt:lpstr>What will we cover?</vt:lpstr>
      <vt:lpstr>Assessment </vt:lpstr>
      <vt:lpstr>Learning Resources – Required Text</vt:lpstr>
      <vt:lpstr>Learning Resources – Essential References </vt:lpstr>
      <vt:lpstr>Learning Resources – Recommended Books and references </vt:lpstr>
      <vt:lpstr>Learning Resources –Electronic Materials, Web Sites</vt:lpstr>
      <vt:lpstr>Learning Resources – Other learning Materials </vt:lpstr>
      <vt:lpstr>Web languages/ technologies</vt:lpstr>
      <vt:lpstr>What is HTML?</vt:lpstr>
      <vt:lpstr>What is HTML?</vt:lpstr>
      <vt:lpstr>HTML Versions </vt:lpstr>
      <vt:lpstr>HTML and the Modern Web HTML5</vt:lpstr>
      <vt:lpstr>A simple HTML Document </vt:lpstr>
      <vt:lpstr>Explanation of tags</vt:lpstr>
      <vt:lpstr>Explanation of tags</vt:lpstr>
      <vt:lpstr>HTML Tags</vt:lpstr>
      <vt:lpstr>Web servers and browsers</vt:lpstr>
      <vt:lpstr>Web Browsers</vt:lpstr>
      <vt:lpstr>Local server/Production server</vt:lpstr>
      <vt:lpstr>Site Hosting</vt:lpstr>
      <vt:lpstr>HTML Editors</vt:lpstr>
      <vt:lpstr>HTML Editors</vt:lpstr>
      <vt:lpstr>HTML Editors</vt:lpstr>
      <vt:lpstr>HTML Editors: creating first HTML File </vt:lpstr>
      <vt:lpstr>HTML Editors: creating first HTML File </vt:lpstr>
      <vt:lpstr>HTML Editors: creating first HTML File </vt:lpstr>
      <vt:lpstr>HTML Editors</vt:lpstr>
      <vt:lpstr>Important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Youssef</dc:creator>
  <cp:lastModifiedBy>ماجد حزام محمد الزهراني</cp:lastModifiedBy>
  <cp:revision>510</cp:revision>
  <dcterms:created xsi:type="dcterms:W3CDTF">2016-02-04T21:14:10Z</dcterms:created>
  <dcterms:modified xsi:type="dcterms:W3CDTF">2019-01-21T22:15:49Z</dcterms:modified>
</cp:coreProperties>
</file>