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33"/>
  </p:notesMasterIdLst>
  <p:sldIdLst>
    <p:sldId id="40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5" autoAdjust="0"/>
  </p:normalViewPr>
  <p:slideViewPr>
    <p:cSldViewPr snapToGrid="0">
      <p:cViewPr varScale="1">
        <p:scale>
          <a:sx n="67" d="100"/>
          <a:sy n="67" d="100"/>
        </p:scale>
        <p:origin x="620"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5C6A6-C2A1-474E-99BC-D77799A40601}"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F9CFF-C310-419C-A627-688F20266BF8}" type="slidenum">
              <a:rPr lang="en-US" smtClean="0"/>
              <a:t>‹#›</a:t>
            </a:fld>
            <a:endParaRPr lang="en-US"/>
          </a:p>
        </p:txBody>
      </p:sp>
    </p:spTree>
    <p:extLst>
      <p:ext uri="{BB962C8B-B14F-4D97-AF65-F5344CB8AC3E}">
        <p14:creationId xmlns:p14="http://schemas.microsoft.com/office/powerpoint/2010/main" val="422047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03A5A-F73C-C842-995B-48A50EC68954}" type="slidenum">
              <a:rPr lang="en-US" smtClean="0"/>
              <a:t>2</a:t>
            </a:fld>
            <a:endParaRPr lang="en-US"/>
          </a:p>
        </p:txBody>
      </p:sp>
    </p:spTree>
    <p:extLst>
      <p:ext uri="{BB962C8B-B14F-4D97-AF65-F5344CB8AC3E}">
        <p14:creationId xmlns:p14="http://schemas.microsoft.com/office/powerpoint/2010/main" val="1244022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23</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24</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normAutofit/>
          </a:bodyPr>
          <a:lstStyle/>
          <a:p>
            <a:endParaRPr lang="fr-FR" dirty="0">
              <a:solidFill>
                <a:srgbClr val="FFC000"/>
              </a:solidFill>
            </a:endParaRPr>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25</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26</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27</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normAutofit/>
          </a:bodyPr>
          <a:lstStyle/>
          <a:p>
            <a:endParaRPr lang="fr-FR" dirty="0">
              <a:solidFill>
                <a:srgbClr val="0070C0"/>
              </a:solidFill>
            </a:endParaRPr>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Below is a visualization of an HTML page structure </a:t>
            </a:r>
          </a:p>
        </p:txBody>
      </p:sp>
      <p:sp>
        <p:nvSpPr>
          <p:cNvPr id="4" name="Slide Number Placeholder 3"/>
          <p:cNvSpPr>
            <a:spLocks noGrp="1"/>
          </p:cNvSpPr>
          <p:nvPr>
            <p:ph type="sldNum" sz="quarter" idx="10"/>
          </p:nvPr>
        </p:nvSpPr>
        <p:spPr/>
        <p:txBody>
          <a:bodyPr/>
          <a:lstStyle/>
          <a:p>
            <a:fld id="{C1F03A5A-F73C-C842-995B-48A50EC68954}" type="slidenum">
              <a:rPr lang="en-US" smtClean="0"/>
              <a:t>4</a:t>
            </a:fld>
            <a:endParaRPr lang="en-US"/>
          </a:p>
        </p:txBody>
      </p:sp>
    </p:spTree>
    <p:extLst>
      <p:ext uri="{BB962C8B-B14F-4D97-AF65-F5344CB8AC3E}">
        <p14:creationId xmlns:p14="http://schemas.microsoft.com/office/powerpoint/2010/main" val="45165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HTML5 does not require empty elements to be closed. But if you want stricter validation, or if you need to make your document readable by XML parsers, you must close all HTML elements properly.</a:t>
            </a:r>
          </a:p>
        </p:txBody>
      </p:sp>
      <p:sp>
        <p:nvSpPr>
          <p:cNvPr id="4" name="Slide Number Placeholder 3"/>
          <p:cNvSpPr>
            <a:spLocks noGrp="1"/>
          </p:cNvSpPr>
          <p:nvPr>
            <p:ph type="sldNum" sz="quarter" idx="10"/>
          </p:nvPr>
        </p:nvSpPr>
        <p:spPr/>
        <p:txBody>
          <a:bodyPr/>
          <a:lstStyle/>
          <a:p>
            <a:fld id="{C1F03A5A-F73C-C842-995B-48A50EC68954}" type="slidenum">
              <a:rPr lang="en-US" smtClean="0"/>
              <a:t>14</a:t>
            </a:fld>
            <a:endParaRPr lang="en-US"/>
          </a:p>
        </p:txBody>
      </p:sp>
    </p:spTree>
    <p:extLst>
      <p:ext uri="{BB962C8B-B14F-4D97-AF65-F5344CB8AC3E}">
        <p14:creationId xmlns:p14="http://schemas.microsoft.com/office/powerpoint/2010/main" val="1697539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HTML5 does not require empty elements to be closed. But if you want stricter validation, or if you need to make your document readable by XML parsers, you must close all HTML elements properly.</a:t>
            </a:r>
          </a:p>
        </p:txBody>
      </p:sp>
      <p:sp>
        <p:nvSpPr>
          <p:cNvPr id="4" name="Slide Number Placeholder 3"/>
          <p:cNvSpPr>
            <a:spLocks noGrp="1"/>
          </p:cNvSpPr>
          <p:nvPr>
            <p:ph type="sldNum" sz="quarter" idx="10"/>
          </p:nvPr>
        </p:nvSpPr>
        <p:spPr/>
        <p:txBody>
          <a:bodyPr/>
          <a:lstStyle/>
          <a:p>
            <a:fld id="{C1F03A5A-F73C-C842-995B-48A50EC68954}" type="slidenum">
              <a:rPr lang="en-US" smtClean="0"/>
              <a:t>15</a:t>
            </a:fld>
            <a:endParaRPr lang="en-US"/>
          </a:p>
        </p:txBody>
      </p:sp>
    </p:spTree>
    <p:extLst>
      <p:ext uri="{BB962C8B-B14F-4D97-AF65-F5344CB8AC3E}">
        <p14:creationId xmlns:p14="http://schemas.microsoft.com/office/powerpoint/2010/main" val="169753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t>L’adresse du site auquel on va faire le lien </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a:t>Un élément peut contenir des attributs parfois même obligatoires. L’attribut va toujours contenir des valeurs.</a:t>
            </a:r>
          </a:p>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17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Images</a:t>
            </a:r>
            <a:r>
              <a:rPr lang="en-US" dirty="0"/>
              <a:t> in HTML have a set of size attributes, which specifies the width and </a:t>
            </a:r>
            <a:r>
              <a:rPr lang="en-US" b="1" dirty="0"/>
              <a:t>height</a:t>
            </a:r>
            <a:r>
              <a:rPr lang="en-US" dirty="0"/>
              <a:t> of the image:</a:t>
            </a:r>
          </a:p>
          <a:p>
            <a:r>
              <a:rPr lang="en-US" dirty="0"/>
              <a:t>The image size is specified in pixels: </a:t>
            </a:r>
            <a:r>
              <a:rPr lang="en-US" b="1" dirty="0"/>
              <a:t>width</a:t>
            </a:r>
            <a:r>
              <a:rPr lang="en-US" dirty="0"/>
              <a:t>="500" means 500 pixels wide.</a:t>
            </a:r>
          </a:p>
          <a:p>
            <a:endParaRPr lang="en-US" dirty="0"/>
          </a:p>
          <a:p>
            <a:r>
              <a:rPr lang="en-US" b="1" dirty="0"/>
              <a:t>Alt</a:t>
            </a:r>
            <a:r>
              <a:rPr lang="en-US" b="1" baseline="0" dirty="0"/>
              <a:t> </a:t>
            </a:r>
            <a:r>
              <a:rPr lang="en-US" dirty="0"/>
              <a:t>The </a:t>
            </a:r>
            <a:r>
              <a:rPr lang="en-US" b="1" dirty="0"/>
              <a:t>alt</a:t>
            </a:r>
            <a:r>
              <a:rPr lang="en-US" dirty="0"/>
              <a:t> attribute specifies an alternative text to be used, when an image cannot be displayed.</a:t>
            </a:r>
          </a:p>
          <a:p>
            <a:r>
              <a:rPr lang="en-US" dirty="0"/>
              <a:t>The value of the attribute can be read by screen readers. This way, someone "listening" to the webpage, e.g. a blind person, can "hear" the element.</a:t>
            </a:r>
          </a:p>
          <a:p>
            <a:r>
              <a:rPr lang="en-US" dirty="0"/>
              <a:t>Also we have style attribute, the</a:t>
            </a:r>
            <a:r>
              <a:rPr lang="en-US" baseline="0" dirty="0"/>
              <a:t> </a:t>
            </a:r>
            <a:r>
              <a:rPr lang="en-US" baseline="0" dirty="0" err="1"/>
              <a:t>lang</a:t>
            </a:r>
            <a:r>
              <a:rPr lang="en-US" baseline="0" dirty="0"/>
              <a:t> attribute, the title attribute use lowercase attributes</a:t>
            </a:r>
            <a:endParaRPr lang="en-US" dirty="0"/>
          </a:p>
          <a:p>
            <a:endParaRPr lang="en-US" b="1" dirty="0"/>
          </a:p>
        </p:txBody>
      </p:sp>
      <p:sp>
        <p:nvSpPr>
          <p:cNvPr id="4" name="Slide Number Placeholder 3"/>
          <p:cNvSpPr>
            <a:spLocks noGrp="1"/>
          </p:cNvSpPr>
          <p:nvPr>
            <p:ph type="sldNum" sz="quarter" idx="10"/>
          </p:nvPr>
        </p:nvSpPr>
        <p:spPr/>
        <p:txBody>
          <a:bodyPr/>
          <a:lstStyle/>
          <a:p>
            <a:fld id="{C1F03A5A-F73C-C842-995B-48A50EC68954}" type="slidenum">
              <a:rPr lang="en-US" smtClean="0"/>
              <a:t>18</a:t>
            </a:fld>
            <a:endParaRPr lang="en-US"/>
          </a:p>
        </p:txBody>
      </p:sp>
    </p:spTree>
    <p:extLst>
      <p:ext uri="{BB962C8B-B14F-4D97-AF65-F5344CB8AC3E}">
        <p14:creationId xmlns:p14="http://schemas.microsoft.com/office/powerpoint/2010/main" val="1956735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normAutofit/>
          </a:bodyPr>
          <a:lstStyle/>
          <a:p>
            <a:endParaRPr lang="fr-FR" dirty="0">
              <a:solidFill>
                <a:srgbClr val="0070C0"/>
              </a:solidFill>
            </a:endParaRPr>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20</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63E4DD-7322-44CD-8C6A-54A9907F9EB3}" type="slidenum">
              <a:rPr lang="fr-FR" smtClean="0"/>
              <a:pPr/>
              <a:t>22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lvl1pPr algn="l">
              <a:defRPr/>
            </a:lvl1pPr>
          </a:lstStyle>
          <a:p>
            <a:r>
              <a:rPr lang="en-US" dirty="0" err="1"/>
              <a:t>Albaha</a:t>
            </a:r>
            <a:r>
              <a:rPr lang="en-US" dirty="0"/>
              <a:t> University                                   College of Computer Science and Information Technology                                   Dr. Ahmed Youssef</a:t>
            </a:r>
          </a:p>
        </p:txBody>
      </p:sp>
      <p:sp>
        <p:nvSpPr>
          <p:cNvPr id="6" name="Slide Number Placeholder 5"/>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7" name="Picture 2" descr="http://portal.bu.edu.sa/Baha-theme/images/baha%20logo.png">
            <a:extLst>
              <a:ext uri="{FF2B5EF4-FFF2-40B4-BE49-F238E27FC236}">
                <a16:creationId xmlns:a16="http://schemas.microsoft.com/office/drawing/2014/main" id="{8BF002A4-4D7F-42F7-BFFE-AC1D1251214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073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lgn="l">
              <a:defRPr/>
            </a:lvl1pPr>
          </a:lstStyle>
          <a:p>
            <a:r>
              <a:rPr lang="en-US" dirty="0" err="1"/>
              <a:t>Albaha</a:t>
            </a:r>
            <a:r>
              <a:rPr lang="en-US" dirty="0"/>
              <a:t> University                                   College of Computer Science and Information Technology                                   Dr. Ahmed Youssef</a:t>
            </a:r>
          </a:p>
        </p:txBody>
      </p:sp>
      <p:sp>
        <p:nvSpPr>
          <p:cNvPr id="6" name="Slide Number Placeholder 5"/>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7" name="Picture 2" descr="http://portal.bu.edu.sa/Baha-theme/images/baha%20logo.png">
            <a:extLst>
              <a:ext uri="{FF2B5EF4-FFF2-40B4-BE49-F238E27FC236}">
                <a16:creationId xmlns:a16="http://schemas.microsoft.com/office/drawing/2014/main" id="{9588C8DF-307F-4834-9BC7-C95523712A8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40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lgn="l">
              <a:defRPr/>
            </a:lvl1pPr>
          </a:lstStyle>
          <a:p>
            <a:r>
              <a:rPr lang="en-US" dirty="0" err="1"/>
              <a:t>Albaha</a:t>
            </a:r>
            <a:r>
              <a:rPr lang="en-US" dirty="0"/>
              <a:t> University                                   College of Computer Science and Information Technology                                   Dr. Ahmed Youssef</a:t>
            </a:r>
          </a:p>
        </p:txBody>
      </p:sp>
      <p:sp>
        <p:nvSpPr>
          <p:cNvPr id="6" name="Slide Number Placeholder 5"/>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7" name="Picture 2" descr="http://portal.bu.edu.sa/Baha-theme/images/baha%20logo.png">
            <a:extLst>
              <a:ext uri="{FF2B5EF4-FFF2-40B4-BE49-F238E27FC236}">
                <a16:creationId xmlns:a16="http://schemas.microsoft.com/office/drawing/2014/main" id="{09200A74-ADC4-436C-BD06-DD8895BDDA9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77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6">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lgn="l">
              <a:defRPr/>
            </a:lvl1pPr>
          </a:lstStyle>
          <a:p>
            <a:r>
              <a:rPr lang="en-US" dirty="0" err="1"/>
              <a:t>Albaha</a:t>
            </a:r>
            <a:r>
              <a:rPr lang="en-US" dirty="0"/>
              <a:t> University                                   College of Computer Science and Information Technology                                   Dr. Ahmed Youssef</a:t>
            </a:r>
          </a:p>
        </p:txBody>
      </p:sp>
      <p:sp>
        <p:nvSpPr>
          <p:cNvPr id="6" name="Slide Number Placeholder 5"/>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7" name="Picture 2" descr="http://portal.bu.edu.sa/Baha-theme/images/baha%20logo.png">
            <a:extLst>
              <a:ext uri="{FF2B5EF4-FFF2-40B4-BE49-F238E27FC236}">
                <a16:creationId xmlns:a16="http://schemas.microsoft.com/office/drawing/2014/main" id="{4A8F6159-6A3A-4143-9B28-8EC5CD09B41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50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b="1">
                <a:solidFill>
                  <a:schemeClr val="accent5">
                    <a:lumMod val="50000"/>
                  </a:schemeClr>
                </a:solidFill>
              </a:defRPr>
            </a:lvl1pPr>
          </a:lstStyle>
          <a:p>
            <a:r>
              <a:rPr lang="en-US" dirty="0"/>
              <a:t>Click to edit Master title style</a:t>
            </a:r>
          </a:p>
        </p:txBody>
      </p:sp>
      <p:sp>
        <p:nvSpPr>
          <p:cNvPr id="3" name="Text Placeholder 2"/>
          <p:cNvSpPr>
            <a:spLocks noGrp="1"/>
          </p:cNvSpPr>
          <p:nvPr>
            <p:ph type="body" idx="1"/>
          </p:nvPr>
        </p:nvSpPr>
        <p:spPr>
          <a:xfrm>
            <a:off x="831851" y="4589469"/>
            <a:ext cx="10515600" cy="1500187"/>
          </a:xfrm>
        </p:spPr>
        <p:txBody>
          <a:bodyPr/>
          <a:lstStyle>
            <a:lvl1pPr marL="0" indent="0">
              <a:buNone/>
              <a:defRPr sz="2400" b="1">
                <a:solidFill>
                  <a:schemeClr val="accent2">
                    <a:lumMod val="50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5" name="Footer Placeholder 4"/>
          <p:cNvSpPr>
            <a:spLocks noGrp="1"/>
          </p:cNvSpPr>
          <p:nvPr>
            <p:ph type="ftr" sz="quarter" idx="11"/>
          </p:nvPr>
        </p:nvSpPr>
        <p:spPr/>
        <p:txBody>
          <a:bodyPr/>
          <a:lstStyle/>
          <a:p>
            <a:pPr algn="l"/>
            <a:r>
              <a:rPr lang="en-US" dirty="0" err="1"/>
              <a:t>Albaha</a:t>
            </a:r>
            <a:r>
              <a:rPr lang="en-US" dirty="0"/>
              <a:t> University                                   College of Computer Science and Information Technology                                   Dr. Ahmed Youssef</a:t>
            </a:r>
          </a:p>
        </p:txBody>
      </p:sp>
      <p:sp>
        <p:nvSpPr>
          <p:cNvPr id="6" name="Slide Number Placeholder 5"/>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7" name="Picture 2" descr="http://portal.bu.edu.sa/Baha-theme/images/baha%20logo.png">
            <a:extLst>
              <a:ext uri="{FF2B5EF4-FFF2-40B4-BE49-F238E27FC236}">
                <a16:creationId xmlns:a16="http://schemas.microsoft.com/office/drawing/2014/main" id="{9FC55DF2-68AD-455C-ADF2-733D839DFF5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91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algn="l"/>
            <a:r>
              <a:rPr lang="en-US" dirty="0" err="1"/>
              <a:t>Albaha</a:t>
            </a:r>
            <a:r>
              <a:rPr lang="en-US" dirty="0"/>
              <a:t> University                                   College of Computer Science and Information Technology                                   Dr. Ahmed Youssef</a:t>
            </a:r>
          </a:p>
        </p:txBody>
      </p:sp>
      <p:sp>
        <p:nvSpPr>
          <p:cNvPr id="7" name="Slide Number Placeholder 6"/>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8" name="Picture 2" descr="http://portal.bu.edu.sa/Baha-theme/images/baha%20logo.png">
            <a:extLst>
              <a:ext uri="{FF2B5EF4-FFF2-40B4-BE49-F238E27FC236}">
                <a16:creationId xmlns:a16="http://schemas.microsoft.com/office/drawing/2014/main" id="{4BBE7F78-D035-42F8-961F-1010B74BA37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321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lvl1pPr algn="l">
              <a:defRPr/>
            </a:lvl1pPr>
          </a:lstStyle>
          <a:p>
            <a:r>
              <a:rPr lang="en-US" dirty="0" err="1"/>
              <a:t>Albaha</a:t>
            </a:r>
            <a:r>
              <a:rPr lang="en-US" dirty="0"/>
              <a:t> University                                   College of Computer Science and Information Technology                                   Dr. Ahmed Youssef</a:t>
            </a:r>
          </a:p>
        </p:txBody>
      </p:sp>
      <p:sp>
        <p:nvSpPr>
          <p:cNvPr id="9" name="Slide Number Placeholder 8"/>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10" name="Picture 2" descr="http://portal.bu.edu.sa/Baha-theme/images/baha%20logo.png">
            <a:extLst>
              <a:ext uri="{FF2B5EF4-FFF2-40B4-BE49-F238E27FC236}">
                <a16:creationId xmlns:a16="http://schemas.microsoft.com/office/drawing/2014/main" id="{EE88EB01-F4B2-4BC0-AA9A-37F74826525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74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lgn="l">
              <a:defRPr/>
            </a:lvl1pPr>
          </a:lstStyle>
          <a:p>
            <a:r>
              <a:rPr lang="en-US" dirty="0" err="1"/>
              <a:t>Albaha</a:t>
            </a:r>
            <a:r>
              <a:rPr lang="en-US" dirty="0"/>
              <a:t> University                                   College of Computer Science and Information Technology                                   Dr. Ahmed Youssef</a:t>
            </a:r>
          </a:p>
        </p:txBody>
      </p:sp>
      <p:sp>
        <p:nvSpPr>
          <p:cNvPr id="5" name="Slide Number Placeholder 4"/>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6" name="Picture 2" descr="http://portal.bu.edu.sa/Baha-theme/images/baha%20logo.png">
            <a:extLst>
              <a:ext uri="{FF2B5EF4-FFF2-40B4-BE49-F238E27FC236}">
                <a16:creationId xmlns:a16="http://schemas.microsoft.com/office/drawing/2014/main" id="{8232F218-C408-40D8-AE62-33B69285515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26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lgn="l">
              <a:defRPr/>
            </a:lvl1pPr>
          </a:lstStyle>
          <a:p>
            <a:r>
              <a:rPr lang="en-US" dirty="0" err="1"/>
              <a:t>Albaha</a:t>
            </a:r>
            <a:r>
              <a:rPr lang="en-US" dirty="0"/>
              <a:t> University                                   College of Computer Science and Information Technology                                   Dr. Ahmed Youssef</a:t>
            </a:r>
          </a:p>
        </p:txBody>
      </p:sp>
      <p:sp>
        <p:nvSpPr>
          <p:cNvPr id="4" name="Slide Number Placeholder 3"/>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5" name="Picture 2" descr="http://portal.bu.edu.sa/Baha-theme/images/baha%20logo.png">
            <a:extLst>
              <a:ext uri="{FF2B5EF4-FFF2-40B4-BE49-F238E27FC236}">
                <a16:creationId xmlns:a16="http://schemas.microsoft.com/office/drawing/2014/main" id="{059B7110-46C7-4DED-B7A4-33F0A223314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85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lvl1pPr algn="l">
              <a:defRPr/>
            </a:lvl1pPr>
          </a:lstStyle>
          <a:p>
            <a:r>
              <a:rPr lang="en-US" dirty="0" err="1"/>
              <a:t>Albaha</a:t>
            </a:r>
            <a:r>
              <a:rPr lang="en-US" dirty="0"/>
              <a:t> University                                   College of Computer Science and Information Technology                                   Dr. Ahmed Youssef</a:t>
            </a:r>
          </a:p>
        </p:txBody>
      </p:sp>
      <p:sp>
        <p:nvSpPr>
          <p:cNvPr id="7" name="Slide Number Placeholder 6"/>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8" name="Picture 2" descr="http://portal.bu.edu.sa/Baha-theme/images/baha%20logo.png">
            <a:extLst>
              <a:ext uri="{FF2B5EF4-FFF2-40B4-BE49-F238E27FC236}">
                <a16:creationId xmlns:a16="http://schemas.microsoft.com/office/drawing/2014/main" id="{31CCE7D2-1050-4B56-B8A1-A2D1175EC4C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51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31"/>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lvl1pPr algn="l">
              <a:defRPr/>
            </a:lvl1pPr>
          </a:lstStyle>
          <a:p>
            <a:r>
              <a:rPr lang="en-US" dirty="0" err="1"/>
              <a:t>Albaha</a:t>
            </a:r>
            <a:r>
              <a:rPr lang="en-US" dirty="0"/>
              <a:t> University                                   College of Computer Science and Information Technology                                   Dr. Ahmed Youssef</a:t>
            </a:r>
          </a:p>
        </p:txBody>
      </p:sp>
      <p:sp>
        <p:nvSpPr>
          <p:cNvPr id="7" name="Slide Number Placeholder 6"/>
          <p:cNvSpPr>
            <a:spLocks noGrp="1"/>
          </p:cNvSpPr>
          <p:nvPr>
            <p:ph type="sldNum" sz="quarter" idx="12"/>
          </p:nvPr>
        </p:nvSpPr>
        <p:spPr/>
        <p:txBody>
          <a:bodyPr/>
          <a:lstStyle/>
          <a:p>
            <a:r>
              <a:rPr lang="en-US" dirty="0"/>
              <a:t>1.</a:t>
            </a:r>
            <a:fld id="{B6A26DCF-2B61-447C-9AE3-560BB53FADD6}" type="slidenum">
              <a:rPr lang="en-US" smtClean="0"/>
              <a:pPr/>
              <a:t>‹#›</a:t>
            </a:fld>
            <a:endParaRPr lang="en-US" dirty="0"/>
          </a:p>
        </p:txBody>
      </p:sp>
      <p:pic>
        <p:nvPicPr>
          <p:cNvPr id="8" name="Picture 2" descr="http://portal.bu.edu.sa/Baha-theme/images/baha%20logo.png">
            <a:extLst>
              <a:ext uri="{FF2B5EF4-FFF2-40B4-BE49-F238E27FC236}">
                <a16:creationId xmlns:a16="http://schemas.microsoft.com/office/drawing/2014/main" id="{BB26EE48-F067-4597-935B-9F38B20FF01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10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3" y="6356356"/>
            <a:ext cx="950353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err="1"/>
              <a:t>Albaha</a:t>
            </a:r>
            <a:r>
              <a:rPr lang="en-US" dirty="0"/>
              <a:t> University                                   College of Computer Science and Information Technology                                   Dr. Ahmed Youssef</a:t>
            </a:r>
          </a:p>
        </p:txBody>
      </p:sp>
      <p:sp>
        <p:nvSpPr>
          <p:cNvPr id="6" name="Slide Number Placeholder 5"/>
          <p:cNvSpPr>
            <a:spLocks noGrp="1"/>
          </p:cNvSpPr>
          <p:nvPr>
            <p:ph type="sldNum" sz="quarter" idx="4"/>
          </p:nvPr>
        </p:nvSpPr>
        <p:spPr>
          <a:xfrm>
            <a:off x="10805378" y="6356356"/>
            <a:ext cx="548425"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1.</a:t>
            </a:r>
            <a:fld id="{B6A26DCF-2B61-447C-9AE3-560BB53FADD6}" type="slidenum">
              <a:rPr lang="en-US" smtClean="0"/>
              <a:pPr/>
              <a:t>‹#›</a:t>
            </a:fld>
            <a:endParaRPr lang="en-US" dirty="0"/>
          </a:p>
        </p:txBody>
      </p:sp>
    </p:spTree>
    <p:extLst>
      <p:ext uri="{BB962C8B-B14F-4D97-AF65-F5344CB8AC3E}">
        <p14:creationId xmlns:p14="http://schemas.microsoft.com/office/powerpoint/2010/main" val="165991041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just"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just"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just"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just"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just"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chemeClr val="accent6">
                    <a:lumMod val="50000"/>
                  </a:schemeClr>
                </a:solidFill>
              </a:rPr>
              <a:t>Web Page Development</a:t>
            </a:r>
            <a:br>
              <a:rPr lang="en-US" b="1" dirty="0">
                <a:solidFill>
                  <a:schemeClr val="accent6">
                    <a:lumMod val="50000"/>
                  </a:schemeClr>
                </a:solidFill>
              </a:rPr>
            </a:br>
            <a:r>
              <a:rPr lang="en-US" sz="3200" b="1" dirty="0">
                <a:solidFill>
                  <a:srgbClr val="C00000"/>
                </a:solidFill>
              </a:rPr>
              <a:t>CRN: 22781</a:t>
            </a:r>
          </a:p>
        </p:txBody>
      </p:sp>
      <p:sp>
        <p:nvSpPr>
          <p:cNvPr id="3" name="Subtitle 2"/>
          <p:cNvSpPr>
            <a:spLocks noGrp="1"/>
          </p:cNvSpPr>
          <p:nvPr>
            <p:ph type="subTitle" idx="1"/>
          </p:nvPr>
        </p:nvSpPr>
        <p:spPr>
          <a:xfrm>
            <a:off x="1524000" y="3855268"/>
            <a:ext cx="9144000" cy="2278257"/>
          </a:xfrm>
        </p:spPr>
        <p:txBody>
          <a:bodyPr>
            <a:normAutofit/>
          </a:bodyPr>
          <a:lstStyle/>
          <a:p>
            <a:r>
              <a:rPr lang="en-US" b="1" dirty="0">
                <a:solidFill>
                  <a:schemeClr val="accent5">
                    <a:lumMod val="50000"/>
                  </a:schemeClr>
                </a:solidFill>
              </a:rPr>
              <a:t>AlBaha University</a:t>
            </a:r>
          </a:p>
          <a:p>
            <a:r>
              <a:rPr lang="en-US" b="1" dirty="0">
                <a:solidFill>
                  <a:schemeClr val="accent5">
                    <a:lumMod val="50000"/>
                  </a:schemeClr>
                </a:solidFill>
              </a:rPr>
              <a:t>Faculty of Computer Science and Information Technology</a:t>
            </a:r>
          </a:p>
          <a:p>
            <a:r>
              <a:rPr lang="en-US" b="1" dirty="0">
                <a:solidFill>
                  <a:schemeClr val="accent5">
                    <a:lumMod val="50000"/>
                  </a:schemeClr>
                </a:solidFill>
              </a:rPr>
              <a:t>Department of Computer Science.</a:t>
            </a:r>
          </a:p>
          <a:p>
            <a:r>
              <a:rPr lang="en-US" b="1" dirty="0">
                <a:solidFill>
                  <a:schemeClr val="accent5">
                    <a:lumMod val="50000"/>
                  </a:schemeClr>
                </a:solidFill>
              </a:rPr>
              <a:t>2</a:t>
            </a:r>
            <a:r>
              <a:rPr lang="en-US" b="1" baseline="30000" dirty="0">
                <a:solidFill>
                  <a:schemeClr val="accent5">
                    <a:lumMod val="50000"/>
                  </a:schemeClr>
                </a:solidFill>
              </a:rPr>
              <a:t>nd</a:t>
            </a:r>
            <a:r>
              <a:rPr lang="en-US" b="1" dirty="0">
                <a:solidFill>
                  <a:schemeClr val="accent5">
                    <a:lumMod val="50000"/>
                  </a:schemeClr>
                </a:solidFill>
              </a:rPr>
              <a:t> Semester/1439</a:t>
            </a:r>
          </a:p>
        </p:txBody>
      </p:sp>
      <p:pic>
        <p:nvPicPr>
          <p:cNvPr id="7" name="Picture 2" descr="http://portal.bu.edu.sa/Baha-theme/images/baha%20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318" y="124840"/>
            <a:ext cx="1713375" cy="179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93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9"/>
            <a:ext cx="7620000" cy="1371600"/>
          </a:xfrm>
        </p:spPr>
        <p:txBody>
          <a:bodyPr>
            <a:normAutofit/>
          </a:bodyPr>
          <a:lstStyle/>
          <a:p>
            <a:r>
              <a:rPr lang="en-US" dirty="0"/>
              <a:t>HTML Elements, </a:t>
            </a:r>
            <a:r>
              <a:rPr lang="en-US" dirty="0">
                <a:solidFill>
                  <a:srgbClr val="F1BDA7"/>
                </a:solidFill>
              </a:rPr>
              <a:t>attribute and value </a:t>
            </a:r>
          </a:p>
        </p:txBody>
      </p:sp>
      <p:sp>
        <p:nvSpPr>
          <p:cNvPr id="3" name="Content Placeholder 2"/>
          <p:cNvSpPr>
            <a:spLocks noGrp="1"/>
          </p:cNvSpPr>
          <p:nvPr>
            <p:ph idx="1"/>
          </p:nvPr>
        </p:nvSpPr>
        <p:spPr/>
        <p:txBody>
          <a:bodyPr/>
          <a:lstStyle/>
          <a:p>
            <a:r>
              <a:rPr lang="en-US" dirty="0"/>
              <a:t>An HTML element usually consists of a start tag and end tag, with the content inserted in between: </a:t>
            </a:r>
          </a:p>
          <a:p>
            <a:endParaRPr lang="en-US" dirty="0"/>
          </a:p>
          <a:p>
            <a:pPr algn="ctr"/>
            <a:r>
              <a:rPr lang="en-US" dirty="0">
                <a:solidFill>
                  <a:srgbClr val="DC5924"/>
                </a:solidFill>
              </a:rPr>
              <a:t>&lt;</a:t>
            </a:r>
            <a:r>
              <a:rPr lang="en-US" dirty="0" err="1">
                <a:solidFill>
                  <a:srgbClr val="DC5924"/>
                </a:solidFill>
              </a:rPr>
              <a:t>tagname</a:t>
            </a:r>
            <a:r>
              <a:rPr lang="en-US" dirty="0">
                <a:solidFill>
                  <a:srgbClr val="DC5924"/>
                </a:solidFill>
              </a:rPr>
              <a:t>&gt; </a:t>
            </a:r>
            <a:r>
              <a:rPr lang="en-US" dirty="0"/>
              <a:t>Content goes here… </a:t>
            </a:r>
            <a:r>
              <a:rPr lang="en-US" dirty="0">
                <a:solidFill>
                  <a:srgbClr val="DC5924"/>
                </a:solidFill>
              </a:rPr>
              <a:t>&lt;/</a:t>
            </a:r>
            <a:r>
              <a:rPr lang="en-US" dirty="0" err="1">
                <a:solidFill>
                  <a:srgbClr val="DC5924"/>
                </a:solidFill>
              </a:rPr>
              <a:t>tagname</a:t>
            </a:r>
            <a:r>
              <a:rPr lang="en-US" dirty="0">
                <a:solidFill>
                  <a:srgbClr val="DC5924"/>
                </a:solidFill>
              </a:rPr>
              <a:t>&gt;</a:t>
            </a:r>
          </a:p>
          <a:p>
            <a:pPr algn="ctr"/>
            <a:endParaRPr lang="en-US" dirty="0">
              <a:solidFill>
                <a:srgbClr val="DC5924"/>
              </a:solidFill>
            </a:endParaRPr>
          </a:p>
          <a:p>
            <a:r>
              <a:rPr lang="en-US" dirty="0"/>
              <a:t>The HTML element is everything from the start tag to the end tag</a:t>
            </a:r>
          </a:p>
        </p:txBody>
      </p:sp>
      <p:pic>
        <p:nvPicPr>
          <p:cNvPr id="6" name="Picture 5" descr="Screen Shot 2018-02-03 at 12.03.4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855" y="4826310"/>
            <a:ext cx="8890595" cy="1735516"/>
          </a:xfrm>
          <a:prstGeom prst="rect">
            <a:avLst/>
          </a:prstGeom>
        </p:spPr>
      </p:pic>
    </p:spTree>
    <p:extLst>
      <p:ext uri="{BB962C8B-B14F-4D97-AF65-F5344CB8AC3E}">
        <p14:creationId xmlns:p14="http://schemas.microsoft.com/office/powerpoint/2010/main" val="178016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9"/>
            <a:ext cx="7620000" cy="1371600"/>
          </a:xfrm>
        </p:spPr>
        <p:txBody>
          <a:bodyPr>
            <a:normAutofit/>
          </a:bodyPr>
          <a:lstStyle/>
          <a:p>
            <a:r>
              <a:rPr lang="en-US" dirty="0"/>
              <a:t>HTML Elements, </a:t>
            </a:r>
            <a:r>
              <a:rPr lang="en-US" dirty="0">
                <a:solidFill>
                  <a:srgbClr val="F1BDA7"/>
                </a:solidFill>
              </a:rPr>
              <a:t>attribute and value </a:t>
            </a:r>
          </a:p>
        </p:txBody>
      </p:sp>
      <p:sp>
        <p:nvSpPr>
          <p:cNvPr id="3" name="Content Placeholder 2"/>
          <p:cNvSpPr>
            <a:spLocks noGrp="1"/>
          </p:cNvSpPr>
          <p:nvPr>
            <p:ph idx="1"/>
          </p:nvPr>
        </p:nvSpPr>
        <p:spPr/>
        <p:txBody>
          <a:bodyPr>
            <a:normAutofit fontScale="92500"/>
          </a:bodyPr>
          <a:lstStyle/>
          <a:p>
            <a:endParaRPr lang="en-US" dirty="0"/>
          </a:p>
          <a:p>
            <a:endParaRPr lang="en-US" dirty="0"/>
          </a:p>
          <a:p>
            <a:endParaRPr lang="en-US" dirty="0"/>
          </a:p>
          <a:p>
            <a:endParaRPr lang="en-US" dirty="0"/>
          </a:p>
          <a:p>
            <a:endParaRPr lang="en-US" dirty="0"/>
          </a:p>
          <a:p>
            <a:endParaRPr lang="en-US" dirty="0"/>
          </a:p>
          <a:p>
            <a:pPr marL="342891" indent="-342891">
              <a:buFont typeface="Arial"/>
              <a:buChar char="•"/>
            </a:pPr>
            <a:r>
              <a:rPr lang="en-US" dirty="0"/>
              <a:t>The </a:t>
            </a:r>
            <a:r>
              <a:rPr lang="en-US" dirty="0">
                <a:solidFill>
                  <a:schemeClr val="accent5"/>
                </a:solidFill>
              </a:rPr>
              <a:t>&lt;html&gt; </a:t>
            </a:r>
            <a:r>
              <a:rPr lang="en-US" dirty="0"/>
              <a:t>element defines the </a:t>
            </a:r>
            <a:r>
              <a:rPr lang="en-US" dirty="0">
                <a:solidFill>
                  <a:srgbClr val="DC5924"/>
                </a:solidFill>
              </a:rPr>
              <a:t>whole document</a:t>
            </a:r>
            <a:r>
              <a:rPr lang="en-US" dirty="0"/>
              <a:t>.</a:t>
            </a:r>
          </a:p>
          <a:p>
            <a:pPr marL="342891" indent="-342891">
              <a:buFont typeface="Arial"/>
              <a:buChar char="•"/>
            </a:pPr>
            <a:r>
              <a:rPr lang="en-US" dirty="0"/>
              <a:t>It has a </a:t>
            </a:r>
            <a:r>
              <a:rPr lang="en-US" dirty="0">
                <a:solidFill>
                  <a:srgbClr val="DC5924"/>
                </a:solidFill>
              </a:rPr>
              <a:t>start</a:t>
            </a:r>
            <a:r>
              <a:rPr lang="en-US" dirty="0"/>
              <a:t> tag &lt;html&gt; and an </a:t>
            </a:r>
            <a:r>
              <a:rPr lang="en-US" dirty="0">
                <a:solidFill>
                  <a:srgbClr val="DC5924"/>
                </a:solidFill>
              </a:rPr>
              <a:t>end</a:t>
            </a:r>
            <a:r>
              <a:rPr lang="en-US" dirty="0"/>
              <a:t> tag &lt;/html&gt;.</a:t>
            </a:r>
          </a:p>
          <a:p>
            <a:pPr marL="342891" indent="-342891">
              <a:buFont typeface="Arial"/>
              <a:buChar char="•"/>
            </a:pPr>
            <a:r>
              <a:rPr lang="en-US" dirty="0"/>
              <a:t>The element </a:t>
            </a:r>
            <a:r>
              <a:rPr lang="en-US" dirty="0">
                <a:solidFill>
                  <a:srgbClr val="DC5924"/>
                </a:solidFill>
              </a:rPr>
              <a:t>content</a:t>
            </a:r>
            <a:r>
              <a:rPr lang="en-US" dirty="0"/>
              <a:t> is another HTML element (the &lt;body&gt; element).</a:t>
            </a:r>
          </a:p>
        </p:txBody>
      </p:sp>
      <p:pic>
        <p:nvPicPr>
          <p:cNvPr id="8" name="Picture 7" descr="Screen Shot 2018-02-03 at 12.07.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484915"/>
            <a:ext cx="5181600" cy="2641600"/>
          </a:xfrm>
          <a:prstGeom prst="rect">
            <a:avLst/>
          </a:prstGeom>
        </p:spPr>
      </p:pic>
      <p:sp>
        <p:nvSpPr>
          <p:cNvPr id="7" name="Rectangle 6"/>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82681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9"/>
            <a:ext cx="7620000" cy="1371600"/>
          </a:xfrm>
        </p:spPr>
        <p:txBody>
          <a:bodyPr>
            <a:normAutofit/>
          </a:bodyPr>
          <a:lstStyle/>
          <a:p>
            <a:r>
              <a:rPr lang="en-US" dirty="0"/>
              <a:t>HTML Elements, </a:t>
            </a:r>
            <a:r>
              <a:rPr lang="en-US" dirty="0">
                <a:solidFill>
                  <a:srgbClr val="F1BDA7"/>
                </a:solidFill>
              </a:rPr>
              <a:t>attribute and value </a:t>
            </a:r>
          </a:p>
        </p:txBody>
      </p:sp>
      <p:sp>
        <p:nvSpPr>
          <p:cNvPr id="3" name="Content Placeholder 2"/>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pPr marL="342891" indent="-342891">
              <a:buFont typeface="Arial"/>
              <a:buChar char="•"/>
            </a:pPr>
            <a:r>
              <a:rPr lang="en-US" dirty="0"/>
              <a:t>The </a:t>
            </a:r>
            <a:r>
              <a:rPr lang="en-US" dirty="0">
                <a:solidFill>
                  <a:schemeClr val="accent5"/>
                </a:solidFill>
              </a:rPr>
              <a:t>&lt;body&gt; </a:t>
            </a:r>
            <a:r>
              <a:rPr lang="en-US" dirty="0"/>
              <a:t>element defines the </a:t>
            </a:r>
            <a:r>
              <a:rPr lang="en-US" dirty="0">
                <a:solidFill>
                  <a:schemeClr val="accent5"/>
                </a:solidFill>
              </a:rPr>
              <a:t>document body.</a:t>
            </a:r>
          </a:p>
          <a:p>
            <a:pPr marL="342891" indent="-342891">
              <a:buFont typeface="Arial"/>
              <a:buChar char="•"/>
            </a:pPr>
            <a:r>
              <a:rPr lang="en-US" dirty="0">
                <a:solidFill>
                  <a:srgbClr val="000000"/>
                </a:solidFill>
              </a:rPr>
              <a:t>It has a </a:t>
            </a:r>
            <a:r>
              <a:rPr lang="en-US" dirty="0">
                <a:solidFill>
                  <a:schemeClr val="accent5"/>
                </a:solidFill>
              </a:rPr>
              <a:t>start </a:t>
            </a:r>
            <a:r>
              <a:rPr lang="en-US" dirty="0">
                <a:solidFill>
                  <a:srgbClr val="000000"/>
                </a:solidFill>
              </a:rPr>
              <a:t>tag</a:t>
            </a:r>
            <a:r>
              <a:rPr lang="en-US" dirty="0">
                <a:solidFill>
                  <a:schemeClr val="accent5"/>
                </a:solidFill>
              </a:rPr>
              <a:t> &lt;body&gt; </a:t>
            </a:r>
            <a:r>
              <a:rPr lang="en-US" dirty="0">
                <a:solidFill>
                  <a:srgbClr val="000000"/>
                </a:solidFill>
              </a:rPr>
              <a:t>and an </a:t>
            </a:r>
            <a:r>
              <a:rPr lang="en-US" dirty="0">
                <a:solidFill>
                  <a:schemeClr val="accent5"/>
                </a:solidFill>
              </a:rPr>
              <a:t>end </a:t>
            </a:r>
            <a:r>
              <a:rPr lang="en-US" dirty="0">
                <a:solidFill>
                  <a:srgbClr val="000000"/>
                </a:solidFill>
              </a:rPr>
              <a:t>tag</a:t>
            </a:r>
            <a:r>
              <a:rPr lang="en-US" dirty="0">
                <a:solidFill>
                  <a:schemeClr val="accent5"/>
                </a:solidFill>
              </a:rPr>
              <a:t> &lt;/body&gt;</a:t>
            </a:r>
          </a:p>
          <a:p>
            <a:pPr marL="342891" indent="-342891">
              <a:buFont typeface="Arial"/>
              <a:buChar char="•"/>
            </a:pPr>
            <a:r>
              <a:rPr lang="en-US" dirty="0">
                <a:solidFill>
                  <a:srgbClr val="000000"/>
                </a:solidFill>
              </a:rPr>
              <a:t>The element </a:t>
            </a:r>
            <a:r>
              <a:rPr lang="en-US" dirty="0">
                <a:solidFill>
                  <a:schemeClr val="accent5"/>
                </a:solidFill>
              </a:rPr>
              <a:t>content </a:t>
            </a:r>
            <a:r>
              <a:rPr lang="en-US" dirty="0">
                <a:solidFill>
                  <a:srgbClr val="000000"/>
                </a:solidFill>
              </a:rPr>
              <a:t>has two other HTML elements (&lt;h1&gt; and &lt;p&gt;).</a:t>
            </a:r>
          </a:p>
          <a:p>
            <a:endParaRPr lang="en-US" dirty="0"/>
          </a:p>
        </p:txBody>
      </p:sp>
      <p:pic>
        <p:nvPicPr>
          <p:cNvPr id="8" name="Picture 7" descr="Screen Shot 2018-02-03 at 12.07.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648199"/>
            <a:ext cx="5181600" cy="2641600"/>
          </a:xfrm>
          <a:prstGeom prst="rect">
            <a:avLst/>
          </a:prstGeom>
        </p:spPr>
      </p:pic>
      <p:sp>
        <p:nvSpPr>
          <p:cNvPr id="7" name="Rectangle 6"/>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4291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9"/>
            <a:ext cx="7620000" cy="1371600"/>
          </a:xfrm>
        </p:spPr>
        <p:txBody>
          <a:bodyPr>
            <a:normAutofit/>
          </a:bodyPr>
          <a:lstStyle/>
          <a:p>
            <a:r>
              <a:rPr lang="en-US" dirty="0"/>
              <a:t>HTML Elements, </a:t>
            </a:r>
            <a:r>
              <a:rPr lang="en-US" dirty="0">
                <a:solidFill>
                  <a:srgbClr val="F1BDA7"/>
                </a:solidFill>
              </a:rPr>
              <a:t>attribute and value </a:t>
            </a:r>
          </a:p>
        </p:txBody>
      </p:sp>
      <p:sp>
        <p:nvSpPr>
          <p:cNvPr id="3" name="Content Placeholder 2"/>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pPr marL="342891" indent="-342891">
              <a:buFont typeface="Arial"/>
              <a:buChar char="•"/>
            </a:pPr>
            <a:r>
              <a:rPr lang="en-US" dirty="0"/>
              <a:t>The </a:t>
            </a:r>
            <a:r>
              <a:rPr lang="en-US" dirty="0">
                <a:solidFill>
                  <a:schemeClr val="accent5"/>
                </a:solidFill>
              </a:rPr>
              <a:t>&lt;h1&gt; </a:t>
            </a:r>
            <a:r>
              <a:rPr lang="en-US" dirty="0">
                <a:solidFill>
                  <a:srgbClr val="000000"/>
                </a:solidFill>
              </a:rPr>
              <a:t>element defines a</a:t>
            </a:r>
            <a:r>
              <a:rPr lang="en-US" dirty="0">
                <a:solidFill>
                  <a:schemeClr val="accent5"/>
                </a:solidFill>
              </a:rPr>
              <a:t> heading.</a:t>
            </a:r>
          </a:p>
          <a:p>
            <a:pPr marL="342891" indent="-342891">
              <a:buFont typeface="Arial"/>
              <a:buChar char="•"/>
            </a:pPr>
            <a:r>
              <a:rPr lang="en-US" dirty="0">
                <a:solidFill>
                  <a:srgbClr val="000000"/>
                </a:solidFill>
              </a:rPr>
              <a:t>It has a </a:t>
            </a:r>
            <a:r>
              <a:rPr lang="en-US" dirty="0">
                <a:solidFill>
                  <a:schemeClr val="accent5"/>
                </a:solidFill>
              </a:rPr>
              <a:t>start </a:t>
            </a:r>
            <a:r>
              <a:rPr lang="en-US" dirty="0">
                <a:solidFill>
                  <a:srgbClr val="000000"/>
                </a:solidFill>
              </a:rPr>
              <a:t>tag</a:t>
            </a:r>
            <a:r>
              <a:rPr lang="en-US" dirty="0">
                <a:solidFill>
                  <a:schemeClr val="accent5"/>
                </a:solidFill>
              </a:rPr>
              <a:t> &lt;h1&gt; </a:t>
            </a:r>
            <a:r>
              <a:rPr lang="en-US" dirty="0">
                <a:solidFill>
                  <a:srgbClr val="000000"/>
                </a:solidFill>
              </a:rPr>
              <a:t>and an </a:t>
            </a:r>
            <a:r>
              <a:rPr lang="en-US" dirty="0">
                <a:solidFill>
                  <a:schemeClr val="accent5"/>
                </a:solidFill>
              </a:rPr>
              <a:t>end </a:t>
            </a:r>
            <a:r>
              <a:rPr lang="en-US" dirty="0">
                <a:solidFill>
                  <a:srgbClr val="000000"/>
                </a:solidFill>
              </a:rPr>
              <a:t>tag</a:t>
            </a:r>
            <a:r>
              <a:rPr lang="en-US" dirty="0">
                <a:solidFill>
                  <a:schemeClr val="accent5"/>
                </a:solidFill>
              </a:rPr>
              <a:t> &lt;/h1&gt;</a:t>
            </a:r>
          </a:p>
          <a:p>
            <a:pPr marL="342891" indent="-342891">
              <a:buFont typeface="Arial"/>
              <a:buChar char="•"/>
            </a:pPr>
            <a:r>
              <a:rPr lang="en-US" dirty="0">
                <a:solidFill>
                  <a:srgbClr val="000000"/>
                </a:solidFill>
              </a:rPr>
              <a:t>The element </a:t>
            </a:r>
            <a:r>
              <a:rPr lang="en-US" dirty="0">
                <a:solidFill>
                  <a:schemeClr val="accent5"/>
                </a:solidFill>
              </a:rPr>
              <a:t>content </a:t>
            </a:r>
            <a:r>
              <a:rPr lang="en-US" dirty="0">
                <a:solidFill>
                  <a:srgbClr val="000000"/>
                </a:solidFill>
              </a:rPr>
              <a:t>is: My First Heading </a:t>
            </a:r>
          </a:p>
          <a:p>
            <a:endParaRPr lang="en-US" dirty="0"/>
          </a:p>
        </p:txBody>
      </p:sp>
      <p:pic>
        <p:nvPicPr>
          <p:cNvPr id="8" name="Picture 7" descr="Screen Shot 2018-02-03 at 12.07.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648199"/>
            <a:ext cx="5181600" cy="2641600"/>
          </a:xfrm>
          <a:prstGeom prst="rect">
            <a:avLst/>
          </a:prstGeom>
        </p:spPr>
      </p:pic>
      <p:sp>
        <p:nvSpPr>
          <p:cNvPr id="7" name="Rectangle 6"/>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74110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9"/>
            <a:ext cx="7620000" cy="1371600"/>
          </a:xfrm>
        </p:spPr>
        <p:txBody>
          <a:bodyPr>
            <a:normAutofit/>
          </a:bodyPr>
          <a:lstStyle/>
          <a:p>
            <a:r>
              <a:rPr lang="en-US" dirty="0"/>
              <a:t>HTML Elements, </a:t>
            </a:r>
            <a:r>
              <a:rPr lang="en-US" dirty="0">
                <a:solidFill>
                  <a:srgbClr val="F1BDA7"/>
                </a:solidFill>
              </a:rPr>
              <a:t>attribute and value </a:t>
            </a:r>
          </a:p>
        </p:txBody>
      </p:sp>
      <p:sp>
        <p:nvSpPr>
          <p:cNvPr id="3" name="Content Placeholder 2"/>
          <p:cNvSpPr>
            <a:spLocks noGrp="1"/>
          </p:cNvSpPr>
          <p:nvPr>
            <p:ph idx="1"/>
          </p:nvPr>
        </p:nvSpPr>
        <p:spPr/>
        <p:txBody>
          <a:bodyPr>
            <a:normAutofit/>
          </a:bodyPr>
          <a:lstStyle/>
          <a:p>
            <a:pPr marL="342891" indent="-342891">
              <a:buFont typeface="Arial"/>
              <a:buChar char="•"/>
            </a:pPr>
            <a:r>
              <a:rPr lang="en-US" dirty="0"/>
              <a:t>HTML element with no content are called empty elements. </a:t>
            </a:r>
          </a:p>
          <a:p>
            <a:pPr marL="342891" indent="-342891">
              <a:buFont typeface="Arial"/>
              <a:buChar char="•"/>
            </a:pPr>
            <a:endParaRPr lang="en-US" dirty="0"/>
          </a:p>
          <a:p>
            <a:pPr marL="342891" indent="-342891">
              <a:buFont typeface="Arial"/>
              <a:buChar char="•"/>
            </a:pPr>
            <a:r>
              <a:rPr lang="en-US" dirty="0">
                <a:solidFill>
                  <a:schemeClr val="accent5"/>
                </a:solidFill>
              </a:rPr>
              <a:t>&lt;</a:t>
            </a:r>
            <a:r>
              <a:rPr lang="en-US" dirty="0" err="1">
                <a:solidFill>
                  <a:schemeClr val="accent5"/>
                </a:solidFill>
              </a:rPr>
              <a:t>br</a:t>
            </a:r>
            <a:r>
              <a:rPr lang="en-US" dirty="0">
                <a:solidFill>
                  <a:schemeClr val="accent5"/>
                </a:solidFill>
              </a:rPr>
              <a:t>&gt; </a:t>
            </a:r>
            <a:r>
              <a:rPr lang="en-US" dirty="0"/>
              <a:t>is an empty element without a closing tag ( the </a:t>
            </a:r>
            <a:r>
              <a:rPr lang="en-US" dirty="0">
                <a:solidFill>
                  <a:srgbClr val="DC5924"/>
                </a:solidFill>
              </a:rPr>
              <a:t>&lt;</a:t>
            </a:r>
            <a:r>
              <a:rPr lang="en-US" dirty="0" err="1">
                <a:solidFill>
                  <a:srgbClr val="DC5924"/>
                </a:solidFill>
              </a:rPr>
              <a:t>br</a:t>
            </a:r>
            <a:r>
              <a:rPr lang="en-US" dirty="0">
                <a:solidFill>
                  <a:srgbClr val="DC5924"/>
                </a:solidFill>
              </a:rPr>
              <a:t>&gt; </a:t>
            </a:r>
            <a:r>
              <a:rPr lang="en-US" dirty="0"/>
              <a:t>tag defines a </a:t>
            </a:r>
            <a:r>
              <a:rPr lang="en-US" dirty="0">
                <a:solidFill>
                  <a:srgbClr val="DC5924"/>
                </a:solidFill>
              </a:rPr>
              <a:t>line break</a:t>
            </a:r>
            <a:r>
              <a:rPr lang="en-US" dirty="0"/>
              <a:t>).</a:t>
            </a:r>
          </a:p>
          <a:p>
            <a:endParaRPr lang="en-US" dirty="0"/>
          </a:p>
          <a:p>
            <a:endParaRPr lang="en-US" dirty="0"/>
          </a:p>
          <a:p>
            <a:endParaRPr lang="en-US" dirty="0"/>
          </a:p>
          <a:p>
            <a:endParaRPr lang="en-US" dirty="0"/>
          </a:p>
        </p:txBody>
      </p:sp>
      <p:sp>
        <p:nvSpPr>
          <p:cNvPr id="7" name="Espace réservé du contenu 2"/>
          <p:cNvSpPr txBox="1">
            <a:spLocks/>
          </p:cNvSpPr>
          <p:nvPr/>
        </p:nvSpPr>
        <p:spPr>
          <a:xfrm>
            <a:off x="2794000" y="3664864"/>
            <a:ext cx="6326000" cy="3144399"/>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rmAutofit fontScale="62500" lnSpcReduction="20000"/>
          </a:bodyPr>
          <a:lstStyle/>
          <a:p>
            <a:pPr marL="265169" indent="-265169">
              <a:spcBef>
                <a:spcPts val="251"/>
              </a:spcBef>
              <a:buClr>
                <a:schemeClr val="accent1"/>
              </a:buClr>
              <a:buSzPct val="80000"/>
              <a:defRPr/>
            </a:pPr>
            <a:r>
              <a:rPr lang="fr-FR" b="1" dirty="0">
                <a:solidFill>
                  <a:srgbClr val="7030A0"/>
                </a:solidFill>
              </a:rPr>
              <a:t>&lt;!DOCTYPE html&gt; </a:t>
            </a:r>
          </a:p>
          <a:p>
            <a:pPr marL="265169" indent="-265169">
              <a:spcBef>
                <a:spcPts val="251"/>
              </a:spcBef>
              <a:buClr>
                <a:schemeClr val="accent1"/>
              </a:buClr>
              <a:buSzPct val="80000"/>
              <a:defRPr/>
            </a:pPr>
            <a:r>
              <a:rPr lang="fr-FR" b="1" dirty="0">
                <a:solidFill>
                  <a:srgbClr val="7030A0"/>
                </a:solidFill>
              </a:rPr>
              <a:t>&lt;html&gt;   </a:t>
            </a:r>
          </a:p>
          <a:p>
            <a:pPr marL="265169" indent="-265169">
              <a:spcBef>
                <a:spcPts val="251"/>
              </a:spcBef>
              <a:buClr>
                <a:schemeClr val="accent1"/>
              </a:buClr>
              <a:buSzPct val="80000"/>
              <a:defRPr/>
            </a:pPr>
            <a:r>
              <a:rPr lang="fr-FR" b="1" dirty="0">
                <a:solidFill>
                  <a:srgbClr val="7030A0"/>
                </a:solidFill>
              </a:rPr>
              <a:t>		  </a:t>
            </a:r>
          </a:p>
          <a:p>
            <a:pPr marL="265169" indent="-265169">
              <a:spcBef>
                <a:spcPts val="251"/>
              </a:spcBef>
              <a:buClr>
                <a:schemeClr val="accent1"/>
              </a:buClr>
              <a:buSzPct val="80000"/>
              <a:defRPr/>
            </a:pPr>
            <a:r>
              <a:rPr lang="fr-FR" b="1" dirty="0">
                <a:solidFill>
                  <a:srgbClr val="7030A0"/>
                </a:solidFill>
              </a:rPr>
              <a:t>		   &lt;</a:t>
            </a:r>
            <a:r>
              <a:rPr lang="fr-FR" b="1" dirty="0" err="1">
                <a:solidFill>
                  <a:srgbClr val="7030A0"/>
                </a:solidFill>
              </a:rPr>
              <a:t>head</a:t>
            </a:r>
            <a:r>
              <a:rPr lang="fr-FR" b="1" dirty="0">
                <a:solidFill>
                  <a:srgbClr val="7030A0"/>
                </a:solidFill>
              </a:rPr>
              <a:t>&gt;</a:t>
            </a:r>
          </a:p>
          <a:p>
            <a:pPr marL="265169" indent="-265169">
              <a:spcBef>
                <a:spcPts val="251"/>
              </a:spcBef>
              <a:buClr>
                <a:schemeClr val="accent1"/>
              </a:buClr>
              <a:buSzPct val="80000"/>
              <a:defRPr/>
            </a:pPr>
            <a:r>
              <a:rPr lang="fr-FR" b="1" dirty="0">
                <a:solidFill>
                  <a:srgbClr val="7030A0"/>
                </a:solidFill>
              </a:rPr>
              <a:t>			&lt;</a:t>
            </a:r>
            <a:r>
              <a:rPr lang="fr-FR" b="1" dirty="0" err="1">
                <a:solidFill>
                  <a:srgbClr val="7030A0"/>
                </a:solidFill>
              </a:rPr>
              <a:t>title</a:t>
            </a:r>
            <a:r>
              <a:rPr lang="fr-FR" b="1" dirty="0">
                <a:solidFill>
                  <a:srgbClr val="7030A0"/>
                </a:solidFill>
              </a:rPr>
              <a:t>&gt; </a:t>
            </a:r>
            <a:r>
              <a:rPr lang="fr-FR" b="1" dirty="0" err="1">
                <a:solidFill>
                  <a:srgbClr val="7030A0"/>
                </a:solidFill>
              </a:rPr>
              <a:t>My</a:t>
            </a:r>
            <a:r>
              <a:rPr lang="fr-FR" b="1" dirty="0">
                <a:solidFill>
                  <a:srgbClr val="7030A0"/>
                </a:solidFill>
              </a:rPr>
              <a:t> first web page  &lt;/</a:t>
            </a:r>
            <a:r>
              <a:rPr lang="fr-FR" b="1" dirty="0" err="1">
                <a:solidFill>
                  <a:srgbClr val="7030A0"/>
                </a:solidFill>
              </a:rPr>
              <a:t>title</a:t>
            </a:r>
            <a:r>
              <a:rPr lang="fr-FR" b="1" dirty="0">
                <a:solidFill>
                  <a:srgbClr val="7030A0"/>
                </a:solidFill>
              </a:rPr>
              <a:t>&gt;</a:t>
            </a:r>
          </a:p>
          <a:p>
            <a:pPr marL="265169" indent="-265169">
              <a:spcBef>
                <a:spcPts val="251"/>
              </a:spcBef>
              <a:buClr>
                <a:schemeClr val="accent1"/>
              </a:buClr>
              <a:buSzPct val="80000"/>
              <a:defRPr/>
            </a:pPr>
            <a:r>
              <a:rPr lang="fr-FR" b="1" dirty="0">
                <a:solidFill>
                  <a:srgbClr val="7030A0"/>
                </a:solidFill>
              </a:rPr>
              <a:t>			&lt;</a:t>
            </a:r>
            <a:r>
              <a:rPr lang="fr-FR" b="1" dirty="0" err="1">
                <a:solidFill>
                  <a:srgbClr val="7030A0"/>
                </a:solidFill>
              </a:rPr>
              <a:t>meta</a:t>
            </a:r>
            <a:r>
              <a:rPr lang="fr-FR" b="1" dirty="0">
                <a:solidFill>
                  <a:srgbClr val="7030A0"/>
                </a:solidFill>
              </a:rPr>
              <a:t> </a:t>
            </a:r>
            <a:r>
              <a:rPr lang="fr-FR" b="1" dirty="0" err="1">
                <a:solidFill>
                  <a:srgbClr val="7030A0"/>
                </a:solidFill>
              </a:rPr>
              <a:t>charset</a:t>
            </a:r>
            <a:r>
              <a:rPr lang="fr-FR" b="1" dirty="0">
                <a:solidFill>
                  <a:srgbClr val="7030A0"/>
                </a:solidFill>
              </a:rPr>
              <a:t>=‘’</a:t>
            </a:r>
            <a:r>
              <a:rPr lang="fr-FR" b="1" dirty="0" err="1">
                <a:solidFill>
                  <a:srgbClr val="7030A0"/>
                </a:solidFill>
              </a:rPr>
              <a:t>utf</a:t>
            </a:r>
            <a:r>
              <a:rPr lang="fr-FR" b="1" dirty="0">
                <a:solidFill>
                  <a:srgbClr val="7030A0"/>
                </a:solidFill>
              </a:rPr>
              <a:t>-8’’&gt;</a:t>
            </a:r>
          </a:p>
          <a:p>
            <a:pPr marL="265169" indent="-265169">
              <a:spcBef>
                <a:spcPts val="251"/>
              </a:spcBef>
              <a:buClr>
                <a:schemeClr val="accent1"/>
              </a:buClr>
              <a:buSzPct val="80000"/>
            </a:pPr>
            <a:r>
              <a:rPr lang="fr-FR" b="1" dirty="0">
                <a:solidFill>
                  <a:srgbClr val="7030A0"/>
                </a:solidFill>
              </a:rPr>
              <a:t>		   &lt;/</a:t>
            </a:r>
            <a:r>
              <a:rPr lang="fr-FR" b="1" dirty="0" err="1">
                <a:solidFill>
                  <a:srgbClr val="7030A0"/>
                </a:solidFill>
              </a:rPr>
              <a:t>head</a:t>
            </a:r>
            <a:r>
              <a:rPr lang="fr-FR" b="1" dirty="0">
                <a:solidFill>
                  <a:srgbClr val="7030A0"/>
                </a:solidFill>
              </a:rPr>
              <a:t>&gt;</a:t>
            </a:r>
          </a:p>
          <a:p>
            <a:pPr marL="265169" indent="-265169">
              <a:spcBef>
                <a:spcPts val="251"/>
              </a:spcBef>
              <a:buClr>
                <a:schemeClr val="accent1"/>
              </a:buClr>
              <a:buSzPct val="80000"/>
              <a:defRPr/>
            </a:pPr>
            <a:r>
              <a:rPr lang="fr-FR" b="1" dirty="0">
                <a:solidFill>
                  <a:srgbClr val="7030A0"/>
                </a:solidFill>
              </a:rPr>
              <a:t>		  </a:t>
            </a:r>
          </a:p>
          <a:p>
            <a:pPr marL="265169" indent="-265169">
              <a:spcBef>
                <a:spcPts val="251"/>
              </a:spcBef>
              <a:buClr>
                <a:schemeClr val="accent1"/>
              </a:buClr>
              <a:buSzPct val="80000"/>
              <a:defRPr/>
            </a:pPr>
            <a:r>
              <a:rPr lang="fr-FR" b="1" dirty="0">
                <a:solidFill>
                  <a:srgbClr val="7030A0"/>
                </a:solidFill>
              </a:rPr>
              <a:t>		   &lt;body&gt;</a:t>
            </a:r>
          </a:p>
          <a:p>
            <a:pPr marL="265169" indent="-265169">
              <a:spcBef>
                <a:spcPts val="251"/>
              </a:spcBef>
              <a:buClr>
                <a:schemeClr val="accent1"/>
              </a:buClr>
              <a:buSzPct val="80000"/>
              <a:defRPr/>
            </a:pPr>
            <a:r>
              <a:rPr lang="fr-FR" b="1" dirty="0">
                <a:solidFill>
                  <a:srgbClr val="7030A0"/>
                </a:solidFill>
              </a:rPr>
              <a:t>			&lt;!-- This </a:t>
            </a:r>
            <a:r>
              <a:rPr lang="fr-FR" b="1" dirty="0" err="1">
                <a:solidFill>
                  <a:srgbClr val="7030A0"/>
                </a:solidFill>
              </a:rPr>
              <a:t>is</a:t>
            </a:r>
            <a:r>
              <a:rPr lang="fr-FR" b="1" dirty="0">
                <a:solidFill>
                  <a:srgbClr val="7030A0"/>
                </a:solidFill>
              </a:rPr>
              <a:t> a principal  </a:t>
            </a:r>
            <a:r>
              <a:rPr lang="fr-FR" b="1" dirty="0" err="1">
                <a:solidFill>
                  <a:srgbClr val="7030A0"/>
                </a:solidFill>
              </a:rPr>
              <a:t>title</a:t>
            </a:r>
            <a:r>
              <a:rPr lang="fr-FR" b="1" dirty="0">
                <a:solidFill>
                  <a:srgbClr val="7030A0"/>
                </a:solidFill>
              </a:rPr>
              <a:t> --&gt;</a:t>
            </a:r>
          </a:p>
          <a:p>
            <a:pPr marL="265169" indent="-265169">
              <a:spcBef>
                <a:spcPts val="251"/>
              </a:spcBef>
              <a:buClr>
                <a:schemeClr val="accent1"/>
              </a:buClr>
              <a:buSzPct val="80000"/>
              <a:defRPr/>
            </a:pPr>
            <a:r>
              <a:rPr lang="fr-FR" b="1" dirty="0">
                <a:solidFill>
                  <a:srgbClr val="7030A0"/>
                </a:solidFill>
              </a:rPr>
              <a:t>			&lt;h1&gt; principal </a:t>
            </a:r>
            <a:r>
              <a:rPr lang="fr-FR" b="1" dirty="0" err="1">
                <a:solidFill>
                  <a:srgbClr val="7030A0"/>
                </a:solidFill>
              </a:rPr>
              <a:t>title</a:t>
            </a:r>
            <a:r>
              <a:rPr lang="fr-FR" b="1" dirty="0">
                <a:solidFill>
                  <a:srgbClr val="7030A0"/>
                </a:solidFill>
              </a:rPr>
              <a:t>  &lt;/h1&gt;</a:t>
            </a:r>
          </a:p>
          <a:p>
            <a:pPr marL="265169" indent="-265169">
              <a:spcBef>
                <a:spcPts val="251"/>
              </a:spcBef>
              <a:buClr>
                <a:schemeClr val="accent1"/>
              </a:buClr>
              <a:buSzPct val="80000"/>
            </a:pPr>
            <a:r>
              <a:rPr lang="fr-FR" b="1" dirty="0">
                <a:solidFill>
                  <a:srgbClr val="7030A0"/>
                </a:solidFill>
              </a:rPr>
              <a:t>			</a:t>
            </a:r>
          </a:p>
          <a:p>
            <a:pPr marL="265169" indent="-265169">
              <a:spcBef>
                <a:spcPts val="251"/>
              </a:spcBef>
              <a:buClr>
                <a:schemeClr val="accent1"/>
              </a:buClr>
              <a:buSzPct val="80000"/>
              <a:defRPr/>
            </a:pPr>
            <a:r>
              <a:rPr lang="fr-FR" b="1" dirty="0">
                <a:solidFill>
                  <a:srgbClr val="7030A0"/>
                </a:solidFill>
              </a:rPr>
              <a:t>			&lt;p&gt; A </a:t>
            </a:r>
            <a:r>
              <a:rPr lang="fr-FR" b="1" dirty="0" err="1">
                <a:solidFill>
                  <a:srgbClr val="7030A0"/>
                </a:solidFill>
              </a:rPr>
              <a:t>paragraph</a:t>
            </a:r>
            <a:r>
              <a:rPr lang="fr-FR" b="1" dirty="0">
                <a:solidFill>
                  <a:srgbClr val="7030A0"/>
                </a:solidFill>
              </a:rPr>
              <a:t>  &lt;/p&gt; </a:t>
            </a:r>
            <a:r>
              <a:rPr lang="fr-FR" b="1" dirty="0">
                <a:solidFill>
                  <a:schemeClr val="accent1"/>
                </a:solidFill>
              </a:rPr>
              <a:t>&lt;</a:t>
            </a:r>
            <a:r>
              <a:rPr lang="fr-FR" b="1" dirty="0" err="1">
                <a:solidFill>
                  <a:schemeClr val="accent1"/>
                </a:solidFill>
              </a:rPr>
              <a:t>br</a:t>
            </a:r>
            <a:r>
              <a:rPr lang="fr-FR" b="1" dirty="0">
                <a:solidFill>
                  <a:schemeClr val="accent1"/>
                </a:solidFill>
              </a:rPr>
              <a:t>&gt;</a:t>
            </a:r>
          </a:p>
          <a:p>
            <a:pPr marL="265169" indent="-265169">
              <a:spcBef>
                <a:spcPts val="251"/>
              </a:spcBef>
              <a:buClr>
                <a:schemeClr val="accent1"/>
              </a:buClr>
              <a:buSzPct val="80000"/>
            </a:pPr>
            <a:r>
              <a:rPr lang="fr-FR" b="1" dirty="0">
                <a:solidFill>
                  <a:srgbClr val="7030A0"/>
                </a:solidFill>
              </a:rPr>
              <a:t>                                      &lt;p&gt; A </a:t>
            </a:r>
            <a:r>
              <a:rPr lang="fr-FR" b="1" dirty="0" err="1">
                <a:solidFill>
                  <a:srgbClr val="7030A0"/>
                </a:solidFill>
              </a:rPr>
              <a:t>paragraph</a:t>
            </a:r>
            <a:r>
              <a:rPr lang="fr-FR" b="1" dirty="0">
                <a:solidFill>
                  <a:srgbClr val="7030A0"/>
                </a:solidFill>
              </a:rPr>
              <a:t> </a:t>
            </a:r>
            <a:r>
              <a:rPr lang="fr-FR" b="1" dirty="0">
                <a:solidFill>
                  <a:schemeClr val="accent1"/>
                </a:solidFill>
              </a:rPr>
              <a:t>&lt;</a:t>
            </a:r>
            <a:r>
              <a:rPr lang="fr-FR" b="1" dirty="0" err="1">
                <a:solidFill>
                  <a:schemeClr val="accent1"/>
                </a:solidFill>
              </a:rPr>
              <a:t>br</a:t>
            </a:r>
            <a:r>
              <a:rPr lang="fr-FR" b="1" dirty="0">
                <a:solidFill>
                  <a:schemeClr val="accent1"/>
                </a:solidFill>
              </a:rPr>
              <a:t>&gt;  </a:t>
            </a:r>
            <a:r>
              <a:rPr lang="fr-FR" b="1" dirty="0" err="1">
                <a:solidFill>
                  <a:srgbClr val="7030A0"/>
                </a:solidFill>
              </a:rPr>
              <a:t>ddddddddd</a:t>
            </a:r>
            <a:r>
              <a:rPr lang="fr-FR" b="1" dirty="0">
                <a:solidFill>
                  <a:srgbClr val="7030A0"/>
                </a:solidFill>
              </a:rPr>
              <a:t>&lt;/p&gt;</a:t>
            </a:r>
          </a:p>
          <a:p>
            <a:pPr marL="265169" indent="-265169">
              <a:spcBef>
                <a:spcPts val="251"/>
              </a:spcBef>
              <a:buClr>
                <a:schemeClr val="accent1"/>
              </a:buClr>
              <a:buSzPct val="80000"/>
              <a:defRPr/>
            </a:pPr>
            <a:r>
              <a:rPr lang="fr-FR" b="1" dirty="0">
                <a:solidFill>
                  <a:srgbClr val="7030A0"/>
                </a:solidFill>
              </a:rPr>
              <a:t>		   &lt;/body&gt;         </a:t>
            </a:r>
          </a:p>
          <a:p>
            <a:pPr marL="265169" indent="-265169">
              <a:spcBef>
                <a:spcPts val="251"/>
              </a:spcBef>
              <a:buClr>
                <a:schemeClr val="accent1"/>
              </a:buClr>
              <a:buSzPct val="80000"/>
              <a:defRPr/>
            </a:pPr>
            <a:r>
              <a:rPr lang="fr-FR" b="1" dirty="0">
                <a:solidFill>
                  <a:srgbClr val="7030A0"/>
                </a:solidFill>
              </a:rPr>
              <a:t>&lt;/html&gt;</a:t>
            </a:r>
          </a:p>
        </p:txBody>
      </p:sp>
      <p:sp>
        <p:nvSpPr>
          <p:cNvPr id="8" name="Rectangle 7"/>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7697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9"/>
            <a:ext cx="7620000" cy="1371600"/>
          </a:xfrm>
        </p:spPr>
        <p:txBody>
          <a:bodyPr>
            <a:normAutofit/>
          </a:bodyPr>
          <a:lstStyle/>
          <a:p>
            <a:r>
              <a:rPr lang="en-US" dirty="0"/>
              <a:t>HTML Elements, </a:t>
            </a:r>
            <a:r>
              <a:rPr lang="en-US" dirty="0">
                <a:solidFill>
                  <a:srgbClr val="F1BDA7"/>
                </a:solidFill>
              </a:rPr>
              <a:t>attribute and value </a:t>
            </a:r>
          </a:p>
        </p:txBody>
      </p:sp>
      <p:sp>
        <p:nvSpPr>
          <p:cNvPr id="3" name="Content Placeholder 2"/>
          <p:cNvSpPr>
            <a:spLocks noGrp="1"/>
          </p:cNvSpPr>
          <p:nvPr>
            <p:ph idx="1"/>
          </p:nvPr>
        </p:nvSpPr>
        <p:spPr/>
        <p:txBody>
          <a:bodyPr>
            <a:normAutofit/>
          </a:bodyPr>
          <a:lstStyle/>
          <a:p>
            <a:pPr marL="342891" indent="-342891">
              <a:buFont typeface="Arial"/>
              <a:buChar char="•"/>
            </a:pPr>
            <a:r>
              <a:rPr lang="en-US" dirty="0"/>
              <a:t>HTML element with no content are called empty elements. </a:t>
            </a:r>
          </a:p>
          <a:p>
            <a:pPr marL="342891" indent="-342891">
              <a:buFont typeface="Arial"/>
              <a:buChar char="•"/>
            </a:pPr>
            <a:endParaRPr lang="en-US" dirty="0"/>
          </a:p>
          <a:p>
            <a:pPr marL="342891" indent="-342891">
              <a:buFont typeface="Arial"/>
              <a:buChar char="•"/>
            </a:pPr>
            <a:r>
              <a:rPr lang="en-US" dirty="0">
                <a:solidFill>
                  <a:schemeClr val="accent5"/>
                </a:solidFill>
              </a:rPr>
              <a:t>&lt;</a:t>
            </a:r>
            <a:r>
              <a:rPr lang="en-US" dirty="0" err="1">
                <a:solidFill>
                  <a:schemeClr val="accent5"/>
                </a:solidFill>
              </a:rPr>
              <a:t>br</a:t>
            </a:r>
            <a:r>
              <a:rPr lang="en-US" dirty="0">
                <a:solidFill>
                  <a:schemeClr val="accent5"/>
                </a:solidFill>
              </a:rPr>
              <a:t>&gt; </a:t>
            </a:r>
            <a:r>
              <a:rPr lang="en-US" dirty="0"/>
              <a:t>is an empty element without a closing tag ( the </a:t>
            </a:r>
            <a:r>
              <a:rPr lang="en-US" dirty="0">
                <a:solidFill>
                  <a:srgbClr val="DC5924"/>
                </a:solidFill>
              </a:rPr>
              <a:t>&lt;</a:t>
            </a:r>
            <a:r>
              <a:rPr lang="en-US" dirty="0" err="1">
                <a:solidFill>
                  <a:srgbClr val="DC5924"/>
                </a:solidFill>
              </a:rPr>
              <a:t>br</a:t>
            </a:r>
            <a:r>
              <a:rPr lang="en-US" dirty="0">
                <a:solidFill>
                  <a:srgbClr val="DC5924"/>
                </a:solidFill>
              </a:rPr>
              <a:t>&gt; </a:t>
            </a:r>
            <a:r>
              <a:rPr lang="en-US" dirty="0"/>
              <a:t>tag defines a </a:t>
            </a:r>
            <a:r>
              <a:rPr lang="en-US" dirty="0">
                <a:solidFill>
                  <a:srgbClr val="DC5924"/>
                </a:solidFill>
              </a:rPr>
              <a:t>line break</a:t>
            </a:r>
            <a:r>
              <a:rPr lang="en-US" dirty="0"/>
              <a:t>).</a:t>
            </a:r>
          </a:p>
          <a:p>
            <a:endParaRPr lang="en-US" dirty="0"/>
          </a:p>
          <a:p>
            <a:endParaRPr lang="en-US" dirty="0"/>
          </a:p>
          <a:p>
            <a:endParaRPr lang="en-US" dirty="0"/>
          </a:p>
          <a:p>
            <a:endParaRPr lang="en-US" dirty="0"/>
          </a:p>
        </p:txBody>
      </p:sp>
      <p:pic>
        <p:nvPicPr>
          <p:cNvPr id="8" name="Picture 2"/>
          <p:cNvPicPr>
            <a:picLocks noChangeAspect="1" noChangeArrowheads="1"/>
          </p:cNvPicPr>
          <p:nvPr/>
        </p:nvPicPr>
        <p:blipFill>
          <a:blip r:embed="rId3" cstate="print"/>
          <a:srcRect/>
          <a:stretch>
            <a:fillRect/>
          </a:stretch>
        </p:blipFill>
        <p:spPr bwMode="auto">
          <a:xfrm>
            <a:off x="2630723" y="3791864"/>
            <a:ext cx="6399273" cy="3066143"/>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62511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81200" y="152719"/>
            <a:ext cx="7620000" cy="1371600"/>
          </a:xfrm>
        </p:spPr>
        <p:txBody>
          <a:bodyPr>
            <a:normAutofit/>
          </a:bodyPr>
          <a:lstStyle/>
          <a:p>
            <a:r>
              <a:rPr lang="en-US" dirty="0"/>
              <a:t>HTML </a:t>
            </a:r>
            <a:r>
              <a:rPr lang="en-US" dirty="0">
                <a:solidFill>
                  <a:srgbClr val="F1BDA7"/>
                </a:solidFill>
              </a:rPr>
              <a:t>Elements</a:t>
            </a:r>
            <a:r>
              <a:rPr lang="en-US" dirty="0"/>
              <a:t>, attribute and value </a:t>
            </a:r>
          </a:p>
        </p:txBody>
      </p:sp>
      <p:sp>
        <p:nvSpPr>
          <p:cNvPr id="3" name="Content Placeholder 2"/>
          <p:cNvSpPr>
            <a:spLocks noGrp="1"/>
          </p:cNvSpPr>
          <p:nvPr>
            <p:ph idx="1"/>
          </p:nvPr>
        </p:nvSpPr>
        <p:spPr/>
        <p:txBody>
          <a:bodyPr/>
          <a:lstStyle/>
          <a:p>
            <a:pPr marL="342891" indent="-342891">
              <a:buFont typeface="Arial"/>
              <a:buChar char="•"/>
            </a:pPr>
            <a:r>
              <a:rPr lang="en-US" dirty="0"/>
              <a:t>All HTML elements can have </a:t>
            </a:r>
            <a:r>
              <a:rPr lang="en-US" dirty="0">
                <a:solidFill>
                  <a:schemeClr val="accent5"/>
                </a:solidFill>
              </a:rPr>
              <a:t>attributes</a:t>
            </a:r>
          </a:p>
          <a:p>
            <a:pPr marL="342891" indent="-342891">
              <a:buFont typeface="Arial"/>
              <a:buChar char="•"/>
            </a:pPr>
            <a:r>
              <a:rPr lang="en-US" dirty="0"/>
              <a:t>Attributes provide </a:t>
            </a:r>
            <a:r>
              <a:rPr lang="en-US" dirty="0">
                <a:solidFill>
                  <a:srgbClr val="DC5924"/>
                </a:solidFill>
              </a:rPr>
              <a:t>additional information </a:t>
            </a:r>
            <a:r>
              <a:rPr lang="en-US" dirty="0"/>
              <a:t>about an element</a:t>
            </a:r>
          </a:p>
          <a:p>
            <a:pPr marL="342891" indent="-342891">
              <a:buFont typeface="Arial"/>
              <a:buChar char="•"/>
            </a:pPr>
            <a:r>
              <a:rPr lang="en-US" dirty="0"/>
              <a:t>Attributes are always specified in </a:t>
            </a:r>
            <a:r>
              <a:rPr lang="en-US" dirty="0">
                <a:solidFill>
                  <a:srgbClr val="DC5924"/>
                </a:solidFill>
              </a:rPr>
              <a:t>the start </a:t>
            </a:r>
            <a:r>
              <a:rPr lang="en-US" dirty="0"/>
              <a:t>tag</a:t>
            </a:r>
          </a:p>
          <a:p>
            <a:pPr marL="342891" indent="-342891">
              <a:buFont typeface="Arial"/>
              <a:buChar char="•"/>
            </a:pPr>
            <a:r>
              <a:rPr lang="en-US" dirty="0"/>
              <a:t>Attributes usually come in name/value pairs like: </a:t>
            </a:r>
            <a:r>
              <a:rPr lang="en-US" dirty="0">
                <a:solidFill>
                  <a:srgbClr val="DC5924"/>
                </a:solidFill>
              </a:rPr>
              <a:t>name="value"</a:t>
            </a:r>
          </a:p>
          <a:p>
            <a:endParaRPr lang="en-US" dirty="0"/>
          </a:p>
        </p:txBody>
      </p:sp>
      <p:sp>
        <p:nvSpPr>
          <p:cNvPr id="7" name="Rectangle 6"/>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920462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5" y="152400"/>
            <a:ext cx="7920039" cy="1371600"/>
          </a:xfrm>
        </p:spPr>
        <p:txBody>
          <a:bodyPr>
            <a:normAutofit/>
          </a:bodyPr>
          <a:lstStyle/>
          <a:p>
            <a:r>
              <a:rPr lang="en-US" dirty="0"/>
              <a:t>HTML </a:t>
            </a:r>
            <a:r>
              <a:rPr lang="en-US" dirty="0">
                <a:solidFill>
                  <a:srgbClr val="F1BDA7"/>
                </a:solidFill>
              </a:rPr>
              <a:t>Elements</a:t>
            </a:r>
            <a:r>
              <a:rPr lang="en-US" dirty="0"/>
              <a:t>, attribute and value </a:t>
            </a:r>
          </a:p>
        </p:txBody>
      </p:sp>
      <p:sp>
        <p:nvSpPr>
          <p:cNvPr id="4" name="Espace réservé du contenu 3"/>
          <p:cNvSpPr>
            <a:spLocks noGrp="1"/>
          </p:cNvSpPr>
          <p:nvPr>
            <p:ph idx="1"/>
          </p:nvPr>
        </p:nvSpPr>
        <p:spPr>
          <a:xfrm>
            <a:off x="2438400" y="1447800"/>
            <a:ext cx="7772400" cy="2413248"/>
          </a:xfrm>
        </p:spPr>
        <p:txBody>
          <a:bodyPr/>
          <a:lstStyle/>
          <a:p>
            <a:r>
              <a:rPr lang="en-US" dirty="0"/>
              <a:t>An </a:t>
            </a:r>
            <a:r>
              <a:rPr lang="en-US" b="1" i="1" dirty="0">
                <a:solidFill>
                  <a:schemeClr val="accent2"/>
                </a:solidFill>
              </a:rPr>
              <a:t>element</a:t>
            </a:r>
            <a:r>
              <a:rPr lang="en-US" dirty="0"/>
              <a:t> can contain sometimes required </a:t>
            </a:r>
            <a:r>
              <a:rPr lang="en-US" b="1" i="1" dirty="0">
                <a:solidFill>
                  <a:schemeClr val="accent2"/>
                </a:solidFill>
              </a:rPr>
              <a:t>attributes</a:t>
            </a:r>
            <a:r>
              <a:rPr lang="en-US" dirty="0"/>
              <a:t>. </a:t>
            </a:r>
          </a:p>
          <a:p>
            <a:r>
              <a:rPr lang="en-US" dirty="0"/>
              <a:t>The attribute will always contain </a:t>
            </a:r>
            <a:r>
              <a:rPr lang="en-US" b="1" dirty="0">
                <a:solidFill>
                  <a:schemeClr val="accent2"/>
                </a:solidFill>
              </a:rPr>
              <a:t>values</a:t>
            </a:r>
            <a:r>
              <a:rPr lang="en-US" dirty="0"/>
              <a:t>.</a:t>
            </a:r>
          </a:p>
          <a:p>
            <a:pPr>
              <a:buNone/>
            </a:pPr>
            <a:r>
              <a:rPr lang="fr-FR" sz="2000" dirty="0" err="1">
                <a:solidFill>
                  <a:srgbClr val="0000FF"/>
                </a:solidFill>
              </a:rPr>
              <a:t>Example</a:t>
            </a:r>
            <a:r>
              <a:rPr lang="fr-FR" sz="2000" dirty="0">
                <a:solidFill>
                  <a:srgbClr val="0000FF"/>
                </a:solidFill>
              </a:rPr>
              <a:t> 1: </a:t>
            </a:r>
            <a:r>
              <a:rPr lang="fr-FR" sz="2000" b="1" dirty="0">
                <a:solidFill>
                  <a:schemeClr val="accent2"/>
                </a:solidFill>
              </a:rPr>
              <a:t>a </a:t>
            </a:r>
            <a:r>
              <a:rPr lang="fr-FR" sz="2000" b="1" dirty="0" err="1"/>
              <a:t>element</a:t>
            </a:r>
            <a:endParaRPr lang="fr-FR" sz="2000" b="1" dirty="0"/>
          </a:p>
        </p:txBody>
      </p:sp>
      <p:sp>
        <p:nvSpPr>
          <p:cNvPr id="5" name="Espace réservé du contenu 2"/>
          <p:cNvSpPr txBox="1">
            <a:spLocks/>
          </p:cNvSpPr>
          <p:nvPr/>
        </p:nvSpPr>
        <p:spPr>
          <a:xfrm>
            <a:off x="2351584" y="3245787"/>
            <a:ext cx="7776864" cy="792088"/>
          </a:xfrm>
          <a:prstGeom prst="rect">
            <a:avLst/>
          </a:prstGeom>
          <a:solidFill>
            <a:schemeClr val="bg1"/>
          </a:solidFill>
          <a:ln>
            <a:solidFill>
              <a:schemeClr val="tx1"/>
            </a:solidFill>
          </a:ln>
        </p:spPr>
        <p:txBody>
          <a:bodyPr vert="horz">
            <a:normAutofit fontScale="92500" lnSpcReduction="10000"/>
          </a:bodyPr>
          <a:lstStyle/>
          <a:p>
            <a:pPr marL="274313" indent="-274313">
              <a:spcBef>
                <a:spcPts val="580"/>
              </a:spcBef>
              <a:buClr>
                <a:schemeClr val="accent1"/>
              </a:buClr>
              <a:buSzPct val="85000"/>
            </a:pPr>
            <a:r>
              <a:rPr lang="fr-FR" sz="2400" b="1" dirty="0">
                <a:solidFill>
                  <a:schemeClr val="accent2"/>
                </a:solidFill>
              </a:rPr>
              <a:t>&lt;</a:t>
            </a:r>
            <a:r>
              <a:rPr lang="fr-FR" sz="2000" b="1" dirty="0">
                <a:solidFill>
                  <a:schemeClr val="accent2"/>
                </a:solidFill>
              </a:rPr>
              <a:t>a  </a:t>
            </a:r>
            <a:r>
              <a:rPr lang="fr-FR" sz="2000" b="1" dirty="0" err="1">
                <a:solidFill>
                  <a:srgbClr val="0000FF"/>
                </a:solidFill>
              </a:rPr>
              <a:t>href</a:t>
            </a:r>
            <a:r>
              <a:rPr lang="fr-FR" sz="2000" b="1" dirty="0">
                <a:solidFill>
                  <a:schemeClr val="accent2"/>
                </a:solidFill>
              </a:rPr>
              <a:t>= </a:t>
            </a:r>
            <a:r>
              <a:rPr lang="fr-FR" sz="2000" dirty="0">
                <a:solidFill>
                  <a:schemeClr val="accent2"/>
                </a:solidFill>
              </a:rPr>
              <a:t>‘‘</a:t>
            </a:r>
            <a:r>
              <a:rPr lang="fr-FR" sz="2000" dirty="0"/>
              <a:t>https://fr.wikipedia.org/wiki/Hypertext_Markup_Language</a:t>
            </a:r>
            <a:r>
              <a:rPr lang="fr-FR" sz="2000" dirty="0">
                <a:solidFill>
                  <a:schemeClr val="accent2"/>
                </a:solidFill>
              </a:rPr>
              <a:t>’’</a:t>
            </a:r>
            <a:r>
              <a:rPr lang="fr-FR" sz="2400" b="1" dirty="0">
                <a:solidFill>
                  <a:schemeClr val="accent2"/>
                </a:solidFill>
              </a:rPr>
              <a:t>&gt;</a:t>
            </a:r>
            <a:r>
              <a:rPr lang="fr-FR" sz="2000" dirty="0">
                <a:solidFill>
                  <a:schemeClr val="accent2"/>
                </a:solidFill>
              </a:rPr>
              <a:t> </a:t>
            </a:r>
            <a:r>
              <a:rPr lang="fr-FR" sz="2000" dirty="0">
                <a:solidFill>
                  <a:srgbClr val="7030A0"/>
                </a:solidFill>
              </a:rPr>
              <a:t>      </a:t>
            </a:r>
          </a:p>
          <a:p>
            <a:pPr marL="274313" indent="-274313">
              <a:spcBef>
                <a:spcPts val="580"/>
              </a:spcBef>
              <a:buClr>
                <a:schemeClr val="accent1"/>
              </a:buClr>
              <a:buSzPct val="85000"/>
              <a:defRPr/>
            </a:pPr>
            <a:r>
              <a:rPr lang="fr-FR" sz="2000" b="1" dirty="0">
                <a:solidFill>
                  <a:schemeClr val="accent2"/>
                </a:solidFill>
              </a:rPr>
              <a:t>&lt;/a&gt;</a:t>
            </a:r>
          </a:p>
        </p:txBody>
      </p:sp>
      <p:sp>
        <p:nvSpPr>
          <p:cNvPr id="11" name="Accolade fermante 10"/>
          <p:cNvSpPr/>
          <p:nvPr/>
        </p:nvSpPr>
        <p:spPr>
          <a:xfrm rot="5400000">
            <a:off x="5753821" y="1215177"/>
            <a:ext cx="1440160" cy="5832648"/>
          </a:xfrm>
          <a:prstGeom prst="rightBrace">
            <a:avLst>
              <a:gd name="adj1" fmla="val 0"/>
              <a:gd name="adj2" fmla="val 54405"/>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solidFill>
                <a:schemeClr val="tx1">
                  <a:lumMod val="50000"/>
                  <a:lumOff val="50000"/>
                </a:schemeClr>
              </a:solidFill>
            </a:endParaRPr>
          </a:p>
        </p:txBody>
      </p:sp>
      <p:sp>
        <p:nvSpPr>
          <p:cNvPr id="12" name="ZoneTexte 11"/>
          <p:cNvSpPr txBox="1"/>
          <p:nvPr/>
        </p:nvSpPr>
        <p:spPr>
          <a:xfrm>
            <a:off x="4871864" y="4797152"/>
            <a:ext cx="5796136" cy="707886"/>
          </a:xfrm>
          <a:prstGeom prst="rect">
            <a:avLst/>
          </a:prstGeom>
          <a:noFill/>
        </p:spPr>
        <p:txBody>
          <a:bodyPr wrap="square" rtlCol="0">
            <a:spAutoFit/>
          </a:bodyPr>
          <a:lstStyle/>
          <a:p>
            <a:r>
              <a:rPr lang="en-US" sz="2000" b="1" dirty="0">
                <a:solidFill>
                  <a:schemeClr val="accent2"/>
                </a:solidFill>
              </a:rPr>
              <a:t>Value</a:t>
            </a:r>
            <a:r>
              <a:rPr lang="en-US" sz="2000" dirty="0"/>
              <a:t>: The website address to which we will make the link</a:t>
            </a:r>
            <a:endParaRPr lang="fr-FR" sz="2000" dirty="0"/>
          </a:p>
        </p:txBody>
      </p:sp>
      <p:sp>
        <p:nvSpPr>
          <p:cNvPr id="13" name="ZoneTexte 12"/>
          <p:cNvSpPr txBox="1"/>
          <p:nvPr/>
        </p:nvSpPr>
        <p:spPr>
          <a:xfrm>
            <a:off x="1991544" y="5445225"/>
            <a:ext cx="8136904" cy="707886"/>
          </a:xfrm>
          <a:prstGeom prst="rect">
            <a:avLst/>
          </a:prstGeom>
          <a:noFill/>
        </p:spPr>
        <p:txBody>
          <a:bodyPr wrap="square" rtlCol="0">
            <a:spAutoFit/>
          </a:bodyPr>
          <a:lstStyle/>
          <a:p>
            <a:r>
              <a:rPr lang="fr-FR" sz="2000" b="1" dirty="0" err="1">
                <a:solidFill>
                  <a:srgbClr val="0000FF"/>
                </a:solidFill>
              </a:rPr>
              <a:t>href</a:t>
            </a:r>
            <a:r>
              <a:rPr lang="fr-FR" sz="2000" dirty="0"/>
              <a:t> : </a:t>
            </a:r>
            <a:r>
              <a:rPr lang="en-US" sz="2000" b="1" dirty="0">
                <a:solidFill>
                  <a:schemeClr val="accent2"/>
                </a:solidFill>
              </a:rPr>
              <a:t>attribute</a:t>
            </a:r>
            <a:r>
              <a:rPr lang="en-US" sz="2000" dirty="0"/>
              <a:t> to which we give a value with the sign </a:t>
            </a:r>
            <a:r>
              <a:rPr lang="en-US" sz="2000" b="1" dirty="0">
                <a:solidFill>
                  <a:schemeClr val="accent2"/>
                </a:solidFill>
              </a:rPr>
              <a:t>= </a:t>
            </a:r>
            <a:r>
              <a:rPr lang="en-US" sz="2000" dirty="0"/>
              <a:t>and a</a:t>
            </a:r>
            <a:r>
              <a:rPr lang="en-US" sz="2000" b="1" dirty="0">
                <a:solidFill>
                  <a:schemeClr val="accent2"/>
                </a:solidFill>
              </a:rPr>
              <a:t> value </a:t>
            </a:r>
            <a:r>
              <a:rPr lang="en-US" sz="2000" dirty="0"/>
              <a:t>between</a:t>
            </a:r>
            <a:r>
              <a:rPr lang="en-US" sz="2000" b="1" dirty="0">
                <a:solidFill>
                  <a:schemeClr val="accent2"/>
                </a:solidFill>
              </a:rPr>
              <a:t> “” </a:t>
            </a:r>
            <a:r>
              <a:rPr lang="en-US" sz="2000" dirty="0"/>
              <a:t>with the website address to which we will make the link</a:t>
            </a:r>
            <a:endParaRPr lang="fr-FR" sz="2000" dirty="0"/>
          </a:p>
        </p:txBody>
      </p:sp>
      <p:cxnSp>
        <p:nvCxnSpPr>
          <p:cNvPr id="15" name="Connecteur droit 14"/>
          <p:cNvCxnSpPr/>
          <p:nvPr/>
        </p:nvCxnSpPr>
        <p:spPr>
          <a:xfrm>
            <a:off x="3071664" y="3356992"/>
            <a:ext cx="0" cy="216024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25333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981200" y="152400"/>
            <a:ext cx="7620000" cy="1371600"/>
          </a:xfrm>
        </p:spPr>
        <p:txBody>
          <a:bodyPr>
            <a:normAutofit/>
          </a:bodyPr>
          <a:lstStyle/>
          <a:p>
            <a:r>
              <a:rPr lang="en-US" dirty="0"/>
              <a:t>HTML </a:t>
            </a:r>
            <a:r>
              <a:rPr lang="en-US" dirty="0">
                <a:solidFill>
                  <a:schemeClr val="accent5">
                    <a:lumMod val="40000"/>
                    <a:lumOff val="60000"/>
                  </a:schemeClr>
                </a:solidFill>
              </a:rPr>
              <a:t>Elements</a:t>
            </a:r>
            <a:r>
              <a:rPr lang="en-US" dirty="0"/>
              <a:t>, attribute and value </a:t>
            </a:r>
          </a:p>
        </p:txBody>
      </p:sp>
      <p:sp>
        <p:nvSpPr>
          <p:cNvPr id="3" name="Content Placeholder 2"/>
          <p:cNvSpPr>
            <a:spLocks noGrp="1"/>
          </p:cNvSpPr>
          <p:nvPr>
            <p:ph idx="1"/>
          </p:nvPr>
        </p:nvSpPr>
        <p:spPr/>
        <p:txBody>
          <a:bodyPr>
            <a:normAutofit fontScale="92500" lnSpcReduction="20000"/>
          </a:bodyPr>
          <a:lstStyle/>
          <a:p>
            <a:pPr marL="457189" indent="-457189">
              <a:buAutoNum type="arabicPeriod" startAt="3"/>
            </a:pPr>
            <a:r>
              <a:rPr lang="en-US" dirty="0"/>
              <a:t>HTML images are defined with the </a:t>
            </a:r>
            <a:r>
              <a:rPr lang="en-US" dirty="0">
                <a:solidFill>
                  <a:srgbClr val="DC5924"/>
                </a:solidFill>
              </a:rPr>
              <a:t>&lt;</a:t>
            </a:r>
            <a:r>
              <a:rPr lang="en-US" dirty="0" err="1">
                <a:solidFill>
                  <a:srgbClr val="DC5924"/>
                </a:solidFill>
              </a:rPr>
              <a:t>img</a:t>
            </a:r>
            <a:r>
              <a:rPr lang="en-US" dirty="0">
                <a:solidFill>
                  <a:srgbClr val="DC5924"/>
                </a:solidFill>
              </a:rPr>
              <a:t>&gt; </a:t>
            </a:r>
            <a:r>
              <a:rPr lang="en-US" dirty="0"/>
              <a:t>tag:</a:t>
            </a:r>
          </a:p>
          <a:p>
            <a:r>
              <a:rPr lang="en-US" dirty="0"/>
              <a:t>The source file </a:t>
            </a:r>
            <a:r>
              <a:rPr lang="en-US" dirty="0">
                <a:solidFill>
                  <a:srgbClr val="DC5924"/>
                </a:solidFill>
              </a:rPr>
              <a:t>(</a:t>
            </a:r>
            <a:r>
              <a:rPr lang="en-US" dirty="0" err="1">
                <a:solidFill>
                  <a:srgbClr val="DC5924"/>
                </a:solidFill>
              </a:rPr>
              <a:t>src</a:t>
            </a:r>
            <a:r>
              <a:rPr lang="en-US" dirty="0">
                <a:solidFill>
                  <a:srgbClr val="DC5924"/>
                </a:solidFill>
              </a:rPr>
              <a:t>)</a:t>
            </a:r>
            <a:r>
              <a:rPr lang="en-US" dirty="0"/>
              <a:t>, alternative text (</a:t>
            </a:r>
            <a:r>
              <a:rPr lang="en-US" dirty="0">
                <a:solidFill>
                  <a:srgbClr val="DC5924"/>
                </a:solidFill>
              </a:rPr>
              <a:t>alt</a:t>
            </a:r>
            <a:r>
              <a:rPr lang="en-US" dirty="0"/>
              <a:t>), </a:t>
            </a:r>
            <a:r>
              <a:rPr lang="en-US" dirty="0">
                <a:solidFill>
                  <a:srgbClr val="F5C201"/>
                </a:solidFill>
              </a:rPr>
              <a:t>width</a:t>
            </a:r>
            <a:r>
              <a:rPr lang="en-US" dirty="0"/>
              <a:t>, and </a:t>
            </a:r>
            <a:r>
              <a:rPr lang="en-US" dirty="0">
                <a:solidFill>
                  <a:srgbClr val="F5C201"/>
                </a:solidFill>
              </a:rPr>
              <a:t>height</a:t>
            </a:r>
            <a:r>
              <a:rPr lang="en-US" dirty="0"/>
              <a:t> are provided as attributes:</a:t>
            </a:r>
          </a:p>
          <a:p>
            <a:endParaRPr lang="en-US" dirty="0"/>
          </a:p>
          <a:p>
            <a:endParaRPr lang="en-US" dirty="0"/>
          </a:p>
          <a:p>
            <a:endParaRPr lang="en-US" dirty="0"/>
          </a:p>
          <a:p>
            <a:r>
              <a:rPr lang="en-US" sz="2400" dirty="0" err="1">
                <a:solidFill>
                  <a:schemeClr val="accent2"/>
                </a:solidFill>
              </a:rPr>
              <a:t>img</a:t>
            </a:r>
            <a:r>
              <a:rPr lang="en-US" dirty="0"/>
              <a:t> element : to insert images, we need to specify two attributes: </a:t>
            </a:r>
            <a:r>
              <a:rPr lang="en-US" dirty="0" err="1">
                <a:solidFill>
                  <a:srgbClr val="0000FF"/>
                </a:solidFill>
              </a:rPr>
              <a:t>src</a:t>
            </a:r>
            <a:r>
              <a:rPr lang="en-US" dirty="0"/>
              <a:t> and </a:t>
            </a:r>
            <a:r>
              <a:rPr lang="en-US" dirty="0">
                <a:solidFill>
                  <a:srgbClr val="0000FF"/>
                </a:solidFill>
              </a:rPr>
              <a:t>alt</a:t>
            </a:r>
            <a:r>
              <a:rPr lang="en-US" dirty="0"/>
              <a:t>.</a:t>
            </a:r>
          </a:p>
          <a:p>
            <a:pPr lvl="1"/>
            <a:r>
              <a:rPr lang="en-US" sz="1800" b="1" dirty="0" err="1">
                <a:solidFill>
                  <a:srgbClr val="0000FF"/>
                </a:solidFill>
              </a:rPr>
              <a:t>src</a:t>
            </a:r>
            <a:r>
              <a:rPr lang="en-US" sz="1800" b="1" dirty="0">
                <a:solidFill>
                  <a:srgbClr val="0000FF"/>
                </a:solidFill>
              </a:rPr>
              <a:t> </a:t>
            </a:r>
            <a:r>
              <a:rPr lang="en-US" sz="1800" dirty="0"/>
              <a:t>: (source) to contain the address of the image</a:t>
            </a:r>
          </a:p>
          <a:p>
            <a:pPr lvl="1"/>
            <a:r>
              <a:rPr lang="en-US" sz="1800" b="1" dirty="0">
                <a:solidFill>
                  <a:srgbClr val="0000FF"/>
                </a:solidFill>
              </a:rPr>
              <a:t>alt</a:t>
            </a:r>
            <a:r>
              <a:rPr lang="en-US" sz="1800" dirty="0"/>
              <a:t>: (alternative) to give a title to the image (in case of problems </a:t>
            </a:r>
          </a:p>
          <a:p>
            <a:pPr marL="274313" lvl="1" indent="0">
              <a:buNone/>
            </a:pPr>
            <a:r>
              <a:rPr lang="en-US" sz="1800" dirty="0"/>
              <a:t> when opening the image,...)</a:t>
            </a:r>
          </a:p>
          <a:p>
            <a:r>
              <a:rPr lang="fr-FR" dirty="0" err="1">
                <a:solidFill>
                  <a:schemeClr val="accent2"/>
                </a:solidFill>
              </a:rPr>
              <a:t>img</a:t>
            </a:r>
            <a:r>
              <a:rPr lang="fr-FR" dirty="0"/>
              <a:t> </a:t>
            </a:r>
            <a:r>
              <a:rPr lang="en-US" dirty="0"/>
              <a:t>consists of an orphan tag.</a:t>
            </a:r>
            <a:endParaRPr lang="fr-FR" dirty="0"/>
          </a:p>
          <a:p>
            <a:endParaRPr lang="en-US" dirty="0"/>
          </a:p>
        </p:txBody>
      </p:sp>
      <p:pic>
        <p:nvPicPr>
          <p:cNvPr id="6" name="Picture 5" descr="Screen Shot 2018-02-03 at 11.34.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000" y="3246847"/>
            <a:ext cx="8737600" cy="533400"/>
          </a:xfrm>
          <a:prstGeom prst="rect">
            <a:avLst/>
          </a:prstGeom>
        </p:spPr>
      </p:pic>
      <p:pic>
        <p:nvPicPr>
          <p:cNvPr id="7" name="Picture 6" descr="Screen Shot 2018-02-03 at 11.35.03.png"/>
          <p:cNvPicPr>
            <a:picLocks noChangeAspect="1"/>
          </p:cNvPicPr>
          <p:nvPr/>
        </p:nvPicPr>
        <p:blipFill rotWithShape="1">
          <a:blip r:embed="rId4">
            <a:extLst>
              <a:ext uri="{28A0092B-C50C-407E-A947-70E740481C1C}">
                <a14:useLocalDpi xmlns:a14="http://schemas.microsoft.com/office/drawing/2010/main" val="0"/>
              </a:ext>
            </a:extLst>
          </a:blip>
          <a:srcRect r="58059"/>
          <a:stretch/>
        </p:blipFill>
        <p:spPr>
          <a:xfrm>
            <a:off x="8798396" y="4510293"/>
            <a:ext cx="1605608" cy="2120900"/>
          </a:xfrm>
          <a:prstGeom prst="rect">
            <a:avLst/>
          </a:prstGeom>
        </p:spPr>
      </p:pic>
      <p:sp>
        <p:nvSpPr>
          <p:cNvPr id="8" name="Rectangle 7"/>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9711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81200" y="152719"/>
            <a:ext cx="7620000" cy="1371600"/>
          </a:xfrm>
        </p:spPr>
        <p:txBody>
          <a:bodyPr>
            <a:normAutofit/>
          </a:bodyPr>
          <a:lstStyle/>
          <a:p>
            <a:r>
              <a:rPr lang="en-US" dirty="0"/>
              <a:t>HTML </a:t>
            </a:r>
            <a:r>
              <a:rPr lang="en-US" dirty="0">
                <a:solidFill>
                  <a:srgbClr val="F1BDA7"/>
                </a:solidFill>
              </a:rPr>
              <a:t>Elements</a:t>
            </a:r>
            <a:r>
              <a:rPr lang="en-US" dirty="0"/>
              <a:t>, attribute </a:t>
            </a:r>
            <a:r>
              <a:rPr lang="en-US" dirty="0">
                <a:solidFill>
                  <a:srgbClr val="F1BDA7"/>
                </a:solidFill>
              </a:rPr>
              <a:t>and</a:t>
            </a:r>
            <a:r>
              <a:rPr lang="en-US" dirty="0"/>
              <a:t> </a:t>
            </a:r>
            <a:r>
              <a:rPr lang="en-US" dirty="0">
                <a:solidFill>
                  <a:srgbClr val="F1BDA7"/>
                </a:solidFill>
              </a:rPr>
              <a:t>value </a:t>
            </a:r>
          </a:p>
        </p:txBody>
      </p:sp>
      <p:pic>
        <p:nvPicPr>
          <p:cNvPr id="2" name="Picture 1" descr="Screen Shot 2018-02-03 at 12.32.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8" y="2123515"/>
            <a:ext cx="8792895" cy="3464295"/>
          </a:xfrm>
          <a:prstGeom prst="rect">
            <a:avLst/>
          </a:prstGeom>
        </p:spPr>
      </p:pic>
      <p:sp>
        <p:nvSpPr>
          <p:cNvPr id="7" name="Rectangle 6"/>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01854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Page Development </a:t>
            </a:r>
          </a:p>
        </p:txBody>
      </p:sp>
      <p:sp>
        <p:nvSpPr>
          <p:cNvPr id="3" name="Subtitle 2"/>
          <p:cNvSpPr>
            <a:spLocks noGrp="1"/>
          </p:cNvSpPr>
          <p:nvPr>
            <p:ph type="subTitle" idx="1"/>
          </p:nvPr>
        </p:nvSpPr>
        <p:spPr/>
        <p:txBody>
          <a:bodyPr/>
          <a:lstStyle/>
          <a:p>
            <a:r>
              <a:rPr lang="en-US" dirty="0"/>
              <a:t>Part 2: Web Site Design Principles</a:t>
            </a:r>
          </a:p>
        </p:txBody>
      </p:sp>
    </p:spTree>
    <p:extLst>
      <p:ext uri="{BB962C8B-B14F-4D97-AF65-F5344CB8AC3E}">
        <p14:creationId xmlns:p14="http://schemas.microsoft.com/office/powerpoint/2010/main" val="164535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135560" y="404664"/>
            <a:ext cx="8183880" cy="1051560"/>
          </a:xfrm>
        </p:spPr>
        <p:txBody>
          <a:bodyPr/>
          <a:lstStyle/>
          <a:p>
            <a:r>
              <a:rPr lang="fr-FR" dirty="0">
                <a:cs typeface="Arial" pitchFamily="34" charset="0"/>
              </a:rPr>
              <a:t>Indentation and comment</a:t>
            </a:r>
          </a:p>
        </p:txBody>
      </p:sp>
      <p:sp>
        <p:nvSpPr>
          <p:cNvPr id="3" name="Espace réservé du contenu 2"/>
          <p:cNvSpPr>
            <a:spLocks noGrp="1"/>
          </p:cNvSpPr>
          <p:nvPr>
            <p:ph idx="1"/>
          </p:nvPr>
        </p:nvSpPr>
        <p:spPr>
          <a:xfrm>
            <a:off x="1991544" y="1844824"/>
            <a:ext cx="8183880" cy="3611888"/>
          </a:xfrm>
        </p:spPr>
        <p:txBody>
          <a:bodyPr/>
          <a:lstStyle/>
          <a:p>
            <a:pPr>
              <a:buNone/>
            </a:pPr>
            <a:r>
              <a:rPr lang="en-US" b="1" dirty="0">
                <a:solidFill>
                  <a:srgbClr val="0070C0"/>
                </a:solidFill>
              </a:rPr>
              <a:t>objectives:</a:t>
            </a:r>
          </a:p>
          <a:p>
            <a:pPr>
              <a:buNone/>
            </a:pPr>
            <a:endParaRPr lang="en-US" b="1" dirty="0">
              <a:solidFill>
                <a:srgbClr val="0070C0"/>
              </a:solidFill>
            </a:endParaRPr>
          </a:p>
          <a:p>
            <a:pPr marL="804652" lvl="1" indent="-457189">
              <a:buFont typeface="+mj-lt"/>
              <a:buAutoNum type="arabicPeriod"/>
            </a:pPr>
            <a:r>
              <a:rPr lang="en-US" sz="2000" dirty="0"/>
              <a:t>Understanding the interest of the indentation</a:t>
            </a:r>
          </a:p>
          <a:p>
            <a:pPr marL="804652" lvl="1" indent="-457189">
              <a:buFont typeface="+mj-lt"/>
              <a:buAutoNum type="arabicPeriod"/>
            </a:pPr>
            <a:r>
              <a:rPr lang="en-US" sz="2000" dirty="0"/>
              <a:t>Knowing how to indent</a:t>
            </a:r>
          </a:p>
          <a:p>
            <a:pPr marL="804652" lvl="1" indent="-457189">
              <a:buFont typeface="+mj-lt"/>
              <a:buAutoNum type="arabicPeriod"/>
            </a:pPr>
            <a:r>
              <a:rPr lang="en-US" sz="2000" dirty="0"/>
              <a:t>Understanding a comment</a:t>
            </a:r>
          </a:p>
          <a:p>
            <a:pPr marL="804652" lvl="1" indent="-457189">
              <a:buFont typeface="+mj-lt"/>
              <a:buAutoNum type="arabicPeriod"/>
            </a:pPr>
            <a:r>
              <a:rPr lang="en-US" sz="2000" dirty="0"/>
              <a:t>Understanding the interest of good comments of his code</a:t>
            </a:r>
          </a:p>
          <a:p>
            <a:pPr marL="804652" lvl="1" indent="-457189">
              <a:buFont typeface="+mj-lt"/>
              <a:buAutoNum type="arabicPeriod"/>
            </a:pPr>
            <a:r>
              <a:rPr lang="en-US" sz="2000" dirty="0"/>
              <a:t>Learn how to comment</a:t>
            </a:r>
            <a:endParaRPr lang="fr-FR" sz="2000" dirty="0"/>
          </a:p>
        </p:txBody>
      </p:sp>
    </p:spTree>
    <p:extLst>
      <p:ext uri="{BB962C8B-B14F-4D97-AF65-F5344CB8AC3E}">
        <p14:creationId xmlns:p14="http://schemas.microsoft.com/office/powerpoint/2010/main" val="2217405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1544" y="0"/>
            <a:ext cx="8183880" cy="1051560"/>
          </a:xfrm>
        </p:spPr>
        <p:txBody>
          <a:bodyPr>
            <a:noAutofit/>
          </a:bodyPr>
          <a:lstStyle/>
          <a:p>
            <a:r>
              <a:rPr lang="fr-FR" dirty="0">
                <a:solidFill>
                  <a:srgbClr val="577293"/>
                </a:solidFill>
                <a:cs typeface="Arial" pitchFamily="34" charset="0"/>
              </a:rPr>
              <a:t>Indentation</a:t>
            </a:r>
          </a:p>
        </p:txBody>
      </p:sp>
      <p:sp>
        <p:nvSpPr>
          <p:cNvPr id="3" name="Espace réservé du contenu 2"/>
          <p:cNvSpPr>
            <a:spLocks noGrp="1"/>
          </p:cNvSpPr>
          <p:nvPr>
            <p:ph idx="1"/>
          </p:nvPr>
        </p:nvSpPr>
        <p:spPr>
          <a:xfrm>
            <a:off x="1919536" y="1772816"/>
            <a:ext cx="6336704" cy="4032448"/>
          </a:xfrm>
          <a:solidFill>
            <a:srgbClr val="BE91C1"/>
          </a:solidFill>
        </p:spPr>
        <p:txBody>
          <a:bodyPr>
            <a:normAutofit fontScale="70000" lnSpcReduction="20000"/>
          </a:bodyPr>
          <a:lstStyle/>
          <a:p>
            <a:pPr>
              <a:buNone/>
            </a:pPr>
            <a:r>
              <a:rPr lang="fr-FR" sz="1800" dirty="0">
                <a:solidFill>
                  <a:schemeClr val="bg1"/>
                </a:solidFill>
                <a:latin typeface="Arial" pitchFamily="34" charset="0"/>
                <a:cs typeface="Arial" pitchFamily="34" charset="0"/>
              </a:rPr>
              <a:t>&lt;!DOCTYPE html&gt; </a:t>
            </a:r>
          </a:p>
          <a:p>
            <a:pPr>
              <a:buNone/>
            </a:pPr>
            <a:r>
              <a:rPr lang="fr-FR" sz="1800" dirty="0">
                <a:solidFill>
                  <a:schemeClr val="bg1"/>
                </a:solidFill>
                <a:latin typeface="Arial" pitchFamily="34" charset="0"/>
                <a:cs typeface="Arial" pitchFamily="34" charset="0"/>
              </a:rPr>
              <a:t>&lt;html&gt;   </a:t>
            </a:r>
          </a:p>
          <a:p>
            <a:pPr>
              <a:buNone/>
            </a:pPr>
            <a:r>
              <a:rPr lang="fr-FR" sz="1800" dirty="0">
                <a:solidFill>
                  <a:schemeClr val="bg1"/>
                </a:solidFill>
                <a:latin typeface="Arial" pitchFamily="34" charset="0"/>
                <a:cs typeface="Arial" pitchFamily="34" charset="0"/>
              </a:rPr>
              <a:t>		  </a:t>
            </a:r>
          </a:p>
          <a:p>
            <a:pPr>
              <a:buNone/>
            </a:pPr>
            <a:r>
              <a:rPr lang="fr-FR" sz="1800" dirty="0">
                <a:solidFill>
                  <a:schemeClr val="bg1"/>
                </a:solidFill>
                <a:latin typeface="Arial" pitchFamily="34" charset="0"/>
                <a:cs typeface="Arial" pitchFamily="34" charset="0"/>
              </a:rPr>
              <a:t>&lt;</a:t>
            </a:r>
            <a:r>
              <a:rPr lang="fr-FR" sz="1800" dirty="0" err="1">
                <a:solidFill>
                  <a:schemeClr val="bg1"/>
                </a:solidFill>
                <a:latin typeface="Arial" pitchFamily="34" charset="0"/>
                <a:cs typeface="Arial" pitchFamily="34" charset="0"/>
              </a:rPr>
              <a:t>head</a:t>
            </a:r>
            <a:r>
              <a:rPr lang="fr-FR" sz="1800" dirty="0">
                <a:solidFill>
                  <a:schemeClr val="bg1"/>
                </a:solidFill>
                <a:latin typeface="Arial" pitchFamily="34" charset="0"/>
                <a:cs typeface="Arial" pitchFamily="34" charset="0"/>
              </a:rPr>
              <a:t>&gt;</a:t>
            </a:r>
          </a:p>
          <a:p>
            <a:pPr>
              <a:buNone/>
            </a:pPr>
            <a:r>
              <a:rPr lang="fr-FR" sz="1800" dirty="0">
                <a:solidFill>
                  <a:schemeClr val="bg1"/>
                </a:solidFill>
                <a:latin typeface="Arial" pitchFamily="34" charset="0"/>
                <a:cs typeface="Arial" pitchFamily="34" charset="0"/>
              </a:rPr>
              <a:t>&lt;</a:t>
            </a:r>
            <a:r>
              <a:rPr lang="fr-FR" sz="1800" dirty="0" err="1">
                <a:solidFill>
                  <a:schemeClr val="bg1"/>
                </a:solidFill>
                <a:latin typeface="Arial" pitchFamily="34" charset="0"/>
                <a:cs typeface="Arial" pitchFamily="34" charset="0"/>
              </a:rPr>
              <a:t>title</a:t>
            </a:r>
            <a:r>
              <a:rPr lang="fr-FR" sz="1800" dirty="0">
                <a:solidFill>
                  <a:schemeClr val="bg1"/>
                </a:solidFill>
                <a:latin typeface="Arial" pitchFamily="34" charset="0"/>
                <a:cs typeface="Arial" pitchFamily="34" charset="0"/>
              </a:rPr>
              <a:t>&gt; </a:t>
            </a:r>
            <a:r>
              <a:rPr lang="fr-FR" sz="1800" dirty="0" err="1">
                <a:solidFill>
                  <a:schemeClr val="bg1"/>
                </a:solidFill>
                <a:latin typeface="Arial" pitchFamily="34" charset="0"/>
                <a:cs typeface="Arial" pitchFamily="34" charset="0"/>
              </a:rPr>
              <a:t>My</a:t>
            </a:r>
            <a:r>
              <a:rPr lang="fr-FR" sz="1800" dirty="0">
                <a:solidFill>
                  <a:schemeClr val="bg1"/>
                </a:solidFill>
                <a:latin typeface="Arial" pitchFamily="34" charset="0"/>
                <a:cs typeface="Arial" pitchFamily="34" charset="0"/>
              </a:rPr>
              <a:t> first web page  &lt;/</a:t>
            </a:r>
            <a:r>
              <a:rPr lang="fr-FR" sz="1800" dirty="0" err="1">
                <a:solidFill>
                  <a:schemeClr val="bg1"/>
                </a:solidFill>
                <a:latin typeface="Arial" pitchFamily="34" charset="0"/>
                <a:cs typeface="Arial" pitchFamily="34" charset="0"/>
              </a:rPr>
              <a:t>title</a:t>
            </a:r>
            <a:r>
              <a:rPr lang="fr-FR" sz="1800" dirty="0">
                <a:solidFill>
                  <a:schemeClr val="bg1"/>
                </a:solidFill>
                <a:latin typeface="Arial" pitchFamily="34" charset="0"/>
                <a:cs typeface="Arial" pitchFamily="34" charset="0"/>
              </a:rPr>
              <a:t>&gt;</a:t>
            </a:r>
          </a:p>
          <a:p>
            <a:pPr>
              <a:buNone/>
            </a:pPr>
            <a:r>
              <a:rPr lang="fr-FR" sz="1800" dirty="0">
                <a:solidFill>
                  <a:schemeClr val="bg1"/>
                </a:solidFill>
                <a:latin typeface="Arial" pitchFamily="34" charset="0"/>
                <a:cs typeface="Arial" pitchFamily="34" charset="0"/>
              </a:rPr>
              <a:t>&lt;</a:t>
            </a:r>
            <a:r>
              <a:rPr lang="fr-FR" sz="1800" dirty="0" err="1">
                <a:solidFill>
                  <a:schemeClr val="bg1"/>
                </a:solidFill>
                <a:latin typeface="Arial" pitchFamily="34" charset="0"/>
                <a:cs typeface="Arial" pitchFamily="34" charset="0"/>
              </a:rPr>
              <a:t>meta</a:t>
            </a:r>
            <a:r>
              <a:rPr lang="fr-FR" sz="1800" dirty="0">
                <a:solidFill>
                  <a:schemeClr val="bg1"/>
                </a:solidFill>
                <a:latin typeface="Arial" pitchFamily="34" charset="0"/>
                <a:cs typeface="Arial" pitchFamily="34" charset="0"/>
              </a:rPr>
              <a:t> </a:t>
            </a:r>
            <a:r>
              <a:rPr lang="fr-FR" sz="1800" dirty="0" err="1">
                <a:solidFill>
                  <a:schemeClr val="bg1"/>
                </a:solidFill>
                <a:latin typeface="Arial" pitchFamily="34" charset="0"/>
                <a:cs typeface="Arial" pitchFamily="34" charset="0"/>
              </a:rPr>
              <a:t>charset</a:t>
            </a:r>
            <a:r>
              <a:rPr lang="fr-FR" sz="1800" dirty="0">
                <a:solidFill>
                  <a:schemeClr val="bg1"/>
                </a:solidFill>
                <a:latin typeface="Arial" pitchFamily="34" charset="0"/>
                <a:cs typeface="Arial" pitchFamily="34" charset="0"/>
              </a:rPr>
              <a:t>=‘’</a:t>
            </a:r>
            <a:r>
              <a:rPr lang="fr-FR" sz="1800" dirty="0" err="1">
                <a:solidFill>
                  <a:schemeClr val="bg1"/>
                </a:solidFill>
                <a:latin typeface="Arial" pitchFamily="34" charset="0"/>
                <a:cs typeface="Arial" pitchFamily="34" charset="0"/>
              </a:rPr>
              <a:t>utf</a:t>
            </a:r>
            <a:r>
              <a:rPr lang="fr-FR" sz="1800" dirty="0">
                <a:solidFill>
                  <a:schemeClr val="bg1"/>
                </a:solidFill>
                <a:latin typeface="Arial" pitchFamily="34" charset="0"/>
                <a:cs typeface="Arial" pitchFamily="34" charset="0"/>
              </a:rPr>
              <a:t>-8’’&gt;</a:t>
            </a:r>
          </a:p>
          <a:p>
            <a:pPr>
              <a:buNone/>
            </a:pPr>
            <a:endParaRPr lang="fr-FR" sz="1800" dirty="0">
              <a:solidFill>
                <a:schemeClr val="bg1"/>
              </a:solidFill>
              <a:latin typeface="Arial" pitchFamily="34" charset="0"/>
              <a:cs typeface="Arial" pitchFamily="34" charset="0"/>
            </a:endParaRPr>
          </a:p>
          <a:p>
            <a:pPr>
              <a:buNone/>
            </a:pPr>
            <a:r>
              <a:rPr lang="fr-FR" sz="1800" dirty="0">
                <a:solidFill>
                  <a:schemeClr val="bg1"/>
                </a:solidFill>
                <a:latin typeface="Arial" pitchFamily="34" charset="0"/>
                <a:cs typeface="Arial" pitchFamily="34" charset="0"/>
              </a:rPr>
              <a:t>&lt;/</a:t>
            </a:r>
            <a:r>
              <a:rPr lang="fr-FR" sz="1800" dirty="0" err="1">
                <a:solidFill>
                  <a:schemeClr val="bg1"/>
                </a:solidFill>
                <a:latin typeface="Arial" pitchFamily="34" charset="0"/>
                <a:cs typeface="Arial" pitchFamily="34" charset="0"/>
              </a:rPr>
              <a:t>head</a:t>
            </a:r>
            <a:r>
              <a:rPr lang="fr-FR" sz="1800" dirty="0">
                <a:solidFill>
                  <a:schemeClr val="bg1"/>
                </a:solidFill>
                <a:latin typeface="Arial" pitchFamily="34" charset="0"/>
                <a:cs typeface="Arial" pitchFamily="34" charset="0"/>
              </a:rPr>
              <a:t>&gt;</a:t>
            </a:r>
          </a:p>
          <a:p>
            <a:pPr>
              <a:buNone/>
            </a:pPr>
            <a:r>
              <a:rPr lang="fr-FR" sz="1800" dirty="0">
                <a:solidFill>
                  <a:schemeClr val="bg1"/>
                </a:solidFill>
                <a:latin typeface="Arial" pitchFamily="34" charset="0"/>
                <a:cs typeface="Arial" pitchFamily="34" charset="0"/>
              </a:rPr>
              <a:t>		  </a:t>
            </a:r>
          </a:p>
          <a:p>
            <a:pPr>
              <a:buNone/>
            </a:pPr>
            <a:r>
              <a:rPr lang="fr-FR" sz="1800" dirty="0">
                <a:solidFill>
                  <a:schemeClr val="bg1"/>
                </a:solidFill>
                <a:latin typeface="Arial" pitchFamily="34" charset="0"/>
                <a:cs typeface="Arial" pitchFamily="34" charset="0"/>
              </a:rPr>
              <a:t>&lt;body&gt;</a:t>
            </a:r>
          </a:p>
          <a:p>
            <a:pPr>
              <a:buNone/>
            </a:pPr>
            <a:r>
              <a:rPr lang="fr-FR" sz="1800" dirty="0">
                <a:solidFill>
                  <a:schemeClr val="bg1"/>
                </a:solidFill>
                <a:latin typeface="Arial" pitchFamily="34" charset="0"/>
                <a:cs typeface="Arial" pitchFamily="34" charset="0"/>
              </a:rPr>
              <a:t>&lt;h1&gt; </a:t>
            </a:r>
            <a:r>
              <a:rPr lang="fr-FR" sz="1800" dirty="0" err="1">
                <a:solidFill>
                  <a:schemeClr val="bg1"/>
                </a:solidFill>
                <a:latin typeface="Arial" pitchFamily="34" charset="0"/>
                <a:cs typeface="Arial" pitchFamily="34" charset="0"/>
              </a:rPr>
              <a:t>principle</a:t>
            </a:r>
            <a:r>
              <a:rPr lang="fr-FR" sz="1800" dirty="0">
                <a:solidFill>
                  <a:schemeClr val="bg1"/>
                </a:solidFill>
                <a:latin typeface="Arial" pitchFamily="34" charset="0"/>
                <a:cs typeface="Arial" pitchFamily="34" charset="0"/>
              </a:rPr>
              <a:t> </a:t>
            </a:r>
            <a:r>
              <a:rPr lang="fr-FR" sz="1800" dirty="0" err="1">
                <a:solidFill>
                  <a:schemeClr val="bg1"/>
                </a:solidFill>
                <a:latin typeface="Arial" pitchFamily="34" charset="0"/>
                <a:cs typeface="Arial" pitchFamily="34" charset="0"/>
              </a:rPr>
              <a:t>title</a:t>
            </a:r>
            <a:r>
              <a:rPr lang="fr-FR" sz="1800" dirty="0">
                <a:solidFill>
                  <a:schemeClr val="bg1"/>
                </a:solidFill>
                <a:latin typeface="Arial" pitchFamily="34" charset="0"/>
                <a:cs typeface="Arial" pitchFamily="34" charset="0"/>
              </a:rPr>
              <a:t>  &lt;/h1&gt;</a:t>
            </a:r>
          </a:p>
          <a:p>
            <a:pPr>
              <a:buNone/>
            </a:pPr>
            <a:r>
              <a:rPr lang="fr-FR" sz="1800" dirty="0">
                <a:solidFill>
                  <a:schemeClr val="bg1"/>
                </a:solidFill>
                <a:latin typeface="Arial" pitchFamily="34" charset="0"/>
                <a:cs typeface="Arial" pitchFamily="34" charset="0"/>
              </a:rPr>
              <a:t>&lt;p&gt; A paragraphe  &lt;/p&gt;</a:t>
            </a:r>
          </a:p>
          <a:p>
            <a:pPr>
              <a:buNone/>
            </a:pPr>
            <a:endParaRPr lang="fr-FR" sz="1800" dirty="0">
              <a:solidFill>
                <a:schemeClr val="bg1"/>
              </a:solidFill>
              <a:latin typeface="Arial" pitchFamily="34" charset="0"/>
              <a:cs typeface="Arial" pitchFamily="34" charset="0"/>
            </a:endParaRPr>
          </a:p>
          <a:p>
            <a:pPr>
              <a:buNone/>
            </a:pPr>
            <a:r>
              <a:rPr lang="fr-FR" sz="1800" dirty="0">
                <a:solidFill>
                  <a:schemeClr val="bg1"/>
                </a:solidFill>
                <a:latin typeface="Arial" pitchFamily="34" charset="0"/>
                <a:cs typeface="Arial" pitchFamily="34" charset="0"/>
              </a:rPr>
              <a:t> &lt;/body&gt;         </a:t>
            </a:r>
          </a:p>
          <a:p>
            <a:pPr>
              <a:buNone/>
            </a:pPr>
            <a:r>
              <a:rPr lang="fr-FR" sz="1800" dirty="0">
                <a:solidFill>
                  <a:schemeClr val="bg1"/>
                </a:solidFill>
                <a:latin typeface="Arial" pitchFamily="34" charset="0"/>
                <a:cs typeface="Arial" pitchFamily="34" charset="0"/>
              </a:rPr>
              <a:t>&lt;/html&gt;</a:t>
            </a:r>
          </a:p>
        </p:txBody>
      </p:sp>
      <p:sp>
        <p:nvSpPr>
          <p:cNvPr id="4" name="ZoneTexte 3"/>
          <p:cNvSpPr txBox="1"/>
          <p:nvPr/>
        </p:nvSpPr>
        <p:spPr>
          <a:xfrm>
            <a:off x="8688294" y="6093296"/>
            <a:ext cx="1165319" cy="369332"/>
          </a:xfrm>
          <a:prstGeom prst="rect">
            <a:avLst/>
          </a:prstGeom>
          <a:noFill/>
        </p:spPr>
        <p:txBody>
          <a:bodyPr wrap="none" rtlCol="0">
            <a:spAutoFit/>
          </a:bodyPr>
          <a:lstStyle/>
          <a:p>
            <a:r>
              <a:rPr lang="fr-FR" b="1" dirty="0">
                <a:solidFill>
                  <a:srgbClr val="7030A0"/>
                </a:solidFill>
              </a:rPr>
              <a:t>Example1 </a:t>
            </a:r>
          </a:p>
        </p:txBody>
      </p:sp>
      <p:grpSp>
        <p:nvGrpSpPr>
          <p:cNvPr id="22" name="Groupe 21"/>
          <p:cNvGrpSpPr/>
          <p:nvPr/>
        </p:nvGrpSpPr>
        <p:grpSpPr>
          <a:xfrm>
            <a:off x="4439816" y="1412776"/>
            <a:ext cx="5797152" cy="4320480"/>
            <a:chOff x="5975648" y="1916832"/>
            <a:chExt cx="6336704" cy="4032448"/>
          </a:xfrm>
        </p:grpSpPr>
        <p:sp>
          <p:nvSpPr>
            <p:cNvPr id="7" name="Espace réservé du contenu 2"/>
            <p:cNvSpPr txBox="1">
              <a:spLocks/>
            </p:cNvSpPr>
            <p:nvPr/>
          </p:nvSpPr>
          <p:spPr>
            <a:xfrm>
              <a:off x="5975648" y="1916832"/>
              <a:ext cx="6336704" cy="4032448"/>
            </a:xfrm>
            <a:prstGeom prst="rect">
              <a:avLst/>
            </a:prstGeom>
            <a:solidFill>
              <a:schemeClr val="bg1"/>
            </a:solidFill>
            <a:ln>
              <a:solidFill>
                <a:schemeClr val="tx1"/>
              </a:solidFill>
            </a:ln>
          </p:spPr>
          <p:txBody>
            <a:bodyPr vert="horz" lIns="182880" tIns="91440">
              <a:normAutofit fontScale="85000" lnSpcReduction="20000"/>
            </a:bodyPr>
            <a:lstStyle/>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&lt;!DOCTYPE html&gt; </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&lt;html&gt;   </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&lt;</a:t>
              </a:r>
              <a:r>
                <a:rPr lang="fr-FR" dirty="0" err="1">
                  <a:solidFill>
                    <a:srgbClr val="7030A0"/>
                  </a:solidFill>
                  <a:latin typeface="Arial" pitchFamily="34" charset="0"/>
                  <a:cs typeface="Arial" pitchFamily="34" charset="0"/>
                </a:rPr>
                <a:t>head</a:t>
              </a:r>
              <a:r>
                <a:rPr lang="fr-FR" dirty="0">
                  <a:solidFill>
                    <a:srgbClr val="7030A0"/>
                  </a:solidFill>
                  <a:latin typeface="Arial" pitchFamily="34" charset="0"/>
                  <a:cs typeface="Arial" pitchFamily="34" charset="0"/>
                </a:rPr>
                <a:t>&gt;</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&lt;</a:t>
              </a:r>
              <a:r>
                <a:rPr lang="fr-FR" dirty="0" err="1">
                  <a:solidFill>
                    <a:srgbClr val="7030A0"/>
                  </a:solidFill>
                  <a:latin typeface="Arial" pitchFamily="34" charset="0"/>
                  <a:cs typeface="Arial" pitchFamily="34" charset="0"/>
                </a:rPr>
                <a:t>title</a:t>
              </a:r>
              <a:r>
                <a:rPr lang="fr-FR" dirty="0">
                  <a:solidFill>
                    <a:srgbClr val="7030A0"/>
                  </a:solidFill>
                  <a:latin typeface="Arial" pitchFamily="34" charset="0"/>
                  <a:cs typeface="Arial" pitchFamily="34" charset="0"/>
                </a:rPr>
                <a:t>&gt; </a:t>
              </a:r>
              <a:r>
                <a:rPr lang="fr-FR" dirty="0" err="1">
                  <a:solidFill>
                    <a:srgbClr val="7030A0"/>
                  </a:solidFill>
                  <a:latin typeface="Arial" pitchFamily="34" charset="0"/>
                  <a:cs typeface="Arial" pitchFamily="34" charset="0"/>
                </a:rPr>
                <a:t>My</a:t>
              </a:r>
              <a:r>
                <a:rPr lang="fr-FR" dirty="0">
                  <a:solidFill>
                    <a:srgbClr val="7030A0"/>
                  </a:solidFill>
                  <a:latin typeface="Arial" pitchFamily="34" charset="0"/>
                  <a:cs typeface="Arial" pitchFamily="34" charset="0"/>
                </a:rPr>
                <a:t> first web page  &lt;/</a:t>
              </a:r>
              <a:r>
                <a:rPr lang="fr-FR" dirty="0" err="1">
                  <a:solidFill>
                    <a:srgbClr val="7030A0"/>
                  </a:solidFill>
                  <a:latin typeface="Arial" pitchFamily="34" charset="0"/>
                  <a:cs typeface="Arial" pitchFamily="34" charset="0"/>
                </a:rPr>
                <a:t>title</a:t>
              </a:r>
              <a:r>
                <a:rPr lang="fr-FR" dirty="0">
                  <a:solidFill>
                    <a:srgbClr val="7030A0"/>
                  </a:solidFill>
                  <a:latin typeface="Arial" pitchFamily="34" charset="0"/>
                  <a:cs typeface="Arial" pitchFamily="34" charset="0"/>
                </a:rPr>
                <a:t>&gt;</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&lt;</a:t>
              </a:r>
              <a:r>
                <a:rPr lang="fr-FR" dirty="0" err="1">
                  <a:solidFill>
                    <a:srgbClr val="7030A0"/>
                  </a:solidFill>
                  <a:latin typeface="Arial" pitchFamily="34" charset="0"/>
                  <a:cs typeface="Arial" pitchFamily="34" charset="0"/>
                </a:rPr>
                <a:t>meta</a:t>
              </a:r>
              <a:r>
                <a:rPr lang="fr-FR" dirty="0">
                  <a:solidFill>
                    <a:srgbClr val="7030A0"/>
                  </a:solidFill>
                  <a:latin typeface="Arial" pitchFamily="34" charset="0"/>
                  <a:cs typeface="Arial" pitchFamily="34" charset="0"/>
                </a:rPr>
                <a:t> </a:t>
              </a:r>
              <a:r>
                <a:rPr lang="fr-FR" dirty="0" err="1">
                  <a:solidFill>
                    <a:srgbClr val="7030A0"/>
                  </a:solidFill>
                  <a:latin typeface="Arial" pitchFamily="34" charset="0"/>
                  <a:cs typeface="Arial" pitchFamily="34" charset="0"/>
                </a:rPr>
                <a:t>charset</a:t>
              </a:r>
              <a:r>
                <a:rPr lang="fr-FR" dirty="0">
                  <a:solidFill>
                    <a:srgbClr val="7030A0"/>
                  </a:solidFill>
                  <a:latin typeface="Arial" pitchFamily="34" charset="0"/>
                  <a:cs typeface="Arial" pitchFamily="34" charset="0"/>
                </a:rPr>
                <a:t>=‘’</a:t>
              </a:r>
              <a:r>
                <a:rPr lang="fr-FR" dirty="0" err="1">
                  <a:solidFill>
                    <a:srgbClr val="7030A0"/>
                  </a:solidFill>
                  <a:latin typeface="Arial" pitchFamily="34" charset="0"/>
                  <a:cs typeface="Arial" pitchFamily="34" charset="0"/>
                </a:rPr>
                <a:t>utf</a:t>
              </a:r>
              <a:r>
                <a:rPr lang="fr-FR" dirty="0">
                  <a:solidFill>
                    <a:srgbClr val="7030A0"/>
                  </a:solidFill>
                  <a:latin typeface="Arial" pitchFamily="34" charset="0"/>
                  <a:cs typeface="Arial" pitchFamily="34" charset="0"/>
                </a:rPr>
                <a:t>-8’’&gt;</a:t>
              </a:r>
            </a:p>
            <a:p>
              <a:pPr marL="265169" indent="-265169">
                <a:spcBef>
                  <a:spcPts val="251"/>
                </a:spcBef>
                <a:buClr>
                  <a:schemeClr val="accent1"/>
                </a:buClr>
                <a:buSzPct val="80000"/>
                <a:defRPr/>
              </a:pPr>
              <a:endParaRPr lang="fr-FR" dirty="0">
                <a:solidFill>
                  <a:srgbClr val="7030A0"/>
                </a:solidFill>
                <a:latin typeface="Arial" pitchFamily="34" charset="0"/>
                <a:cs typeface="Arial" pitchFamily="34" charset="0"/>
              </a:endParaRP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&lt;/</a:t>
              </a:r>
              <a:r>
                <a:rPr lang="fr-FR" dirty="0" err="1">
                  <a:solidFill>
                    <a:srgbClr val="7030A0"/>
                  </a:solidFill>
                  <a:latin typeface="Arial" pitchFamily="34" charset="0"/>
                  <a:cs typeface="Arial" pitchFamily="34" charset="0"/>
                </a:rPr>
                <a:t>head</a:t>
              </a:r>
              <a:r>
                <a:rPr lang="fr-FR" dirty="0">
                  <a:solidFill>
                    <a:srgbClr val="7030A0"/>
                  </a:solidFill>
                  <a:latin typeface="Arial" pitchFamily="34" charset="0"/>
                  <a:cs typeface="Arial" pitchFamily="34" charset="0"/>
                </a:rPr>
                <a:t>&gt;</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&lt;body&gt;</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&lt;h1&gt; </a:t>
              </a:r>
              <a:r>
                <a:rPr lang="fr-FR" dirty="0" err="1">
                  <a:solidFill>
                    <a:srgbClr val="7030A0"/>
                  </a:solidFill>
                  <a:latin typeface="Arial" pitchFamily="34" charset="0"/>
                  <a:cs typeface="Arial" pitchFamily="34" charset="0"/>
                </a:rPr>
                <a:t>principle</a:t>
              </a:r>
              <a:r>
                <a:rPr lang="fr-FR" dirty="0">
                  <a:solidFill>
                    <a:srgbClr val="7030A0"/>
                  </a:solidFill>
                  <a:latin typeface="Arial" pitchFamily="34" charset="0"/>
                  <a:cs typeface="Arial" pitchFamily="34" charset="0"/>
                </a:rPr>
                <a:t> </a:t>
              </a:r>
              <a:r>
                <a:rPr lang="fr-FR" dirty="0" err="1">
                  <a:solidFill>
                    <a:srgbClr val="7030A0"/>
                  </a:solidFill>
                  <a:latin typeface="Arial" pitchFamily="34" charset="0"/>
                  <a:cs typeface="Arial" pitchFamily="34" charset="0"/>
                </a:rPr>
                <a:t>title</a:t>
              </a:r>
              <a:r>
                <a:rPr lang="fr-FR" dirty="0">
                  <a:solidFill>
                    <a:srgbClr val="7030A0"/>
                  </a:solidFill>
                  <a:latin typeface="Arial" pitchFamily="34" charset="0"/>
                  <a:cs typeface="Arial" pitchFamily="34" charset="0"/>
                </a:rPr>
                <a:t>  &lt;/h1&gt;</a:t>
              </a:r>
            </a:p>
            <a:p>
              <a:pPr marL="265169" indent="-265169">
                <a:spcBef>
                  <a:spcPts val="251"/>
                </a:spcBef>
                <a:buClr>
                  <a:schemeClr val="accent1"/>
                </a:buClr>
                <a:buSzPct val="80000"/>
                <a:defRPr/>
              </a:pPr>
              <a:endParaRPr lang="fr-FR" dirty="0">
                <a:solidFill>
                  <a:srgbClr val="7030A0"/>
                </a:solidFill>
                <a:latin typeface="Arial" pitchFamily="34" charset="0"/>
                <a:cs typeface="Arial" pitchFamily="34" charset="0"/>
              </a:endParaRP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&lt;p&gt; A </a:t>
              </a:r>
              <a:r>
                <a:rPr lang="fr-FR" dirty="0" err="1">
                  <a:solidFill>
                    <a:srgbClr val="7030A0"/>
                  </a:solidFill>
                  <a:latin typeface="Arial" pitchFamily="34" charset="0"/>
                  <a:cs typeface="Arial" pitchFamily="34" charset="0"/>
                </a:rPr>
                <a:t>paragraph</a:t>
              </a:r>
              <a:r>
                <a:rPr lang="fr-FR" dirty="0">
                  <a:solidFill>
                    <a:srgbClr val="7030A0"/>
                  </a:solidFill>
                  <a:latin typeface="Arial" pitchFamily="34" charset="0"/>
                  <a:cs typeface="Arial" pitchFamily="34" charset="0"/>
                </a:rPr>
                <a:t>   &lt;/p&gt;</a:t>
              </a:r>
            </a:p>
            <a:p>
              <a:pPr marL="265169" indent="-265169">
                <a:spcBef>
                  <a:spcPts val="251"/>
                </a:spcBef>
                <a:buClr>
                  <a:schemeClr val="accent1"/>
                </a:buClr>
                <a:buSzPct val="80000"/>
                <a:defRPr/>
              </a:pPr>
              <a:endParaRPr lang="fr-FR" dirty="0">
                <a:solidFill>
                  <a:srgbClr val="7030A0"/>
                </a:solidFill>
                <a:latin typeface="Arial" pitchFamily="34" charset="0"/>
                <a:cs typeface="Arial" pitchFamily="34" charset="0"/>
              </a:endParaRPr>
            </a:p>
            <a:p>
              <a:pPr marL="265169" indent="-265169">
                <a:spcBef>
                  <a:spcPts val="251"/>
                </a:spcBef>
                <a:buClr>
                  <a:schemeClr val="accent1"/>
                </a:buClr>
                <a:buSzPct val="80000"/>
                <a:defRPr/>
              </a:pPr>
              <a:endParaRPr lang="fr-FR" dirty="0">
                <a:solidFill>
                  <a:srgbClr val="7030A0"/>
                </a:solidFill>
                <a:latin typeface="Arial" pitchFamily="34" charset="0"/>
                <a:cs typeface="Arial" pitchFamily="34" charset="0"/>
              </a:endParaRP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&lt;/body&gt;         </a:t>
              </a:r>
            </a:p>
            <a:p>
              <a:pPr marL="265169" indent="-265169">
                <a:spcBef>
                  <a:spcPts val="251"/>
                </a:spcBef>
                <a:buClr>
                  <a:schemeClr val="accent1"/>
                </a:buClr>
                <a:buSzPct val="80000"/>
                <a:defRPr/>
              </a:pPr>
              <a:endParaRPr lang="fr-FR" dirty="0">
                <a:solidFill>
                  <a:srgbClr val="7030A0"/>
                </a:solidFill>
                <a:latin typeface="Arial" pitchFamily="34" charset="0"/>
                <a:cs typeface="Arial" pitchFamily="34" charset="0"/>
              </a:endParaRPr>
            </a:p>
            <a:p>
              <a:pPr marL="265169" indent="-265169">
                <a:spcBef>
                  <a:spcPts val="251"/>
                </a:spcBef>
                <a:buClr>
                  <a:schemeClr val="accent1"/>
                </a:buClr>
                <a:buSzPct val="80000"/>
                <a:defRPr/>
              </a:pPr>
              <a:endParaRPr lang="fr-FR" dirty="0">
                <a:solidFill>
                  <a:srgbClr val="7030A0"/>
                </a:solidFill>
                <a:latin typeface="Arial" pitchFamily="34" charset="0"/>
                <a:cs typeface="Arial" pitchFamily="34" charset="0"/>
              </a:endParaRP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&lt;/html&gt;</a:t>
              </a:r>
            </a:p>
          </p:txBody>
        </p:sp>
        <p:cxnSp>
          <p:nvCxnSpPr>
            <p:cNvPr id="9" name="Connecteur droit avec flèche 8"/>
            <p:cNvCxnSpPr/>
            <p:nvPr/>
          </p:nvCxnSpPr>
          <p:spPr>
            <a:xfrm>
              <a:off x="6300192" y="24928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6300192" y="2708920"/>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7164288" y="2708920"/>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6300192" y="2924944"/>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7164288" y="2924944"/>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6300192" y="3284984"/>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6300192" y="3717032"/>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300192" y="393305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7164288" y="393305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6300192" y="4365104"/>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7164288" y="4365104"/>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a:off x="6300192" y="501317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936359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3552" y="0"/>
            <a:ext cx="8183880" cy="1051560"/>
          </a:xfrm>
        </p:spPr>
        <p:txBody>
          <a:bodyPr/>
          <a:lstStyle/>
          <a:p>
            <a:r>
              <a:rPr lang="en-US" dirty="0">
                <a:solidFill>
                  <a:srgbClr val="577293"/>
                </a:solidFill>
                <a:cs typeface="Arial" pitchFamily="34" charset="0"/>
              </a:rPr>
              <a:t>Comments</a:t>
            </a:r>
            <a:endParaRPr lang="fr-FR" dirty="0">
              <a:solidFill>
                <a:srgbClr val="577293"/>
              </a:solidFill>
              <a:cs typeface="Arial" pitchFamily="34" charset="0"/>
            </a:endParaRPr>
          </a:p>
        </p:txBody>
      </p:sp>
      <p:sp>
        <p:nvSpPr>
          <p:cNvPr id="3" name="Espace réservé du contenu 2"/>
          <p:cNvSpPr>
            <a:spLocks noGrp="1"/>
          </p:cNvSpPr>
          <p:nvPr>
            <p:ph idx="1"/>
          </p:nvPr>
        </p:nvSpPr>
        <p:spPr>
          <a:xfrm>
            <a:off x="1919536" y="1052736"/>
            <a:ext cx="8183880" cy="2016224"/>
          </a:xfrm>
        </p:spPr>
        <p:txBody>
          <a:bodyPr>
            <a:normAutofit/>
          </a:bodyPr>
          <a:lstStyle/>
          <a:p>
            <a:r>
              <a:rPr lang="en-US" sz="2000" dirty="0"/>
              <a:t>Comments: will not be visible to your site visitors, but it is very important to care for: it's more professional.</a:t>
            </a:r>
            <a:endParaRPr lang="fr-FR" sz="2000" dirty="0"/>
          </a:p>
        </p:txBody>
      </p:sp>
      <p:sp>
        <p:nvSpPr>
          <p:cNvPr id="4" name="Espace réservé du contenu 2"/>
          <p:cNvSpPr txBox="1">
            <a:spLocks/>
          </p:cNvSpPr>
          <p:nvPr/>
        </p:nvSpPr>
        <p:spPr>
          <a:xfrm>
            <a:off x="2783632" y="2132856"/>
            <a:ext cx="6624736" cy="4392488"/>
          </a:xfrm>
          <a:prstGeom prst="rect">
            <a:avLst/>
          </a:prstGeom>
          <a:solidFill>
            <a:schemeClr val="bg1"/>
          </a:solidFill>
          <a:ln>
            <a:solidFill>
              <a:schemeClr val="tx1"/>
            </a:solidFill>
          </a:ln>
        </p:spPr>
        <p:txBody>
          <a:bodyPr vert="horz" lIns="182880" tIns="91440">
            <a:normAutofit fontScale="92500" lnSpcReduction="20000"/>
          </a:bodyPr>
          <a:lstStyle/>
          <a:p>
            <a:pPr marL="265169" indent="-265169">
              <a:spcBef>
                <a:spcPts val="251"/>
              </a:spcBef>
              <a:buClr>
                <a:schemeClr val="accent1"/>
              </a:buClr>
              <a:buSzPct val="80000"/>
              <a:defRPr/>
            </a:pPr>
            <a:r>
              <a:rPr lang="fr-FR" dirty="0">
                <a:solidFill>
                  <a:schemeClr val="accent6"/>
                </a:solidFill>
                <a:latin typeface="Arial" pitchFamily="34" charset="0"/>
                <a:cs typeface="Arial" pitchFamily="34" charset="0"/>
              </a:rPr>
              <a:t>&lt;!</a:t>
            </a:r>
            <a:r>
              <a:rPr lang="fr-FR" dirty="0">
                <a:solidFill>
                  <a:srgbClr val="7030A0"/>
                </a:solidFill>
                <a:latin typeface="Arial" pitchFamily="34" charset="0"/>
                <a:cs typeface="Arial" pitchFamily="34" charset="0"/>
              </a:rPr>
              <a:t>DOCTYPE html&gt; </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&lt;html&gt;   </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&lt;</a:t>
            </a:r>
            <a:r>
              <a:rPr lang="fr-FR" dirty="0" err="1">
                <a:solidFill>
                  <a:srgbClr val="7030A0"/>
                </a:solidFill>
                <a:latin typeface="Arial" pitchFamily="34" charset="0"/>
                <a:cs typeface="Arial" pitchFamily="34" charset="0"/>
              </a:rPr>
              <a:t>head</a:t>
            </a:r>
            <a:r>
              <a:rPr lang="fr-FR" dirty="0">
                <a:solidFill>
                  <a:srgbClr val="7030A0"/>
                </a:solidFill>
                <a:latin typeface="Arial" pitchFamily="34" charset="0"/>
                <a:cs typeface="Arial" pitchFamily="34" charset="0"/>
              </a:rPr>
              <a:t>&gt;</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&lt;</a:t>
            </a:r>
            <a:r>
              <a:rPr lang="fr-FR" dirty="0" err="1">
                <a:solidFill>
                  <a:srgbClr val="7030A0"/>
                </a:solidFill>
                <a:latin typeface="Arial" pitchFamily="34" charset="0"/>
                <a:cs typeface="Arial" pitchFamily="34" charset="0"/>
              </a:rPr>
              <a:t>title</a:t>
            </a:r>
            <a:r>
              <a:rPr lang="fr-FR" dirty="0">
                <a:solidFill>
                  <a:srgbClr val="7030A0"/>
                </a:solidFill>
                <a:latin typeface="Arial" pitchFamily="34" charset="0"/>
                <a:cs typeface="Arial" pitchFamily="34" charset="0"/>
              </a:rPr>
              <a:t>&gt; </a:t>
            </a:r>
            <a:r>
              <a:rPr lang="fr-FR" dirty="0" err="1">
                <a:solidFill>
                  <a:srgbClr val="7030A0"/>
                </a:solidFill>
                <a:latin typeface="Arial" pitchFamily="34" charset="0"/>
                <a:cs typeface="Arial" pitchFamily="34" charset="0"/>
              </a:rPr>
              <a:t>My</a:t>
            </a:r>
            <a:r>
              <a:rPr lang="fr-FR" dirty="0">
                <a:solidFill>
                  <a:srgbClr val="7030A0"/>
                </a:solidFill>
                <a:latin typeface="Arial" pitchFamily="34" charset="0"/>
                <a:cs typeface="Arial" pitchFamily="34" charset="0"/>
              </a:rPr>
              <a:t> first web page  &lt;/</a:t>
            </a:r>
            <a:r>
              <a:rPr lang="fr-FR" dirty="0" err="1">
                <a:solidFill>
                  <a:srgbClr val="7030A0"/>
                </a:solidFill>
                <a:latin typeface="Arial" pitchFamily="34" charset="0"/>
                <a:cs typeface="Arial" pitchFamily="34" charset="0"/>
              </a:rPr>
              <a:t>title</a:t>
            </a:r>
            <a:r>
              <a:rPr lang="fr-FR" dirty="0">
                <a:solidFill>
                  <a:srgbClr val="7030A0"/>
                </a:solidFill>
                <a:latin typeface="Arial" pitchFamily="34" charset="0"/>
                <a:cs typeface="Arial" pitchFamily="34" charset="0"/>
              </a:rPr>
              <a:t>&gt;</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&lt;</a:t>
            </a:r>
            <a:r>
              <a:rPr lang="fr-FR" dirty="0" err="1">
                <a:solidFill>
                  <a:srgbClr val="7030A0"/>
                </a:solidFill>
                <a:latin typeface="Arial" pitchFamily="34" charset="0"/>
                <a:cs typeface="Arial" pitchFamily="34" charset="0"/>
              </a:rPr>
              <a:t>meta</a:t>
            </a:r>
            <a:r>
              <a:rPr lang="fr-FR" dirty="0">
                <a:solidFill>
                  <a:srgbClr val="7030A0"/>
                </a:solidFill>
                <a:latin typeface="Arial" pitchFamily="34" charset="0"/>
                <a:cs typeface="Arial" pitchFamily="34" charset="0"/>
              </a:rPr>
              <a:t> </a:t>
            </a:r>
            <a:r>
              <a:rPr lang="fr-FR" dirty="0" err="1">
                <a:solidFill>
                  <a:srgbClr val="7030A0"/>
                </a:solidFill>
                <a:latin typeface="Arial" pitchFamily="34" charset="0"/>
                <a:cs typeface="Arial" pitchFamily="34" charset="0"/>
              </a:rPr>
              <a:t>charset</a:t>
            </a:r>
            <a:r>
              <a:rPr lang="fr-FR" dirty="0">
                <a:solidFill>
                  <a:srgbClr val="7030A0"/>
                </a:solidFill>
                <a:latin typeface="Arial" pitchFamily="34" charset="0"/>
                <a:cs typeface="Arial" pitchFamily="34" charset="0"/>
              </a:rPr>
              <a:t>=‘’</a:t>
            </a:r>
            <a:r>
              <a:rPr lang="fr-FR" dirty="0" err="1">
                <a:solidFill>
                  <a:srgbClr val="7030A0"/>
                </a:solidFill>
                <a:latin typeface="Arial" pitchFamily="34" charset="0"/>
                <a:cs typeface="Arial" pitchFamily="34" charset="0"/>
              </a:rPr>
              <a:t>utf</a:t>
            </a:r>
            <a:r>
              <a:rPr lang="fr-FR" dirty="0">
                <a:solidFill>
                  <a:srgbClr val="7030A0"/>
                </a:solidFill>
                <a:latin typeface="Arial" pitchFamily="34" charset="0"/>
                <a:cs typeface="Arial" pitchFamily="34" charset="0"/>
              </a:rPr>
              <a:t>-8’’&gt;</a:t>
            </a:r>
          </a:p>
          <a:p>
            <a:pPr marL="265169" indent="-265169">
              <a:spcBef>
                <a:spcPts val="251"/>
              </a:spcBef>
              <a:buClr>
                <a:schemeClr val="accent1"/>
              </a:buClr>
              <a:buSzPct val="80000"/>
            </a:pPr>
            <a:r>
              <a:rPr lang="fr-FR" dirty="0">
                <a:solidFill>
                  <a:srgbClr val="7030A0"/>
                </a:solidFill>
                <a:latin typeface="Arial" pitchFamily="34" charset="0"/>
                <a:cs typeface="Arial" pitchFamily="34" charset="0"/>
              </a:rPr>
              <a:t>			</a:t>
            </a:r>
            <a:r>
              <a:rPr lang="fr-FR" dirty="0">
                <a:solidFill>
                  <a:srgbClr val="C00000"/>
                </a:solidFill>
                <a:latin typeface="Arial" pitchFamily="34" charset="0"/>
                <a:cs typeface="Arial" pitchFamily="34" charset="0"/>
              </a:rPr>
              <a:t>&lt;!-- This </a:t>
            </a:r>
            <a:r>
              <a:rPr lang="fr-FR" dirty="0" err="1">
                <a:solidFill>
                  <a:srgbClr val="C00000"/>
                </a:solidFill>
                <a:latin typeface="Arial" pitchFamily="34" charset="0"/>
                <a:cs typeface="Arial" pitchFamily="34" charset="0"/>
              </a:rPr>
              <a:t>is</a:t>
            </a:r>
            <a:r>
              <a:rPr lang="fr-FR" dirty="0">
                <a:solidFill>
                  <a:srgbClr val="C00000"/>
                </a:solidFill>
                <a:latin typeface="Arial" pitchFamily="34" charset="0"/>
                <a:cs typeface="Arial" pitchFamily="34" charset="0"/>
              </a:rPr>
              <a:t> a comment --&gt;</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&lt;/</a:t>
            </a:r>
            <a:r>
              <a:rPr lang="fr-FR" dirty="0" err="1">
                <a:solidFill>
                  <a:srgbClr val="7030A0"/>
                </a:solidFill>
                <a:latin typeface="Arial" pitchFamily="34" charset="0"/>
                <a:cs typeface="Arial" pitchFamily="34" charset="0"/>
              </a:rPr>
              <a:t>head</a:t>
            </a:r>
            <a:r>
              <a:rPr lang="fr-FR" dirty="0">
                <a:solidFill>
                  <a:srgbClr val="7030A0"/>
                </a:solidFill>
                <a:latin typeface="Arial" pitchFamily="34" charset="0"/>
                <a:cs typeface="Arial" pitchFamily="34" charset="0"/>
              </a:rPr>
              <a:t>&gt;</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&lt;body&gt;</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a:t>
            </a:r>
            <a:r>
              <a:rPr lang="fr-FR" dirty="0">
                <a:solidFill>
                  <a:srgbClr val="C00000"/>
                </a:solidFill>
                <a:latin typeface="Arial" pitchFamily="34" charset="0"/>
                <a:cs typeface="Arial" pitchFamily="34" charset="0"/>
              </a:rPr>
              <a:t>&lt;!-- This </a:t>
            </a:r>
            <a:r>
              <a:rPr lang="fr-FR" dirty="0" err="1">
                <a:solidFill>
                  <a:srgbClr val="C00000"/>
                </a:solidFill>
                <a:latin typeface="Arial" pitchFamily="34" charset="0"/>
                <a:cs typeface="Arial" pitchFamily="34" charset="0"/>
              </a:rPr>
              <a:t>is</a:t>
            </a:r>
            <a:r>
              <a:rPr lang="fr-FR" dirty="0">
                <a:solidFill>
                  <a:srgbClr val="C00000"/>
                </a:solidFill>
                <a:latin typeface="Arial" pitchFamily="34" charset="0"/>
                <a:cs typeface="Arial" pitchFamily="34" charset="0"/>
              </a:rPr>
              <a:t> a </a:t>
            </a:r>
            <a:r>
              <a:rPr lang="fr-FR" dirty="0" err="1">
                <a:solidFill>
                  <a:srgbClr val="C00000"/>
                </a:solidFill>
                <a:latin typeface="Arial" pitchFamily="34" charset="0"/>
                <a:cs typeface="Arial" pitchFamily="34" charset="0"/>
              </a:rPr>
              <a:t>principle</a:t>
            </a:r>
            <a:r>
              <a:rPr lang="fr-FR" dirty="0">
                <a:solidFill>
                  <a:srgbClr val="C00000"/>
                </a:solidFill>
                <a:latin typeface="Arial" pitchFamily="34" charset="0"/>
                <a:cs typeface="Arial" pitchFamily="34" charset="0"/>
              </a:rPr>
              <a:t>  </a:t>
            </a:r>
            <a:r>
              <a:rPr lang="fr-FR" dirty="0" err="1">
                <a:solidFill>
                  <a:srgbClr val="C00000"/>
                </a:solidFill>
                <a:latin typeface="Arial" pitchFamily="34" charset="0"/>
                <a:cs typeface="Arial" pitchFamily="34" charset="0"/>
              </a:rPr>
              <a:t>title</a:t>
            </a:r>
            <a:r>
              <a:rPr lang="fr-FR" dirty="0">
                <a:solidFill>
                  <a:srgbClr val="C00000"/>
                </a:solidFill>
                <a:latin typeface="Arial" pitchFamily="34" charset="0"/>
                <a:cs typeface="Arial" pitchFamily="34" charset="0"/>
              </a:rPr>
              <a:t> --&gt;</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&lt;h1&gt; </a:t>
            </a:r>
            <a:r>
              <a:rPr lang="fr-FR" dirty="0" err="1">
                <a:solidFill>
                  <a:srgbClr val="7030A0"/>
                </a:solidFill>
                <a:latin typeface="Arial" pitchFamily="34" charset="0"/>
                <a:cs typeface="Arial" pitchFamily="34" charset="0"/>
              </a:rPr>
              <a:t>principle</a:t>
            </a:r>
            <a:r>
              <a:rPr lang="fr-FR" dirty="0">
                <a:solidFill>
                  <a:srgbClr val="7030A0"/>
                </a:solidFill>
                <a:latin typeface="Arial" pitchFamily="34" charset="0"/>
                <a:cs typeface="Arial" pitchFamily="34" charset="0"/>
              </a:rPr>
              <a:t> </a:t>
            </a:r>
            <a:r>
              <a:rPr lang="fr-FR" dirty="0" err="1">
                <a:solidFill>
                  <a:srgbClr val="7030A0"/>
                </a:solidFill>
                <a:latin typeface="Arial" pitchFamily="34" charset="0"/>
                <a:cs typeface="Arial" pitchFamily="34" charset="0"/>
              </a:rPr>
              <a:t>title</a:t>
            </a:r>
            <a:r>
              <a:rPr lang="fr-FR" dirty="0">
                <a:solidFill>
                  <a:srgbClr val="7030A0"/>
                </a:solidFill>
                <a:latin typeface="Arial" pitchFamily="34" charset="0"/>
                <a:cs typeface="Arial" pitchFamily="34" charset="0"/>
              </a:rPr>
              <a:t>  &lt;/h1&gt;</a:t>
            </a:r>
          </a:p>
          <a:p>
            <a:pPr marL="265169" indent="-265169">
              <a:spcBef>
                <a:spcPts val="251"/>
              </a:spcBef>
              <a:buClr>
                <a:schemeClr val="accent1"/>
              </a:buClr>
              <a:buSzPct val="80000"/>
            </a:pPr>
            <a:r>
              <a:rPr lang="fr-FR" dirty="0">
                <a:solidFill>
                  <a:srgbClr val="7030A0"/>
                </a:solidFill>
                <a:latin typeface="Arial" pitchFamily="34" charset="0"/>
                <a:cs typeface="Arial" pitchFamily="34" charset="0"/>
              </a:rPr>
              <a:t>			</a:t>
            </a:r>
            <a:r>
              <a:rPr lang="fr-FR" dirty="0">
                <a:solidFill>
                  <a:srgbClr val="C00000"/>
                </a:solidFill>
                <a:latin typeface="Arial" pitchFamily="34" charset="0"/>
                <a:cs typeface="Arial" pitchFamily="34" charset="0"/>
              </a:rPr>
              <a:t>&lt;!-- This </a:t>
            </a:r>
            <a:r>
              <a:rPr lang="fr-FR" dirty="0" err="1">
                <a:solidFill>
                  <a:srgbClr val="C00000"/>
                </a:solidFill>
                <a:latin typeface="Arial" pitchFamily="34" charset="0"/>
                <a:cs typeface="Arial" pitchFamily="34" charset="0"/>
              </a:rPr>
              <a:t>is</a:t>
            </a:r>
            <a:r>
              <a:rPr lang="fr-FR" dirty="0">
                <a:solidFill>
                  <a:srgbClr val="C00000"/>
                </a:solidFill>
                <a:latin typeface="Arial" pitchFamily="34" charset="0"/>
                <a:cs typeface="Arial" pitchFamily="34" charset="0"/>
              </a:rPr>
              <a:t> a </a:t>
            </a:r>
            <a:r>
              <a:rPr lang="fr-FR" dirty="0" err="1">
                <a:solidFill>
                  <a:srgbClr val="C00000"/>
                </a:solidFill>
                <a:latin typeface="Arial" pitchFamily="34" charset="0"/>
                <a:cs typeface="Arial" pitchFamily="34" charset="0"/>
              </a:rPr>
              <a:t>paragraph</a:t>
            </a:r>
            <a:r>
              <a:rPr lang="fr-FR" dirty="0">
                <a:solidFill>
                  <a:srgbClr val="C00000"/>
                </a:solidFill>
                <a:latin typeface="Arial" pitchFamily="34" charset="0"/>
                <a:cs typeface="Arial" pitchFamily="34" charset="0"/>
              </a:rPr>
              <a:t>  --&gt;</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&lt;p&gt; A </a:t>
            </a:r>
            <a:r>
              <a:rPr lang="fr-FR" dirty="0" err="1">
                <a:solidFill>
                  <a:srgbClr val="7030A0"/>
                </a:solidFill>
                <a:latin typeface="Arial" pitchFamily="34" charset="0"/>
                <a:cs typeface="Arial" pitchFamily="34" charset="0"/>
              </a:rPr>
              <a:t>paragraph</a:t>
            </a:r>
            <a:r>
              <a:rPr lang="fr-FR" dirty="0">
                <a:solidFill>
                  <a:srgbClr val="7030A0"/>
                </a:solidFill>
                <a:latin typeface="Arial" pitchFamily="34" charset="0"/>
                <a:cs typeface="Arial" pitchFamily="34" charset="0"/>
              </a:rPr>
              <a:t>  &lt;/p&gt;</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		   &lt;/body&gt;         </a:t>
            </a:r>
          </a:p>
          <a:p>
            <a:pPr marL="265169" indent="-265169">
              <a:spcBef>
                <a:spcPts val="251"/>
              </a:spcBef>
              <a:buClr>
                <a:schemeClr val="accent1"/>
              </a:buClr>
              <a:buSzPct val="80000"/>
              <a:defRPr/>
            </a:pPr>
            <a:r>
              <a:rPr lang="fr-FR" dirty="0">
                <a:solidFill>
                  <a:srgbClr val="7030A0"/>
                </a:solidFill>
                <a:latin typeface="Arial" pitchFamily="34" charset="0"/>
                <a:cs typeface="Arial" pitchFamily="34" charset="0"/>
              </a:rPr>
              <a:t>&lt;/html&gt;</a:t>
            </a:r>
          </a:p>
        </p:txBody>
      </p:sp>
      <p:sp>
        <p:nvSpPr>
          <p:cNvPr id="7" name="Rectangle 6"/>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543486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3552" y="0"/>
            <a:ext cx="8183880" cy="1051560"/>
          </a:xfrm>
        </p:spPr>
        <p:txBody>
          <a:bodyPr/>
          <a:lstStyle/>
          <a:p>
            <a:r>
              <a:rPr lang="en-US" dirty="0">
                <a:solidFill>
                  <a:srgbClr val="577293"/>
                </a:solidFill>
                <a:cs typeface="Arial" pitchFamily="34" charset="0"/>
              </a:rPr>
              <a:t>Comments</a:t>
            </a:r>
            <a:endParaRPr lang="fr-FR" dirty="0">
              <a:solidFill>
                <a:srgbClr val="577293"/>
              </a:solidFill>
              <a:cs typeface="Arial" pitchFamily="34" charset="0"/>
            </a:endParaRPr>
          </a:p>
        </p:txBody>
      </p:sp>
      <p:sp>
        <p:nvSpPr>
          <p:cNvPr id="3" name="Espace réservé du contenu 2"/>
          <p:cNvSpPr>
            <a:spLocks noGrp="1"/>
          </p:cNvSpPr>
          <p:nvPr>
            <p:ph idx="1"/>
          </p:nvPr>
        </p:nvSpPr>
        <p:spPr>
          <a:xfrm>
            <a:off x="1919536" y="1052736"/>
            <a:ext cx="8183880" cy="4760992"/>
          </a:xfrm>
        </p:spPr>
        <p:txBody>
          <a:bodyPr>
            <a:normAutofit/>
          </a:bodyPr>
          <a:lstStyle/>
          <a:p>
            <a:r>
              <a:rPr lang="en-US" sz="2000" dirty="0"/>
              <a:t>Comments: will not be visible to your site visitors, but it is very important to care for: it's more professional.</a:t>
            </a:r>
          </a:p>
          <a:p>
            <a:r>
              <a:rPr lang="en-US" dirty="0">
                <a:solidFill>
                  <a:srgbClr val="DC5924"/>
                </a:solidFill>
              </a:rPr>
              <a:t>Example</a:t>
            </a:r>
            <a:r>
              <a:rPr lang="en-US" dirty="0"/>
              <a:t>: </a:t>
            </a:r>
            <a:endParaRPr lang="fr-FR" sz="2000" dirty="0"/>
          </a:p>
        </p:txBody>
      </p:sp>
      <p:pic>
        <p:nvPicPr>
          <p:cNvPr id="5" name="Picture 4" descr="Screen Shot 2018-02-03 at 12.43.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300" y="2417795"/>
            <a:ext cx="7035800" cy="2565400"/>
          </a:xfrm>
          <a:prstGeom prst="rect">
            <a:avLst/>
          </a:prstGeom>
        </p:spPr>
      </p:pic>
      <p:pic>
        <p:nvPicPr>
          <p:cNvPr id="7" name="Picture 6" descr="Screen Shot 2018-02-03 at 12.43.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9701" y="3199133"/>
            <a:ext cx="2882900" cy="1320800"/>
          </a:xfrm>
          <a:prstGeom prst="rect">
            <a:avLst/>
          </a:prstGeom>
        </p:spPr>
      </p:pic>
      <p:sp>
        <p:nvSpPr>
          <p:cNvPr id="8" name="Rectangle 7"/>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87748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3552" y="0"/>
            <a:ext cx="8183880" cy="1051560"/>
          </a:xfrm>
        </p:spPr>
        <p:txBody>
          <a:bodyPr/>
          <a:lstStyle/>
          <a:p>
            <a:r>
              <a:rPr lang="en-US" dirty="0">
                <a:solidFill>
                  <a:srgbClr val="577293"/>
                </a:solidFill>
                <a:cs typeface="Arial" pitchFamily="34" charset="0"/>
              </a:rPr>
              <a:t>Comments</a:t>
            </a:r>
            <a:endParaRPr lang="fr-FR" dirty="0">
              <a:solidFill>
                <a:srgbClr val="577293"/>
              </a:solidFill>
              <a:cs typeface="Arial" pitchFamily="34" charset="0"/>
            </a:endParaRPr>
          </a:p>
        </p:txBody>
      </p:sp>
      <p:sp>
        <p:nvSpPr>
          <p:cNvPr id="3" name="Espace réservé du contenu 2"/>
          <p:cNvSpPr>
            <a:spLocks noGrp="1"/>
          </p:cNvSpPr>
          <p:nvPr>
            <p:ph idx="1"/>
          </p:nvPr>
        </p:nvSpPr>
        <p:spPr>
          <a:xfrm>
            <a:off x="1919536" y="1052736"/>
            <a:ext cx="8183880" cy="4760992"/>
          </a:xfrm>
        </p:spPr>
        <p:txBody>
          <a:bodyPr>
            <a:normAutofit/>
          </a:bodyPr>
          <a:lstStyle/>
          <a:p>
            <a:r>
              <a:rPr lang="en-US" sz="2000" dirty="0"/>
              <a:t>Comments: will not be visible to your site visitors, but it is very important to care for: it's more professional.</a:t>
            </a:r>
          </a:p>
          <a:p>
            <a:r>
              <a:rPr lang="en-US" dirty="0">
                <a:solidFill>
                  <a:srgbClr val="DC5924"/>
                </a:solidFill>
              </a:rPr>
              <a:t>Exercise </a:t>
            </a:r>
            <a:r>
              <a:rPr lang="en-US" dirty="0"/>
              <a:t>: try this code, and discuss the result. </a:t>
            </a:r>
            <a:endParaRPr lang="fr-FR" sz="2000" dirty="0"/>
          </a:p>
        </p:txBody>
      </p:sp>
      <p:pic>
        <p:nvPicPr>
          <p:cNvPr id="4" name="Picture 3" descr="Screen Shot 2018-02-03 at 12.45.4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43" y="2939814"/>
            <a:ext cx="6809753" cy="2425700"/>
          </a:xfrm>
          <a:prstGeom prst="rect">
            <a:avLst/>
          </a:prstGeom>
        </p:spPr>
      </p:pic>
      <p:sp>
        <p:nvSpPr>
          <p:cNvPr id="7" name="Rectangle 6"/>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86737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76616" y="188640"/>
            <a:ext cx="8183880" cy="1051560"/>
          </a:xfrm>
        </p:spPr>
        <p:txBody>
          <a:bodyPr>
            <a:normAutofit/>
          </a:bodyPr>
          <a:lstStyle/>
          <a:p>
            <a:r>
              <a:rPr lang="en-US" dirty="0">
                <a:solidFill>
                  <a:srgbClr val="577293"/>
                </a:solidFill>
                <a:cs typeface="Arial" pitchFamily="34" charset="0"/>
              </a:rPr>
              <a:t>Manage important texts</a:t>
            </a:r>
            <a:endParaRPr lang="fr-FR" dirty="0">
              <a:solidFill>
                <a:srgbClr val="577293"/>
              </a:solidFill>
              <a:cs typeface="Arial" pitchFamily="34" charset="0"/>
            </a:endParaRPr>
          </a:p>
        </p:txBody>
      </p:sp>
      <p:sp>
        <p:nvSpPr>
          <p:cNvPr id="6" name="Espace réservé du contenu 2"/>
          <p:cNvSpPr>
            <a:spLocks noGrp="1"/>
          </p:cNvSpPr>
          <p:nvPr>
            <p:ph idx="1"/>
          </p:nvPr>
        </p:nvSpPr>
        <p:spPr>
          <a:xfrm>
            <a:off x="1991544" y="1844824"/>
            <a:ext cx="8183880" cy="3611888"/>
          </a:xfrm>
        </p:spPr>
        <p:txBody>
          <a:bodyPr>
            <a:normAutofit/>
          </a:bodyPr>
          <a:lstStyle/>
          <a:p>
            <a:pPr>
              <a:buNone/>
            </a:pPr>
            <a:r>
              <a:rPr lang="en-US" b="1" dirty="0">
                <a:solidFill>
                  <a:srgbClr val="0000FF"/>
                </a:solidFill>
              </a:rPr>
              <a:t>objectives</a:t>
            </a:r>
            <a:r>
              <a:rPr lang="en-US" b="1" dirty="0">
                <a:solidFill>
                  <a:srgbClr val="0070C0"/>
                </a:solidFill>
              </a:rPr>
              <a:t>:</a:t>
            </a:r>
          </a:p>
          <a:p>
            <a:pPr>
              <a:buNone/>
            </a:pPr>
            <a:endParaRPr lang="en-US" b="1" dirty="0">
              <a:solidFill>
                <a:srgbClr val="0070C0"/>
              </a:solidFill>
            </a:endParaRPr>
          </a:p>
          <a:p>
            <a:pPr marL="804652" lvl="1" indent="-457189">
              <a:buFont typeface="+mj-lt"/>
              <a:buAutoNum type="arabicPeriod"/>
            </a:pPr>
            <a:r>
              <a:rPr lang="en-US" dirty="0"/>
              <a:t>Understand the principle of "important texts"</a:t>
            </a:r>
          </a:p>
          <a:p>
            <a:pPr marL="804652" lvl="1" indent="-457189">
              <a:buFont typeface="+mj-lt"/>
              <a:buAutoNum type="arabicPeriod"/>
            </a:pPr>
            <a:r>
              <a:rPr lang="en-US" dirty="0"/>
              <a:t>Understand the interest to define differing importance for our texts.</a:t>
            </a:r>
          </a:p>
          <a:p>
            <a:pPr marL="804652" lvl="1" indent="-457189">
              <a:buFont typeface="+mj-lt"/>
              <a:buAutoNum type="arabicPeriod"/>
            </a:pPr>
            <a:r>
              <a:rPr lang="en-US" dirty="0"/>
              <a:t>Discovery of HTML elements: &lt;strong&gt;, &lt;</a:t>
            </a:r>
            <a:r>
              <a:rPr lang="en-US" dirty="0" err="1"/>
              <a:t>em</a:t>
            </a:r>
            <a:r>
              <a:rPr lang="en-US" dirty="0"/>
              <a:t>&gt; and &lt;mark&gt;</a:t>
            </a:r>
            <a:endParaRPr lang="en-US" u="sng" dirty="0"/>
          </a:p>
        </p:txBody>
      </p:sp>
    </p:spTree>
    <p:extLst>
      <p:ext uri="{BB962C8B-B14F-4D97-AF65-F5344CB8AC3E}">
        <p14:creationId xmlns:p14="http://schemas.microsoft.com/office/powerpoint/2010/main" val="200590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3552" y="0"/>
            <a:ext cx="8183880" cy="1051560"/>
          </a:xfrm>
        </p:spPr>
        <p:txBody>
          <a:bodyPr>
            <a:noAutofit/>
          </a:bodyPr>
          <a:lstStyle/>
          <a:p>
            <a:pPr lvl="1" algn="l" rtl="0">
              <a:spcBef>
                <a:spcPct val="0"/>
              </a:spcBef>
            </a:pPr>
            <a:r>
              <a:rPr lang="en-US" sz="3600" b="1" dirty="0">
                <a:solidFill>
                  <a:schemeClr val="tx2"/>
                </a:solidFill>
                <a:latin typeface="+mj-lt"/>
                <a:cs typeface="Arial" pitchFamily="34" charset="0"/>
              </a:rPr>
              <a:t>&lt;strong&gt;, &lt;</a:t>
            </a:r>
            <a:r>
              <a:rPr lang="en-US" sz="3600" b="1" dirty="0" err="1">
                <a:solidFill>
                  <a:schemeClr val="tx2"/>
                </a:solidFill>
                <a:latin typeface="+mj-lt"/>
                <a:cs typeface="Arial" pitchFamily="34" charset="0"/>
              </a:rPr>
              <a:t>em</a:t>
            </a:r>
            <a:r>
              <a:rPr lang="en-US" sz="3600" b="1" dirty="0">
                <a:solidFill>
                  <a:schemeClr val="tx2"/>
                </a:solidFill>
                <a:latin typeface="+mj-lt"/>
                <a:cs typeface="Arial" pitchFamily="34" charset="0"/>
              </a:rPr>
              <a:t>&gt; and &lt;mark&gt;</a:t>
            </a:r>
            <a:endParaRPr lang="fr-FR" sz="3600" b="1" dirty="0">
              <a:solidFill>
                <a:schemeClr val="tx2"/>
              </a:solidFill>
              <a:latin typeface="+mj-lt"/>
              <a:cs typeface="Arial" pitchFamily="34" charset="0"/>
            </a:endParaRPr>
          </a:p>
        </p:txBody>
      </p:sp>
      <p:sp>
        <p:nvSpPr>
          <p:cNvPr id="3" name="Espace réservé du contenu 2"/>
          <p:cNvSpPr>
            <a:spLocks noGrp="1"/>
          </p:cNvSpPr>
          <p:nvPr>
            <p:ph idx="1"/>
          </p:nvPr>
        </p:nvSpPr>
        <p:spPr>
          <a:xfrm>
            <a:off x="1919536" y="1052736"/>
            <a:ext cx="8183880" cy="2016224"/>
          </a:xfrm>
        </p:spPr>
        <p:txBody>
          <a:bodyPr>
            <a:normAutofit fontScale="25000" lnSpcReduction="20000"/>
          </a:bodyPr>
          <a:lstStyle/>
          <a:p>
            <a:endParaRPr lang="en-US" sz="7200" dirty="0">
              <a:latin typeface="Arial" pitchFamily="34" charset="0"/>
              <a:cs typeface="Arial" pitchFamily="34" charset="0"/>
            </a:endParaRPr>
          </a:p>
          <a:p>
            <a:r>
              <a:rPr lang="en-US" sz="7200" b="1" dirty="0">
                <a:solidFill>
                  <a:srgbClr val="0000FF"/>
                </a:solidFill>
                <a:cs typeface="Arial" pitchFamily="34" charset="0"/>
              </a:rPr>
              <a:t>Referencing : </a:t>
            </a:r>
            <a:r>
              <a:rPr lang="en-US" sz="7200" dirty="0">
                <a:cs typeface="Arial" pitchFamily="34" charset="0"/>
              </a:rPr>
              <a:t>Search engines constantly index web pages.</a:t>
            </a:r>
          </a:p>
          <a:p>
            <a:pPr>
              <a:buNone/>
            </a:pPr>
            <a:r>
              <a:rPr lang="en-US" sz="7200" dirty="0">
                <a:cs typeface="Arial" pitchFamily="34" charset="0"/>
              </a:rPr>
              <a:t>	Whenever someone accesses a Web page, the engine will send a web page listed on the selection search to be well classified in a search engine, the engine must understand your page and understand its structure</a:t>
            </a:r>
          </a:p>
          <a:p>
            <a:r>
              <a:rPr lang="en-US" sz="7200" dirty="0">
                <a:cs typeface="Arial" pitchFamily="34" charset="0"/>
              </a:rPr>
              <a:t>The more you give information to the search engine, the higher your site will be ranked higher !! will be defined on the most important terms!</a:t>
            </a:r>
          </a:p>
          <a:p>
            <a:endParaRPr lang="en-US" sz="7200" dirty="0">
              <a:cs typeface="Arial" pitchFamily="34" charset="0"/>
            </a:endParaRPr>
          </a:p>
          <a:p>
            <a:pPr>
              <a:buFontTx/>
              <a:buChar char="-"/>
            </a:pPr>
            <a:r>
              <a:rPr lang="en-US" sz="7200" dirty="0">
                <a:cs typeface="Arial" pitchFamily="34" charset="0"/>
              </a:rPr>
              <a:t>The </a:t>
            </a:r>
            <a:r>
              <a:rPr lang="en-US" sz="7200" b="1" dirty="0">
                <a:solidFill>
                  <a:srgbClr val="C00000"/>
                </a:solidFill>
                <a:cs typeface="Arial" pitchFamily="34" charset="0"/>
              </a:rPr>
              <a:t>&lt;Strong&gt; </a:t>
            </a:r>
            <a:r>
              <a:rPr lang="en-US" sz="7200" dirty="0">
                <a:cs typeface="Arial" pitchFamily="34" charset="0"/>
              </a:rPr>
              <a:t>before a word: to say that the text is </a:t>
            </a:r>
            <a:r>
              <a:rPr lang="en-US" sz="7200" b="1" dirty="0">
                <a:solidFill>
                  <a:srgbClr val="0000FF"/>
                </a:solidFill>
                <a:cs typeface="Arial" pitchFamily="34" charset="0"/>
              </a:rPr>
              <a:t>very </a:t>
            </a:r>
            <a:r>
              <a:rPr lang="en-US" sz="7200" dirty="0">
                <a:solidFill>
                  <a:srgbClr val="0000FF"/>
                </a:solidFill>
                <a:cs typeface="Arial" pitchFamily="34" charset="0"/>
              </a:rPr>
              <a:t>important </a:t>
            </a:r>
            <a:r>
              <a:rPr lang="en-US" sz="7200" dirty="0">
                <a:cs typeface="Arial" pitchFamily="34" charset="0"/>
              </a:rPr>
              <a:t>!! </a:t>
            </a:r>
          </a:p>
          <a:p>
            <a:pPr>
              <a:buNone/>
            </a:pPr>
            <a:r>
              <a:rPr lang="en-US" sz="7200" dirty="0">
                <a:cs typeface="Arial" pitchFamily="34" charset="0"/>
                <a:sym typeface="Wingdings" pitchFamily="2" charset="2"/>
              </a:rPr>
              <a:t></a:t>
            </a:r>
            <a:r>
              <a:rPr lang="en-US" sz="7200" dirty="0">
                <a:cs typeface="Arial" pitchFamily="34" charset="0"/>
              </a:rPr>
              <a:t> it will be in </a:t>
            </a:r>
            <a:r>
              <a:rPr lang="en-US" sz="7200" b="1" dirty="0">
                <a:cs typeface="Arial" pitchFamily="34" charset="0"/>
              </a:rPr>
              <a:t>bold, </a:t>
            </a:r>
            <a:r>
              <a:rPr lang="en-US" sz="7200" b="1" dirty="0">
                <a:solidFill>
                  <a:srgbClr val="C00000"/>
                </a:solidFill>
                <a:cs typeface="Arial" pitchFamily="34" charset="0"/>
              </a:rPr>
              <a:t>&lt;/Strong&gt; </a:t>
            </a:r>
            <a:endParaRPr lang="en-US" sz="7200" b="1" dirty="0">
              <a:cs typeface="Arial" pitchFamily="34" charset="0"/>
            </a:endParaRPr>
          </a:p>
          <a:p>
            <a:pPr>
              <a:buFontTx/>
              <a:buChar char="-"/>
            </a:pPr>
            <a:endParaRPr lang="en-US" sz="7200" b="1" dirty="0">
              <a:cs typeface="Arial" pitchFamily="34" charset="0"/>
            </a:endParaRPr>
          </a:p>
          <a:p>
            <a:pPr>
              <a:buFontTx/>
              <a:buChar char="-"/>
            </a:pPr>
            <a:r>
              <a:rPr lang="en-US" sz="7200" dirty="0">
                <a:cs typeface="Arial" pitchFamily="34" charset="0"/>
              </a:rPr>
              <a:t>The </a:t>
            </a:r>
            <a:r>
              <a:rPr lang="en-US" sz="7200" b="1" dirty="0">
                <a:solidFill>
                  <a:srgbClr val="C00000"/>
                </a:solidFill>
                <a:cs typeface="Arial" pitchFamily="34" charset="0"/>
              </a:rPr>
              <a:t>&lt;</a:t>
            </a:r>
            <a:r>
              <a:rPr lang="en-US" sz="7200" b="1" dirty="0" err="1">
                <a:solidFill>
                  <a:srgbClr val="C00000"/>
                </a:solidFill>
                <a:cs typeface="Arial" pitchFamily="34" charset="0"/>
              </a:rPr>
              <a:t>em</a:t>
            </a:r>
            <a:r>
              <a:rPr lang="en-US" sz="7200" b="1" dirty="0">
                <a:solidFill>
                  <a:srgbClr val="C00000"/>
                </a:solidFill>
                <a:cs typeface="Arial" pitchFamily="34" charset="0"/>
              </a:rPr>
              <a:t>&gt; </a:t>
            </a:r>
            <a:r>
              <a:rPr lang="en-US" sz="7200" dirty="0">
                <a:cs typeface="Arial" pitchFamily="34" charset="0"/>
              </a:rPr>
              <a:t>before a word: to say that the text is </a:t>
            </a:r>
            <a:r>
              <a:rPr lang="en-US" sz="7200" i="1" dirty="0">
                <a:solidFill>
                  <a:srgbClr val="0000FF"/>
                </a:solidFill>
                <a:cs typeface="Arial" pitchFamily="34" charset="0"/>
              </a:rPr>
              <a:t>relatively </a:t>
            </a:r>
            <a:r>
              <a:rPr lang="en-US" sz="7200" dirty="0">
                <a:solidFill>
                  <a:srgbClr val="0000FF"/>
                </a:solidFill>
                <a:cs typeface="Arial" pitchFamily="34" charset="0"/>
              </a:rPr>
              <a:t>important!!</a:t>
            </a:r>
          </a:p>
          <a:p>
            <a:pPr>
              <a:buNone/>
            </a:pPr>
            <a:r>
              <a:rPr lang="en-US" sz="7200" dirty="0">
                <a:cs typeface="Arial" pitchFamily="34" charset="0"/>
              </a:rPr>
              <a:t> </a:t>
            </a:r>
            <a:r>
              <a:rPr lang="en-US" sz="7200" dirty="0">
                <a:cs typeface="Arial" pitchFamily="34" charset="0"/>
                <a:sym typeface="Wingdings" pitchFamily="2" charset="2"/>
              </a:rPr>
              <a:t></a:t>
            </a:r>
            <a:r>
              <a:rPr lang="en-US" sz="7200" dirty="0">
                <a:cs typeface="Arial" pitchFamily="34" charset="0"/>
              </a:rPr>
              <a:t> it will be in </a:t>
            </a:r>
            <a:r>
              <a:rPr lang="en-US" sz="7200" i="1" dirty="0">
                <a:cs typeface="Arial" pitchFamily="34" charset="0"/>
              </a:rPr>
              <a:t>Italic, </a:t>
            </a:r>
            <a:r>
              <a:rPr lang="en-US" sz="7200" b="1" dirty="0">
                <a:solidFill>
                  <a:srgbClr val="C00000"/>
                </a:solidFill>
                <a:cs typeface="Arial" pitchFamily="34" charset="0"/>
              </a:rPr>
              <a:t>&lt;/</a:t>
            </a:r>
            <a:r>
              <a:rPr lang="en-US" sz="7200" b="1" dirty="0" err="1">
                <a:solidFill>
                  <a:srgbClr val="C00000"/>
                </a:solidFill>
                <a:cs typeface="Arial" pitchFamily="34" charset="0"/>
              </a:rPr>
              <a:t>em</a:t>
            </a:r>
            <a:r>
              <a:rPr lang="en-US" sz="7200" b="1" dirty="0">
                <a:solidFill>
                  <a:srgbClr val="C00000"/>
                </a:solidFill>
                <a:cs typeface="Arial" pitchFamily="34" charset="0"/>
              </a:rPr>
              <a:t>&gt;</a:t>
            </a:r>
            <a:endParaRPr lang="en-US" sz="7200" i="1" dirty="0">
              <a:cs typeface="Arial" pitchFamily="34" charset="0"/>
            </a:endParaRPr>
          </a:p>
          <a:p>
            <a:pPr>
              <a:buFontTx/>
              <a:buChar char="-"/>
            </a:pPr>
            <a:endParaRPr lang="en-US" sz="7200" i="1" dirty="0">
              <a:cs typeface="Arial" pitchFamily="34" charset="0"/>
            </a:endParaRPr>
          </a:p>
          <a:p>
            <a:pPr>
              <a:buFontTx/>
              <a:buChar char="-"/>
            </a:pPr>
            <a:r>
              <a:rPr lang="en-US" sz="7200" dirty="0">
                <a:cs typeface="Arial" pitchFamily="34" charset="0"/>
              </a:rPr>
              <a:t>The </a:t>
            </a:r>
            <a:r>
              <a:rPr lang="en-US" sz="7200" b="1" dirty="0">
                <a:solidFill>
                  <a:srgbClr val="C00000"/>
                </a:solidFill>
                <a:cs typeface="Arial" pitchFamily="34" charset="0"/>
              </a:rPr>
              <a:t>&lt;mark&gt; </a:t>
            </a:r>
            <a:r>
              <a:rPr lang="en-US" sz="7200" dirty="0">
                <a:cs typeface="Arial" pitchFamily="34" charset="0"/>
              </a:rPr>
              <a:t>before a word: used to highlight certain content by marking </a:t>
            </a:r>
          </a:p>
          <a:p>
            <a:pPr>
              <a:buNone/>
            </a:pPr>
            <a:r>
              <a:rPr lang="en-US" sz="7200" dirty="0">
                <a:cs typeface="Arial" pitchFamily="34" charset="0"/>
                <a:sym typeface="Wingdings" pitchFamily="2" charset="2"/>
              </a:rPr>
              <a:t> </a:t>
            </a:r>
            <a:r>
              <a:rPr lang="en-US" sz="7200" dirty="0">
                <a:cs typeface="Arial" pitchFamily="34" charset="0"/>
              </a:rPr>
              <a:t>will be highlighted in yellow!. </a:t>
            </a:r>
            <a:r>
              <a:rPr lang="en-US" sz="7200" i="1" dirty="0">
                <a:cs typeface="Arial" pitchFamily="34" charset="0"/>
              </a:rPr>
              <a:t>, </a:t>
            </a:r>
            <a:r>
              <a:rPr lang="en-US" sz="7200" b="1" dirty="0">
                <a:solidFill>
                  <a:srgbClr val="C00000"/>
                </a:solidFill>
                <a:cs typeface="Arial" pitchFamily="34" charset="0"/>
              </a:rPr>
              <a:t>&lt;/mark&gt;</a:t>
            </a:r>
            <a:endParaRPr lang="en-US" sz="7200" i="1" dirty="0">
              <a:cs typeface="Arial" pitchFamily="34" charset="0"/>
            </a:endParaRPr>
          </a:p>
          <a:p>
            <a:pPr>
              <a:buNone/>
            </a:pPr>
            <a:r>
              <a:rPr lang="en-US" sz="8000" b="1" dirty="0">
                <a:solidFill>
                  <a:schemeClr val="accent6"/>
                </a:solidFill>
              </a:rPr>
              <a:t> </a:t>
            </a:r>
          </a:p>
        </p:txBody>
      </p:sp>
      <p:sp>
        <p:nvSpPr>
          <p:cNvPr id="5" name="Rectangle 4"/>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312721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3552" y="-99392"/>
            <a:ext cx="8183880" cy="1051560"/>
          </a:xfrm>
        </p:spPr>
        <p:txBody>
          <a:bodyPr>
            <a:noAutofit/>
          </a:bodyPr>
          <a:lstStyle/>
          <a:p>
            <a:pPr lvl="1" algn="l" rtl="0">
              <a:spcBef>
                <a:spcPct val="0"/>
              </a:spcBef>
            </a:pPr>
            <a:r>
              <a:rPr lang="en-US" sz="3600" b="1" dirty="0">
                <a:solidFill>
                  <a:srgbClr val="577293"/>
                </a:solidFill>
                <a:latin typeface="+mj-lt"/>
              </a:rPr>
              <a:t>&lt;Strong&gt;, &lt;</a:t>
            </a:r>
            <a:r>
              <a:rPr lang="en-US" sz="3600" b="1" dirty="0" err="1">
                <a:solidFill>
                  <a:srgbClr val="577293"/>
                </a:solidFill>
                <a:latin typeface="+mj-lt"/>
              </a:rPr>
              <a:t>em</a:t>
            </a:r>
            <a:r>
              <a:rPr lang="en-US" sz="3600" b="1" dirty="0">
                <a:solidFill>
                  <a:srgbClr val="577293"/>
                </a:solidFill>
                <a:latin typeface="+mj-lt"/>
              </a:rPr>
              <a:t>&gt; and &lt;mark&gt;</a:t>
            </a:r>
            <a:endParaRPr lang="fr-FR" sz="3600" b="1" dirty="0">
              <a:solidFill>
                <a:srgbClr val="577293"/>
              </a:solidFill>
              <a:latin typeface="+mj-lt"/>
            </a:endParaRPr>
          </a:p>
        </p:txBody>
      </p:sp>
      <p:sp>
        <p:nvSpPr>
          <p:cNvPr id="5" name="Espace réservé du contenu 2"/>
          <p:cNvSpPr txBox="1">
            <a:spLocks/>
          </p:cNvSpPr>
          <p:nvPr/>
        </p:nvSpPr>
        <p:spPr>
          <a:xfrm>
            <a:off x="2279576" y="980728"/>
            <a:ext cx="8064896" cy="5877272"/>
          </a:xfrm>
          <a:prstGeom prst="rect">
            <a:avLst/>
          </a:prstGeom>
        </p:spPr>
        <p:style>
          <a:lnRef idx="2">
            <a:schemeClr val="dk1"/>
          </a:lnRef>
          <a:fillRef idx="1">
            <a:schemeClr val="lt1"/>
          </a:fillRef>
          <a:effectRef idx="0">
            <a:schemeClr val="dk1"/>
          </a:effectRef>
          <a:fontRef idx="minor">
            <a:schemeClr val="dk1"/>
          </a:fontRef>
        </p:style>
        <p:txBody>
          <a:bodyPr vert="horz" lIns="182880" tIns="91440">
            <a:normAutofit fontScale="92500" lnSpcReduction="20000"/>
          </a:bodyPr>
          <a:lstStyle/>
          <a:p>
            <a:pPr marL="265169" indent="-265169">
              <a:spcBef>
                <a:spcPts val="251"/>
              </a:spcBef>
              <a:buClr>
                <a:schemeClr val="accent1"/>
              </a:buClr>
              <a:buSzPct val="80000"/>
              <a:defRPr/>
            </a:pPr>
            <a:r>
              <a:rPr lang="fr-FR" dirty="0">
                <a:solidFill>
                  <a:srgbClr val="7030A0"/>
                </a:solidFill>
                <a:latin typeface="+mj-lt"/>
                <a:cs typeface="Arial" pitchFamily="34" charset="0"/>
              </a:rPr>
              <a:t>&lt;!DOCTYPE html&gt; </a:t>
            </a:r>
          </a:p>
          <a:p>
            <a:pPr marL="265169" indent="-265169">
              <a:spcBef>
                <a:spcPts val="251"/>
              </a:spcBef>
              <a:buClr>
                <a:schemeClr val="accent1"/>
              </a:buClr>
              <a:buSzPct val="80000"/>
              <a:defRPr/>
            </a:pPr>
            <a:r>
              <a:rPr lang="fr-FR" dirty="0">
                <a:solidFill>
                  <a:srgbClr val="7030A0"/>
                </a:solidFill>
                <a:latin typeface="+mj-lt"/>
                <a:cs typeface="Arial" pitchFamily="34" charset="0"/>
              </a:rPr>
              <a:t>&lt;html&gt;   </a:t>
            </a:r>
          </a:p>
          <a:p>
            <a:pPr marL="265169" indent="-265169">
              <a:spcBef>
                <a:spcPts val="251"/>
              </a:spcBef>
              <a:buClr>
                <a:schemeClr val="accent1"/>
              </a:buClr>
              <a:buSzPct val="80000"/>
              <a:defRPr/>
            </a:pPr>
            <a:r>
              <a:rPr lang="fr-FR" dirty="0">
                <a:solidFill>
                  <a:srgbClr val="7030A0"/>
                </a:solidFill>
                <a:latin typeface="+mj-lt"/>
                <a:cs typeface="Arial" pitchFamily="34" charset="0"/>
              </a:rPr>
              <a:t>		  </a:t>
            </a:r>
          </a:p>
          <a:p>
            <a:pPr marL="265169" indent="-265169">
              <a:spcBef>
                <a:spcPts val="251"/>
              </a:spcBef>
              <a:buClr>
                <a:schemeClr val="accent1"/>
              </a:buClr>
              <a:buSzPct val="80000"/>
              <a:defRPr/>
            </a:pPr>
            <a:r>
              <a:rPr lang="fr-FR" dirty="0">
                <a:solidFill>
                  <a:srgbClr val="7030A0"/>
                </a:solidFill>
                <a:latin typeface="+mj-lt"/>
                <a:cs typeface="Arial" pitchFamily="34" charset="0"/>
              </a:rPr>
              <a:t>		   &lt;</a:t>
            </a:r>
            <a:r>
              <a:rPr lang="fr-FR" dirty="0" err="1">
                <a:solidFill>
                  <a:srgbClr val="7030A0"/>
                </a:solidFill>
                <a:latin typeface="+mj-lt"/>
                <a:cs typeface="Arial" pitchFamily="34" charset="0"/>
              </a:rPr>
              <a:t>head</a:t>
            </a:r>
            <a:r>
              <a:rPr lang="fr-FR" dirty="0">
                <a:solidFill>
                  <a:srgbClr val="7030A0"/>
                </a:solidFill>
                <a:latin typeface="+mj-lt"/>
                <a:cs typeface="Arial" pitchFamily="34" charset="0"/>
              </a:rPr>
              <a:t>&gt;</a:t>
            </a:r>
          </a:p>
          <a:p>
            <a:pPr marL="265169" indent="-265169">
              <a:spcBef>
                <a:spcPts val="251"/>
              </a:spcBef>
              <a:buClr>
                <a:schemeClr val="accent1"/>
              </a:buClr>
              <a:buSzPct val="80000"/>
              <a:defRPr/>
            </a:pPr>
            <a:r>
              <a:rPr lang="fr-FR" dirty="0">
                <a:solidFill>
                  <a:srgbClr val="7030A0"/>
                </a:solidFill>
                <a:latin typeface="+mj-lt"/>
                <a:cs typeface="Arial" pitchFamily="34" charset="0"/>
              </a:rPr>
              <a:t>			&lt;</a:t>
            </a:r>
            <a:r>
              <a:rPr lang="fr-FR" dirty="0" err="1">
                <a:solidFill>
                  <a:srgbClr val="7030A0"/>
                </a:solidFill>
                <a:latin typeface="+mj-lt"/>
                <a:cs typeface="Arial" pitchFamily="34" charset="0"/>
              </a:rPr>
              <a:t>title</a:t>
            </a:r>
            <a:r>
              <a:rPr lang="fr-FR" dirty="0">
                <a:solidFill>
                  <a:srgbClr val="7030A0"/>
                </a:solidFill>
                <a:latin typeface="+mj-lt"/>
                <a:cs typeface="Arial" pitchFamily="34" charset="0"/>
              </a:rPr>
              <a:t>&gt; Html  &lt;/</a:t>
            </a:r>
            <a:r>
              <a:rPr lang="fr-FR" dirty="0" err="1">
                <a:solidFill>
                  <a:srgbClr val="7030A0"/>
                </a:solidFill>
                <a:latin typeface="+mj-lt"/>
                <a:cs typeface="Arial" pitchFamily="34" charset="0"/>
              </a:rPr>
              <a:t>title</a:t>
            </a:r>
            <a:r>
              <a:rPr lang="fr-FR" dirty="0">
                <a:solidFill>
                  <a:srgbClr val="7030A0"/>
                </a:solidFill>
                <a:latin typeface="+mj-lt"/>
                <a:cs typeface="Arial" pitchFamily="34" charset="0"/>
              </a:rPr>
              <a:t>&gt;</a:t>
            </a:r>
          </a:p>
          <a:p>
            <a:pPr marL="265169" indent="-265169">
              <a:spcBef>
                <a:spcPts val="251"/>
              </a:spcBef>
              <a:buClr>
                <a:schemeClr val="accent1"/>
              </a:buClr>
              <a:buSzPct val="80000"/>
              <a:defRPr/>
            </a:pPr>
            <a:r>
              <a:rPr lang="fr-FR" dirty="0">
                <a:solidFill>
                  <a:srgbClr val="7030A0"/>
                </a:solidFill>
                <a:latin typeface="+mj-lt"/>
                <a:cs typeface="Arial" pitchFamily="34" charset="0"/>
              </a:rPr>
              <a:t>			&lt;</a:t>
            </a:r>
            <a:r>
              <a:rPr lang="fr-FR" dirty="0" err="1">
                <a:solidFill>
                  <a:srgbClr val="7030A0"/>
                </a:solidFill>
                <a:latin typeface="+mj-lt"/>
                <a:cs typeface="Arial" pitchFamily="34" charset="0"/>
              </a:rPr>
              <a:t>meta</a:t>
            </a:r>
            <a:r>
              <a:rPr lang="fr-FR" dirty="0">
                <a:solidFill>
                  <a:srgbClr val="7030A0"/>
                </a:solidFill>
                <a:latin typeface="+mj-lt"/>
                <a:cs typeface="Arial" pitchFamily="34" charset="0"/>
              </a:rPr>
              <a:t> </a:t>
            </a:r>
            <a:r>
              <a:rPr lang="fr-FR" dirty="0" err="1">
                <a:solidFill>
                  <a:srgbClr val="7030A0"/>
                </a:solidFill>
                <a:latin typeface="+mj-lt"/>
                <a:cs typeface="Arial" pitchFamily="34" charset="0"/>
              </a:rPr>
              <a:t>charset</a:t>
            </a:r>
            <a:r>
              <a:rPr lang="fr-FR" dirty="0">
                <a:solidFill>
                  <a:srgbClr val="7030A0"/>
                </a:solidFill>
                <a:latin typeface="+mj-lt"/>
                <a:cs typeface="Arial" pitchFamily="34" charset="0"/>
              </a:rPr>
              <a:t>=‘’</a:t>
            </a:r>
            <a:r>
              <a:rPr lang="fr-FR" dirty="0" err="1">
                <a:solidFill>
                  <a:srgbClr val="7030A0"/>
                </a:solidFill>
                <a:latin typeface="+mj-lt"/>
                <a:cs typeface="Arial" pitchFamily="34" charset="0"/>
              </a:rPr>
              <a:t>utf</a:t>
            </a:r>
            <a:r>
              <a:rPr lang="fr-FR" dirty="0">
                <a:solidFill>
                  <a:srgbClr val="7030A0"/>
                </a:solidFill>
                <a:latin typeface="+mj-lt"/>
                <a:cs typeface="Arial" pitchFamily="34" charset="0"/>
              </a:rPr>
              <a:t>-8’’&gt;</a:t>
            </a:r>
          </a:p>
          <a:p>
            <a:pPr marL="265169" indent="-265169">
              <a:spcBef>
                <a:spcPts val="251"/>
              </a:spcBef>
              <a:buClr>
                <a:schemeClr val="accent1"/>
              </a:buClr>
              <a:buSzPct val="80000"/>
            </a:pPr>
            <a:r>
              <a:rPr lang="fr-FR" dirty="0">
                <a:solidFill>
                  <a:srgbClr val="7030A0"/>
                </a:solidFill>
                <a:latin typeface="+mj-lt"/>
                <a:cs typeface="Arial" pitchFamily="34" charset="0"/>
              </a:rPr>
              <a:t>		   &lt;/</a:t>
            </a:r>
            <a:r>
              <a:rPr lang="fr-FR" dirty="0" err="1">
                <a:solidFill>
                  <a:srgbClr val="7030A0"/>
                </a:solidFill>
                <a:latin typeface="+mj-lt"/>
                <a:cs typeface="Arial" pitchFamily="34" charset="0"/>
              </a:rPr>
              <a:t>head</a:t>
            </a:r>
            <a:r>
              <a:rPr lang="fr-FR" dirty="0">
                <a:solidFill>
                  <a:srgbClr val="7030A0"/>
                </a:solidFill>
                <a:latin typeface="+mj-lt"/>
                <a:cs typeface="Arial" pitchFamily="34" charset="0"/>
              </a:rPr>
              <a:t>&gt;</a:t>
            </a:r>
          </a:p>
          <a:p>
            <a:pPr marL="265169" indent="-265169">
              <a:spcBef>
                <a:spcPts val="251"/>
              </a:spcBef>
              <a:buClr>
                <a:schemeClr val="accent1"/>
              </a:buClr>
              <a:buSzPct val="80000"/>
              <a:defRPr/>
            </a:pPr>
            <a:r>
              <a:rPr lang="fr-FR" dirty="0">
                <a:solidFill>
                  <a:srgbClr val="7030A0"/>
                </a:solidFill>
                <a:latin typeface="+mj-lt"/>
                <a:cs typeface="Arial" pitchFamily="34" charset="0"/>
              </a:rPr>
              <a:t>		  </a:t>
            </a:r>
          </a:p>
          <a:p>
            <a:pPr marL="265169" indent="-265169">
              <a:spcBef>
                <a:spcPts val="251"/>
              </a:spcBef>
              <a:buClr>
                <a:schemeClr val="accent1"/>
              </a:buClr>
              <a:buSzPct val="80000"/>
              <a:defRPr/>
            </a:pPr>
            <a:r>
              <a:rPr lang="fr-FR" dirty="0">
                <a:solidFill>
                  <a:srgbClr val="7030A0"/>
                </a:solidFill>
                <a:latin typeface="+mj-lt"/>
                <a:cs typeface="Arial" pitchFamily="34" charset="0"/>
              </a:rPr>
              <a:t>		   &lt;body&gt;</a:t>
            </a:r>
          </a:p>
          <a:p>
            <a:pPr marL="265169" indent="-265169">
              <a:spcBef>
                <a:spcPts val="251"/>
              </a:spcBef>
              <a:buClr>
                <a:schemeClr val="accent1"/>
              </a:buClr>
              <a:buSzPct val="80000"/>
              <a:defRPr/>
            </a:pPr>
            <a:r>
              <a:rPr lang="fr-FR" dirty="0">
                <a:solidFill>
                  <a:srgbClr val="7030A0"/>
                </a:solidFill>
                <a:latin typeface="+mj-lt"/>
                <a:cs typeface="Arial" pitchFamily="34" charset="0"/>
              </a:rPr>
              <a:t>		            &lt;h1&gt; principal </a:t>
            </a:r>
            <a:r>
              <a:rPr lang="fr-FR" dirty="0" err="1">
                <a:solidFill>
                  <a:srgbClr val="7030A0"/>
                </a:solidFill>
                <a:latin typeface="+mj-lt"/>
                <a:cs typeface="Arial" pitchFamily="34" charset="0"/>
              </a:rPr>
              <a:t>title</a:t>
            </a:r>
            <a:r>
              <a:rPr lang="fr-FR" dirty="0">
                <a:solidFill>
                  <a:srgbClr val="7030A0"/>
                </a:solidFill>
                <a:latin typeface="+mj-lt"/>
                <a:cs typeface="Arial" pitchFamily="34" charset="0"/>
              </a:rPr>
              <a:t>  &lt;/h1&gt;</a:t>
            </a:r>
          </a:p>
          <a:p>
            <a:pPr marL="265169" indent="-265169">
              <a:spcBef>
                <a:spcPts val="251"/>
              </a:spcBef>
              <a:buClr>
                <a:schemeClr val="accent1"/>
              </a:buClr>
              <a:buSzPct val="80000"/>
            </a:pPr>
            <a:r>
              <a:rPr lang="fr-FR" dirty="0">
                <a:solidFill>
                  <a:srgbClr val="7030A0"/>
                </a:solidFill>
                <a:latin typeface="+mj-lt"/>
                <a:cs typeface="Arial" pitchFamily="34" charset="0"/>
              </a:rPr>
              <a:t>			</a:t>
            </a:r>
          </a:p>
          <a:p>
            <a:pPr marL="265169" indent="-265169">
              <a:spcBef>
                <a:spcPts val="251"/>
              </a:spcBef>
              <a:buClr>
                <a:schemeClr val="accent1"/>
              </a:buClr>
              <a:buSzPct val="80000"/>
            </a:pPr>
            <a:r>
              <a:rPr lang="fr-FR" dirty="0">
                <a:solidFill>
                  <a:srgbClr val="7030A0"/>
                </a:solidFill>
                <a:latin typeface="+mj-lt"/>
                <a:cs typeface="Arial" pitchFamily="34" charset="0"/>
              </a:rPr>
              <a:t>		             &lt;p&gt;  a </a:t>
            </a:r>
            <a:r>
              <a:rPr lang="fr-FR" dirty="0" err="1">
                <a:solidFill>
                  <a:srgbClr val="7030A0"/>
                </a:solidFill>
                <a:latin typeface="+mj-lt"/>
                <a:cs typeface="Arial" pitchFamily="34" charset="0"/>
              </a:rPr>
              <a:t>paragraph</a:t>
            </a:r>
            <a:r>
              <a:rPr lang="fr-FR" dirty="0">
                <a:solidFill>
                  <a:srgbClr val="7030A0"/>
                </a:solidFill>
                <a:latin typeface="+mj-lt"/>
                <a:cs typeface="Arial" pitchFamily="34" charset="0"/>
              </a:rPr>
              <a:t> </a:t>
            </a:r>
            <a:r>
              <a:rPr lang="fr-FR" dirty="0" err="1">
                <a:solidFill>
                  <a:srgbClr val="7030A0"/>
                </a:solidFill>
                <a:latin typeface="+mj-lt"/>
                <a:cs typeface="Arial" pitchFamily="34" charset="0"/>
              </a:rPr>
              <a:t>with</a:t>
            </a:r>
            <a:r>
              <a:rPr lang="fr-FR" dirty="0">
                <a:solidFill>
                  <a:srgbClr val="7030A0"/>
                </a:solidFill>
                <a:latin typeface="+mj-lt"/>
                <a:cs typeface="Arial" pitchFamily="34" charset="0"/>
              </a:rPr>
              <a:t> </a:t>
            </a:r>
            <a:r>
              <a:rPr lang="fr-FR" dirty="0">
                <a:solidFill>
                  <a:schemeClr val="accent1"/>
                </a:solidFill>
                <a:latin typeface="+mj-lt"/>
                <a:cs typeface="Arial" pitchFamily="34" charset="0"/>
              </a:rPr>
              <a:t>&lt;</a:t>
            </a:r>
            <a:r>
              <a:rPr lang="fr-FR" dirty="0" err="1">
                <a:solidFill>
                  <a:schemeClr val="accent5"/>
                </a:solidFill>
                <a:latin typeface="+mj-lt"/>
                <a:cs typeface="Arial" pitchFamily="34" charset="0"/>
              </a:rPr>
              <a:t>strong</a:t>
            </a:r>
            <a:r>
              <a:rPr lang="fr-FR" dirty="0">
                <a:solidFill>
                  <a:schemeClr val="accent1"/>
                </a:solidFill>
                <a:latin typeface="+mj-lt"/>
                <a:cs typeface="Arial" pitchFamily="34" charset="0"/>
              </a:rPr>
              <a:t>&gt; </a:t>
            </a:r>
            <a:r>
              <a:rPr lang="en-US" dirty="0">
                <a:solidFill>
                  <a:srgbClr val="7030A0"/>
                </a:solidFill>
                <a:latin typeface="+mj-lt"/>
                <a:cs typeface="Arial" pitchFamily="34" charset="0"/>
              </a:rPr>
              <a:t>very important</a:t>
            </a:r>
            <a:r>
              <a:rPr lang="fr-FR" dirty="0">
                <a:solidFill>
                  <a:srgbClr val="7030A0"/>
                </a:solidFill>
                <a:latin typeface="+mj-lt"/>
                <a:cs typeface="Arial" pitchFamily="34" charset="0"/>
              </a:rPr>
              <a:t> content</a:t>
            </a:r>
            <a:r>
              <a:rPr lang="en-US" dirty="0">
                <a:solidFill>
                  <a:srgbClr val="7030A0"/>
                </a:solidFill>
                <a:latin typeface="+mj-lt"/>
                <a:cs typeface="Arial" pitchFamily="34" charset="0"/>
              </a:rPr>
              <a:t> text </a:t>
            </a:r>
            <a:r>
              <a:rPr lang="fr-FR" dirty="0">
                <a:solidFill>
                  <a:schemeClr val="accent1"/>
                </a:solidFill>
                <a:latin typeface="+mj-lt"/>
                <a:cs typeface="Arial" pitchFamily="34" charset="0"/>
              </a:rPr>
              <a:t>&lt;/</a:t>
            </a:r>
            <a:r>
              <a:rPr lang="fr-FR" dirty="0" err="1">
                <a:solidFill>
                  <a:srgbClr val="DC5924"/>
                </a:solidFill>
                <a:latin typeface="+mj-lt"/>
                <a:cs typeface="Arial" pitchFamily="34" charset="0"/>
              </a:rPr>
              <a:t>strong</a:t>
            </a:r>
            <a:r>
              <a:rPr lang="fr-FR" dirty="0">
                <a:solidFill>
                  <a:schemeClr val="accent1"/>
                </a:solidFill>
                <a:latin typeface="+mj-lt"/>
                <a:cs typeface="Arial" pitchFamily="34" charset="0"/>
              </a:rPr>
              <a:t>&gt; </a:t>
            </a:r>
            <a:endParaRPr lang="fr-FR" dirty="0">
              <a:solidFill>
                <a:srgbClr val="7030A0"/>
              </a:solidFill>
              <a:latin typeface="+mj-lt"/>
              <a:cs typeface="Arial" pitchFamily="34" charset="0"/>
            </a:endParaRPr>
          </a:p>
          <a:p>
            <a:pPr marL="265169" indent="-265169">
              <a:spcBef>
                <a:spcPts val="251"/>
              </a:spcBef>
              <a:buClr>
                <a:schemeClr val="accent1"/>
              </a:buClr>
              <a:buSzPct val="80000"/>
              <a:defRPr/>
            </a:pPr>
            <a:r>
              <a:rPr lang="fr-FR" dirty="0">
                <a:solidFill>
                  <a:srgbClr val="7030A0"/>
                </a:solidFill>
                <a:latin typeface="+mj-lt"/>
                <a:cs typeface="Arial" pitchFamily="34" charset="0"/>
              </a:rPr>
              <a:t>		             &lt;/p&gt;</a:t>
            </a:r>
          </a:p>
          <a:p>
            <a:pPr marL="265169" indent="-265169">
              <a:spcBef>
                <a:spcPts val="251"/>
              </a:spcBef>
              <a:buClr>
                <a:schemeClr val="accent1"/>
              </a:buClr>
              <a:buSzPct val="80000"/>
              <a:defRPr/>
            </a:pPr>
            <a:endParaRPr lang="fr-FR" dirty="0">
              <a:solidFill>
                <a:srgbClr val="7030A0"/>
              </a:solidFill>
              <a:latin typeface="+mj-lt"/>
              <a:cs typeface="Arial" pitchFamily="34" charset="0"/>
            </a:endParaRPr>
          </a:p>
          <a:p>
            <a:pPr marL="265169" indent="-265169">
              <a:spcBef>
                <a:spcPts val="251"/>
              </a:spcBef>
              <a:buClr>
                <a:schemeClr val="accent1"/>
              </a:buClr>
              <a:buSzPct val="80000"/>
            </a:pPr>
            <a:r>
              <a:rPr lang="fr-FR" dirty="0">
                <a:solidFill>
                  <a:srgbClr val="7030A0"/>
                </a:solidFill>
                <a:latin typeface="+mj-lt"/>
                <a:cs typeface="Arial" pitchFamily="34" charset="0"/>
              </a:rPr>
              <a:t>		             &lt;p&gt;  a </a:t>
            </a:r>
            <a:r>
              <a:rPr lang="fr-FR" dirty="0" err="1">
                <a:solidFill>
                  <a:srgbClr val="7030A0"/>
                </a:solidFill>
                <a:latin typeface="+mj-lt"/>
                <a:cs typeface="Arial" pitchFamily="34" charset="0"/>
              </a:rPr>
              <a:t>paragraph</a:t>
            </a:r>
            <a:r>
              <a:rPr lang="fr-FR" dirty="0">
                <a:solidFill>
                  <a:srgbClr val="7030A0"/>
                </a:solidFill>
                <a:latin typeface="+mj-lt"/>
                <a:cs typeface="Arial" pitchFamily="34" charset="0"/>
              </a:rPr>
              <a:t> </a:t>
            </a:r>
            <a:r>
              <a:rPr lang="fr-FR" dirty="0" err="1">
                <a:solidFill>
                  <a:srgbClr val="7030A0"/>
                </a:solidFill>
                <a:latin typeface="+mj-lt"/>
                <a:cs typeface="Arial" pitchFamily="34" charset="0"/>
              </a:rPr>
              <a:t>with</a:t>
            </a:r>
            <a:r>
              <a:rPr lang="fr-FR" dirty="0">
                <a:solidFill>
                  <a:srgbClr val="7030A0"/>
                </a:solidFill>
                <a:latin typeface="+mj-lt"/>
                <a:cs typeface="Arial" pitchFamily="34" charset="0"/>
              </a:rPr>
              <a:t> </a:t>
            </a:r>
            <a:r>
              <a:rPr lang="fr-FR" dirty="0">
                <a:solidFill>
                  <a:schemeClr val="accent1"/>
                </a:solidFill>
                <a:latin typeface="+mj-lt"/>
                <a:cs typeface="Arial" pitchFamily="34" charset="0"/>
              </a:rPr>
              <a:t>&lt;</a:t>
            </a:r>
            <a:r>
              <a:rPr lang="fr-FR" dirty="0" err="1">
                <a:solidFill>
                  <a:srgbClr val="DC5924"/>
                </a:solidFill>
                <a:latin typeface="+mj-lt"/>
                <a:cs typeface="Arial" pitchFamily="34" charset="0"/>
              </a:rPr>
              <a:t>em</a:t>
            </a:r>
            <a:r>
              <a:rPr lang="fr-FR" dirty="0">
                <a:solidFill>
                  <a:schemeClr val="accent1"/>
                </a:solidFill>
                <a:latin typeface="+mj-lt"/>
                <a:cs typeface="Arial" pitchFamily="34" charset="0"/>
              </a:rPr>
              <a:t>&gt; </a:t>
            </a:r>
            <a:r>
              <a:rPr lang="en-US" dirty="0">
                <a:solidFill>
                  <a:srgbClr val="7030A0"/>
                </a:solidFill>
                <a:latin typeface="+mj-lt"/>
                <a:cs typeface="Arial" pitchFamily="34" charset="0"/>
              </a:rPr>
              <a:t>relatively important </a:t>
            </a:r>
            <a:r>
              <a:rPr lang="fr-FR" dirty="0">
                <a:solidFill>
                  <a:srgbClr val="7030A0"/>
                </a:solidFill>
                <a:latin typeface="+mj-lt"/>
                <a:cs typeface="Arial" pitchFamily="34" charset="0"/>
              </a:rPr>
              <a:t>content</a:t>
            </a:r>
            <a:r>
              <a:rPr lang="en-US" dirty="0">
                <a:solidFill>
                  <a:srgbClr val="7030A0"/>
                </a:solidFill>
                <a:latin typeface="+mj-lt"/>
                <a:cs typeface="Arial" pitchFamily="34" charset="0"/>
              </a:rPr>
              <a:t> text </a:t>
            </a:r>
            <a:r>
              <a:rPr lang="fr-FR" dirty="0">
                <a:solidFill>
                  <a:schemeClr val="accent1"/>
                </a:solidFill>
                <a:latin typeface="+mj-lt"/>
                <a:cs typeface="Arial" pitchFamily="34" charset="0"/>
              </a:rPr>
              <a:t>&lt;</a:t>
            </a:r>
            <a:r>
              <a:rPr lang="fr-FR" dirty="0">
                <a:solidFill>
                  <a:srgbClr val="DC5924"/>
                </a:solidFill>
                <a:latin typeface="+mj-lt"/>
                <a:cs typeface="Arial" pitchFamily="34" charset="0"/>
              </a:rPr>
              <a:t>/</a:t>
            </a:r>
            <a:r>
              <a:rPr lang="fr-FR" dirty="0" err="1">
                <a:solidFill>
                  <a:srgbClr val="DC5924"/>
                </a:solidFill>
                <a:latin typeface="+mj-lt"/>
                <a:cs typeface="Arial" pitchFamily="34" charset="0"/>
              </a:rPr>
              <a:t>em</a:t>
            </a:r>
            <a:r>
              <a:rPr lang="fr-FR" dirty="0">
                <a:solidFill>
                  <a:schemeClr val="accent1"/>
                </a:solidFill>
                <a:latin typeface="+mj-lt"/>
                <a:cs typeface="Arial" pitchFamily="34" charset="0"/>
              </a:rPr>
              <a:t>&gt; </a:t>
            </a:r>
            <a:endParaRPr lang="fr-FR" dirty="0">
              <a:solidFill>
                <a:srgbClr val="7030A0"/>
              </a:solidFill>
              <a:latin typeface="+mj-lt"/>
              <a:cs typeface="Arial" pitchFamily="34" charset="0"/>
            </a:endParaRPr>
          </a:p>
          <a:p>
            <a:pPr marL="265169" indent="-265169">
              <a:spcBef>
                <a:spcPts val="251"/>
              </a:spcBef>
              <a:buClr>
                <a:schemeClr val="accent1"/>
              </a:buClr>
              <a:buSzPct val="80000"/>
              <a:defRPr/>
            </a:pPr>
            <a:r>
              <a:rPr lang="fr-FR" dirty="0">
                <a:solidFill>
                  <a:srgbClr val="7030A0"/>
                </a:solidFill>
                <a:latin typeface="+mj-lt"/>
                <a:cs typeface="Arial" pitchFamily="34" charset="0"/>
              </a:rPr>
              <a:t>		            &lt;/p&gt;</a:t>
            </a:r>
          </a:p>
          <a:p>
            <a:pPr marL="265169" indent="-265169">
              <a:spcBef>
                <a:spcPts val="251"/>
              </a:spcBef>
              <a:buClr>
                <a:schemeClr val="accent1"/>
              </a:buClr>
              <a:buSzPct val="80000"/>
            </a:pPr>
            <a:r>
              <a:rPr lang="fr-FR" dirty="0">
                <a:solidFill>
                  <a:srgbClr val="7030A0"/>
                </a:solidFill>
                <a:latin typeface="+mj-lt"/>
                <a:cs typeface="Arial" pitchFamily="34" charset="0"/>
              </a:rPr>
              <a:t>			</a:t>
            </a:r>
          </a:p>
          <a:p>
            <a:pPr marL="265169" indent="-265169">
              <a:spcBef>
                <a:spcPts val="251"/>
              </a:spcBef>
              <a:buClr>
                <a:schemeClr val="accent1"/>
              </a:buClr>
              <a:buSzPct val="80000"/>
            </a:pPr>
            <a:r>
              <a:rPr lang="fr-FR" dirty="0">
                <a:solidFill>
                  <a:srgbClr val="7030A0"/>
                </a:solidFill>
                <a:latin typeface="+mj-lt"/>
                <a:cs typeface="Arial" pitchFamily="34" charset="0"/>
              </a:rPr>
              <a:t>		            &lt;p&gt;  a </a:t>
            </a:r>
            <a:r>
              <a:rPr lang="fr-FR" dirty="0" err="1">
                <a:solidFill>
                  <a:srgbClr val="7030A0"/>
                </a:solidFill>
                <a:latin typeface="+mj-lt"/>
                <a:cs typeface="Arial" pitchFamily="34" charset="0"/>
              </a:rPr>
              <a:t>paragraph</a:t>
            </a:r>
            <a:r>
              <a:rPr lang="fr-FR" dirty="0">
                <a:solidFill>
                  <a:srgbClr val="7030A0"/>
                </a:solidFill>
                <a:latin typeface="+mj-lt"/>
                <a:cs typeface="Arial" pitchFamily="34" charset="0"/>
              </a:rPr>
              <a:t> </a:t>
            </a:r>
            <a:r>
              <a:rPr lang="fr-FR" dirty="0" err="1">
                <a:solidFill>
                  <a:srgbClr val="7030A0"/>
                </a:solidFill>
                <a:latin typeface="+mj-lt"/>
                <a:cs typeface="Arial" pitchFamily="34" charset="0"/>
              </a:rPr>
              <a:t>with</a:t>
            </a:r>
            <a:r>
              <a:rPr lang="fr-FR" dirty="0">
                <a:solidFill>
                  <a:srgbClr val="7030A0"/>
                </a:solidFill>
                <a:latin typeface="+mj-lt"/>
                <a:cs typeface="Arial" pitchFamily="34" charset="0"/>
              </a:rPr>
              <a:t> </a:t>
            </a:r>
            <a:r>
              <a:rPr lang="fr-FR" dirty="0">
                <a:solidFill>
                  <a:schemeClr val="accent1"/>
                </a:solidFill>
                <a:latin typeface="+mj-lt"/>
                <a:cs typeface="Arial" pitchFamily="34" charset="0"/>
              </a:rPr>
              <a:t>&lt;</a:t>
            </a:r>
            <a:r>
              <a:rPr lang="fr-FR" dirty="0">
                <a:solidFill>
                  <a:srgbClr val="DC5924"/>
                </a:solidFill>
                <a:latin typeface="+mj-lt"/>
                <a:cs typeface="Arial" pitchFamily="34" charset="0"/>
              </a:rPr>
              <a:t>mark</a:t>
            </a:r>
            <a:r>
              <a:rPr lang="fr-FR" dirty="0">
                <a:solidFill>
                  <a:schemeClr val="accent1"/>
                </a:solidFill>
                <a:latin typeface="+mj-lt"/>
                <a:cs typeface="Arial" pitchFamily="34" charset="0"/>
              </a:rPr>
              <a:t>&gt; </a:t>
            </a:r>
            <a:r>
              <a:rPr lang="en-US" dirty="0">
                <a:solidFill>
                  <a:srgbClr val="7030A0"/>
                </a:solidFill>
                <a:latin typeface="+mj-lt"/>
                <a:cs typeface="Arial" pitchFamily="34" charset="0"/>
              </a:rPr>
              <a:t>by marking  important</a:t>
            </a:r>
            <a:r>
              <a:rPr lang="fr-FR" dirty="0">
                <a:solidFill>
                  <a:srgbClr val="7030A0"/>
                </a:solidFill>
                <a:latin typeface="+mj-lt"/>
                <a:cs typeface="Arial" pitchFamily="34" charset="0"/>
              </a:rPr>
              <a:t>  content</a:t>
            </a:r>
            <a:r>
              <a:rPr lang="en-US" dirty="0">
                <a:solidFill>
                  <a:srgbClr val="7030A0"/>
                </a:solidFill>
                <a:latin typeface="+mj-lt"/>
                <a:cs typeface="Arial" pitchFamily="34" charset="0"/>
              </a:rPr>
              <a:t> text </a:t>
            </a:r>
            <a:r>
              <a:rPr lang="fr-FR" dirty="0">
                <a:solidFill>
                  <a:schemeClr val="accent1"/>
                </a:solidFill>
                <a:latin typeface="+mj-lt"/>
                <a:cs typeface="Arial" pitchFamily="34" charset="0"/>
              </a:rPr>
              <a:t>&lt;</a:t>
            </a:r>
            <a:r>
              <a:rPr lang="fr-FR" dirty="0">
                <a:solidFill>
                  <a:srgbClr val="DC5924"/>
                </a:solidFill>
                <a:latin typeface="+mj-lt"/>
                <a:cs typeface="Arial" pitchFamily="34" charset="0"/>
              </a:rPr>
              <a:t>/mark</a:t>
            </a:r>
            <a:r>
              <a:rPr lang="fr-FR" dirty="0">
                <a:solidFill>
                  <a:schemeClr val="accent1"/>
                </a:solidFill>
                <a:latin typeface="+mj-lt"/>
                <a:cs typeface="Arial" pitchFamily="34" charset="0"/>
              </a:rPr>
              <a:t>&gt; </a:t>
            </a:r>
            <a:endParaRPr lang="fr-FR" dirty="0">
              <a:solidFill>
                <a:srgbClr val="7030A0"/>
              </a:solidFill>
              <a:latin typeface="+mj-lt"/>
              <a:cs typeface="Arial" pitchFamily="34" charset="0"/>
            </a:endParaRPr>
          </a:p>
          <a:p>
            <a:pPr marL="265169" indent="-265169">
              <a:spcBef>
                <a:spcPts val="251"/>
              </a:spcBef>
              <a:buClr>
                <a:schemeClr val="accent1"/>
              </a:buClr>
              <a:buSzPct val="80000"/>
              <a:defRPr/>
            </a:pPr>
            <a:r>
              <a:rPr lang="fr-FR" dirty="0">
                <a:solidFill>
                  <a:srgbClr val="7030A0"/>
                </a:solidFill>
                <a:latin typeface="+mj-lt"/>
                <a:cs typeface="Arial" pitchFamily="34" charset="0"/>
              </a:rPr>
              <a:t>		            &lt;/p&gt;</a:t>
            </a:r>
          </a:p>
          <a:p>
            <a:pPr marL="265169" indent="-265169">
              <a:spcBef>
                <a:spcPts val="251"/>
              </a:spcBef>
              <a:buClr>
                <a:schemeClr val="accent1"/>
              </a:buClr>
              <a:buSzPct val="80000"/>
              <a:defRPr/>
            </a:pPr>
            <a:endParaRPr lang="fr-FR" dirty="0">
              <a:solidFill>
                <a:schemeClr val="accent1"/>
              </a:solidFill>
              <a:latin typeface="+mj-lt"/>
              <a:cs typeface="Arial" pitchFamily="34" charset="0"/>
            </a:endParaRPr>
          </a:p>
          <a:p>
            <a:pPr marL="265169" indent="-265169">
              <a:spcBef>
                <a:spcPts val="251"/>
              </a:spcBef>
              <a:buClr>
                <a:schemeClr val="accent1"/>
              </a:buClr>
              <a:buSzPct val="80000"/>
              <a:defRPr/>
            </a:pPr>
            <a:r>
              <a:rPr lang="fr-FR" dirty="0">
                <a:solidFill>
                  <a:srgbClr val="7030A0"/>
                </a:solidFill>
                <a:latin typeface="+mj-lt"/>
                <a:cs typeface="Arial" pitchFamily="34" charset="0"/>
              </a:rPr>
              <a:t>		      &lt;/body&gt;         </a:t>
            </a:r>
          </a:p>
          <a:p>
            <a:pPr marL="265169" indent="-265169">
              <a:spcBef>
                <a:spcPts val="251"/>
              </a:spcBef>
              <a:buClr>
                <a:schemeClr val="accent1"/>
              </a:buClr>
              <a:buSzPct val="80000"/>
              <a:defRPr/>
            </a:pPr>
            <a:r>
              <a:rPr lang="fr-FR" dirty="0">
                <a:solidFill>
                  <a:srgbClr val="7030A0"/>
                </a:solidFill>
                <a:latin typeface="+mj-lt"/>
                <a:cs typeface="Arial" pitchFamily="34" charset="0"/>
              </a:rPr>
              <a:t>&lt;/html&gt;</a:t>
            </a:r>
          </a:p>
        </p:txBody>
      </p:sp>
      <p:sp>
        <p:nvSpPr>
          <p:cNvPr id="8" name="Rectangle 7"/>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969215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5" y="152719"/>
            <a:ext cx="7480831" cy="1371600"/>
          </a:xfrm>
        </p:spPr>
        <p:txBody>
          <a:bodyPr/>
          <a:lstStyle/>
          <a:p>
            <a:r>
              <a:rPr lang="en-US" sz="3600" dirty="0">
                <a:solidFill>
                  <a:srgbClr val="577293"/>
                </a:solidFill>
              </a:rPr>
              <a:t>&lt;Strong&gt;, &lt;</a:t>
            </a:r>
            <a:r>
              <a:rPr lang="en-US" sz="3600" dirty="0" err="1">
                <a:solidFill>
                  <a:srgbClr val="577293"/>
                </a:solidFill>
              </a:rPr>
              <a:t>em</a:t>
            </a:r>
            <a:r>
              <a:rPr lang="en-US" sz="3600" dirty="0">
                <a:solidFill>
                  <a:srgbClr val="577293"/>
                </a:solidFill>
              </a:rPr>
              <a:t>&gt; and &lt;mark&gt;</a:t>
            </a:r>
            <a:endParaRPr lang="fr-FR" sz="3600" dirty="0">
              <a:solidFill>
                <a:srgbClr val="577293"/>
              </a:solidFill>
            </a:endParaRPr>
          </a:p>
        </p:txBody>
      </p:sp>
      <p:pic>
        <p:nvPicPr>
          <p:cNvPr id="140290" name="Picture 2"/>
          <p:cNvPicPr>
            <a:picLocks noGrp="1" noChangeAspect="1" noChangeArrowheads="1"/>
          </p:cNvPicPr>
          <p:nvPr>
            <p:ph idx="1"/>
          </p:nvPr>
        </p:nvPicPr>
        <p:blipFill>
          <a:blip r:embed="rId2" cstate="print"/>
          <a:srcRect t="9068" b="9068"/>
          <a:stretch>
            <a:fillRect/>
          </a:stretch>
        </p:blipFill>
        <p:spPr bwMode="auto">
          <a:prstGeom prst="rect">
            <a:avLst/>
          </a:prstGeom>
          <a:noFill/>
          <a:ln w="9525">
            <a:solidFill>
              <a:schemeClr val="tx1"/>
            </a:solidFill>
            <a:miter lim="800000"/>
            <a:headEnd/>
            <a:tailEnd/>
          </a:ln>
        </p:spPr>
      </p:pic>
      <p:sp>
        <p:nvSpPr>
          <p:cNvPr id="6" name="Rectangle 5"/>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3765285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5" y="152719"/>
            <a:ext cx="8408969" cy="1371600"/>
          </a:xfrm>
        </p:spPr>
        <p:txBody>
          <a:bodyPr/>
          <a:lstStyle/>
          <a:p>
            <a:r>
              <a:rPr lang="en-US" dirty="0"/>
              <a:t>HTML Text format elements</a:t>
            </a:r>
          </a:p>
        </p:txBody>
      </p:sp>
      <p:pic>
        <p:nvPicPr>
          <p:cNvPr id="6" name="Picture 5" descr="Screen Shot 2018-02-03 at 12.59.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8" y="1557328"/>
            <a:ext cx="8866169" cy="4750975"/>
          </a:xfrm>
          <a:prstGeom prst="rect">
            <a:avLst/>
          </a:prstGeom>
        </p:spPr>
      </p:pic>
      <p:sp>
        <p:nvSpPr>
          <p:cNvPr id="7" name="Rectangle 6"/>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111584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91544" y="1988840"/>
            <a:ext cx="8183880" cy="3611888"/>
          </a:xfrm>
        </p:spPr>
        <p:txBody>
          <a:bodyPr/>
          <a:lstStyle/>
          <a:p>
            <a:pPr>
              <a:buNone/>
            </a:pPr>
            <a:r>
              <a:rPr lang="en-US" b="1" dirty="0">
                <a:solidFill>
                  <a:srgbClr val="0000FF"/>
                </a:solidFill>
              </a:rPr>
              <a:t>objectives</a:t>
            </a:r>
            <a:r>
              <a:rPr lang="en-US" b="1" dirty="0">
                <a:solidFill>
                  <a:schemeClr val="accent2"/>
                </a:solidFill>
              </a:rPr>
              <a:t>:</a:t>
            </a:r>
          </a:p>
          <a:p>
            <a:pPr>
              <a:buNone/>
            </a:pPr>
            <a:endParaRPr lang="en-US" b="1" dirty="0">
              <a:solidFill>
                <a:srgbClr val="0070C0"/>
              </a:solidFill>
            </a:endParaRPr>
          </a:p>
          <a:p>
            <a:pPr marL="342891" indent="-342891">
              <a:buFont typeface="Arial"/>
              <a:buChar char="•"/>
            </a:pPr>
            <a:r>
              <a:rPr lang="en-US" dirty="0"/>
              <a:t>Understanding the importance of creating valid WebPages;</a:t>
            </a:r>
          </a:p>
          <a:p>
            <a:pPr marL="342891" indent="-342891">
              <a:buFont typeface="Arial"/>
              <a:buChar char="•"/>
            </a:pPr>
            <a:r>
              <a:rPr lang="en-US" dirty="0"/>
              <a:t>Minimal structure of a valid HTML page;</a:t>
            </a:r>
          </a:p>
          <a:p>
            <a:pPr marL="342891" indent="-342891">
              <a:buFont typeface="Arial"/>
              <a:buChar char="•"/>
            </a:pPr>
            <a:r>
              <a:rPr lang="en-US" dirty="0"/>
              <a:t>Understand the principle of nesting different HTML elements</a:t>
            </a:r>
            <a:r>
              <a:rPr lang="en-US" dirty="0">
                <a:solidFill>
                  <a:srgbClr val="0070C0"/>
                </a:solidFill>
              </a:rPr>
              <a:t>.</a:t>
            </a:r>
            <a:endParaRPr lang="fr-FR" dirty="0"/>
          </a:p>
        </p:txBody>
      </p:sp>
      <p:sp>
        <p:nvSpPr>
          <p:cNvPr id="7" name="Title 1"/>
          <p:cNvSpPr txBox="1">
            <a:spLocks/>
          </p:cNvSpPr>
          <p:nvPr/>
        </p:nvSpPr>
        <p:spPr>
          <a:xfrm>
            <a:off x="1981200" y="152719"/>
            <a:ext cx="7620000" cy="13716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lgn="ctr"/>
            <a:r>
              <a:rPr lang="en-US" dirty="0" err="1"/>
              <a:t>HTMl</a:t>
            </a:r>
            <a:r>
              <a:rPr lang="en-US" dirty="0"/>
              <a:t> Page Structure</a:t>
            </a:r>
          </a:p>
        </p:txBody>
      </p:sp>
    </p:spTree>
    <p:extLst>
      <p:ext uri="{BB962C8B-B14F-4D97-AF65-F5344CB8AC3E}">
        <p14:creationId xmlns:p14="http://schemas.microsoft.com/office/powerpoint/2010/main" val="970049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link </a:t>
            </a:r>
          </a:p>
        </p:txBody>
      </p:sp>
      <p:sp>
        <p:nvSpPr>
          <p:cNvPr id="3" name="Content Placeholder 2"/>
          <p:cNvSpPr>
            <a:spLocks noGrp="1"/>
          </p:cNvSpPr>
          <p:nvPr>
            <p:ph idx="1"/>
          </p:nvPr>
        </p:nvSpPr>
        <p:spPr/>
        <p:txBody>
          <a:bodyPr/>
          <a:lstStyle/>
          <a:p>
            <a:pPr marL="342891" indent="-342891">
              <a:buFont typeface="Arial"/>
              <a:buChar char="•"/>
            </a:pPr>
            <a:r>
              <a:rPr lang="en-US" dirty="0"/>
              <a:t>https://www.w3schools.com/html/</a:t>
            </a:r>
            <a:r>
              <a:rPr lang="en-US" dirty="0" err="1"/>
              <a:t>html_intro.asp</a:t>
            </a:r>
            <a:endParaRPr lang="en-US" dirty="0"/>
          </a:p>
        </p:txBody>
      </p:sp>
    </p:spTree>
    <p:extLst>
      <p:ext uri="{BB962C8B-B14F-4D97-AF65-F5344CB8AC3E}">
        <p14:creationId xmlns:p14="http://schemas.microsoft.com/office/powerpoint/2010/main" val="3360780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1500" dirty="0"/>
              <a:t>Thank You</a:t>
            </a:r>
          </a:p>
        </p:txBody>
      </p:sp>
      <p:pic>
        <p:nvPicPr>
          <p:cNvPr id="6" name="Picture 2" descr="http://portal.bu.edu.sa/Baha-theme/images/baha%20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4016" y="279581"/>
            <a:ext cx="738568" cy="7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6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9"/>
            <a:ext cx="7620000" cy="1371600"/>
          </a:xfrm>
        </p:spPr>
        <p:txBody>
          <a:bodyPr/>
          <a:lstStyle/>
          <a:p>
            <a:r>
              <a:rPr lang="en-US" dirty="0" err="1"/>
              <a:t>HTMl</a:t>
            </a:r>
            <a:r>
              <a:rPr lang="en-US" dirty="0"/>
              <a:t> Page Structure</a:t>
            </a:r>
          </a:p>
        </p:txBody>
      </p:sp>
      <p:pic>
        <p:nvPicPr>
          <p:cNvPr id="6" name="Picture 5" descr="Screen Shot 2018-02-02 at 18.27.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830" y="1524326"/>
            <a:ext cx="8646347" cy="4647883"/>
          </a:xfrm>
          <a:prstGeom prst="rect">
            <a:avLst/>
          </a:prstGeom>
        </p:spPr>
      </p:pic>
    </p:spTree>
    <p:extLst>
      <p:ext uri="{BB962C8B-B14F-4D97-AF65-F5344CB8AC3E}">
        <p14:creationId xmlns:p14="http://schemas.microsoft.com/office/powerpoint/2010/main" val="2780794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9"/>
            <a:ext cx="7620000" cy="1371600"/>
          </a:xfrm>
        </p:spPr>
        <p:txBody>
          <a:bodyPr/>
          <a:lstStyle/>
          <a:p>
            <a:r>
              <a:rPr lang="en-US" dirty="0"/>
              <a:t>HTML Basic Example </a:t>
            </a:r>
          </a:p>
        </p:txBody>
      </p:sp>
      <p:sp>
        <p:nvSpPr>
          <p:cNvPr id="3" name="Content Placeholder 2"/>
          <p:cNvSpPr>
            <a:spLocks noGrp="1"/>
          </p:cNvSpPr>
          <p:nvPr>
            <p:ph idx="1"/>
          </p:nvPr>
        </p:nvSpPr>
        <p:spPr/>
        <p:txBody>
          <a:bodyPr/>
          <a:lstStyle/>
          <a:p>
            <a:r>
              <a:rPr lang="en-US" dirty="0">
                <a:solidFill>
                  <a:srgbClr val="0000FF"/>
                </a:solidFill>
              </a:rPr>
              <a:t>HTML Documents:</a:t>
            </a:r>
          </a:p>
          <a:p>
            <a:pPr marL="457189" indent="-457189">
              <a:buFont typeface="+mj-lt"/>
              <a:buAutoNum type="arabicPeriod"/>
            </a:pPr>
            <a:r>
              <a:rPr lang="en-US" dirty="0"/>
              <a:t>All HTML documents must start with a document type declaration: </a:t>
            </a:r>
            <a:r>
              <a:rPr lang="en-US" dirty="0">
                <a:solidFill>
                  <a:schemeClr val="accent5"/>
                </a:solidFill>
              </a:rPr>
              <a:t>&lt;!DOCTYPE html&gt;</a:t>
            </a:r>
          </a:p>
          <a:p>
            <a:pPr marL="457189" indent="-457189">
              <a:buFont typeface="+mj-lt"/>
              <a:buAutoNum type="arabicPeriod"/>
            </a:pPr>
            <a:r>
              <a:rPr lang="en-US" dirty="0"/>
              <a:t>The document itself begins with </a:t>
            </a:r>
            <a:r>
              <a:rPr lang="en-US" dirty="0">
                <a:solidFill>
                  <a:schemeClr val="accent5"/>
                </a:solidFill>
              </a:rPr>
              <a:t>&lt;html&gt; </a:t>
            </a:r>
            <a:r>
              <a:rPr lang="en-US" dirty="0">
                <a:solidFill>
                  <a:srgbClr val="000000"/>
                </a:solidFill>
              </a:rPr>
              <a:t>and ends with </a:t>
            </a:r>
            <a:r>
              <a:rPr lang="en-US" dirty="0">
                <a:solidFill>
                  <a:schemeClr val="accent5"/>
                </a:solidFill>
              </a:rPr>
              <a:t>&lt;/html&gt;</a:t>
            </a:r>
          </a:p>
          <a:p>
            <a:pPr marL="457189" indent="-457189">
              <a:buFont typeface="+mj-lt"/>
              <a:buAutoNum type="arabicPeriod"/>
            </a:pPr>
            <a:r>
              <a:rPr lang="en-US" dirty="0">
                <a:solidFill>
                  <a:srgbClr val="000000"/>
                </a:solidFill>
              </a:rPr>
              <a:t>The visible part of HTML document is between </a:t>
            </a:r>
            <a:r>
              <a:rPr lang="en-US" dirty="0">
                <a:solidFill>
                  <a:schemeClr val="accent5"/>
                </a:solidFill>
              </a:rPr>
              <a:t>&lt;body&gt; </a:t>
            </a:r>
            <a:r>
              <a:rPr lang="en-US" dirty="0">
                <a:solidFill>
                  <a:srgbClr val="000000"/>
                </a:solidFill>
              </a:rPr>
              <a:t>and</a:t>
            </a:r>
            <a:r>
              <a:rPr lang="en-US" dirty="0">
                <a:solidFill>
                  <a:schemeClr val="accent5"/>
                </a:solidFill>
              </a:rPr>
              <a:t> &lt;/body&gt;</a:t>
            </a:r>
          </a:p>
          <a:p>
            <a:pPr marL="457189" indent="-457189">
              <a:buFont typeface="+mj-lt"/>
              <a:buAutoNum type="arabicPeriod"/>
            </a:pPr>
            <a:endParaRPr lang="en-US" dirty="0">
              <a:solidFill>
                <a:schemeClr val="accent5"/>
              </a:solidFill>
            </a:endParaRPr>
          </a:p>
        </p:txBody>
      </p:sp>
      <p:pic>
        <p:nvPicPr>
          <p:cNvPr id="6" name="Picture 5" descr="Screen Shot 2018-02-03 at 11.15.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0919" y="4396945"/>
            <a:ext cx="4826000" cy="2461063"/>
          </a:xfrm>
          <a:prstGeom prst="rect">
            <a:avLst/>
          </a:prstGeom>
        </p:spPr>
      </p:pic>
    </p:spTree>
    <p:extLst>
      <p:ext uri="{BB962C8B-B14F-4D97-AF65-F5344CB8AC3E}">
        <p14:creationId xmlns:p14="http://schemas.microsoft.com/office/powerpoint/2010/main" val="281638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9"/>
            <a:ext cx="7620000" cy="1371600"/>
          </a:xfrm>
        </p:spPr>
        <p:txBody>
          <a:bodyPr/>
          <a:lstStyle/>
          <a:p>
            <a:r>
              <a:rPr lang="en-US" dirty="0"/>
              <a:t>HTML Basic Example</a:t>
            </a:r>
            <a:br>
              <a:rPr lang="en-US" dirty="0"/>
            </a:br>
            <a:r>
              <a:rPr lang="en-US" sz="2800" dirty="0">
                <a:solidFill>
                  <a:srgbClr val="0000FF"/>
                </a:solidFill>
              </a:rPr>
              <a:t>HTML Headings </a:t>
            </a:r>
          </a:p>
        </p:txBody>
      </p:sp>
      <p:sp>
        <p:nvSpPr>
          <p:cNvPr id="3" name="Content Placeholder 2"/>
          <p:cNvSpPr>
            <a:spLocks noGrp="1"/>
          </p:cNvSpPr>
          <p:nvPr>
            <p:ph idx="1"/>
          </p:nvPr>
        </p:nvSpPr>
        <p:spPr/>
        <p:txBody>
          <a:bodyPr/>
          <a:lstStyle/>
          <a:p>
            <a:r>
              <a:rPr lang="en-US" dirty="0"/>
              <a:t>HTML headings are defined with </a:t>
            </a:r>
            <a:r>
              <a:rPr lang="en-US" dirty="0">
                <a:solidFill>
                  <a:schemeClr val="accent5"/>
                </a:solidFill>
              </a:rPr>
              <a:t>&lt;h1&gt; </a:t>
            </a:r>
            <a:r>
              <a:rPr lang="en-US" dirty="0"/>
              <a:t>to </a:t>
            </a:r>
            <a:r>
              <a:rPr lang="en-US">
                <a:solidFill>
                  <a:srgbClr val="DC5924"/>
                </a:solidFill>
              </a:rPr>
              <a:t>&lt;/h1&gt; </a:t>
            </a:r>
            <a:r>
              <a:rPr lang="en-US" dirty="0"/>
              <a:t>tags</a:t>
            </a:r>
          </a:p>
          <a:p>
            <a:r>
              <a:rPr lang="en-US" dirty="0">
                <a:solidFill>
                  <a:srgbClr val="DC5924"/>
                </a:solidFill>
              </a:rPr>
              <a:t>&lt;h1&gt; </a:t>
            </a:r>
            <a:r>
              <a:rPr lang="en-US" dirty="0"/>
              <a:t>defines the most important heading</a:t>
            </a:r>
          </a:p>
          <a:p>
            <a:r>
              <a:rPr lang="en-US" dirty="0">
                <a:solidFill>
                  <a:srgbClr val="DC5924"/>
                </a:solidFill>
              </a:rPr>
              <a:t>&lt;h6&gt; </a:t>
            </a:r>
            <a:r>
              <a:rPr lang="en-US" dirty="0"/>
              <a:t>defines the least important heading </a:t>
            </a:r>
          </a:p>
        </p:txBody>
      </p:sp>
      <p:pic>
        <p:nvPicPr>
          <p:cNvPr id="7" name="Picture 6" descr="Screen Shot 2018-02-03 at 11.19.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281" y="3459215"/>
            <a:ext cx="4584700" cy="3289300"/>
          </a:xfrm>
          <a:prstGeom prst="rect">
            <a:avLst/>
          </a:prstGeom>
        </p:spPr>
      </p:pic>
      <p:pic>
        <p:nvPicPr>
          <p:cNvPr id="8" name="Picture 7" descr="Screen Shot 2018-02-03 at 11.19.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865" y="3581673"/>
            <a:ext cx="4775200" cy="2895335"/>
          </a:xfrm>
          <a:prstGeom prst="rect">
            <a:avLst/>
          </a:prstGeom>
        </p:spPr>
      </p:pic>
    </p:spTree>
    <p:extLst>
      <p:ext uri="{BB962C8B-B14F-4D97-AF65-F5344CB8AC3E}">
        <p14:creationId xmlns:p14="http://schemas.microsoft.com/office/powerpoint/2010/main" val="419419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981200" y="152400"/>
            <a:ext cx="7620000" cy="1371600"/>
          </a:xfrm>
        </p:spPr>
        <p:txBody>
          <a:bodyPr>
            <a:normAutofit/>
          </a:bodyPr>
          <a:lstStyle/>
          <a:p>
            <a:r>
              <a:rPr lang="en-US" dirty="0"/>
              <a:t>HTML Basic Example</a:t>
            </a:r>
            <a:br>
              <a:rPr lang="en-US" dirty="0"/>
            </a:br>
            <a:r>
              <a:rPr lang="en-US" sz="2800" dirty="0">
                <a:solidFill>
                  <a:srgbClr val="0000FF"/>
                </a:solidFill>
              </a:rPr>
              <a:t>HTML Paragraphs, links and Images</a:t>
            </a:r>
            <a:endParaRPr lang="en-US" dirty="0"/>
          </a:p>
        </p:txBody>
      </p:sp>
      <p:sp>
        <p:nvSpPr>
          <p:cNvPr id="3" name="Content Placeholder 2"/>
          <p:cNvSpPr>
            <a:spLocks noGrp="1"/>
          </p:cNvSpPr>
          <p:nvPr>
            <p:ph idx="1"/>
          </p:nvPr>
        </p:nvSpPr>
        <p:spPr/>
        <p:txBody>
          <a:bodyPr/>
          <a:lstStyle/>
          <a:p>
            <a:pPr marL="457189" indent="-457189">
              <a:buFont typeface="+mj-lt"/>
              <a:buAutoNum type="arabicPeriod"/>
            </a:pPr>
            <a:r>
              <a:rPr lang="en-US" dirty="0"/>
              <a:t>HTML paragraphs are defined with the </a:t>
            </a:r>
            <a:r>
              <a:rPr lang="en-US" dirty="0">
                <a:solidFill>
                  <a:srgbClr val="DC5924"/>
                </a:solidFill>
              </a:rPr>
              <a:t>&lt;p&gt; </a:t>
            </a:r>
            <a:r>
              <a:rPr lang="en-US" dirty="0"/>
              <a:t>tag:</a:t>
            </a:r>
          </a:p>
          <a:p>
            <a:pPr marL="457189" indent="-457189">
              <a:buFont typeface="+mj-lt"/>
              <a:buAutoNum type="arabicPeriod"/>
            </a:pPr>
            <a:endParaRPr lang="en-US" dirty="0"/>
          </a:p>
          <a:p>
            <a:pPr marL="457189" indent="-457189">
              <a:buFont typeface="+mj-lt"/>
              <a:buAutoNum type="arabicPeriod"/>
            </a:pPr>
            <a:endParaRPr lang="en-US" dirty="0"/>
          </a:p>
          <a:p>
            <a:pPr marL="0" indent="0">
              <a:buNone/>
            </a:pPr>
            <a:endParaRPr lang="en-US" dirty="0"/>
          </a:p>
          <a:p>
            <a:pPr marL="0" indent="0">
              <a:buNone/>
            </a:pPr>
            <a:endParaRPr lang="en-US" dirty="0"/>
          </a:p>
          <a:p>
            <a:pPr marL="0" indent="0">
              <a:buNone/>
            </a:pPr>
            <a:r>
              <a:rPr lang="en-US" dirty="0"/>
              <a:t>2.   HTML links are defined with the </a:t>
            </a:r>
            <a:r>
              <a:rPr lang="en-US" dirty="0">
                <a:solidFill>
                  <a:srgbClr val="DC5924"/>
                </a:solidFill>
              </a:rPr>
              <a:t>&lt;a&gt; </a:t>
            </a:r>
            <a:r>
              <a:rPr lang="en-US" dirty="0"/>
              <a:t>tag:</a:t>
            </a:r>
          </a:p>
        </p:txBody>
      </p:sp>
      <p:pic>
        <p:nvPicPr>
          <p:cNvPr id="6" name="Picture 5" descr="Screen Shot 2018-02-03 at 11.23.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0" y="2340742"/>
            <a:ext cx="4445000" cy="1853453"/>
          </a:xfrm>
          <a:prstGeom prst="rect">
            <a:avLst/>
          </a:prstGeom>
        </p:spPr>
      </p:pic>
      <p:pic>
        <p:nvPicPr>
          <p:cNvPr id="7" name="Picture 6" descr="Screen Shot 2018-02-03 at 11.23.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8305" y="2570602"/>
            <a:ext cx="3251200" cy="1282700"/>
          </a:xfrm>
          <a:prstGeom prst="rect">
            <a:avLst/>
          </a:prstGeom>
        </p:spPr>
      </p:pic>
      <p:pic>
        <p:nvPicPr>
          <p:cNvPr id="8" name="Picture 7" descr="Screen Shot 2018-02-03 at 11.25.3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2291" y="4864625"/>
            <a:ext cx="6235700" cy="1942577"/>
          </a:xfrm>
          <a:prstGeom prst="rect">
            <a:avLst/>
          </a:prstGeom>
        </p:spPr>
      </p:pic>
      <p:pic>
        <p:nvPicPr>
          <p:cNvPr id="9" name="Picture 8" descr="Screen Shot 2018-02-03 at 11.25.4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305" y="5575302"/>
            <a:ext cx="2362200" cy="596900"/>
          </a:xfrm>
          <a:prstGeom prst="rect">
            <a:avLst/>
          </a:prstGeom>
        </p:spPr>
      </p:pic>
      <p:sp>
        <p:nvSpPr>
          <p:cNvPr id="11" name="Rectangle 10"/>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74497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9"/>
            <a:ext cx="7620000" cy="1371600"/>
          </a:xfrm>
        </p:spPr>
        <p:txBody>
          <a:bodyPr>
            <a:normAutofit/>
          </a:bodyPr>
          <a:lstStyle/>
          <a:p>
            <a:r>
              <a:rPr lang="en-US" dirty="0"/>
              <a:t>HTML Basic Example</a:t>
            </a:r>
            <a:br>
              <a:rPr lang="en-US" dirty="0"/>
            </a:br>
            <a:r>
              <a:rPr lang="en-US" sz="2800" dirty="0">
                <a:solidFill>
                  <a:srgbClr val="0000FF"/>
                </a:solidFill>
              </a:rPr>
              <a:t>HTML Paragraphs, links and Images</a:t>
            </a:r>
            <a:endParaRPr lang="en-US" dirty="0"/>
          </a:p>
        </p:txBody>
      </p:sp>
      <p:sp>
        <p:nvSpPr>
          <p:cNvPr id="3" name="Content Placeholder 2"/>
          <p:cNvSpPr>
            <a:spLocks noGrp="1"/>
          </p:cNvSpPr>
          <p:nvPr>
            <p:ph idx="1"/>
          </p:nvPr>
        </p:nvSpPr>
        <p:spPr/>
        <p:txBody>
          <a:bodyPr>
            <a:normAutofit lnSpcReduction="10000"/>
          </a:bodyPr>
          <a:lstStyle/>
          <a:p>
            <a:pPr marL="457189" indent="-457189">
              <a:buAutoNum type="arabicPeriod" startAt="2"/>
            </a:pPr>
            <a:r>
              <a:rPr lang="en-US" dirty="0"/>
              <a:t>HTML links are defined with the </a:t>
            </a:r>
            <a:r>
              <a:rPr lang="en-US" dirty="0">
                <a:solidFill>
                  <a:srgbClr val="DC5924"/>
                </a:solidFill>
              </a:rPr>
              <a:t>&lt;a&gt; </a:t>
            </a:r>
            <a:r>
              <a:rPr lang="en-US" dirty="0"/>
              <a:t>tag:</a:t>
            </a:r>
          </a:p>
          <a:p>
            <a:pPr marL="457189" indent="-457189">
              <a:buAutoNum type="arabicPeriod" startAt="2"/>
            </a:pPr>
            <a:endParaRPr lang="en-US" dirty="0"/>
          </a:p>
          <a:p>
            <a:pPr marL="457189" indent="-457189">
              <a:buAutoNum type="arabicPeriod" startAt="2"/>
            </a:pPr>
            <a:endParaRPr lang="en-US" dirty="0"/>
          </a:p>
          <a:p>
            <a:pPr marL="457189" indent="-457189">
              <a:buAutoNum type="arabicPeriod" startAt="2"/>
            </a:pPr>
            <a:endParaRPr lang="en-US" dirty="0"/>
          </a:p>
          <a:p>
            <a:pPr marL="457189" indent="-457189">
              <a:buAutoNum type="arabicPeriod" startAt="2"/>
            </a:pPr>
            <a:endParaRPr lang="en-US" dirty="0"/>
          </a:p>
          <a:p>
            <a:pPr marL="342891" indent="-342891">
              <a:buFont typeface="Arial"/>
              <a:buChar char="•"/>
            </a:pPr>
            <a:endParaRPr lang="en-US" dirty="0"/>
          </a:p>
          <a:p>
            <a:pPr marL="342891" indent="-342891">
              <a:buFont typeface="Arial"/>
              <a:buChar char="•"/>
            </a:pPr>
            <a:r>
              <a:rPr lang="en-US" dirty="0"/>
              <a:t>The link’s destination is specified in the </a:t>
            </a:r>
            <a:r>
              <a:rPr lang="en-US" dirty="0" err="1">
                <a:solidFill>
                  <a:srgbClr val="DC5924"/>
                </a:solidFill>
              </a:rPr>
              <a:t>href</a:t>
            </a:r>
            <a:r>
              <a:rPr lang="en-US" dirty="0">
                <a:solidFill>
                  <a:srgbClr val="DC5924"/>
                </a:solidFill>
              </a:rPr>
              <a:t> attribute</a:t>
            </a:r>
            <a:r>
              <a:rPr lang="en-US" dirty="0"/>
              <a:t>.</a:t>
            </a:r>
          </a:p>
          <a:p>
            <a:pPr marL="342891" indent="-342891">
              <a:buFont typeface="Arial"/>
              <a:buChar char="•"/>
            </a:pPr>
            <a:r>
              <a:rPr lang="en-US" dirty="0">
                <a:solidFill>
                  <a:srgbClr val="DC5924"/>
                </a:solidFill>
              </a:rPr>
              <a:t>Attributes</a:t>
            </a:r>
            <a:r>
              <a:rPr lang="en-US" dirty="0"/>
              <a:t> are used to provide additional information about HTML element. </a:t>
            </a:r>
          </a:p>
        </p:txBody>
      </p:sp>
      <p:pic>
        <p:nvPicPr>
          <p:cNvPr id="8" name="Picture 7" descr="Screen Shot 2018-02-03 at 11.25.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166" y="2212658"/>
            <a:ext cx="6235700" cy="1942577"/>
          </a:xfrm>
          <a:prstGeom prst="rect">
            <a:avLst/>
          </a:prstGeom>
        </p:spPr>
      </p:pic>
      <p:pic>
        <p:nvPicPr>
          <p:cNvPr id="9" name="Picture 8" descr="Screen Shot 2018-02-03 at 11.25.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3145" y="3124389"/>
            <a:ext cx="2362200" cy="596900"/>
          </a:xfrm>
          <a:prstGeom prst="rect">
            <a:avLst/>
          </a:prstGeom>
        </p:spPr>
      </p:pic>
      <p:sp>
        <p:nvSpPr>
          <p:cNvPr id="10" name="Rectangle 9"/>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85577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9"/>
            <a:ext cx="7620000" cy="1371600"/>
          </a:xfrm>
        </p:spPr>
        <p:txBody>
          <a:bodyPr>
            <a:normAutofit/>
          </a:bodyPr>
          <a:lstStyle/>
          <a:p>
            <a:r>
              <a:rPr lang="en-US" dirty="0"/>
              <a:t>HTML Basic Example</a:t>
            </a:r>
            <a:br>
              <a:rPr lang="en-US" dirty="0"/>
            </a:br>
            <a:r>
              <a:rPr lang="en-US" sz="2800" dirty="0">
                <a:solidFill>
                  <a:srgbClr val="0000FF"/>
                </a:solidFill>
              </a:rPr>
              <a:t>HTML Paragraphs, links and Images</a:t>
            </a:r>
            <a:endParaRPr lang="en-US" dirty="0"/>
          </a:p>
        </p:txBody>
      </p:sp>
      <p:sp>
        <p:nvSpPr>
          <p:cNvPr id="3" name="Content Placeholder 2"/>
          <p:cNvSpPr>
            <a:spLocks noGrp="1"/>
          </p:cNvSpPr>
          <p:nvPr>
            <p:ph idx="1"/>
          </p:nvPr>
        </p:nvSpPr>
        <p:spPr/>
        <p:txBody>
          <a:bodyPr/>
          <a:lstStyle/>
          <a:p>
            <a:pPr marL="457189" indent="-457189">
              <a:buAutoNum type="arabicPeriod" startAt="3"/>
            </a:pPr>
            <a:r>
              <a:rPr lang="en-US" dirty="0"/>
              <a:t>HTML images are defined with the </a:t>
            </a:r>
            <a:r>
              <a:rPr lang="en-US" dirty="0">
                <a:solidFill>
                  <a:srgbClr val="DC5924"/>
                </a:solidFill>
              </a:rPr>
              <a:t>&lt;</a:t>
            </a:r>
            <a:r>
              <a:rPr lang="en-US" dirty="0" err="1">
                <a:solidFill>
                  <a:srgbClr val="DC5924"/>
                </a:solidFill>
              </a:rPr>
              <a:t>img</a:t>
            </a:r>
            <a:r>
              <a:rPr lang="en-US" dirty="0">
                <a:solidFill>
                  <a:srgbClr val="DC5924"/>
                </a:solidFill>
              </a:rPr>
              <a:t>&gt; </a:t>
            </a:r>
            <a:r>
              <a:rPr lang="en-US" dirty="0"/>
              <a:t>tag:</a:t>
            </a:r>
          </a:p>
          <a:p>
            <a:r>
              <a:rPr lang="en-US" dirty="0"/>
              <a:t>The source file </a:t>
            </a:r>
            <a:r>
              <a:rPr lang="en-US" dirty="0">
                <a:solidFill>
                  <a:srgbClr val="DC5924"/>
                </a:solidFill>
              </a:rPr>
              <a:t>(</a:t>
            </a:r>
            <a:r>
              <a:rPr lang="en-US" dirty="0" err="1">
                <a:solidFill>
                  <a:srgbClr val="DC5924"/>
                </a:solidFill>
              </a:rPr>
              <a:t>src</a:t>
            </a:r>
            <a:r>
              <a:rPr lang="en-US" dirty="0">
                <a:solidFill>
                  <a:srgbClr val="DC5924"/>
                </a:solidFill>
              </a:rPr>
              <a:t>)</a:t>
            </a:r>
            <a:r>
              <a:rPr lang="en-US" dirty="0"/>
              <a:t>, alternative text (</a:t>
            </a:r>
            <a:r>
              <a:rPr lang="en-US" dirty="0">
                <a:solidFill>
                  <a:srgbClr val="DC5924"/>
                </a:solidFill>
              </a:rPr>
              <a:t>alt</a:t>
            </a:r>
            <a:r>
              <a:rPr lang="en-US" dirty="0"/>
              <a:t>), width, and height are provided as attributes:</a:t>
            </a:r>
          </a:p>
          <a:p>
            <a:endParaRPr lang="en-US" dirty="0"/>
          </a:p>
        </p:txBody>
      </p:sp>
      <p:pic>
        <p:nvPicPr>
          <p:cNvPr id="6" name="Picture 5" descr="Screen Shot 2018-02-03 at 11.34.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000" y="3246847"/>
            <a:ext cx="8737600" cy="533400"/>
          </a:xfrm>
          <a:prstGeom prst="rect">
            <a:avLst/>
          </a:prstGeom>
        </p:spPr>
      </p:pic>
      <p:pic>
        <p:nvPicPr>
          <p:cNvPr id="7" name="Picture 6" descr="Screen Shot 2018-02-03 at 11.35.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359" y="4073727"/>
            <a:ext cx="3733800" cy="2120900"/>
          </a:xfrm>
          <a:prstGeom prst="rect">
            <a:avLst/>
          </a:prstGeom>
        </p:spPr>
      </p:pic>
      <p:sp>
        <p:nvSpPr>
          <p:cNvPr id="8" name="Rectangle 7"/>
          <p:cNvSpPr/>
          <p:nvPr/>
        </p:nvSpPr>
        <p:spPr>
          <a:xfrm>
            <a:off x="9666625" y="206545"/>
            <a:ext cx="484428" cy="523220"/>
          </a:xfrm>
          <a:prstGeom prst="rect">
            <a:avLst/>
          </a:prstGeom>
        </p:spPr>
        <p:txBody>
          <a:bodyPr wrap="none">
            <a:spAutoFit/>
          </a:bodyPr>
          <a:lstStyle/>
          <a:p>
            <a:r>
              <a:rPr lang="en-US" sz="2800" dirty="0">
                <a:solidFill>
                  <a:schemeClr val="tx2"/>
                </a:solidFill>
                <a:latin typeface="Zapf Dingbats"/>
                <a:ea typeface="Zapf Dingbats"/>
                <a:cs typeface="Zapf Dingbats"/>
              </a:rPr>
              <a:t>★</a:t>
            </a:r>
            <a:endParaRPr lang="en-US" sz="2800" dirty="0">
              <a:solidFill>
                <a:schemeClr val="tx2"/>
              </a:solidFill>
            </a:endParaRPr>
          </a:p>
        </p:txBody>
      </p:sp>
    </p:spTree>
    <p:extLst>
      <p:ext uri="{BB962C8B-B14F-4D97-AF65-F5344CB8AC3E}">
        <p14:creationId xmlns:p14="http://schemas.microsoft.com/office/powerpoint/2010/main" val="231872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9473</TotalTime>
  <Words>1242</Words>
  <Application>Microsoft Office PowerPoint</Application>
  <PresentationFormat>شاشة عريضة</PresentationFormat>
  <Paragraphs>291</Paragraphs>
  <Slides>31</Slides>
  <Notes>14</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31</vt:i4>
      </vt:variant>
    </vt:vector>
  </HeadingPairs>
  <TitlesOfParts>
    <vt:vector size="36" baseType="lpstr">
      <vt:lpstr>Arial</vt:lpstr>
      <vt:lpstr>Calibri</vt:lpstr>
      <vt:lpstr>Calibri Light</vt:lpstr>
      <vt:lpstr>Zapf Dingbats</vt:lpstr>
      <vt:lpstr>Office Theme</vt:lpstr>
      <vt:lpstr>Web Page Development CRN: 22781</vt:lpstr>
      <vt:lpstr>Web Page Development </vt:lpstr>
      <vt:lpstr>عرض تقديمي في PowerPoint</vt:lpstr>
      <vt:lpstr>HTMl Page Structure</vt:lpstr>
      <vt:lpstr>HTML Basic Example </vt:lpstr>
      <vt:lpstr>HTML Basic Example HTML Headings </vt:lpstr>
      <vt:lpstr>HTML Basic Example HTML Paragraphs, links and Images</vt:lpstr>
      <vt:lpstr>HTML Basic Example HTML Paragraphs, links and Images</vt:lpstr>
      <vt:lpstr>HTML Basic Example HTML Paragraphs, links and Images</vt:lpstr>
      <vt:lpstr>HTML Elements, attribute and value </vt:lpstr>
      <vt:lpstr>HTML Elements, attribute and value </vt:lpstr>
      <vt:lpstr>HTML Elements, attribute and value </vt:lpstr>
      <vt:lpstr>HTML Elements, attribute and value </vt:lpstr>
      <vt:lpstr>HTML Elements, attribute and value </vt:lpstr>
      <vt:lpstr>HTML Elements, attribute and value </vt:lpstr>
      <vt:lpstr>HTML Elements, attribute and value </vt:lpstr>
      <vt:lpstr>HTML Elements, attribute and value </vt:lpstr>
      <vt:lpstr>HTML Elements, attribute and value </vt:lpstr>
      <vt:lpstr>HTML Elements, attribute and value </vt:lpstr>
      <vt:lpstr>Indentation and comment</vt:lpstr>
      <vt:lpstr>Indentation</vt:lpstr>
      <vt:lpstr>Comments</vt:lpstr>
      <vt:lpstr>Comments</vt:lpstr>
      <vt:lpstr>Comments</vt:lpstr>
      <vt:lpstr>Manage important texts</vt:lpstr>
      <vt:lpstr>&lt;strong&gt;, &lt;em&gt; and &lt;mark&gt;</vt:lpstr>
      <vt:lpstr>&lt;Strong&gt;, &lt;em&gt; and &lt;mark&gt;</vt:lpstr>
      <vt:lpstr>&lt;Strong&gt;, &lt;em&gt; and &lt;mark&gt;</vt:lpstr>
      <vt:lpstr>HTML Text format elements</vt:lpstr>
      <vt:lpstr>Important link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Youssef</dc:creator>
  <cp:lastModifiedBy>ماجد حزام محمد الزهراني</cp:lastModifiedBy>
  <cp:revision>512</cp:revision>
  <dcterms:created xsi:type="dcterms:W3CDTF">2016-02-04T21:14:10Z</dcterms:created>
  <dcterms:modified xsi:type="dcterms:W3CDTF">2019-01-21T22:32:13Z</dcterms:modified>
</cp:coreProperties>
</file>