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62"/>
  </p:notesMasterIdLst>
  <p:sldIdLst>
    <p:sldId id="40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286" r:id="rId25"/>
    <p:sldId id="287" r:id="rId26"/>
    <p:sldId id="288" r:id="rId27"/>
    <p:sldId id="289" r:id="rId28"/>
    <p:sldId id="427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7" r:id="rId50"/>
    <p:sldId id="328" r:id="rId51"/>
    <p:sldId id="329" r:id="rId52"/>
    <p:sldId id="330" r:id="rId53"/>
    <p:sldId id="331" r:id="rId54"/>
    <p:sldId id="332" r:id="rId55"/>
    <p:sldId id="290" r:id="rId56"/>
    <p:sldId id="291" r:id="rId57"/>
    <p:sldId id="292" r:id="rId58"/>
    <p:sldId id="293" r:id="rId59"/>
    <p:sldId id="326" r:id="rId60"/>
    <p:sldId id="38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5" autoAdjust="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C6A6-C2A1-474E-99BC-D77799A4060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F9CFF-C310-419C-A627-688F2026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2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</a:t>
            </a:r>
            <a:r>
              <a:rPr lang="en-US" b="1"/>
              <a:t>target</a:t>
            </a:r>
            <a:r>
              <a:rPr lang="en-US"/>
              <a:t> attribute specifies where to open the linked document.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2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&lt;title&gt;</a:t>
            </a:r>
            <a:r>
              <a:rPr lang="en-US" dirty="0"/>
              <a:t> element defines the title of the document, and is required in all HTML/XHTML 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8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</a:t>
            </a:r>
            <a:r>
              <a:rPr lang="en-US" b="1"/>
              <a:t>&lt;title&gt;</a:t>
            </a:r>
            <a:r>
              <a:rPr lang="en-US"/>
              <a:t> element defines the title of the document, and is required in all HTML/XHTML documents.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L’adresse du site auquel on va faire le lien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 élément peut contenir des attributs parfois même obligatoires. L’attribut va toujours contenir des valeurs.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&lt;title&gt;</a:t>
            </a:r>
            <a:r>
              <a:rPr lang="en-US" dirty="0"/>
              <a:t> element defines the title of the document, and is required in all HTML/XHTML 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8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&lt;title&gt;</a:t>
            </a:r>
            <a:r>
              <a:rPr lang="en-US" dirty="0"/>
              <a:t> element defines the title of the document, and is required in all HTML/XHTML 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8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&lt;title&gt;</a:t>
            </a:r>
            <a:r>
              <a:rPr lang="en-US" dirty="0"/>
              <a:t> element defines the title of the document, and is required in all HTML/XHTML documents.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Viewport: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local link (link to the same web site) is specified with a relative URL (without http://www....).</a:t>
            </a:r>
          </a:p>
          <a:p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>
              <a:sym typeface="Wingdings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put</a:t>
            </a:r>
            <a:r>
              <a:rPr lang="en-US" baseline="0" dirty="0"/>
              <a:t> our CSS style between head tags and our link between body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target</a:t>
            </a:r>
            <a:r>
              <a:rPr lang="en-US" dirty="0"/>
              <a:t> attribute specifies where to open the linked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05CB-48A0-894F-91F5-5DBA715A0C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8BF002A4-4D7F-42F7-BFFE-AC1D125121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9588C8DF-307F-4834-9BC7-C95523712A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09200A74-ADC4-436C-BD06-DD8895BDDA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4A8F6159-6A3A-4143-9B28-8EC5CD09B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9FC55DF2-68AD-455C-ADF2-733D839DFF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ttp://portal.bu.edu.sa/Baha-theme/images/baha%20logo.png">
            <a:extLst>
              <a:ext uri="{FF2B5EF4-FFF2-40B4-BE49-F238E27FC236}">
                <a16:creationId xmlns:a16="http://schemas.microsoft.com/office/drawing/2014/main" id="{4BBE7F78-D035-42F8-961F-1010B74BA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2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://portal.bu.edu.sa/Baha-theme/images/baha%20logo.png">
            <a:extLst>
              <a:ext uri="{FF2B5EF4-FFF2-40B4-BE49-F238E27FC236}">
                <a16:creationId xmlns:a16="http://schemas.microsoft.com/office/drawing/2014/main" id="{EE88EB01-F4B2-4BC0-AA9A-37F7482652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4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http://portal.bu.edu.sa/Baha-theme/images/baha%20logo.png">
            <a:extLst>
              <a:ext uri="{FF2B5EF4-FFF2-40B4-BE49-F238E27FC236}">
                <a16:creationId xmlns:a16="http://schemas.microsoft.com/office/drawing/2014/main" id="{8232F218-C408-40D8-AE62-33B6928551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2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http://portal.bu.edu.sa/Baha-theme/images/baha%20logo.png">
            <a:extLst>
              <a:ext uri="{FF2B5EF4-FFF2-40B4-BE49-F238E27FC236}">
                <a16:creationId xmlns:a16="http://schemas.microsoft.com/office/drawing/2014/main" id="{059B7110-46C7-4DED-B7A4-33F0A22331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ttp://portal.bu.edu.sa/Baha-theme/images/baha%20logo.png">
            <a:extLst>
              <a:ext uri="{FF2B5EF4-FFF2-40B4-BE49-F238E27FC236}">
                <a16:creationId xmlns:a16="http://schemas.microsoft.com/office/drawing/2014/main" id="{31CCE7D2-1050-4B56-B8A1-A2D1175EC4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1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ttp://portal.bu.edu.sa/Baha-theme/images/baha%20logo.png">
            <a:extLst>
              <a:ext uri="{FF2B5EF4-FFF2-40B4-BE49-F238E27FC236}">
                <a16:creationId xmlns:a16="http://schemas.microsoft.com/office/drawing/2014/main" id="{BB26EE48-F067-4597-935B-9F38B20FF0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0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3" y="6356356"/>
            <a:ext cx="9503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Dr. Nouf Alzahrani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5378" y="6356356"/>
            <a:ext cx="548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just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Web Page Development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CRN: 22781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5268"/>
            <a:ext cx="9144000" cy="22782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AlBaha University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Faculty of Computer Science and Information Technology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Department of Computer Science.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Semester/1439</a:t>
            </a:r>
          </a:p>
        </p:txBody>
      </p:sp>
      <p:pic>
        <p:nvPicPr>
          <p:cNvPr id="7" name="Picture 2" descr="http://portal.bu.edu.sa/Baha-theme/images/baha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18" y="124840"/>
            <a:ext cx="1713375" cy="17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3592" y="0"/>
            <a:ext cx="7772400" cy="1143000"/>
          </a:xfrm>
        </p:spPr>
        <p:txBody>
          <a:bodyPr/>
          <a:lstStyle/>
          <a:p>
            <a:r>
              <a:rPr lang="en-US" b="1" dirty="0"/>
              <a:t>Internal link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423592" y="1196752"/>
            <a:ext cx="7772400" cy="4572000"/>
          </a:xfrm>
        </p:spPr>
        <p:txBody>
          <a:bodyPr/>
          <a:lstStyle/>
          <a:p>
            <a:r>
              <a:rPr lang="en-US" dirty="0"/>
              <a:t>To view all cases, you must have 3 different folders and 4 html pages to create the links.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07568" y="2348880"/>
            <a:ext cx="7344816" cy="38164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51584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Parent </a:t>
            </a:r>
            <a:r>
              <a:rPr lang="fr-FR" dirty="0" err="1"/>
              <a:t>folder</a:t>
            </a:r>
            <a:r>
              <a:rPr lang="fr-FR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9656" y="2924944"/>
            <a:ext cx="6408712" cy="30963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15681" y="2924945"/>
            <a:ext cx="1510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Middle </a:t>
            </a:r>
            <a:r>
              <a:rPr lang="fr-FR" dirty="0" err="1"/>
              <a:t>folder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719736" y="3645024"/>
            <a:ext cx="5256584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007769" y="3933056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folder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84033" y="2420888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00FF"/>
                </a:solidFill>
              </a:rPr>
              <a:t>Parent.html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312025" y="2996952"/>
            <a:ext cx="113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0000FF"/>
                </a:solidFill>
              </a:rPr>
              <a:t>start.html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240016" y="3933056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00FF"/>
                </a:solidFill>
              </a:rPr>
              <a:t>Sub.html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608168" y="2996952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0000FF"/>
                </a:solidFill>
              </a:rPr>
              <a:t>Middle. html</a:t>
            </a:r>
          </a:p>
        </p:txBody>
      </p:sp>
      <p:sp>
        <p:nvSpPr>
          <p:cNvPr id="16" name="Ellipse 15"/>
          <p:cNvSpPr/>
          <p:nvPr/>
        </p:nvSpPr>
        <p:spPr>
          <a:xfrm>
            <a:off x="4511824" y="31409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/>
          <p:cNvSpPr/>
          <p:nvPr/>
        </p:nvSpPr>
        <p:spPr>
          <a:xfrm>
            <a:off x="5159896" y="429309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4367808" y="24208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0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3592" y="0"/>
            <a:ext cx="7772400" cy="1143000"/>
          </a:xfrm>
        </p:spPr>
        <p:txBody>
          <a:bodyPr/>
          <a:lstStyle/>
          <a:p>
            <a:r>
              <a:rPr lang="en-US" b="1" dirty="0"/>
              <a:t>Internal link</a:t>
            </a:r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775520" y="1268760"/>
            <a:ext cx="8568952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>
            <a:normAutofit fontScale="92500" lnSpcReduction="20000"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&lt;!DOCTYPE html&gt;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&lt;html&gt;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&lt;head&gt;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 &lt;title&gt; start page &lt;/title&gt;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&lt;meta 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charset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="utf-8"&gt;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&lt;/head&gt;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&lt;body&gt;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&lt;p&gt; a link to the page in the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&lt;a </a:t>
            </a:r>
            <a:r>
              <a:rPr lang="en-US" b="1" dirty="0" err="1">
                <a:solidFill>
                  <a:schemeClr val="accent2"/>
                </a:solidFill>
                <a:cs typeface="Arial" pitchFamily="34" charset="0"/>
              </a:rPr>
              <a:t>href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="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middle.html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"&gt; 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same folder 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&lt;/a&gt;	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       &lt;/p&gt;		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&lt;p&gt; a link to the page in the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&lt;a </a:t>
            </a:r>
            <a:r>
              <a:rPr lang="en-US" b="1" dirty="0" err="1">
                <a:solidFill>
                  <a:schemeClr val="accent2"/>
                </a:solidFill>
                <a:cs typeface="Arial" pitchFamily="34" charset="0"/>
              </a:rPr>
              <a:t>href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="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sub/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sub.html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"&gt; 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sub folder 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&lt;/a&gt;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&lt;/p&gt;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&lt;p&gt; a link to the page in the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&lt;a </a:t>
            </a:r>
            <a:r>
              <a:rPr lang="en-US" b="1" dirty="0" err="1">
                <a:solidFill>
                  <a:schemeClr val="accent2"/>
                </a:solidFill>
                <a:cs typeface="Arial" pitchFamily="34" charset="0"/>
              </a:rPr>
              <a:t>href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="</a:t>
            </a:r>
            <a:r>
              <a:rPr lang="en-US" b="1" dirty="0">
                <a:solidFill>
                  <a:srgbClr val="FF0000"/>
                </a:solidFill>
                <a:cs typeface="Arial" pitchFamily="34" charset="0"/>
              </a:rPr>
              <a:t>../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parent.html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"&gt; 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parent folder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&lt;/a&gt;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&lt;/p&gt;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&lt;/body&gt;      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&lt;/html&gt;</a:t>
            </a:r>
            <a:endParaRPr lang="fr-FR" b="1" dirty="0">
              <a:solidFill>
                <a:srgbClr val="7030A0"/>
              </a:solidFill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359696" y="630932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Ex: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 </a:t>
            </a:r>
            <a:r>
              <a:rPr lang="fr-FR" dirty="0"/>
              <a:t>sub1/sub2/page_name.html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</a:t>
            </a:r>
            <a:r>
              <a:rPr lang="fr-FR" dirty="0"/>
              <a:t>  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</a:t>
            </a:r>
            <a:r>
              <a:rPr lang="fr-FR" dirty="0"/>
              <a:t>../../parent.html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"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1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3592" y="188640"/>
            <a:ext cx="7772400" cy="850106"/>
          </a:xfrm>
        </p:spPr>
        <p:txBody>
          <a:bodyPr/>
          <a:lstStyle/>
          <a:p>
            <a:r>
              <a:rPr lang="en-US" b="1" dirty="0"/>
              <a:t>Internal link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980729"/>
            <a:ext cx="6457950" cy="2009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2492896"/>
            <a:ext cx="6572250" cy="2438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3933056"/>
            <a:ext cx="6953250" cy="2152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9737" y="4509121"/>
            <a:ext cx="6810375" cy="1876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484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– </a:t>
            </a:r>
            <a:r>
              <a:rPr lang="fr-FR" b="1" dirty="0"/>
              <a:t>The </a:t>
            </a:r>
            <a:r>
              <a:rPr lang="fr-FR" b="1" dirty="0" err="1"/>
              <a:t>target</a:t>
            </a:r>
            <a:r>
              <a:rPr lang="fr-FR" b="1" dirty="0"/>
              <a:t> </a:t>
            </a:r>
            <a:r>
              <a:rPr lang="fr-FR" b="1" dirty="0" err="1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target attribute can have one of the following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_blank : Opens the linked document in a new window or tab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_self : Opens the linked document in the same window/tab as it was clicked (this is default)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_parent : Opens the linked document in the parent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_top : Opens the linked document in the full body of the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Framename</a:t>
            </a:r>
            <a:r>
              <a:rPr lang="en-US" dirty="0"/>
              <a:t> : Opens the linked document in a named frame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3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– </a:t>
            </a:r>
            <a:r>
              <a:rPr lang="fr-FR" b="1" dirty="0"/>
              <a:t>The </a:t>
            </a:r>
            <a:r>
              <a:rPr lang="fr-FR" b="1" dirty="0" err="1"/>
              <a:t>target</a:t>
            </a:r>
            <a:r>
              <a:rPr lang="fr-FR" b="1" dirty="0"/>
              <a:t> </a:t>
            </a:r>
            <a:r>
              <a:rPr lang="fr-FR" b="1" dirty="0" err="1"/>
              <a:t>attribute</a:t>
            </a:r>
            <a:endParaRPr lang="en-US" dirty="0"/>
          </a:p>
        </p:txBody>
      </p:sp>
      <p:pic>
        <p:nvPicPr>
          <p:cNvPr id="4" name="Picture 3" descr="Screen Shot 2018-02-09 at 11.0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1"/>
            <a:ext cx="7531100" cy="2494935"/>
          </a:xfrm>
          <a:prstGeom prst="rect">
            <a:avLst/>
          </a:prstGeom>
        </p:spPr>
      </p:pic>
      <p:pic>
        <p:nvPicPr>
          <p:cNvPr id="5" name="Picture 4" descr="Screen Shot 2018-02-09 at 11.02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17" y="4300905"/>
            <a:ext cx="7518400" cy="1866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65186" y="4018502"/>
            <a:ext cx="73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– Image as link</a:t>
            </a:r>
          </a:p>
        </p:txBody>
      </p:sp>
      <p:pic>
        <p:nvPicPr>
          <p:cNvPr id="4" name="Picture 3" descr="Screen Shot 2018-02-09 at 11.1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7828086" cy="43735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2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– Image as link</a:t>
            </a:r>
          </a:p>
        </p:txBody>
      </p:sp>
      <p:pic>
        <p:nvPicPr>
          <p:cNvPr id="5" name="Picture 4" descr="Screen Shot 2018-02-09 at 11.12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51" y="1982380"/>
            <a:ext cx="7543800" cy="3390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71740" y="2873333"/>
            <a:ext cx="984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– Image as link</a:t>
            </a:r>
          </a:p>
        </p:txBody>
      </p:sp>
      <p:pic>
        <p:nvPicPr>
          <p:cNvPr id="6" name="Content Placeholder 5" descr="Screen Shot 2018-02-09 at 11.14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4" b="12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33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Other types of links in HTML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428056" y="1916832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Objectives: </a:t>
            </a:r>
          </a:p>
          <a:p>
            <a:pPr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Discover other possible uses of </a:t>
            </a:r>
            <a:r>
              <a:rPr lang="en-US" dirty="0">
                <a:solidFill>
                  <a:schemeClr val="accent1"/>
                </a:solidFill>
              </a:rPr>
              <a:t>&lt;a&gt; element</a:t>
            </a:r>
            <a:r>
              <a:rPr lang="en-US" dirty="0"/>
              <a:t>;</a:t>
            </a:r>
          </a:p>
          <a:p>
            <a:r>
              <a:rPr lang="en-US" dirty="0"/>
              <a:t>Understand what an </a:t>
            </a:r>
            <a:r>
              <a:rPr lang="en-US" dirty="0">
                <a:solidFill>
                  <a:schemeClr val="accent1"/>
                </a:solidFill>
              </a:rPr>
              <a:t>anchor</a:t>
            </a:r>
            <a:r>
              <a:rPr lang="en-US" dirty="0"/>
              <a:t> and learn to create it;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1"/>
                </a:solidFill>
              </a:rPr>
              <a:t>element &lt;a&gt; </a:t>
            </a:r>
            <a:r>
              <a:rPr lang="en-US" dirty="0"/>
              <a:t>to allow your visitors to </a:t>
            </a:r>
            <a:r>
              <a:rPr lang="en-US" dirty="0">
                <a:solidFill>
                  <a:schemeClr val="accent1"/>
                </a:solidFill>
              </a:rPr>
              <a:t>send you an email</a:t>
            </a:r>
            <a:r>
              <a:rPr lang="en-US" dirty="0"/>
              <a:t>;</a:t>
            </a:r>
          </a:p>
          <a:p>
            <a:r>
              <a:rPr lang="en-US" dirty="0"/>
              <a:t>Link to enable the </a:t>
            </a:r>
            <a:r>
              <a:rPr lang="en-US" dirty="0">
                <a:solidFill>
                  <a:schemeClr val="accent1"/>
                </a:solidFill>
              </a:rPr>
              <a:t>download of a file</a:t>
            </a:r>
            <a:r>
              <a:rPr lang="en-US" dirty="0"/>
              <a:t>.</a:t>
            </a:r>
          </a:p>
          <a:p>
            <a:pPr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8395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9576" y="274638"/>
            <a:ext cx="7772400" cy="850106"/>
          </a:xfrm>
        </p:spPr>
        <p:txBody>
          <a:bodyPr>
            <a:normAutofit/>
          </a:bodyPr>
          <a:lstStyle/>
          <a:p>
            <a:r>
              <a:rPr lang="en-US" sz="3200" dirty="0"/>
              <a:t>Other types of links in HTML  -  </a:t>
            </a:r>
            <a:r>
              <a:rPr lang="en-US" b="1" dirty="0"/>
              <a:t>anchor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moving in an HTML page, the page is sometimes too long, we can propose shortcuts to visitors, and so by clicking on the </a:t>
            </a:r>
            <a:r>
              <a:rPr lang="en-US" dirty="0">
                <a:solidFill>
                  <a:srgbClr val="0000FF"/>
                </a:solidFill>
              </a:rPr>
              <a:t>anchor link</a:t>
            </a:r>
            <a:r>
              <a:rPr lang="en-US" dirty="0"/>
              <a:t>, visitors will be redirected to </a:t>
            </a:r>
            <a:r>
              <a:rPr lang="en-US" dirty="0">
                <a:solidFill>
                  <a:srgbClr val="0000FF"/>
                </a:solidFill>
              </a:rPr>
              <a:t>a specific location of the page;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this will be very helpful.</a:t>
            </a:r>
          </a:p>
          <a:p>
            <a:endParaRPr lang="en-US" dirty="0"/>
          </a:p>
          <a:p>
            <a:r>
              <a:rPr lang="en-US" dirty="0"/>
              <a:t>Example:  in the case of a summary of the top of the page, you can add anchors on this summary to send visitors to different parts of this summary.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1144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51584" y="1886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 -  anchor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it, we must have first of all an </a:t>
            </a:r>
            <a:r>
              <a:rPr lang="en-US" b="1" dirty="0">
                <a:solidFill>
                  <a:schemeClr val="accent2"/>
                </a:solidFill>
              </a:rPr>
              <a:t>anchor</a:t>
            </a:r>
            <a:r>
              <a:rPr lang="en-US" dirty="0"/>
              <a:t> by adding an </a:t>
            </a:r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 attribute within the opening tag of the element where you want to send the visitor.</a:t>
            </a:r>
          </a:p>
          <a:p>
            <a:endParaRPr lang="en-US" dirty="0"/>
          </a:p>
          <a:p>
            <a:r>
              <a:rPr lang="en-US" dirty="0"/>
              <a:t>You have to give a unique value for the </a:t>
            </a:r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 in order to use this value to find the </a:t>
            </a:r>
            <a:r>
              <a:rPr lang="en-US" b="1" dirty="0">
                <a:solidFill>
                  <a:schemeClr val="accent2"/>
                </a:solidFill>
              </a:rPr>
              <a:t>anchor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value of the id must have a real meaning,</a:t>
            </a:r>
          </a:p>
          <a:p>
            <a:pPr lvl="2"/>
            <a:r>
              <a:rPr lang="en-US" dirty="0"/>
              <a:t> must not contain spaces or special characters</a:t>
            </a:r>
          </a:p>
          <a:p>
            <a:pPr lvl="2"/>
            <a:r>
              <a:rPr lang="en-US" dirty="0"/>
              <a:t>and must begin with a letter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2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4055" y="22302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 -  anchor</a:t>
            </a:r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775520" y="1284000"/>
            <a:ext cx="8568952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>
            <a:normAutofit fontScale="92500" lnSpcReduction="10000"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&lt;!DOCTYPE html&gt;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&lt;html&gt;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&lt;head&gt;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 &lt;title&gt; HTML bases&lt;/title&gt;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&lt;meta 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charset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="utf-8"&gt;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&lt;/head&gt;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&lt;body&gt;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&lt;h1&gt; HTML anchors &lt;/h1&gt;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&lt;p&gt; direct access to our anchor &lt;a </a:t>
            </a:r>
            <a:r>
              <a:rPr lang="en-US" b="1" dirty="0" err="1">
                <a:solidFill>
                  <a:srgbClr val="0000FF"/>
                </a:solidFill>
                <a:cs typeface="Arial" pitchFamily="34" charset="0"/>
              </a:rPr>
              <a:t>href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=“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#anchor1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” &gt; “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anchor1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” &lt;/a&gt; 	&lt;/p&gt;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&lt;p&gt;  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br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&gt;&lt;/p&gt;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&lt;h2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id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 “</a:t>
            </a:r>
            <a:r>
              <a:rPr lang="en-US" b="1" dirty="0">
                <a:solidFill>
                  <a:srgbClr val="0000FF"/>
                </a:solidFill>
                <a:cs typeface="Arial" pitchFamily="34" charset="0"/>
              </a:rPr>
              <a:t>anchor1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”&gt;  a first anchor &lt;/h2&gt;	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      	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&lt;/body&gt;      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&lt;/html&gt;</a:t>
            </a:r>
            <a:endParaRPr lang="fr-FR" b="1" dirty="0">
              <a:solidFill>
                <a:srgbClr val="7030A0"/>
              </a:solidFill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007768" y="5229200"/>
            <a:ext cx="237626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create the anchor 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4079776" y="5085184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63952" y="3212977"/>
            <a:ext cx="4392488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create the link that will take us back to the anchor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6960096" y="3573016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0212" y="24276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 -  anchor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340769"/>
            <a:ext cx="7391400" cy="3533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053" y="3501009"/>
            <a:ext cx="6191250" cy="3133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85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3160" y="2020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- To send email</a:t>
            </a:r>
            <a:endParaRPr lang="fr-FR" b="1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775520" y="1268760"/>
            <a:ext cx="8568952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&lt;!DOCTYPE html&gt;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&lt;html&gt;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&lt;head&gt;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 &lt;title&gt; HTML bases&lt;/title&gt;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&lt;meta 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charset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="utf-8"&gt;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&lt;/head&gt;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&lt;body&gt;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&lt;h1&gt; To send email &lt;/h1&gt;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&lt;p&gt;  Send me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&lt;a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cs typeface="Arial" pitchFamily="34" charset="0"/>
              </a:rPr>
              <a:t>href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=“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mailto:</a:t>
            </a:r>
            <a:r>
              <a:rPr lang="en-US" b="1" dirty="0">
                <a:solidFill>
                  <a:srgbClr val="00B050"/>
                </a:solidFill>
                <a:cs typeface="Arial" pitchFamily="34" charset="0"/>
              </a:rPr>
              <a:t>nouf.nma26@gmail.com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”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&gt;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email &lt;/a&gt; 	&lt;/p&gt;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    	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&lt;/body&gt;      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&lt;/html&gt;</a:t>
            </a:r>
            <a:endParaRPr lang="fr-FR" b="1" dirty="0">
              <a:solidFill>
                <a:srgbClr val="7030A0"/>
              </a:solidFill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67609" y="6237312"/>
            <a:ext cx="688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not configured your default e-mail, the link does not work !!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685301" y="411959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20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8760" y="423480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- To send email</a:t>
            </a:r>
            <a:endParaRPr lang="fr-F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32" y="1916833"/>
            <a:ext cx="6822692" cy="25942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685301" y="86013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6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9536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– download a file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81200" y="1981632"/>
            <a:ext cx="7620000" cy="4373563"/>
          </a:xfrm>
        </p:spPr>
        <p:txBody>
          <a:bodyPr>
            <a:normAutofit/>
          </a:bodyPr>
          <a:lstStyle/>
          <a:p>
            <a:r>
              <a:rPr lang="en-US" dirty="0"/>
              <a:t>If you want to allow visitors to upload word, </a:t>
            </a:r>
            <a:r>
              <a:rPr lang="en-US" dirty="0" err="1"/>
              <a:t>pdf</a:t>
            </a:r>
            <a:r>
              <a:rPr lang="en-US" dirty="0"/>
              <a:t> or </a:t>
            </a:r>
            <a:r>
              <a:rPr lang="en-US" dirty="0" err="1"/>
              <a:t>xls</a:t>
            </a:r>
            <a:r>
              <a:rPr lang="en-US" dirty="0"/>
              <a:t> files…, you must just specify the address of the file with its extension as a relative link in value of the </a:t>
            </a:r>
            <a:r>
              <a:rPr lang="en-US" dirty="0" err="1">
                <a:solidFill>
                  <a:srgbClr val="0000FF"/>
                </a:solidFill>
              </a:rPr>
              <a:t>href</a:t>
            </a:r>
            <a:r>
              <a:rPr lang="en-US" dirty="0"/>
              <a:t> attribute of the element </a:t>
            </a:r>
            <a:r>
              <a:rPr lang="en-US" dirty="0">
                <a:solidFill>
                  <a:schemeClr val="accent2"/>
                </a:solidFill>
              </a:rPr>
              <a:t>&lt;a&gt;</a:t>
            </a:r>
          </a:p>
          <a:p>
            <a:r>
              <a:rPr lang="en-US" dirty="0"/>
              <a:t>To do this it is necessary to have a file (zip, </a:t>
            </a:r>
            <a:r>
              <a:rPr lang="en-US" dirty="0" err="1"/>
              <a:t>pdf</a:t>
            </a:r>
            <a:r>
              <a:rPr lang="en-US" dirty="0"/>
              <a:t>, </a:t>
            </a:r>
            <a:r>
              <a:rPr lang="en-US" dirty="0" err="1"/>
              <a:t>xls</a:t>
            </a:r>
            <a:r>
              <a:rPr lang="en-US" dirty="0"/>
              <a:t> or other) that we will put in the same folder as the web page from which the link is created.</a:t>
            </a:r>
          </a:p>
          <a:p>
            <a:r>
              <a:rPr lang="en-US" dirty="0"/>
              <a:t>Then, create a link using a relative path in the value of the </a:t>
            </a:r>
            <a:r>
              <a:rPr lang="en-US" dirty="0" err="1"/>
              <a:t>href</a:t>
            </a:r>
            <a:r>
              <a:rPr lang="en-US" dirty="0"/>
              <a:t> attribute.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7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0512" y="22075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- download a file</a:t>
            </a:r>
            <a:endParaRPr lang="fr-FR" b="1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775520" y="1268760"/>
            <a:ext cx="8568952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>
            <a:normAutofit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&lt;!DOCTYPE html&gt;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&lt;html&gt;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&lt;head&gt;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 &lt;title&gt; HTML bases&lt;/title&gt;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   &lt;meta </a:t>
            </a:r>
            <a:r>
              <a:rPr lang="en-US" b="1" dirty="0" err="1">
                <a:solidFill>
                  <a:srgbClr val="7030A0"/>
                </a:solidFill>
                <a:cs typeface="Arial" pitchFamily="34" charset="0"/>
              </a:rPr>
              <a:t>charset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="utf-8"&gt;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&lt;/head&gt;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&lt;body&gt;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&lt;h1&gt; To download a file &lt;/h1&gt;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             &lt;p&gt;  You can download 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&lt;a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cs typeface="Arial" pitchFamily="34" charset="0"/>
              </a:rPr>
              <a:t>href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=“fichier.pdf”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&gt;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chapter 1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&lt;/a&gt; </a:t>
            </a: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&lt;/p&gt;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	      	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	   &lt;/body&gt;        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b="1" dirty="0">
                <a:solidFill>
                  <a:srgbClr val="7030A0"/>
                </a:solidFill>
                <a:cs typeface="Arial" pitchFamily="34" charset="0"/>
              </a:rPr>
              <a:t>      &lt;/html&gt;</a:t>
            </a:r>
            <a:endParaRPr lang="fr-FR" b="1" dirty="0">
              <a:solidFill>
                <a:srgbClr val="7030A0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6625" y="524003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6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556793"/>
            <a:ext cx="8001000" cy="17811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types of links in HTML - download a file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3101107"/>
            <a:ext cx="6768752" cy="35928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728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991544" y="1844824"/>
            <a:ext cx="8183880" cy="48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Objectives:</a:t>
            </a:r>
          </a:p>
          <a:p>
            <a:pPr marL="804672" lvl="1" indent="-457200">
              <a:buFont typeface="+mj-lt"/>
              <a:buAutoNum type="arabicPeriod"/>
            </a:pPr>
            <a:r>
              <a:rPr lang="en-US" dirty="0"/>
              <a:t>Understanding a list;</a:t>
            </a:r>
          </a:p>
          <a:p>
            <a:pPr marL="804672" lvl="1" indent="-457200">
              <a:buFont typeface="+mj-lt"/>
              <a:buAutoNum type="arabicPeriod"/>
            </a:pPr>
            <a:r>
              <a:rPr lang="en-US" dirty="0"/>
              <a:t>Define the different types of lists (ordered, unordered and definition list);</a:t>
            </a:r>
          </a:p>
          <a:p>
            <a:pPr marL="804672" lvl="1" indent="-457200">
              <a:buFont typeface="+mj-lt"/>
              <a:buAutoNum type="arabicPeriod"/>
            </a:pPr>
            <a:r>
              <a:rPr lang="en-US" dirty="0"/>
              <a:t>Learn how to create lists in HTML.</a:t>
            </a:r>
          </a:p>
          <a:p>
            <a:pPr marL="347472" lvl="1" indent="0">
              <a:buNone/>
            </a:pPr>
            <a:endParaRPr lang="en-US" dirty="0"/>
          </a:p>
          <a:p>
            <a:pPr marL="347472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List?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accent3"/>
                </a:solidFill>
              </a:rPr>
              <a:t>List</a:t>
            </a:r>
            <a:r>
              <a:rPr lang="en-US" dirty="0"/>
              <a:t>: </a:t>
            </a:r>
            <a:r>
              <a:rPr lang="en-US" b="0" dirty="0"/>
              <a:t>ordered content by performing the data in list form.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Very useful to bring order and clarity of the document and to create menus for a better navigation. </a:t>
            </a:r>
            <a:endParaRPr lang="fr-FR" b="0" dirty="0"/>
          </a:p>
          <a:p>
            <a:pPr marL="347472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4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932173" cy="1371600"/>
          </a:xfrm>
        </p:spPr>
        <p:txBody>
          <a:bodyPr/>
          <a:lstStyle/>
          <a:p>
            <a:r>
              <a:rPr lang="en-US" dirty="0"/>
              <a:t>HTML Lists: 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26" y="1752600"/>
            <a:ext cx="8680815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 err="1">
                <a:solidFill>
                  <a:srgbClr val="0000FF"/>
                </a:solidFill>
              </a:rPr>
              <a:t>Unordered</a:t>
            </a:r>
            <a:r>
              <a:rPr lang="fr-FR" dirty="0">
                <a:solidFill>
                  <a:srgbClr val="0000FF"/>
                </a:solidFill>
              </a:rPr>
              <a:t> List (</a:t>
            </a:r>
            <a:r>
              <a:rPr lang="fr-FR" dirty="0" err="1">
                <a:solidFill>
                  <a:srgbClr val="0000FF"/>
                </a:solidFill>
              </a:rPr>
              <a:t>ul</a:t>
            </a:r>
            <a:r>
              <a:rPr lang="fr-FR" dirty="0">
                <a:solidFill>
                  <a:srgbClr val="0000FF"/>
                </a:solidFill>
              </a:rPr>
              <a:t>)</a:t>
            </a:r>
            <a:r>
              <a:rPr lang="fr-FR" dirty="0">
                <a:solidFill>
                  <a:srgbClr val="FFC000"/>
                </a:solidFill>
              </a:rPr>
              <a:t>: </a:t>
            </a:r>
            <a:r>
              <a:rPr lang="en-US" dirty="0"/>
              <a:t>useful to list the elements that have no hierarchy or logical order (</a:t>
            </a:r>
            <a:r>
              <a:rPr lang="en-US" dirty="0" err="1"/>
              <a:t>eg</a:t>
            </a:r>
            <a:r>
              <a:rPr lang="en-US" dirty="0"/>
              <a:t>. apple, car, flower ...)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By the use of the tag 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ul</a:t>
            </a:r>
            <a:r>
              <a:rPr lang="en-US" dirty="0">
                <a:solidFill>
                  <a:srgbClr val="DC5924"/>
                </a:solidFill>
              </a:rPr>
              <a:t>&gt;…&lt;/</a:t>
            </a:r>
            <a:r>
              <a:rPr lang="en-US" dirty="0" err="1">
                <a:solidFill>
                  <a:srgbClr val="DC5924"/>
                </a:solidFill>
              </a:rPr>
              <a:t>ul</a:t>
            </a:r>
            <a:r>
              <a:rPr lang="en-US" dirty="0">
                <a:solidFill>
                  <a:srgbClr val="DC5924"/>
                </a:solidFill>
              </a:rPr>
              <a:t>&gt;  </a:t>
            </a:r>
            <a:r>
              <a:rPr lang="en-US" dirty="0"/>
              <a:t>and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DC5924"/>
                </a:solidFill>
              </a:rPr>
              <a:t>&lt;li&gt;…&lt;/li&gt;</a:t>
            </a:r>
          </a:p>
          <a:p>
            <a:endParaRPr lang="en-US" dirty="0"/>
          </a:p>
        </p:txBody>
      </p:sp>
      <p:pic>
        <p:nvPicPr>
          <p:cNvPr id="7" name="Picture 6" descr="Screen Shot 2018-02-10 at 08.0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5" y="3132924"/>
            <a:ext cx="4991100" cy="345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58925" y="4790561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9" name="Picture 8" descr="Screen Shot 2018-02-10 at 08.07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05" y="3939660"/>
            <a:ext cx="4279900" cy="1701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HTML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</a:t>
            </a:r>
            <a:r>
              <a:rPr lang="en-US" dirty="0" err="1"/>
              <a:t>Iframes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Head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 CSS </a:t>
            </a:r>
            <a:r>
              <a:rPr lang="en-US" dirty="0"/>
              <a:t>list-style-type </a:t>
            </a:r>
            <a:r>
              <a:rPr lang="en-US" b="0" dirty="0"/>
              <a:t>property is used to define the style of the list item maker: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152718"/>
            <a:ext cx="793217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HTML Lists: Unordered list</a:t>
            </a:r>
            <a:endParaRPr lang="en-US" dirty="0"/>
          </a:p>
        </p:txBody>
      </p:sp>
      <p:pic>
        <p:nvPicPr>
          <p:cNvPr id="5" name="Picture 4" descr="Screen Shot 2018-02-10 at 08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685942"/>
            <a:ext cx="7061200" cy="254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3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686800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 CSS </a:t>
            </a:r>
            <a:r>
              <a:rPr lang="en-US" dirty="0"/>
              <a:t>list-style-type </a:t>
            </a:r>
            <a:r>
              <a:rPr lang="en-US" b="0" dirty="0"/>
              <a:t>property is used to define the style of the list item maker: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152718"/>
            <a:ext cx="793217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HTML Lists: Unordered list</a:t>
            </a:r>
            <a:endParaRPr lang="en-US" dirty="0"/>
          </a:p>
        </p:txBody>
      </p:sp>
      <p:pic>
        <p:nvPicPr>
          <p:cNvPr id="5" name="Picture 4" descr="Screen Shot 2018-02-10 at 08.09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53"/>
          <a:stretch/>
        </p:blipFill>
        <p:spPr>
          <a:xfrm>
            <a:off x="2540000" y="2685942"/>
            <a:ext cx="7061200" cy="999420"/>
          </a:xfrm>
          <a:prstGeom prst="rect">
            <a:avLst/>
          </a:prstGeom>
        </p:spPr>
      </p:pic>
      <p:pic>
        <p:nvPicPr>
          <p:cNvPr id="6" name="Picture 5" descr="Screen Shot 2018-02-10 at 08.1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91766"/>
            <a:ext cx="4191000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72149" y="4543555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8" name="Picture 7" descr="Screen Shot 2018-02-10 at 08.13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47801"/>
            <a:ext cx="4660900" cy="1498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 CSS </a:t>
            </a:r>
            <a:r>
              <a:rPr lang="en-US" dirty="0"/>
              <a:t>list-style-type </a:t>
            </a:r>
            <a:r>
              <a:rPr lang="en-US" b="0" dirty="0"/>
              <a:t>property is used to define the style of the list item maker:</a:t>
            </a:r>
            <a:r>
              <a:rPr lang="en-US" b="0" dirty="0">
                <a:latin typeface="Wingdings"/>
                <a:ea typeface="Wingdings"/>
                <a:cs typeface="Wingdings"/>
              </a:rPr>
              <a:t></a:t>
            </a:r>
            <a:endParaRPr lang="en-US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152718"/>
            <a:ext cx="793217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HTML Lists: Unordered list</a:t>
            </a:r>
            <a:endParaRPr lang="en-US" dirty="0"/>
          </a:p>
        </p:txBody>
      </p:sp>
      <p:pic>
        <p:nvPicPr>
          <p:cNvPr id="5" name="Picture 4" descr="Screen Shot 2018-02-10 at 08.09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82" b="18846"/>
          <a:stretch/>
        </p:blipFill>
        <p:spPr>
          <a:xfrm>
            <a:off x="2540000" y="2561033"/>
            <a:ext cx="7061200" cy="603818"/>
          </a:xfrm>
          <a:prstGeom prst="rect">
            <a:avLst/>
          </a:prstGeom>
        </p:spPr>
      </p:pic>
      <p:pic>
        <p:nvPicPr>
          <p:cNvPr id="2" name="Picture 1" descr="Screen Shot 2018-02-10 at 08.1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40" y="3650503"/>
            <a:ext cx="4330700" cy="44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9635" y="3864171"/>
            <a:ext cx="458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</a:t>
            </a:r>
            <a:endParaRPr lang="en-US" sz="2400" dirty="0"/>
          </a:p>
        </p:txBody>
      </p:sp>
      <p:pic>
        <p:nvPicPr>
          <p:cNvPr id="7" name="Picture 6" descr="Screen Shot 2018-02-10 at 08.16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57" y="4412599"/>
            <a:ext cx="6094328" cy="17135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1020" y="5122029"/>
            <a:ext cx="312259" cy="100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 err="1"/>
              <a:t>HTMl</a:t>
            </a:r>
            <a:r>
              <a:rPr lang="en-US" dirty="0"/>
              <a:t> Lists: Order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762000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 err="1">
                <a:solidFill>
                  <a:srgbClr val="0000FF"/>
                </a:solidFill>
              </a:rPr>
              <a:t>Ordered</a:t>
            </a:r>
            <a:r>
              <a:rPr lang="fr-FR" dirty="0">
                <a:solidFill>
                  <a:srgbClr val="0000FF"/>
                </a:solidFill>
              </a:rPr>
              <a:t> List (</a:t>
            </a:r>
            <a:r>
              <a:rPr lang="fr-FR" dirty="0" err="1">
                <a:solidFill>
                  <a:srgbClr val="0000FF"/>
                </a:solidFill>
              </a:rPr>
              <a:t>ol</a:t>
            </a:r>
            <a:r>
              <a:rPr lang="fr-FR" dirty="0">
                <a:solidFill>
                  <a:srgbClr val="0000FF"/>
                </a:solidFill>
              </a:rPr>
              <a:t>): </a:t>
            </a:r>
            <a:r>
              <a:rPr lang="en-US" dirty="0"/>
              <a:t>useful to create a list with elements having a certain logical progression.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example:  creating a summary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By the use of the tag 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ol</a:t>
            </a:r>
            <a:r>
              <a:rPr lang="en-US" dirty="0">
                <a:solidFill>
                  <a:srgbClr val="DC5924"/>
                </a:solidFill>
              </a:rPr>
              <a:t>&gt;…&lt;/</a:t>
            </a:r>
            <a:r>
              <a:rPr lang="en-US" dirty="0" err="1">
                <a:solidFill>
                  <a:srgbClr val="DC5924"/>
                </a:solidFill>
              </a:rPr>
              <a:t>ol</a:t>
            </a:r>
            <a:r>
              <a:rPr lang="en-US" dirty="0">
                <a:solidFill>
                  <a:srgbClr val="DC5924"/>
                </a:solidFill>
              </a:rPr>
              <a:t>&gt;  </a:t>
            </a:r>
            <a:r>
              <a:rPr lang="en-US" dirty="0"/>
              <a:t>and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DC5924"/>
                </a:solidFill>
              </a:rPr>
              <a:t>&lt;li&gt;…&lt;/li&gt;</a:t>
            </a: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DC5924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8-02-10 at 08.2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12062"/>
            <a:ext cx="3213100" cy="3200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6566" y="4790561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08.2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4054023"/>
            <a:ext cx="3830463" cy="18175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 err="1"/>
              <a:t>HTMl</a:t>
            </a:r>
            <a:r>
              <a:rPr lang="en-US" dirty="0"/>
              <a:t> Lists: Order list</a:t>
            </a:r>
            <a:br>
              <a:rPr lang="en-US" dirty="0"/>
            </a:br>
            <a:r>
              <a:rPr lang="en-US" sz="2800" dirty="0">
                <a:solidFill>
                  <a:srgbClr val="0000FF"/>
                </a:solidFill>
              </a:rPr>
              <a:t>They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7046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Type </a:t>
            </a:r>
            <a:r>
              <a:rPr lang="en-US" dirty="0"/>
              <a:t>attribute of the </a:t>
            </a:r>
            <a:r>
              <a:rPr lang="en-US" dirty="0">
                <a:solidFill>
                  <a:schemeClr val="accent5"/>
                </a:solidFill>
              </a:rPr>
              <a:t>&lt;</a:t>
            </a:r>
            <a:r>
              <a:rPr lang="en-US" dirty="0" err="1">
                <a:solidFill>
                  <a:schemeClr val="accent5"/>
                </a:solidFill>
              </a:rPr>
              <a:t>ol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/>
              <a:t>tag, defines the type of the list item marker: </a:t>
            </a:r>
          </a:p>
        </p:txBody>
      </p:sp>
      <p:pic>
        <p:nvPicPr>
          <p:cNvPr id="8" name="Picture 7" descr="Screen Shot 2018-02-10 at 08.2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85743"/>
            <a:ext cx="8204200" cy="303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9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 err="1"/>
              <a:t>HTMl</a:t>
            </a:r>
            <a:r>
              <a:rPr lang="en-US" dirty="0"/>
              <a:t> Lists: Order list</a:t>
            </a:r>
            <a:br>
              <a:rPr lang="en-US" dirty="0"/>
            </a:br>
            <a:r>
              <a:rPr lang="en-US" sz="2800" dirty="0">
                <a:solidFill>
                  <a:srgbClr val="0000FF"/>
                </a:solidFill>
              </a:rPr>
              <a:t>They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7046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Type </a:t>
            </a:r>
            <a:r>
              <a:rPr lang="en-US" dirty="0"/>
              <a:t>attribute of the </a:t>
            </a:r>
            <a:r>
              <a:rPr lang="en-US" dirty="0">
                <a:solidFill>
                  <a:schemeClr val="accent5"/>
                </a:solidFill>
              </a:rPr>
              <a:t>&lt;</a:t>
            </a:r>
            <a:r>
              <a:rPr lang="en-US" dirty="0" err="1">
                <a:solidFill>
                  <a:schemeClr val="accent5"/>
                </a:solidFill>
              </a:rPr>
              <a:t>ol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/>
              <a:t>tag, defines the type of the list item marker: </a:t>
            </a:r>
          </a:p>
        </p:txBody>
      </p:sp>
      <p:pic>
        <p:nvPicPr>
          <p:cNvPr id="8" name="Picture 7" descr="Screen Shot 2018-02-10 at 08.23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0" b="16035"/>
          <a:stretch/>
        </p:blipFill>
        <p:spPr>
          <a:xfrm>
            <a:off x="1981200" y="2602656"/>
            <a:ext cx="8204200" cy="541354"/>
          </a:xfrm>
          <a:prstGeom prst="rect">
            <a:avLst/>
          </a:prstGeom>
        </p:spPr>
      </p:pic>
      <p:pic>
        <p:nvPicPr>
          <p:cNvPr id="4" name="Picture 3" descr="Screen Shot 2018-02-10 at 08.26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44010"/>
            <a:ext cx="4419600" cy="342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2720" y="5665906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08.26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60" y="4724400"/>
            <a:ext cx="4902200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 err="1"/>
              <a:t>HTMl</a:t>
            </a:r>
            <a:r>
              <a:rPr lang="en-US" dirty="0"/>
              <a:t> Lists: Order list</a:t>
            </a:r>
            <a:br>
              <a:rPr lang="en-US" dirty="0"/>
            </a:br>
            <a:r>
              <a:rPr lang="en-US" sz="2800" dirty="0">
                <a:solidFill>
                  <a:srgbClr val="0000FF"/>
                </a:solidFill>
              </a:rPr>
              <a:t>They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7046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Type </a:t>
            </a:r>
            <a:r>
              <a:rPr lang="en-US" dirty="0"/>
              <a:t>attribute of the </a:t>
            </a:r>
            <a:r>
              <a:rPr lang="en-US" dirty="0">
                <a:solidFill>
                  <a:schemeClr val="accent5"/>
                </a:solidFill>
              </a:rPr>
              <a:t>&lt;</a:t>
            </a:r>
            <a:r>
              <a:rPr lang="en-US" dirty="0" err="1">
                <a:solidFill>
                  <a:schemeClr val="accent5"/>
                </a:solidFill>
              </a:rPr>
              <a:t>ol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/>
              <a:t>tag, defines the type of the list item marker: </a:t>
            </a:r>
          </a:p>
        </p:txBody>
      </p:sp>
      <p:pic>
        <p:nvPicPr>
          <p:cNvPr id="8" name="Picture 7" descr="Screen Shot 2018-02-10 at 08.23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22"/>
          <a:stretch/>
        </p:blipFill>
        <p:spPr>
          <a:xfrm>
            <a:off x="1981200" y="2644302"/>
            <a:ext cx="8204200" cy="569981"/>
          </a:xfrm>
          <a:prstGeom prst="rect">
            <a:avLst/>
          </a:prstGeom>
        </p:spPr>
      </p:pic>
      <p:pic>
        <p:nvPicPr>
          <p:cNvPr id="4" name="Picture 3" descr="Screen Shot 2018-02-10 at 08.31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12588"/>
            <a:ext cx="2425700" cy="1752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6901" y="4457186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08.29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74" y="3797553"/>
            <a:ext cx="5438520" cy="181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/>
              <a:t>HTML Lists: 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34440"/>
            <a:ext cx="7620000" cy="562356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 description list</a:t>
            </a:r>
            <a:r>
              <a:rPr lang="en-US" dirty="0"/>
              <a:t>: is a list of terms and definitions for each add-term.</a:t>
            </a:r>
          </a:p>
          <a:p>
            <a:r>
              <a:rPr lang="en-US" dirty="0"/>
              <a:t>By the use of the tag  </a:t>
            </a:r>
            <a:r>
              <a:rPr lang="en-US" dirty="0">
                <a:solidFill>
                  <a:schemeClr val="accent5"/>
                </a:solidFill>
              </a:rPr>
              <a:t>&lt;dl&gt;…&lt;/dl&gt; ,  &lt;</a:t>
            </a:r>
            <a:r>
              <a:rPr lang="en-US" dirty="0" err="1">
                <a:solidFill>
                  <a:schemeClr val="accent5"/>
                </a:solidFill>
              </a:rPr>
              <a:t>dt</a:t>
            </a:r>
            <a:r>
              <a:rPr lang="en-US" dirty="0">
                <a:solidFill>
                  <a:schemeClr val="accent5"/>
                </a:solidFill>
              </a:rPr>
              <a:t>&gt;…&lt;/</a:t>
            </a:r>
            <a:r>
              <a:rPr lang="en-US" dirty="0" err="1">
                <a:solidFill>
                  <a:schemeClr val="accent5"/>
                </a:solidFill>
              </a:rPr>
              <a:t>dt</a:t>
            </a:r>
            <a:r>
              <a:rPr lang="en-US" dirty="0">
                <a:solidFill>
                  <a:schemeClr val="accent5"/>
                </a:solidFill>
              </a:rPr>
              <a:t>&gt; and &lt;</a:t>
            </a:r>
            <a:r>
              <a:rPr lang="en-US" dirty="0" err="1">
                <a:solidFill>
                  <a:schemeClr val="accent5"/>
                </a:solidFill>
              </a:rPr>
              <a:t>dd</a:t>
            </a:r>
            <a:r>
              <a:rPr lang="en-US" dirty="0">
                <a:solidFill>
                  <a:schemeClr val="accent5"/>
                </a:solidFill>
              </a:rPr>
              <a:t>&gt;…&lt;/</a:t>
            </a:r>
            <a:r>
              <a:rPr lang="en-US" dirty="0" err="1">
                <a:solidFill>
                  <a:schemeClr val="accent5"/>
                </a:solidFill>
              </a:rPr>
              <a:t>dd</a:t>
            </a:r>
            <a:r>
              <a:rPr lang="en-US" dirty="0">
                <a:solidFill>
                  <a:schemeClr val="accent5"/>
                </a:solidFill>
              </a:rPr>
              <a:t>&gt;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&lt;dl&gt; </a:t>
            </a:r>
            <a:r>
              <a:rPr lang="en-US" dirty="0"/>
              <a:t>tag defines the description list, the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dt</a:t>
            </a:r>
            <a:r>
              <a:rPr lang="en-US" dirty="0">
                <a:solidFill>
                  <a:srgbClr val="DC5924"/>
                </a:solidFill>
              </a:rPr>
              <a:t>&gt; </a:t>
            </a:r>
            <a:r>
              <a:rPr lang="en-US" dirty="0"/>
              <a:t>tag defines the term (</a:t>
            </a: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), and the </a:t>
            </a:r>
            <a:r>
              <a:rPr lang="en-US" dirty="0">
                <a:solidFill>
                  <a:schemeClr val="accent5"/>
                </a:solidFill>
              </a:rPr>
              <a:t>&lt;</a:t>
            </a:r>
            <a:r>
              <a:rPr lang="en-US" dirty="0" err="1">
                <a:solidFill>
                  <a:schemeClr val="accent5"/>
                </a:solidFill>
              </a:rPr>
              <a:t>dd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/>
              <a:t>tag describes each term: </a:t>
            </a:r>
          </a:p>
          <a:p>
            <a:endParaRPr lang="en-US" dirty="0"/>
          </a:p>
        </p:txBody>
      </p:sp>
      <p:pic>
        <p:nvPicPr>
          <p:cNvPr id="4" name="Picture 3" descr="Screen Shot 2018-02-10 at 08.37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3947160"/>
            <a:ext cx="2654300" cy="2788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66950" y="5019161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08.3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0" y="4465990"/>
            <a:ext cx="26543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762000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accent3"/>
                </a:solidFill>
              </a:rPr>
              <a:t>Nested HTML List</a:t>
            </a:r>
            <a:r>
              <a:rPr lang="en-US" dirty="0"/>
              <a:t>: list can be (lists inside lists):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2-10 at 08.4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64080"/>
            <a:ext cx="2743200" cy="4693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1013" y="4187311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08.4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85" y="2828410"/>
            <a:ext cx="2235200" cy="271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515057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accent3"/>
                </a:solidFill>
              </a:rPr>
              <a:t>Horizontal  List</a:t>
            </a:r>
            <a:r>
              <a:rPr lang="en-US" dirty="0"/>
              <a:t>: One popular way is to style a list horizontally, to create a menu,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920038" cy="13716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>
                <a:solidFill>
                  <a:srgbClr val="F1BDA7"/>
                </a:solidFill>
              </a:rPr>
              <a:t>Elements</a:t>
            </a:r>
            <a:r>
              <a:rPr lang="en-US" dirty="0"/>
              <a:t>, attribute and value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438400" y="1447800"/>
            <a:ext cx="7772400" cy="241324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chemeClr val="accent2"/>
                </a:solidFill>
              </a:rPr>
              <a:t>element</a:t>
            </a:r>
            <a:r>
              <a:rPr lang="en-US" dirty="0"/>
              <a:t> can contain sometimes required </a:t>
            </a:r>
            <a:r>
              <a:rPr lang="en-US" b="1" i="1" dirty="0">
                <a:solidFill>
                  <a:schemeClr val="accent2"/>
                </a:solidFill>
              </a:rPr>
              <a:t>attributes</a:t>
            </a:r>
            <a:r>
              <a:rPr lang="en-US" dirty="0"/>
              <a:t>. </a:t>
            </a:r>
          </a:p>
          <a:p>
            <a:r>
              <a:rPr lang="en-US" dirty="0"/>
              <a:t>The attribute will always contain </a:t>
            </a:r>
            <a:r>
              <a:rPr lang="en-US" b="1" dirty="0">
                <a:solidFill>
                  <a:schemeClr val="accent2"/>
                </a:solidFill>
              </a:rPr>
              <a:t>values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fr-FR" dirty="0" err="1">
                <a:solidFill>
                  <a:srgbClr val="0000FF"/>
                </a:solidFill>
              </a:rPr>
              <a:t>Example</a:t>
            </a:r>
            <a:r>
              <a:rPr lang="fr-FR" dirty="0">
                <a:solidFill>
                  <a:srgbClr val="0000FF"/>
                </a:solidFill>
              </a:rPr>
              <a:t> 1: </a:t>
            </a:r>
            <a:r>
              <a:rPr lang="fr-FR" b="1" dirty="0">
                <a:solidFill>
                  <a:schemeClr val="accent2"/>
                </a:solidFill>
              </a:rPr>
              <a:t>a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351584" y="3344464"/>
            <a:ext cx="777686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fr-FR" sz="2400" b="1" dirty="0">
                <a:solidFill>
                  <a:schemeClr val="accent2"/>
                </a:solidFill>
              </a:rPr>
              <a:t>&lt;</a:t>
            </a:r>
            <a:r>
              <a:rPr lang="fr-FR" sz="2000" b="1" dirty="0">
                <a:solidFill>
                  <a:schemeClr val="accent2"/>
                </a:solidFill>
              </a:rPr>
              <a:t>a  </a:t>
            </a:r>
            <a:r>
              <a:rPr lang="fr-FR" sz="2000" b="1" dirty="0" err="1">
                <a:solidFill>
                  <a:srgbClr val="0000FF"/>
                </a:solidFill>
              </a:rPr>
              <a:t>href</a:t>
            </a:r>
            <a:r>
              <a:rPr lang="fr-FR" sz="2000" b="1" dirty="0">
                <a:solidFill>
                  <a:schemeClr val="accent2"/>
                </a:solidFill>
              </a:rPr>
              <a:t>= </a:t>
            </a:r>
            <a:r>
              <a:rPr lang="fr-FR" sz="2000" dirty="0">
                <a:solidFill>
                  <a:schemeClr val="accent2"/>
                </a:solidFill>
              </a:rPr>
              <a:t>‘‘</a:t>
            </a:r>
            <a:r>
              <a:rPr lang="fr-FR" sz="2000" dirty="0"/>
              <a:t>https://fr.wikipedia.org/wiki/Hypertext_Markup_Language</a:t>
            </a:r>
            <a:r>
              <a:rPr lang="fr-FR" sz="2000" dirty="0">
                <a:solidFill>
                  <a:schemeClr val="accent2"/>
                </a:solidFill>
              </a:rPr>
              <a:t>’’</a:t>
            </a:r>
            <a:r>
              <a:rPr lang="fr-FR" sz="2400" b="1" dirty="0">
                <a:solidFill>
                  <a:schemeClr val="accent2"/>
                </a:solidFill>
              </a:rPr>
              <a:t>&gt;</a:t>
            </a:r>
            <a:r>
              <a:rPr lang="fr-FR" sz="2000" dirty="0">
                <a:solidFill>
                  <a:schemeClr val="accent2"/>
                </a:solidFill>
              </a:rPr>
              <a:t> </a:t>
            </a:r>
            <a:r>
              <a:rPr lang="fr-FR" sz="2000" dirty="0">
                <a:solidFill>
                  <a:srgbClr val="7030A0"/>
                </a:solidFill>
              </a:rPr>
              <a:t>    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fr-FR" sz="2000" b="1" dirty="0">
                <a:solidFill>
                  <a:schemeClr val="accent2"/>
                </a:solidFill>
              </a:rPr>
              <a:t>&lt;/a&gt;</a:t>
            </a:r>
          </a:p>
        </p:txBody>
      </p:sp>
      <p:sp>
        <p:nvSpPr>
          <p:cNvPr id="11" name="Accolade fermante 10"/>
          <p:cNvSpPr/>
          <p:nvPr/>
        </p:nvSpPr>
        <p:spPr>
          <a:xfrm rot="5400000">
            <a:off x="5771964" y="1160748"/>
            <a:ext cx="1440160" cy="5832648"/>
          </a:xfrm>
          <a:prstGeom prst="rightBrace">
            <a:avLst>
              <a:gd name="adj1" fmla="val 0"/>
              <a:gd name="adj2" fmla="val 54405"/>
            </a:avLst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871864" y="4797152"/>
            <a:ext cx="579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Value</a:t>
            </a:r>
            <a:r>
              <a:rPr lang="en-US" sz="2000" dirty="0"/>
              <a:t>: The website address to which we will make the link</a:t>
            </a:r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991544" y="544522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00FF"/>
                </a:solidFill>
              </a:rPr>
              <a:t>href</a:t>
            </a:r>
            <a:r>
              <a:rPr lang="fr-FR" sz="2000" dirty="0"/>
              <a:t> : </a:t>
            </a:r>
            <a:r>
              <a:rPr lang="en-US" sz="2000" b="1" dirty="0">
                <a:solidFill>
                  <a:schemeClr val="accent2"/>
                </a:solidFill>
              </a:rPr>
              <a:t>attribute</a:t>
            </a:r>
            <a:r>
              <a:rPr lang="en-US" sz="2000" dirty="0"/>
              <a:t> to which we give a value with the sign </a:t>
            </a:r>
            <a:r>
              <a:rPr lang="en-US" sz="2000" b="1" dirty="0">
                <a:solidFill>
                  <a:schemeClr val="accent2"/>
                </a:solidFill>
              </a:rPr>
              <a:t>= </a:t>
            </a:r>
            <a:r>
              <a:rPr lang="en-US" sz="2000" dirty="0"/>
              <a:t>and a</a:t>
            </a:r>
            <a:r>
              <a:rPr lang="en-US" sz="2000" b="1" dirty="0">
                <a:solidFill>
                  <a:schemeClr val="accent2"/>
                </a:solidFill>
              </a:rPr>
              <a:t> value </a:t>
            </a:r>
            <a:r>
              <a:rPr lang="en-US" sz="2000" dirty="0"/>
              <a:t>between</a:t>
            </a:r>
            <a:r>
              <a:rPr lang="en-US" sz="2000" b="1" dirty="0">
                <a:solidFill>
                  <a:schemeClr val="accent2"/>
                </a:solidFill>
              </a:rPr>
              <a:t> “” </a:t>
            </a:r>
            <a:r>
              <a:rPr lang="en-US" sz="2000" dirty="0"/>
              <a:t>with the website address to which we will make the link</a:t>
            </a:r>
            <a:endParaRPr lang="fr-FR" sz="20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71664" y="3356992"/>
            <a:ext cx="0" cy="216024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9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2-10 at 08.4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"/>
            <a:ext cx="2685432" cy="4290853"/>
          </a:xfrm>
          <a:prstGeom prst="rect">
            <a:avLst/>
          </a:prstGeom>
        </p:spPr>
      </p:pic>
      <p:pic>
        <p:nvPicPr>
          <p:cNvPr id="7" name="Picture 6" descr="Screen Shot 2018-02-10 at 08.4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91664"/>
            <a:ext cx="2870522" cy="2396056"/>
          </a:xfrm>
          <a:prstGeom prst="rect">
            <a:avLst/>
          </a:prstGeom>
        </p:spPr>
      </p:pic>
      <p:pic>
        <p:nvPicPr>
          <p:cNvPr id="8" name="Picture 7" descr="Screen Shot 2018-02-10 at 08.46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64" y="870613"/>
            <a:ext cx="4876800" cy="2006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32684" y="1605843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280213" y="3108046"/>
            <a:ext cx="458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</a:t>
            </a:r>
            <a:endParaRPr lang="en-US" sz="2400" dirty="0"/>
          </a:p>
        </p:txBody>
      </p:sp>
      <p:pic>
        <p:nvPicPr>
          <p:cNvPr id="11" name="Picture 10" descr="Screen Shot 2018-02-10 at 08.46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64" y="3785588"/>
            <a:ext cx="4635500" cy="2006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66258" y="3785588"/>
            <a:ext cx="853510" cy="89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 err="1"/>
              <a:t>HTMl</a:t>
            </a:r>
            <a:r>
              <a:rPr lang="en-US" dirty="0"/>
              <a:t> Lists: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Use the HTML </a:t>
            </a:r>
            <a:r>
              <a:rPr lang="en-US" dirty="0">
                <a:solidFill>
                  <a:schemeClr val="accent5"/>
                </a:solidFill>
              </a:rPr>
              <a:t>&lt;</a:t>
            </a:r>
            <a:r>
              <a:rPr lang="en-US" dirty="0" err="1">
                <a:solidFill>
                  <a:schemeClr val="accent5"/>
                </a:solidFill>
              </a:rPr>
              <a:t>ul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/>
              <a:t>element to define an unordered list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CSS </a:t>
            </a:r>
            <a:r>
              <a:rPr lang="en-US" dirty="0">
                <a:solidFill>
                  <a:srgbClr val="DC5924"/>
                </a:solidFill>
              </a:rPr>
              <a:t>list-style-type property </a:t>
            </a:r>
            <a:r>
              <a:rPr lang="en-US" dirty="0"/>
              <a:t>to define the list item marker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HTML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ol</a:t>
            </a:r>
            <a:r>
              <a:rPr lang="en-US" dirty="0">
                <a:solidFill>
                  <a:srgbClr val="DC5924"/>
                </a:solidFill>
              </a:rPr>
              <a:t>&gt; </a:t>
            </a:r>
            <a:r>
              <a:rPr lang="en-US" dirty="0"/>
              <a:t>element to define an ordered list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HTML type </a:t>
            </a:r>
            <a:r>
              <a:rPr lang="en-US" dirty="0">
                <a:solidFill>
                  <a:srgbClr val="DC5924"/>
                </a:solidFill>
              </a:rPr>
              <a:t>attribute</a:t>
            </a:r>
            <a:r>
              <a:rPr lang="en-US" dirty="0"/>
              <a:t> to define the numbering type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HTML </a:t>
            </a:r>
            <a:r>
              <a:rPr lang="en-US" dirty="0">
                <a:solidFill>
                  <a:srgbClr val="DC5924"/>
                </a:solidFill>
              </a:rPr>
              <a:t>&lt;li&gt; </a:t>
            </a:r>
            <a:r>
              <a:rPr lang="en-US" dirty="0"/>
              <a:t>element to define a list item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HTML </a:t>
            </a:r>
            <a:r>
              <a:rPr lang="en-US" dirty="0">
                <a:solidFill>
                  <a:srgbClr val="DC5924"/>
                </a:solidFill>
              </a:rPr>
              <a:t>&lt;dl&gt; </a:t>
            </a:r>
            <a:r>
              <a:rPr lang="en-US" dirty="0"/>
              <a:t>element to define a description list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HTML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dt</a:t>
            </a:r>
            <a:r>
              <a:rPr lang="en-US" dirty="0">
                <a:solidFill>
                  <a:srgbClr val="DC5924"/>
                </a:solidFill>
              </a:rPr>
              <a:t>&gt; </a:t>
            </a:r>
            <a:r>
              <a:rPr lang="en-US" dirty="0"/>
              <a:t>element to define the description term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HTML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dd</a:t>
            </a:r>
            <a:r>
              <a:rPr lang="en-US" dirty="0">
                <a:solidFill>
                  <a:srgbClr val="DC5924"/>
                </a:solidFill>
              </a:rPr>
              <a:t>&gt; </a:t>
            </a:r>
            <a:r>
              <a:rPr lang="en-US" dirty="0"/>
              <a:t>element to describe the term in a description list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Lists can be </a:t>
            </a:r>
            <a:r>
              <a:rPr lang="en-US" dirty="0">
                <a:solidFill>
                  <a:srgbClr val="DC5924"/>
                </a:solidFill>
              </a:rPr>
              <a:t>nested</a:t>
            </a:r>
            <a:r>
              <a:rPr lang="en-US" dirty="0"/>
              <a:t> inside lists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List items can contain other HTML elements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Use the CSS property </a:t>
            </a:r>
            <a:r>
              <a:rPr lang="en-US" dirty="0" err="1">
                <a:solidFill>
                  <a:srgbClr val="DC5924"/>
                </a:solidFill>
              </a:rPr>
              <a:t>float:left</a:t>
            </a:r>
            <a:r>
              <a:rPr lang="en-US" dirty="0"/>
              <a:t> or </a:t>
            </a:r>
            <a:r>
              <a:rPr lang="en-US" dirty="0" err="1">
                <a:solidFill>
                  <a:srgbClr val="DC5924"/>
                </a:solidFill>
              </a:rPr>
              <a:t>display:inline</a:t>
            </a:r>
            <a:r>
              <a:rPr lang="en-US" dirty="0"/>
              <a:t> to display a list </a:t>
            </a:r>
            <a:r>
              <a:rPr lang="en-US" dirty="0">
                <a:solidFill>
                  <a:srgbClr val="DC5924"/>
                </a:solidFill>
              </a:rPr>
              <a:t>horizontally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24" y="1752600"/>
            <a:ext cx="8960476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 HTML </a:t>
            </a:r>
            <a:r>
              <a:rPr lang="en-US" dirty="0" err="1"/>
              <a:t>Iframe</a:t>
            </a:r>
            <a:r>
              <a:rPr lang="en-US" dirty="0"/>
              <a:t> is defined with the </a:t>
            </a:r>
            <a:r>
              <a:rPr lang="en-US" dirty="0">
                <a:solidFill>
                  <a:srgbClr val="DC5924"/>
                </a:solidFill>
              </a:rPr>
              <a:t>&lt;</a:t>
            </a:r>
            <a:r>
              <a:rPr lang="en-US" dirty="0" err="1">
                <a:solidFill>
                  <a:srgbClr val="DC5924"/>
                </a:solidFill>
              </a:rPr>
              <a:t>iframe</a:t>
            </a:r>
            <a:r>
              <a:rPr lang="en-US" dirty="0">
                <a:solidFill>
                  <a:srgbClr val="DC5924"/>
                </a:solidFill>
              </a:rPr>
              <a:t>&gt; </a:t>
            </a:r>
            <a:r>
              <a:rPr lang="en-US" dirty="0"/>
              <a:t>tag: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Iframe</a:t>
            </a:r>
            <a:r>
              <a:rPr lang="en-US" dirty="0"/>
              <a:t> – </a:t>
            </a:r>
            <a:r>
              <a:rPr lang="en-US" sz="2400" dirty="0"/>
              <a:t>Set Height and Width</a:t>
            </a:r>
          </a:p>
        </p:txBody>
      </p:sp>
      <p:pic>
        <p:nvPicPr>
          <p:cNvPr id="4" name="Picture 3" descr="Screen Shot 2018-02-10 at 09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80" y="2368689"/>
            <a:ext cx="4663350" cy="659464"/>
          </a:xfrm>
          <a:prstGeom prst="rect">
            <a:avLst/>
          </a:prstGeom>
        </p:spPr>
      </p:pic>
      <p:pic>
        <p:nvPicPr>
          <p:cNvPr id="6" name="Picture 5" descr="Screen Shot 2018-02-10 at 09.14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24" y="3829848"/>
            <a:ext cx="6908800" cy="1706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8016" y="4794819"/>
            <a:ext cx="453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</a:t>
            </a:r>
            <a:endParaRPr lang="en-US" sz="2400" dirty="0"/>
          </a:p>
        </p:txBody>
      </p:sp>
      <p:pic>
        <p:nvPicPr>
          <p:cNvPr id="8" name="Picture 7" descr="Screen Shot 2018-02-10 at 09.14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234" y="4955302"/>
            <a:ext cx="2766766" cy="19026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220" y="1752600"/>
            <a:ext cx="8683884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Iframe</a:t>
            </a:r>
            <a:r>
              <a:rPr lang="en-US" dirty="0"/>
              <a:t> – </a:t>
            </a:r>
            <a:r>
              <a:rPr lang="en-US" sz="2400" dirty="0"/>
              <a:t>Remove the Border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To remove the border, add the </a:t>
            </a:r>
            <a:r>
              <a:rPr lang="en-US" dirty="0">
                <a:solidFill>
                  <a:srgbClr val="DC5924"/>
                </a:solidFill>
              </a:rPr>
              <a:t>style </a:t>
            </a:r>
            <a:r>
              <a:rPr lang="en-US" dirty="0"/>
              <a:t>attribute and use the CSS </a:t>
            </a:r>
            <a:r>
              <a:rPr lang="en-US" dirty="0">
                <a:solidFill>
                  <a:schemeClr val="accent5"/>
                </a:solidFill>
              </a:rPr>
              <a:t>border</a:t>
            </a:r>
            <a:r>
              <a:rPr lang="en-US" dirty="0"/>
              <a:t> property: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              Before                                                         After</a:t>
            </a:r>
          </a:p>
        </p:txBody>
      </p:sp>
      <p:pic>
        <p:nvPicPr>
          <p:cNvPr id="4" name="Picture 3" descr="Screen Shot 2018-02-10 at 09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74" y="3426588"/>
            <a:ext cx="8269131" cy="623526"/>
          </a:xfrm>
          <a:prstGeom prst="rect">
            <a:avLst/>
          </a:prstGeom>
        </p:spPr>
      </p:pic>
      <p:pic>
        <p:nvPicPr>
          <p:cNvPr id="5" name="Picture 4" descr="Screen Shot 2018-02-10 at 09.1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50" y="4606270"/>
            <a:ext cx="3130086" cy="2152551"/>
          </a:xfrm>
          <a:prstGeom prst="rect">
            <a:avLst/>
          </a:prstGeom>
        </p:spPr>
      </p:pic>
      <p:pic>
        <p:nvPicPr>
          <p:cNvPr id="6" name="Picture 5" descr="Screen Shot 2018-02-10 at 09.23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04" y="4606269"/>
            <a:ext cx="40894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5437" y="5519858"/>
            <a:ext cx="691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290560" y="4145280"/>
            <a:ext cx="237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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220" y="1752600"/>
            <a:ext cx="8683884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Iframe</a:t>
            </a:r>
            <a:r>
              <a:rPr lang="en-US" dirty="0"/>
              <a:t> – Size, Style and color of the </a:t>
            </a:r>
            <a:r>
              <a:rPr lang="en-US" dirty="0" err="1"/>
              <a:t>iframe’s</a:t>
            </a:r>
            <a:r>
              <a:rPr lang="en-US" dirty="0"/>
              <a:t> border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0330" y="3018790"/>
            <a:ext cx="795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</a:t>
            </a:r>
            <a:endParaRPr lang="en-US" sz="2400" dirty="0"/>
          </a:p>
        </p:txBody>
      </p:sp>
      <p:pic>
        <p:nvPicPr>
          <p:cNvPr id="9" name="Picture 8" descr="Screen Shot 2018-02-10 at 09.2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20" y="2484717"/>
            <a:ext cx="8216900" cy="520700"/>
          </a:xfrm>
          <a:prstGeom prst="rect">
            <a:avLst/>
          </a:prstGeom>
        </p:spPr>
      </p:pic>
      <p:pic>
        <p:nvPicPr>
          <p:cNvPr id="10" name="Picture 9" descr="Screen Shot 2018-02-10 at 09.2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25" y="3968811"/>
            <a:ext cx="4000500" cy="214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890756" cy="1371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r>
              <a:rPr lang="en-US" dirty="0"/>
              <a:t>: Target 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220" y="1752600"/>
            <a:ext cx="8683884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An </a:t>
            </a:r>
            <a:r>
              <a:rPr lang="en-US" sz="1800" dirty="0" err="1"/>
              <a:t>iframe</a:t>
            </a:r>
            <a:r>
              <a:rPr lang="en-US" sz="1800" dirty="0"/>
              <a:t> can be used as the target frame for a link.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DC5924"/>
                </a:solidFill>
              </a:rPr>
              <a:t>target </a:t>
            </a:r>
            <a:r>
              <a:rPr lang="en-US" sz="1800" dirty="0"/>
              <a:t>attribute of the link must refer to the </a:t>
            </a:r>
            <a:r>
              <a:rPr lang="en-US" sz="1800" dirty="0">
                <a:solidFill>
                  <a:schemeClr val="accent5"/>
                </a:solidFill>
              </a:rPr>
              <a:t>name</a:t>
            </a:r>
            <a:r>
              <a:rPr lang="en-US" sz="1800" dirty="0"/>
              <a:t> attribute of the </a:t>
            </a:r>
            <a:r>
              <a:rPr lang="en-US" sz="1800" dirty="0" err="1"/>
              <a:t>iframe</a:t>
            </a:r>
            <a:r>
              <a:rPr lang="en-US" sz="1800" dirty="0"/>
              <a:t>: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2-10 at 09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20" y="2754828"/>
            <a:ext cx="8683884" cy="41031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890756" cy="1371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r>
              <a:rPr lang="en-US" dirty="0"/>
              <a:t>: Target 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220" y="1752600"/>
            <a:ext cx="8683884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Screen Shot 2018-02-10 at 09.3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20" y="1524318"/>
            <a:ext cx="8683884" cy="515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7360" y="5784336"/>
            <a:ext cx="878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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93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890756" cy="1371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Iframe</a:t>
            </a:r>
            <a:r>
              <a:rPr lang="en-US" dirty="0"/>
              <a:t>: Target 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2-10 at 09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8485904" cy="508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2420" y="1727200"/>
            <a:ext cx="8633084" cy="40894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7620000" cy="51054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Edit the code for this picture?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8-02-10 at 09.46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2220880"/>
            <a:ext cx="4140200" cy="2184400"/>
          </a:xfrm>
          <a:prstGeom prst="rect">
            <a:avLst/>
          </a:prstGeom>
        </p:spPr>
      </p:pic>
      <p:pic>
        <p:nvPicPr>
          <p:cNvPr id="5" name="Picture 4" descr="Screen Shot 2018-02-10 at 09.4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48958"/>
            <a:ext cx="3505200" cy="1607637"/>
          </a:xfrm>
          <a:prstGeom prst="rect">
            <a:avLst/>
          </a:prstGeom>
        </p:spPr>
      </p:pic>
      <p:pic>
        <p:nvPicPr>
          <p:cNvPr id="6" name="Picture 5" descr="Screen Shot 2018-02-10 at 09.51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4" y="4405281"/>
            <a:ext cx="5429297" cy="24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3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</a:rPr>
              <a:t>&lt;head&gt; </a:t>
            </a:r>
            <a:r>
              <a:rPr lang="en-US" dirty="0"/>
              <a:t>element is a container for metadata (data about data) and is placed between the </a:t>
            </a:r>
            <a:r>
              <a:rPr lang="en-US" dirty="0">
                <a:solidFill>
                  <a:srgbClr val="DC5924"/>
                </a:solidFill>
              </a:rPr>
              <a:t>&lt;html&gt; </a:t>
            </a:r>
            <a:r>
              <a:rPr lang="en-US" dirty="0"/>
              <a:t>tag and the </a:t>
            </a:r>
            <a:r>
              <a:rPr lang="en-US" dirty="0">
                <a:solidFill>
                  <a:srgbClr val="DC5924"/>
                </a:solidFill>
              </a:rPr>
              <a:t>&lt;body&gt; </a:t>
            </a:r>
            <a:r>
              <a:rPr lang="en-US" dirty="0"/>
              <a:t>tag.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</a:t>
            </a:r>
            <a:r>
              <a:rPr lang="en-US" dirty="0">
                <a:solidFill>
                  <a:srgbClr val="DC5924"/>
                </a:solidFill>
              </a:rPr>
              <a:t>metadata</a:t>
            </a:r>
            <a:r>
              <a:rPr lang="en-US" dirty="0"/>
              <a:t> is data about the HTML document.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Metadata is not displayed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Metadata typically define the document title, character set, styles, links, scripts, and other meta information.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following tags describe metadata: </a:t>
            </a:r>
            <a:r>
              <a:rPr lang="en-US" dirty="0">
                <a:solidFill>
                  <a:schemeClr val="accent5"/>
                </a:solidFill>
              </a:rPr>
              <a:t>&lt;title&gt;, &lt;style&gt;, &lt;meta&gt;, &lt;link&gt;, &lt;script&gt;, and &lt;base&gt;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625" y="230503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1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47248" cy="1371600"/>
          </a:xfrm>
        </p:spPr>
        <p:txBody>
          <a:bodyPr/>
          <a:lstStyle/>
          <a:p>
            <a:r>
              <a:rPr lang="fr-FR" b="1" dirty="0"/>
              <a:t>HTML Links - </a:t>
            </a:r>
            <a:r>
              <a:rPr lang="fr-FR" b="1" dirty="0" err="1"/>
              <a:t>hyperlinks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FF"/>
                </a:solidFill>
              </a:rPr>
              <a:t>Definition</a:t>
            </a:r>
            <a:r>
              <a:rPr lang="fr-FR" dirty="0">
                <a:solidFill>
                  <a:srgbClr val="0000FF"/>
                </a:solidFill>
              </a:rPr>
              <a:t>: </a:t>
            </a:r>
            <a:r>
              <a:rPr lang="en-US" dirty="0"/>
              <a:t>A link allows visitors to access new pages by clicking on it.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07568" y="2492896"/>
            <a:ext cx="22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fr-FR" b="1" dirty="0" err="1">
                <a:solidFill>
                  <a:srgbClr val="0000FF"/>
                </a:solidFill>
              </a:rPr>
              <a:t>Example</a:t>
            </a:r>
            <a:r>
              <a:rPr lang="fr-FR" b="1" dirty="0">
                <a:solidFill>
                  <a:srgbClr val="0000FF"/>
                </a:solidFill>
              </a:rPr>
              <a:t> 1</a:t>
            </a:r>
            <a:r>
              <a:rPr lang="fr-FR" dirty="0">
                <a:solidFill>
                  <a:srgbClr val="0000FF"/>
                </a:solidFill>
              </a:rPr>
              <a:t>: </a:t>
            </a:r>
            <a:r>
              <a:rPr lang="fr-FR" b="1" dirty="0">
                <a:solidFill>
                  <a:schemeClr val="accent2"/>
                </a:solidFill>
              </a:rPr>
              <a:t>a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1584" y="2996952"/>
            <a:ext cx="777686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fr-FR" sz="2400" b="1" dirty="0">
                <a:solidFill>
                  <a:schemeClr val="accent2"/>
                </a:solidFill>
              </a:rPr>
              <a:t>&lt;</a:t>
            </a:r>
            <a:r>
              <a:rPr lang="fr-FR" sz="2000" b="1" dirty="0">
                <a:solidFill>
                  <a:schemeClr val="accent2"/>
                </a:solidFill>
              </a:rPr>
              <a:t>a  </a:t>
            </a:r>
            <a:r>
              <a:rPr lang="fr-FR" sz="2000" b="1" dirty="0" err="1">
                <a:solidFill>
                  <a:srgbClr val="0000FF"/>
                </a:solidFill>
              </a:rPr>
              <a:t>href</a:t>
            </a:r>
            <a:r>
              <a:rPr lang="fr-FR" sz="2000" b="1" dirty="0">
                <a:solidFill>
                  <a:schemeClr val="accent2"/>
                </a:solidFill>
              </a:rPr>
              <a:t>= </a:t>
            </a:r>
            <a:r>
              <a:rPr lang="fr-FR" sz="2000" dirty="0">
                <a:solidFill>
                  <a:schemeClr val="accent2"/>
                </a:solidFill>
              </a:rPr>
              <a:t>‘‘</a:t>
            </a:r>
            <a:r>
              <a:rPr lang="fr-FR" sz="2000" dirty="0"/>
              <a:t>https://fr.wikipedia.org/wiki/Hypertext_Markup_Language</a:t>
            </a:r>
            <a:r>
              <a:rPr lang="fr-FR" sz="2000" dirty="0">
                <a:solidFill>
                  <a:schemeClr val="accent2"/>
                </a:solidFill>
              </a:rPr>
              <a:t>’’</a:t>
            </a:r>
            <a:r>
              <a:rPr lang="fr-FR" sz="2400" b="1" dirty="0">
                <a:solidFill>
                  <a:schemeClr val="accent2"/>
                </a:solidFill>
              </a:rPr>
              <a:t>&gt;</a:t>
            </a:r>
            <a:r>
              <a:rPr lang="fr-FR" sz="2000" dirty="0">
                <a:solidFill>
                  <a:schemeClr val="accent2"/>
                </a:solidFill>
              </a:rPr>
              <a:t> </a:t>
            </a:r>
            <a:r>
              <a:rPr lang="fr-FR" sz="2000" dirty="0">
                <a:solidFill>
                  <a:srgbClr val="7030A0"/>
                </a:solidFill>
              </a:rPr>
              <a:t>    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fr-FR" sz="2000" b="1" dirty="0">
                <a:solidFill>
                  <a:schemeClr val="accent2"/>
                </a:solidFill>
              </a:rPr>
              <a:t>&lt;/a&gt;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071664" y="3356992"/>
            <a:ext cx="0" cy="1296144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91544" y="472514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00FF"/>
                </a:solidFill>
              </a:rPr>
              <a:t>href</a:t>
            </a:r>
            <a:r>
              <a:rPr lang="fr-FR" sz="2000" dirty="0">
                <a:solidFill>
                  <a:srgbClr val="0000FF"/>
                </a:solidFill>
              </a:rPr>
              <a:t> : </a:t>
            </a:r>
            <a:r>
              <a:rPr lang="en-US" sz="2000" b="1" dirty="0">
                <a:solidFill>
                  <a:schemeClr val="accent2"/>
                </a:solidFill>
              </a:rPr>
              <a:t>attribute</a:t>
            </a:r>
            <a:r>
              <a:rPr lang="en-US" sz="2000" dirty="0"/>
              <a:t> to which we give a value with the sign </a:t>
            </a:r>
            <a:r>
              <a:rPr lang="en-US" sz="2000" b="1" dirty="0">
                <a:solidFill>
                  <a:schemeClr val="accent2"/>
                </a:solidFill>
              </a:rPr>
              <a:t>= </a:t>
            </a:r>
            <a:r>
              <a:rPr lang="en-US" sz="2000" dirty="0"/>
              <a:t>and a</a:t>
            </a:r>
            <a:r>
              <a:rPr lang="en-US" sz="2000" b="1" dirty="0">
                <a:solidFill>
                  <a:schemeClr val="accent2"/>
                </a:solidFill>
              </a:rPr>
              <a:t> value </a:t>
            </a:r>
            <a:r>
              <a:rPr lang="en-US" sz="2000" dirty="0"/>
              <a:t>between</a:t>
            </a:r>
            <a:r>
              <a:rPr lang="en-US" sz="2000" b="1" dirty="0">
                <a:solidFill>
                  <a:schemeClr val="accent2"/>
                </a:solidFill>
              </a:rPr>
              <a:t> “” </a:t>
            </a:r>
            <a:r>
              <a:rPr lang="en-US" sz="2000" dirty="0"/>
              <a:t>with the website address to which we will make the link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15681" y="4005064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</a:rPr>
              <a:t>href</a:t>
            </a:r>
            <a:r>
              <a:rPr lang="fr-FR" b="1" dirty="0">
                <a:solidFill>
                  <a:srgbClr val="0000FF"/>
                </a:solidFill>
              </a:rPr>
              <a:t>: </a:t>
            </a:r>
            <a:r>
              <a:rPr lang="fr-FR" b="1" dirty="0" err="1">
                <a:solidFill>
                  <a:srgbClr val="0000FF"/>
                </a:solidFill>
              </a:rPr>
              <a:t>hypertext</a:t>
            </a:r>
            <a:r>
              <a:rPr lang="fr-FR" b="1" dirty="0">
                <a:solidFill>
                  <a:srgbClr val="0000FF"/>
                </a:solidFill>
              </a:rPr>
              <a:t> </a:t>
            </a:r>
            <a:r>
              <a:rPr lang="fr-FR" b="1" dirty="0" err="1">
                <a:solidFill>
                  <a:srgbClr val="0000FF"/>
                </a:solidFill>
              </a:rPr>
              <a:t>reference</a:t>
            </a:r>
            <a:r>
              <a:rPr lang="fr-FR" b="1" dirty="0">
                <a:solidFill>
                  <a:srgbClr val="0000FF"/>
                </a:solidFill>
              </a:rPr>
              <a:t>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0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Head: </a:t>
            </a:r>
            <a:r>
              <a:rPr lang="en-US" sz="2800" dirty="0">
                <a:solidFill>
                  <a:srgbClr val="0000FF"/>
                </a:solidFill>
              </a:rPr>
              <a:t>&lt;title&gt;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defines a title in the browser tab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provides a title for the page when it is added to favorites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displays a title for the page in search engine results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3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Head: </a:t>
            </a:r>
            <a:r>
              <a:rPr lang="en-US" sz="2800" dirty="0">
                <a:solidFill>
                  <a:srgbClr val="0000FF"/>
                </a:solidFill>
              </a:rPr>
              <a:t>&lt;style&gt;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590" y="1752600"/>
            <a:ext cx="905341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&lt;style&gt; </a:t>
            </a:r>
            <a:r>
              <a:rPr lang="en-US" dirty="0"/>
              <a:t>element is used to define style information for a single HTML page: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2-10 at 11.2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90" y="2400300"/>
            <a:ext cx="440690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4900" y="4396110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11.2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80" y="3716710"/>
            <a:ext cx="4389920" cy="24539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Head: </a:t>
            </a:r>
            <a:r>
              <a:rPr lang="en-US" sz="2800" dirty="0">
                <a:solidFill>
                  <a:srgbClr val="0000FF"/>
                </a:solidFill>
              </a:rPr>
              <a:t>&lt;link&gt;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51054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&lt;link&gt; </a:t>
            </a:r>
            <a:r>
              <a:rPr lang="en-US" dirty="0"/>
              <a:t>element is used to link to external style sheets: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2-10 at 11.2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357966"/>
            <a:ext cx="5041900" cy="337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4900" y="4396110"/>
            <a:ext cx="51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Wingdings"/>
                <a:ea typeface="Wingdings"/>
                <a:cs typeface="Wingdings"/>
              </a:rPr>
              <a:t></a:t>
            </a:r>
            <a:endParaRPr lang="en-US" sz="2400" dirty="0"/>
          </a:p>
        </p:txBody>
      </p:sp>
      <p:pic>
        <p:nvPicPr>
          <p:cNvPr id="6" name="Picture 5" descr="Screen Shot 2018-02-10 at 11.24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4396109"/>
            <a:ext cx="5092700" cy="227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9"/>
            <a:ext cx="7620000" cy="778615"/>
          </a:xfrm>
        </p:spPr>
        <p:txBody>
          <a:bodyPr/>
          <a:lstStyle/>
          <a:p>
            <a:r>
              <a:rPr lang="en-US" dirty="0"/>
              <a:t>HTML Head: </a:t>
            </a:r>
            <a:r>
              <a:rPr lang="en-US" sz="2800" dirty="0">
                <a:solidFill>
                  <a:srgbClr val="0000FF"/>
                </a:solidFill>
              </a:rPr>
              <a:t>&lt;meta&gt;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32922"/>
            <a:ext cx="8995833" cy="582507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DC5924"/>
                </a:solidFill>
              </a:rPr>
              <a:t>&lt;meta&gt; </a:t>
            </a:r>
            <a:r>
              <a:rPr lang="en-US" dirty="0"/>
              <a:t>element is used to specify which character set is used, page description, keywords, author, and other metadata.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Define the character set used: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Define a description of your web page: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Define keywords for search engines: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Define the author of a page: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Refresh document every 30 seconds: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2-10 at 11.2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63" y="2631449"/>
            <a:ext cx="3263900" cy="425020"/>
          </a:xfrm>
          <a:prstGeom prst="rect">
            <a:avLst/>
          </a:prstGeom>
        </p:spPr>
      </p:pic>
      <p:pic>
        <p:nvPicPr>
          <p:cNvPr id="5" name="Picture 4" descr="Screen Shot 2018-02-10 at 11.27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8" y="3541197"/>
            <a:ext cx="6515100" cy="472851"/>
          </a:xfrm>
          <a:prstGeom prst="rect">
            <a:avLst/>
          </a:prstGeom>
        </p:spPr>
      </p:pic>
      <p:pic>
        <p:nvPicPr>
          <p:cNvPr id="6" name="Picture 5" descr="Screen Shot 2018-02-10 at 11.27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78" y="4447551"/>
            <a:ext cx="7035800" cy="472851"/>
          </a:xfrm>
          <a:prstGeom prst="rect">
            <a:avLst/>
          </a:prstGeom>
        </p:spPr>
      </p:pic>
      <p:pic>
        <p:nvPicPr>
          <p:cNvPr id="7" name="Picture 6" descr="Screen Shot 2018-02-10 at 11.29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48" y="6333924"/>
            <a:ext cx="4914900" cy="431366"/>
          </a:xfrm>
          <a:prstGeom prst="rect">
            <a:avLst/>
          </a:prstGeom>
        </p:spPr>
      </p:pic>
      <p:pic>
        <p:nvPicPr>
          <p:cNvPr id="8" name="Picture 7" descr="Screen Shot 2018-02-10 at 11.30.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5469055"/>
            <a:ext cx="5473700" cy="4313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9"/>
            <a:ext cx="7620000" cy="778615"/>
          </a:xfrm>
        </p:spPr>
        <p:txBody>
          <a:bodyPr/>
          <a:lstStyle/>
          <a:p>
            <a:r>
              <a:rPr lang="en-US" dirty="0"/>
              <a:t>HTML Head: </a:t>
            </a:r>
            <a:r>
              <a:rPr lang="en-US" sz="2800" dirty="0">
                <a:solidFill>
                  <a:srgbClr val="0000FF"/>
                </a:solidFill>
              </a:rPr>
              <a:t>&lt;meta&gt;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31334"/>
            <a:ext cx="8995832" cy="5926666"/>
          </a:xfrm>
        </p:spPr>
        <p:txBody>
          <a:bodyPr/>
          <a:lstStyle/>
          <a:p>
            <a:r>
              <a:rPr lang="en-US" dirty="0">
                <a:solidFill>
                  <a:srgbClr val="DC5924"/>
                </a:solidFill>
              </a:rPr>
              <a:t> This is how to write it in HTML file :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9" name="Picture 8" descr="Screen Shot 2018-02-10 at 11.3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26" y="1841501"/>
            <a:ext cx="8183091" cy="4360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373480"/>
            <a:ext cx="7772400" cy="105273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Validation and browser compatibility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351584" y="126876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>
                <a:solidFill>
                  <a:srgbClr val="0000FF"/>
                </a:solidFill>
              </a:rPr>
              <a:t>Browser</a:t>
            </a:r>
            <a:r>
              <a:rPr lang="fr-FR" b="1" dirty="0"/>
              <a:t> </a:t>
            </a:r>
            <a:r>
              <a:rPr lang="fr-FR" b="1" dirty="0">
                <a:solidFill>
                  <a:srgbClr val="0000FF"/>
                </a:solidFill>
              </a:rPr>
              <a:t>Compatibility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The same code interpreted by different browsers can produce different results.</a:t>
            </a:r>
          </a:p>
          <a:p>
            <a:endParaRPr lang="en-US" dirty="0"/>
          </a:p>
          <a:p>
            <a:r>
              <a:rPr lang="en-US" dirty="0"/>
              <a:t>So, It is possible that a code is displayed differently depending on the browser used by your visitors.</a:t>
            </a:r>
          </a:p>
          <a:p>
            <a:endParaRPr lang="en-US" dirty="0"/>
          </a:p>
          <a:p>
            <a:r>
              <a:rPr lang="en-US" dirty="0"/>
              <a:t>Remember to test your code with </a:t>
            </a:r>
            <a:r>
              <a:rPr lang="en-US" dirty="0">
                <a:solidFill>
                  <a:srgbClr val="0000FF"/>
                </a:solidFill>
              </a:rPr>
              <a:t>different browsers </a:t>
            </a:r>
            <a:r>
              <a:rPr lang="en-US" dirty="0"/>
              <a:t>and different versions of each browser when in doubt: it does not cost much and not doing so can be catastrophic!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89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373480"/>
            <a:ext cx="7772400" cy="105273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Validation and browser compatibility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91544" y="1628800"/>
            <a:ext cx="8496944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order to always have a clean code that works well: always remember to check its validity.</a:t>
            </a:r>
          </a:p>
          <a:p>
            <a:pPr>
              <a:buNone/>
            </a:pPr>
            <a:r>
              <a:rPr lang="en-US" dirty="0"/>
              <a:t>For this, the W3C (World Wide Web Consortium - the authority on codification of computer languages) puts at your disposal various tools, including HTML and CSS </a:t>
            </a:r>
            <a:r>
              <a:rPr lang="en-US" dirty="0" err="1"/>
              <a:t>validators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Validators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• For HTML </a:t>
            </a:r>
            <a:r>
              <a:rPr lang="en-US" dirty="0" err="1"/>
              <a:t>validator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http://validator.w3.org</a:t>
            </a:r>
            <a:endParaRPr lang="en-US" dirty="0"/>
          </a:p>
          <a:p>
            <a:pPr>
              <a:buNone/>
            </a:pPr>
            <a:r>
              <a:rPr lang="en-US" dirty="0"/>
              <a:t>• For the CSS </a:t>
            </a:r>
            <a:r>
              <a:rPr lang="en-US" dirty="0" err="1"/>
              <a:t>validator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http://jigsaw.w3.org/css-validator</a:t>
            </a:r>
            <a:endParaRPr lang="en-US" dirty="0"/>
          </a:p>
          <a:p>
            <a:pPr>
              <a:buNone/>
            </a:pPr>
            <a:r>
              <a:rPr lang="en-US" dirty="0"/>
              <a:t>Everything is free, feel free to use it!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47528" y="1124745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FF"/>
                </a:solidFill>
              </a:rPr>
              <a:t>Validation</a:t>
            </a:r>
            <a:endParaRPr lang="fr-FR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84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701931"/>
            <a:ext cx="107727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75521" y="188640"/>
            <a:ext cx="118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</a:rPr>
              <a:t>Validation</a:t>
            </a:r>
            <a:endParaRPr lang="fr-F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04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9" y="542925"/>
            <a:ext cx="85439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75521" y="188640"/>
            <a:ext cx="118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</a:rPr>
              <a:t>Validation</a:t>
            </a:r>
            <a:endParaRPr lang="fr-F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10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https://www.w3schools.com/html/</a:t>
            </a:r>
            <a:r>
              <a:rPr lang="en-US" dirty="0" err="1"/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47248" cy="1371600"/>
          </a:xfrm>
        </p:spPr>
        <p:txBody>
          <a:bodyPr/>
          <a:lstStyle/>
          <a:p>
            <a:r>
              <a:rPr lang="fr-FR" b="1" dirty="0"/>
              <a:t>HTML Links - </a:t>
            </a:r>
            <a:r>
              <a:rPr lang="fr-FR" b="1" dirty="0" err="1"/>
              <a:t>hyperlinks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207568" y="1844825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Two types of links:</a:t>
            </a:r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Internal Link (Local link) </a:t>
            </a:r>
            <a:r>
              <a:rPr lang="en-US" sz="2000" dirty="0"/>
              <a:t>: to move from one page to another page in the same website.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</a:rPr>
              <a:t>External link</a:t>
            </a:r>
            <a:r>
              <a:rPr lang="en-US" sz="2000" dirty="0"/>
              <a:t>: to move from a page to another page in an other website.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9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Thank You</a:t>
            </a:r>
          </a:p>
        </p:txBody>
      </p:sp>
      <p:pic>
        <p:nvPicPr>
          <p:cNvPr id="6" name="Picture 2" descr="http://portal.bu.edu.sa/Baha-theme/images/baha%20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51584" y="0"/>
            <a:ext cx="7772400" cy="1143000"/>
          </a:xfrm>
        </p:spPr>
        <p:txBody>
          <a:bodyPr/>
          <a:lstStyle/>
          <a:p>
            <a:r>
              <a:rPr lang="en-US" b="1" dirty="0"/>
              <a:t>Internal link (local)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91544" y="1448335"/>
            <a:ext cx="8219256" cy="4968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è"/>
            </a:pPr>
            <a:r>
              <a:rPr lang="en-US" sz="2000" dirty="0">
                <a:sym typeface="Wingdings" pitchFamily="2" charset="2"/>
              </a:rPr>
              <a:t>It is used to create links between different pages in a site.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You will inform a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relative value </a:t>
            </a:r>
            <a:r>
              <a:rPr lang="en-US" sz="2000" dirty="0">
                <a:sym typeface="Wingdings" pitchFamily="2" charset="2"/>
              </a:rPr>
              <a:t>for the </a:t>
            </a:r>
            <a:r>
              <a:rPr lang="en-US" sz="2000" i="1" dirty="0" err="1">
                <a:sym typeface="Wingdings" pitchFamily="2" charset="2"/>
              </a:rPr>
              <a:t>href</a:t>
            </a:r>
            <a:r>
              <a:rPr lang="en-US" sz="2000" dirty="0">
                <a:sym typeface="Wingdings" pitchFamily="2" charset="2"/>
              </a:rPr>
              <a:t> attribute. when we say relative, this is because we need to indicate the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destination page on the start page</a:t>
            </a:r>
            <a:r>
              <a:rPr lang="en-US" sz="2000" dirty="0">
                <a:sym typeface="Wingdings" pitchFamily="2" charset="2"/>
              </a:rPr>
              <a:t>; it's the page from which we make our connection.</a:t>
            </a:r>
          </a:p>
          <a:p>
            <a:pPr>
              <a:buNone/>
            </a:pPr>
            <a:endParaRPr lang="en-US" sz="2000" dirty="0">
              <a:sym typeface="Wingdings" pitchFamily="2" charset="2"/>
            </a:endParaRP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The website is a set of files that are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linked together</a:t>
            </a:r>
            <a:r>
              <a:rPr lang="en-US" sz="2000" dirty="0">
                <a:sym typeface="Wingdings" pitchFamily="2" charset="2"/>
              </a:rPr>
              <a:t>. These files will be located in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different folders</a:t>
            </a:r>
            <a:r>
              <a:rPr lang="en-US" sz="2000" dirty="0">
                <a:sym typeface="Wingdings" pitchFamily="2" charset="2"/>
              </a:rPr>
              <a:t>. To create internal links, we have to distinguish between three cases:</a:t>
            </a:r>
          </a:p>
          <a:p>
            <a:pPr lvl="1">
              <a:buNone/>
            </a:pPr>
            <a:r>
              <a:rPr lang="en-US" sz="1800" dirty="0">
                <a:sym typeface="Wingdings" pitchFamily="2" charset="2"/>
              </a:rPr>
              <a:t>1- Start page and destination page are in the same folder.</a:t>
            </a:r>
          </a:p>
          <a:p>
            <a:pPr lvl="1">
              <a:buNone/>
            </a:pPr>
            <a:r>
              <a:rPr lang="en-US" sz="1800" dirty="0">
                <a:sym typeface="Wingdings" pitchFamily="2" charset="2"/>
              </a:rPr>
              <a:t>2- Destination page in a subfolder from the start page.</a:t>
            </a:r>
          </a:p>
          <a:p>
            <a:pPr lvl="1">
              <a:buNone/>
            </a:pPr>
            <a:r>
              <a:rPr lang="en-US" sz="1800" dirty="0">
                <a:sym typeface="Wingdings" pitchFamily="2" charset="2"/>
              </a:rPr>
              <a:t>3- Destination page is a parent folder from the Start page.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4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- </a:t>
            </a:r>
            <a:r>
              <a:rPr lang="fr-FR" b="1" dirty="0" err="1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Link color: </a:t>
            </a:r>
          </a:p>
          <a:p>
            <a:r>
              <a:rPr lang="en-US" dirty="0"/>
              <a:t>By default, a link will appear like this (in all browsers):</a:t>
            </a:r>
          </a:p>
          <a:p>
            <a:pPr marL="457200" indent="-457200">
              <a:buFont typeface="Arial"/>
              <a:buChar char="•"/>
            </a:pPr>
            <a:r>
              <a:rPr lang="en-US" u="sng" dirty="0">
                <a:solidFill>
                  <a:srgbClr val="0000FF"/>
                </a:solidFill>
              </a:rPr>
              <a:t>An unvisited link is underlined and blue</a:t>
            </a:r>
          </a:p>
          <a:p>
            <a:pPr marL="457200" indent="-457200">
              <a:buFont typeface="Arial"/>
              <a:buChar char="•"/>
            </a:pPr>
            <a:r>
              <a:rPr lang="en-US" u="sng" dirty="0">
                <a:solidFill>
                  <a:srgbClr val="660066"/>
                </a:solidFill>
              </a:rPr>
              <a:t>A visited link is underlined and purple</a:t>
            </a:r>
          </a:p>
          <a:p>
            <a:pPr marL="457200" indent="-457200">
              <a:buFont typeface="Arial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An active link is underlined and red</a:t>
            </a:r>
          </a:p>
          <a:p>
            <a:pPr marL="457200" indent="-457200">
              <a:buFont typeface="Arial"/>
              <a:buChar char="•"/>
            </a:pPr>
            <a:endParaRPr lang="en-US" u="sng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However, we can change our link by using CSS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HTML LINKs - </a:t>
            </a:r>
            <a:r>
              <a:rPr lang="fr-FR" b="1" dirty="0" err="1"/>
              <a:t>hyperlinks</a:t>
            </a:r>
            <a:endParaRPr lang="en-US" dirty="0"/>
          </a:p>
        </p:txBody>
      </p:sp>
      <p:pic>
        <p:nvPicPr>
          <p:cNvPr id="4" name="Content Placeholder 3" descr="Screen Shot 2018-02-09 at 10.55.5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8" b="1358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2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9097</TotalTime>
  <Words>2424</Words>
  <Application>Microsoft Office PowerPoint</Application>
  <PresentationFormat>شاشة عريضة</PresentationFormat>
  <Paragraphs>392</Paragraphs>
  <Slides>60</Slides>
  <Notes>23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Zapf Dingbats</vt:lpstr>
      <vt:lpstr>Office Theme</vt:lpstr>
      <vt:lpstr>Web Page Development CRN: 22781</vt:lpstr>
      <vt:lpstr>Web Development </vt:lpstr>
      <vt:lpstr>content</vt:lpstr>
      <vt:lpstr>HTML Elements, attribute and value </vt:lpstr>
      <vt:lpstr>HTML Links - hyperlinks</vt:lpstr>
      <vt:lpstr>HTML Links - hyperlinks</vt:lpstr>
      <vt:lpstr>Internal link (local)</vt:lpstr>
      <vt:lpstr>HTML LINKs - hyperlinks</vt:lpstr>
      <vt:lpstr>HTML LINKs - hyperlinks</vt:lpstr>
      <vt:lpstr>Internal link</vt:lpstr>
      <vt:lpstr>Internal link</vt:lpstr>
      <vt:lpstr>Internal link</vt:lpstr>
      <vt:lpstr>HTML LINKs – The target attribute</vt:lpstr>
      <vt:lpstr>HTML LINKs – The target attribute</vt:lpstr>
      <vt:lpstr>HTML Links – Image as link</vt:lpstr>
      <vt:lpstr>HTML Links – Image as link</vt:lpstr>
      <vt:lpstr>HTML Links – Image as link</vt:lpstr>
      <vt:lpstr>Other types of links in HTML</vt:lpstr>
      <vt:lpstr>Other types of links in HTML  -  anchor</vt:lpstr>
      <vt:lpstr>Other types of links in HTML  -  anchor</vt:lpstr>
      <vt:lpstr>Other types of links in HTML  -  anchor</vt:lpstr>
      <vt:lpstr>Other types of links in HTML  -  anchor</vt:lpstr>
      <vt:lpstr>Other types of links in HTML - To send email</vt:lpstr>
      <vt:lpstr>Other types of links in HTML - To send email</vt:lpstr>
      <vt:lpstr>Other types of links in HTML – download a file</vt:lpstr>
      <vt:lpstr>Other types of links in HTML - download a file</vt:lpstr>
      <vt:lpstr>Other types of links in HTML - download a file</vt:lpstr>
      <vt:lpstr>HTML Lists</vt:lpstr>
      <vt:lpstr>HTML Lists: Unordered list</vt:lpstr>
      <vt:lpstr>عرض تقديمي في PowerPoint</vt:lpstr>
      <vt:lpstr>عرض تقديمي في PowerPoint</vt:lpstr>
      <vt:lpstr>عرض تقديمي في PowerPoint</vt:lpstr>
      <vt:lpstr>HTMl Lists: Order list</vt:lpstr>
      <vt:lpstr>HTMl Lists: Order list They Type Attribute</vt:lpstr>
      <vt:lpstr>HTMl Lists: Order list They Type Attribute</vt:lpstr>
      <vt:lpstr>HTMl Lists: Order list They Type Attribute</vt:lpstr>
      <vt:lpstr>HTML Lists: Description Lists</vt:lpstr>
      <vt:lpstr>HTML Lists</vt:lpstr>
      <vt:lpstr>HTML Lists</vt:lpstr>
      <vt:lpstr>عرض تقديمي في PowerPoint</vt:lpstr>
      <vt:lpstr>HTMl Lists: Summary</vt:lpstr>
      <vt:lpstr>HTML Iframe</vt:lpstr>
      <vt:lpstr>HTML Iframe</vt:lpstr>
      <vt:lpstr>HTML Iframe</vt:lpstr>
      <vt:lpstr>HTML Iframe: Target a link</vt:lpstr>
      <vt:lpstr>HTML Iframe: Target a link</vt:lpstr>
      <vt:lpstr>HTML Iframe: Target a link</vt:lpstr>
      <vt:lpstr>Homework</vt:lpstr>
      <vt:lpstr>HTML Head </vt:lpstr>
      <vt:lpstr>HTML Head: &lt;title&gt; Element </vt:lpstr>
      <vt:lpstr>HTML Head: &lt;style&gt; Element </vt:lpstr>
      <vt:lpstr>HTML Head: &lt;link&gt; Element </vt:lpstr>
      <vt:lpstr>HTML Head: &lt;meta&gt; Element </vt:lpstr>
      <vt:lpstr>HTML Head: &lt;meta&gt; Element </vt:lpstr>
      <vt:lpstr>Validation and browser compatibility</vt:lpstr>
      <vt:lpstr>Validation and browser compatibility</vt:lpstr>
      <vt:lpstr>عرض تقديمي في PowerPoint</vt:lpstr>
      <vt:lpstr>عرض تقديمي في PowerPoint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Youssef</dc:creator>
  <cp:lastModifiedBy>ماجد حزام محمد الزهراني</cp:lastModifiedBy>
  <cp:revision>513</cp:revision>
  <dcterms:created xsi:type="dcterms:W3CDTF">2016-02-04T21:14:10Z</dcterms:created>
  <dcterms:modified xsi:type="dcterms:W3CDTF">2019-01-21T22:39:13Z</dcterms:modified>
</cp:coreProperties>
</file>