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18"/>
  </p:notesMasterIdLst>
  <p:sldIdLst>
    <p:sldId id="390" r:id="rId2"/>
    <p:sldId id="429" r:id="rId3"/>
    <p:sldId id="430" r:id="rId4"/>
    <p:sldId id="391" r:id="rId5"/>
    <p:sldId id="431" r:id="rId6"/>
    <p:sldId id="432" r:id="rId7"/>
    <p:sldId id="394" r:id="rId8"/>
    <p:sldId id="396" r:id="rId9"/>
    <p:sldId id="397" r:id="rId10"/>
    <p:sldId id="467" r:id="rId11"/>
    <p:sldId id="398" r:id="rId12"/>
    <p:sldId id="468" r:id="rId13"/>
    <p:sldId id="469" r:id="rId14"/>
    <p:sldId id="470" r:id="rId15"/>
    <p:sldId id="471" r:id="rId16"/>
    <p:sldId id="472" r:id="rId17"/>
    <p:sldId id="473"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294" r:id="rId40"/>
    <p:sldId id="295" r:id="rId41"/>
    <p:sldId id="296" r:id="rId42"/>
    <p:sldId id="297" r:id="rId43"/>
    <p:sldId id="399" r:id="rId44"/>
    <p:sldId id="495" r:id="rId45"/>
    <p:sldId id="299" r:id="rId46"/>
    <p:sldId id="401" r:id="rId47"/>
    <p:sldId id="301" r:id="rId48"/>
    <p:sldId id="302" r:id="rId49"/>
    <p:sldId id="303" r:id="rId50"/>
    <p:sldId id="304" r:id="rId51"/>
    <p:sldId id="305" r:id="rId52"/>
    <p:sldId id="402" r:id="rId53"/>
    <p:sldId id="496" r:id="rId54"/>
    <p:sldId id="497" r:id="rId55"/>
    <p:sldId id="498" r:id="rId56"/>
    <p:sldId id="403" r:id="rId57"/>
    <p:sldId id="499" r:id="rId58"/>
    <p:sldId id="500" r:id="rId59"/>
    <p:sldId id="501" r:id="rId60"/>
    <p:sldId id="502" r:id="rId61"/>
    <p:sldId id="503" r:id="rId62"/>
    <p:sldId id="504" r:id="rId63"/>
    <p:sldId id="505" r:id="rId64"/>
    <p:sldId id="506" r:id="rId65"/>
    <p:sldId id="507" r:id="rId66"/>
    <p:sldId id="508" r:id="rId67"/>
    <p:sldId id="509" r:id="rId68"/>
    <p:sldId id="510" r:id="rId69"/>
    <p:sldId id="511" r:id="rId70"/>
    <p:sldId id="512" r:id="rId71"/>
    <p:sldId id="513" r:id="rId72"/>
    <p:sldId id="514" r:id="rId73"/>
    <p:sldId id="515" r:id="rId74"/>
    <p:sldId id="440" r:id="rId75"/>
    <p:sldId id="516" r:id="rId76"/>
    <p:sldId id="517" r:id="rId77"/>
    <p:sldId id="518" r:id="rId78"/>
    <p:sldId id="441" r:id="rId79"/>
    <p:sldId id="519" r:id="rId80"/>
    <p:sldId id="520" r:id="rId81"/>
    <p:sldId id="521" r:id="rId82"/>
    <p:sldId id="442" r:id="rId83"/>
    <p:sldId id="522" r:id="rId84"/>
    <p:sldId id="523" r:id="rId85"/>
    <p:sldId id="443" r:id="rId86"/>
    <p:sldId id="524" r:id="rId87"/>
    <p:sldId id="445" r:id="rId88"/>
    <p:sldId id="525" r:id="rId89"/>
    <p:sldId id="526" r:id="rId90"/>
    <p:sldId id="527" r:id="rId91"/>
    <p:sldId id="528" r:id="rId92"/>
    <p:sldId id="529" r:id="rId93"/>
    <p:sldId id="530" r:id="rId94"/>
    <p:sldId id="444" r:id="rId95"/>
    <p:sldId id="446" r:id="rId96"/>
    <p:sldId id="531" r:id="rId97"/>
    <p:sldId id="532" r:id="rId98"/>
    <p:sldId id="533" r:id="rId99"/>
    <p:sldId id="534" r:id="rId100"/>
    <p:sldId id="448" r:id="rId101"/>
    <p:sldId id="452" r:id="rId102"/>
    <p:sldId id="453" r:id="rId103"/>
    <p:sldId id="455" r:id="rId104"/>
    <p:sldId id="456" r:id="rId105"/>
    <p:sldId id="464" r:id="rId106"/>
    <p:sldId id="457" r:id="rId107"/>
    <p:sldId id="459" r:id="rId108"/>
    <p:sldId id="460" r:id="rId109"/>
    <p:sldId id="461" r:id="rId110"/>
    <p:sldId id="462" r:id="rId111"/>
    <p:sldId id="439" r:id="rId112"/>
    <p:sldId id="463" r:id="rId113"/>
    <p:sldId id="465" r:id="rId114"/>
    <p:sldId id="466" r:id="rId115"/>
    <p:sldId id="392" r:id="rId116"/>
    <p:sldId id="383"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5" autoAdjust="0"/>
  </p:normalViewPr>
  <p:slideViewPr>
    <p:cSldViewPr snapToGrid="0">
      <p:cViewPr varScale="1">
        <p:scale>
          <a:sx n="63" d="100"/>
          <a:sy n="63" d="100"/>
        </p:scale>
        <p:origin x="912"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5C6A6-C2A1-474E-99BC-D77799A40601}" type="datetimeFigureOut">
              <a:rPr lang="en-US" smtClean="0"/>
              <a:t>1/31/2019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F9CFF-C310-419C-A627-688F20266BF8}" type="slidenum">
              <a:rPr lang="en-US" smtClean="0"/>
              <a:t>‹#›</a:t>
            </a:fld>
            <a:endParaRPr lang="en-US"/>
          </a:p>
        </p:txBody>
      </p:sp>
    </p:spTree>
    <p:extLst>
      <p:ext uri="{BB962C8B-B14F-4D97-AF65-F5344CB8AC3E}">
        <p14:creationId xmlns:p14="http://schemas.microsoft.com/office/powerpoint/2010/main" val="42204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03A5A-F73C-C842-995B-48A50EC68954}" type="slidenum">
              <a:rPr lang="en-US" smtClean="0"/>
              <a:t>1</a:t>
            </a:fld>
            <a:endParaRPr lang="en-US"/>
          </a:p>
        </p:txBody>
      </p:sp>
    </p:spTree>
    <p:extLst>
      <p:ext uri="{BB962C8B-B14F-4D97-AF65-F5344CB8AC3E}">
        <p14:creationId xmlns:p14="http://schemas.microsoft.com/office/powerpoint/2010/main" val="124402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36</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br>
              <a:rPr lang="fr-FR" dirty="0"/>
            </a:br>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37</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40</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42</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43</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44</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49</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50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specify that only specific HTML elements should be affected by a class.</a:t>
            </a:r>
          </a:p>
          <a:p>
            <a:r>
              <a:rPr lang="en-US" dirty="0"/>
              <a:t>In the example below, only &lt;p&gt; elements with class="center" will be center-aligned:</a:t>
            </a:r>
          </a:p>
          <a:p>
            <a:r>
              <a:rPr lang="en-US" b="1" dirty="0"/>
              <a:t>Example</a:t>
            </a:r>
          </a:p>
          <a:p>
            <a:r>
              <a:rPr lang="en-US" sz="1200" kern="1200" dirty="0" err="1">
                <a:solidFill>
                  <a:schemeClr val="tx1"/>
                </a:solidFill>
                <a:effectLst/>
                <a:latin typeface="+mn-lt"/>
                <a:ea typeface="+mn-ea"/>
                <a:cs typeface="+mn-cs"/>
              </a:rPr>
              <a:t>p.center</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text-align: center;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color: red;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t>HTML elements can also refer to more than one class.</a:t>
            </a:r>
          </a:p>
          <a:p>
            <a:r>
              <a:rPr lang="en-US" dirty="0"/>
              <a:t>In the example below, the &lt;p&gt; element will be styled according to class="center" and to class="large":</a:t>
            </a:r>
          </a:p>
          <a:p>
            <a:r>
              <a:rPr lang="en-US" b="1" dirty="0"/>
              <a:t>Example</a:t>
            </a:r>
          </a:p>
          <a:p>
            <a:r>
              <a:rPr lang="en-US" sz="1200" kern="1200" dirty="0">
                <a:solidFill>
                  <a:schemeClr val="tx1"/>
                </a:solidFill>
                <a:effectLst/>
                <a:latin typeface="+mn-lt"/>
                <a:ea typeface="+mn-ea"/>
                <a:cs typeface="+mn-cs"/>
              </a:rPr>
              <a:t>&lt;p class="center large"&gt;</a:t>
            </a:r>
            <a:r>
              <a:rPr lang="en-US" dirty="0"/>
              <a:t>This paragraph refers to two classes.</a:t>
            </a:r>
            <a:r>
              <a:rPr lang="en-US" sz="1200" kern="1200" dirty="0">
                <a:solidFill>
                  <a:schemeClr val="tx1"/>
                </a:solidFill>
                <a:effectLst/>
                <a:latin typeface="+mn-lt"/>
                <a:ea typeface="+mn-ea"/>
                <a:cs typeface="+mn-cs"/>
              </a:rPr>
              <a:t>&lt;/p&gt;</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F593CCC1-BD58-BF41-950A-6292E1E7348E}" type="slidenum">
              <a:rPr lang="en-US" smtClean="0"/>
              <a:t>9</a:t>
            </a:fld>
            <a:endParaRPr lang="en-US"/>
          </a:p>
        </p:txBody>
      </p:sp>
    </p:spTree>
    <p:extLst>
      <p:ext uri="{BB962C8B-B14F-4D97-AF65-F5344CB8AC3E}">
        <p14:creationId xmlns:p14="http://schemas.microsoft.com/office/powerpoint/2010/main" val="210161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55</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56</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a:p>
            <a:r>
              <a:rPr lang="fr-FR" dirty="0"/>
              <a:t>On peut choisir parmi six valeurs pour cette propriété :</a:t>
            </a:r>
          </a:p>
          <a:p>
            <a:r>
              <a:rPr lang="fr-FR" dirty="0"/>
              <a:t>• </a:t>
            </a:r>
            <a:r>
              <a:rPr lang="fr-FR" dirty="0" err="1"/>
              <a:t>Underline</a:t>
            </a:r>
            <a:r>
              <a:rPr lang="fr-FR" dirty="0"/>
              <a:t> : le texte sera souligné ;</a:t>
            </a:r>
          </a:p>
          <a:p>
            <a:r>
              <a:rPr lang="fr-FR" dirty="0"/>
              <a:t>• </a:t>
            </a:r>
            <a:r>
              <a:rPr lang="fr-FR" dirty="0" err="1"/>
              <a:t>Overline</a:t>
            </a:r>
            <a:r>
              <a:rPr lang="fr-FR" dirty="0"/>
              <a:t> : une ligne apparaîtra au dessus du texte ;</a:t>
            </a:r>
          </a:p>
          <a:p>
            <a:r>
              <a:rPr lang="fr-FR" dirty="0"/>
              <a:t>• Line-</a:t>
            </a:r>
            <a:r>
              <a:rPr lang="fr-FR" dirty="0" err="1"/>
              <a:t>through</a:t>
            </a:r>
            <a:r>
              <a:rPr lang="fr-FR" dirty="0"/>
              <a:t> : le texte sera barré ;</a:t>
            </a:r>
          </a:p>
          <a:p>
            <a:r>
              <a:rPr lang="fr-FR" dirty="0"/>
              <a:t>• </a:t>
            </a:r>
            <a:r>
              <a:rPr lang="fr-FR" dirty="0" err="1"/>
              <a:t>Blink</a:t>
            </a:r>
            <a:r>
              <a:rPr lang="fr-FR" dirty="0"/>
              <a:t> : le texte clignotera (attention, ne fonctionne pas sur tous</a:t>
            </a:r>
          </a:p>
          <a:p>
            <a:r>
              <a:rPr lang="fr-FR" dirty="0"/>
              <a:t>les navigateurs) ;</a:t>
            </a:r>
          </a:p>
          <a:p>
            <a:r>
              <a:rPr lang="fr-FR" dirty="0"/>
              <a:t>• </a:t>
            </a:r>
            <a:r>
              <a:rPr lang="fr-FR" dirty="0" err="1"/>
              <a:t>Inherit</a:t>
            </a:r>
            <a:r>
              <a:rPr lang="fr-FR" dirty="0"/>
              <a:t> ;</a:t>
            </a:r>
          </a:p>
          <a:p>
            <a:r>
              <a:rPr lang="fr-FR" dirty="0"/>
              <a:t>• None : pas de décoration, comportement par défaut.</a:t>
            </a:r>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57</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59</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65</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67</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a:t>La première boîte est définie par la longueur et la largeur d’un élément. </a:t>
            </a:r>
          </a:p>
          <a:p>
            <a:r>
              <a:rPr lang="fr-FR" sz="1200" dirty="0"/>
              <a:t>La </a:t>
            </a:r>
            <a:r>
              <a:rPr lang="fr-FR" sz="1200" dirty="0" err="1"/>
              <a:t>padding</a:t>
            </a:r>
            <a:r>
              <a:rPr lang="fr-FR" sz="1200" dirty="0"/>
              <a:t>, ou marge intérieure, forme ensuite la seconde boîte. </a:t>
            </a:r>
          </a:p>
          <a:p>
            <a:r>
              <a:rPr lang="fr-FR" sz="1200" dirty="0"/>
              <a:t>Puis viennent les bordures qui constituent la troisième boîte.</a:t>
            </a:r>
          </a:p>
          <a:p>
            <a:r>
              <a:rPr lang="fr-FR" sz="1200" dirty="0"/>
              <a:t>Enfin, la marge extérieure vient former la quatrième et dernière boîte.</a:t>
            </a:r>
          </a:p>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68</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69</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71</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75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specify that only specific HTML elements should be affected by a class.</a:t>
            </a:r>
          </a:p>
          <a:p>
            <a:r>
              <a:rPr lang="en-US" dirty="0"/>
              <a:t>In the example below, only &lt;p&gt; elements with class="center" will be center-aligned:</a:t>
            </a:r>
          </a:p>
          <a:p>
            <a:r>
              <a:rPr lang="en-US" b="1" dirty="0"/>
              <a:t>Example</a:t>
            </a:r>
          </a:p>
          <a:p>
            <a:r>
              <a:rPr lang="en-US" sz="1200" kern="1200" dirty="0" err="1">
                <a:solidFill>
                  <a:schemeClr val="tx1"/>
                </a:solidFill>
                <a:effectLst/>
                <a:latin typeface="+mn-lt"/>
                <a:ea typeface="+mn-ea"/>
                <a:cs typeface="+mn-cs"/>
              </a:rPr>
              <a:t>p.center</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text-align: center;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color: red;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t>HTML elements can also refer to more than one class.</a:t>
            </a:r>
          </a:p>
          <a:p>
            <a:r>
              <a:rPr lang="en-US" dirty="0"/>
              <a:t>In the example below, the &lt;p&gt; element will be styled according to class="center" and to class="large":</a:t>
            </a:r>
          </a:p>
          <a:p>
            <a:r>
              <a:rPr lang="en-US" b="1" dirty="0"/>
              <a:t>Example</a:t>
            </a:r>
          </a:p>
          <a:p>
            <a:r>
              <a:rPr lang="en-US" sz="1200" kern="1200" dirty="0">
                <a:solidFill>
                  <a:schemeClr val="tx1"/>
                </a:solidFill>
                <a:effectLst/>
                <a:latin typeface="+mn-lt"/>
                <a:ea typeface="+mn-ea"/>
                <a:cs typeface="+mn-cs"/>
              </a:rPr>
              <a:t>&lt;p class="center large"&gt;</a:t>
            </a:r>
            <a:r>
              <a:rPr lang="en-US" dirty="0"/>
              <a:t>This paragraph refers to two classes.</a:t>
            </a:r>
            <a:r>
              <a:rPr lang="en-US" sz="1200" kern="1200" dirty="0">
                <a:solidFill>
                  <a:schemeClr val="tx1"/>
                </a:solidFill>
                <a:effectLst/>
                <a:latin typeface="+mn-lt"/>
                <a:ea typeface="+mn-ea"/>
                <a:cs typeface="+mn-cs"/>
              </a:rPr>
              <a:t>&lt;/p&gt;</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F593CCC1-BD58-BF41-950A-6292E1E7348E}" type="slidenum">
              <a:rPr lang="en-US" smtClean="0"/>
              <a:t>10</a:t>
            </a:fld>
            <a:endParaRPr lang="en-US"/>
          </a:p>
        </p:txBody>
      </p:sp>
    </p:spTree>
    <p:extLst>
      <p:ext uri="{BB962C8B-B14F-4D97-AF65-F5344CB8AC3E}">
        <p14:creationId xmlns:p14="http://schemas.microsoft.com/office/powerpoint/2010/main" val="2101612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77</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80</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83</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86</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89</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97</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98</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99</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a:solidFill>
                  <a:schemeClr val="tx1"/>
                </a:solidFill>
                <a:latin typeface="+mn-lt"/>
                <a:ea typeface="+mn-ea"/>
                <a:cs typeface="+mn-cs"/>
              </a:rPr>
              <a:t>Une autre alternative, beaucoup plus simple, pour ajouter de la vidéo</a:t>
            </a:r>
          </a:p>
          <a:p>
            <a:r>
              <a:rPr lang="fr-FR" sz="1200" kern="1200" baseline="0" dirty="0">
                <a:solidFill>
                  <a:schemeClr val="tx1"/>
                </a:solidFill>
                <a:latin typeface="+mn-lt"/>
                <a:ea typeface="+mn-ea"/>
                <a:cs typeface="+mn-cs"/>
              </a:rPr>
              <a:t>ou de l’audio sur son site est de stocker ces contenus sur des sites</a:t>
            </a:r>
          </a:p>
          <a:p>
            <a:r>
              <a:rPr lang="fr-FR" sz="1200" kern="1200" baseline="0" dirty="0">
                <a:solidFill>
                  <a:schemeClr val="tx1"/>
                </a:solidFill>
                <a:latin typeface="+mn-lt"/>
                <a:ea typeface="+mn-ea"/>
                <a:cs typeface="+mn-cs"/>
              </a:rPr>
              <a:t>comme </a:t>
            </a:r>
            <a:r>
              <a:rPr lang="fr-FR" sz="1200" kern="1200" baseline="0" dirty="0" err="1">
                <a:solidFill>
                  <a:schemeClr val="tx1"/>
                </a:solidFill>
                <a:latin typeface="+mn-lt"/>
                <a:ea typeface="+mn-ea"/>
                <a:cs typeface="+mn-cs"/>
              </a:rPr>
              <a:t>YouTube</a:t>
            </a:r>
            <a:r>
              <a:rPr lang="fr-FR" sz="1200" kern="1200" baseline="0" dirty="0">
                <a:solidFill>
                  <a:schemeClr val="tx1"/>
                </a:solidFill>
                <a:latin typeface="+mn-lt"/>
                <a:ea typeface="+mn-ea"/>
                <a:cs typeface="+mn-cs"/>
              </a:rPr>
              <a:t>, </a:t>
            </a:r>
            <a:r>
              <a:rPr lang="fr-FR" sz="1200" kern="1200" baseline="0" dirty="0" err="1">
                <a:solidFill>
                  <a:schemeClr val="tx1"/>
                </a:solidFill>
                <a:latin typeface="+mn-lt"/>
                <a:ea typeface="+mn-ea"/>
                <a:cs typeface="+mn-cs"/>
              </a:rPr>
              <a:t>Dailymotion</a:t>
            </a:r>
            <a:r>
              <a:rPr lang="fr-FR" sz="1200" kern="1200" baseline="0" dirty="0">
                <a:solidFill>
                  <a:schemeClr val="tx1"/>
                </a:solidFill>
                <a:latin typeface="+mn-lt"/>
                <a:ea typeface="+mn-ea"/>
                <a:cs typeface="+mn-cs"/>
              </a:rPr>
              <a:t> ou </a:t>
            </a:r>
            <a:r>
              <a:rPr lang="fr-FR" sz="1200" kern="1200" baseline="0" dirty="0" err="1">
                <a:solidFill>
                  <a:schemeClr val="tx1"/>
                </a:solidFill>
                <a:latin typeface="+mn-lt"/>
                <a:ea typeface="+mn-ea"/>
                <a:cs typeface="+mn-cs"/>
              </a:rPr>
              <a:t>Vimeo</a:t>
            </a:r>
            <a:r>
              <a:rPr lang="fr-FR" sz="1200" kern="1200" baseline="0" dirty="0">
                <a:solidFill>
                  <a:schemeClr val="tx1"/>
                </a:solidFill>
                <a:latin typeface="+mn-lt"/>
                <a:ea typeface="+mn-ea"/>
                <a:cs typeface="+mn-cs"/>
              </a:rPr>
              <a:t> puis de les intégrer à votre</a:t>
            </a:r>
          </a:p>
          <a:p>
            <a:r>
              <a:rPr lang="fr-FR" sz="1200" kern="1200" baseline="0" dirty="0">
                <a:solidFill>
                  <a:schemeClr val="tx1"/>
                </a:solidFill>
                <a:latin typeface="+mn-lt"/>
                <a:ea typeface="+mn-ea"/>
                <a:cs typeface="+mn-cs"/>
              </a:rPr>
              <a:t>site grâce au code d’intégration fourni.</a:t>
            </a:r>
          </a:p>
          <a:p>
            <a:r>
              <a:rPr lang="fr-FR" sz="1200" kern="1200" baseline="0" dirty="0">
                <a:solidFill>
                  <a:schemeClr val="tx1"/>
                </a:solidFill>
                <a:latin typeface="+mn-lt"/>
                <a:ea typeface="+mn-ea"/>
                <a:cs typeface="+mn-cs"/>
              </a:rPr>
              <a:t>De cette manière, vous n’aurez plus aucun problème d’affichage</a:t>
            </a:r>
          </a:p>
          <a:p>
            <a:r>
              <a:rPr lang="fr-FR" sz="1200" kern="1200" baseline="0" dirty="0">
                <a:solidFill>
                  <a:schemeClr val="tx1"/>
                </a:solidFill>
                <a:latin typeface="+mn-lt"/>
                <a:ea typeface="+mn-ea"/>
                <a:cs typeface="+mn-cs"/>
              </a:rPr>
              <a:t>quelque soit le navigateur de vos visiteurs puisque la transcription</a:t>
            </a:r>
          </a:p>
          <a:p>
            <a:r>
              <a:rPr lang="fr-FR" sz="1200" kern="1200" baseline="0" dirty="0">
                <a:solidFill>
                  <a:schemeClr val="tx1"/>
                </a:solidFill>
                <a:latin typeface="+mn-lt"/>
                <a:ea typeface="+mn-ea"/>
                <a:cs typeface="+mn-cs"/>
              </a:rPr>
              <a:t>dans différents formats est effectuée par les sites hébergeurs (et autant</a:t>
            </a:r>
          </a:p>
          <a:p>
            <a:r>
              <a:rPr lang="fr-FR" sz="1200" kern="1200" baseline="0" dirty="0">
                <a:solidFill>
                  <a:schemeClr val="tx1"/>
                </a:solidFill>
                <a:latin typeface="+mn-lt"/>
                <a:ea typeface="+mn-ea"/>
                <a:cs typeface="+mn-cs"/>
              </a:rPr>
              <a:t>vous dire que c’est très complet !).</a:t>
            </a:r>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111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be better to group the selectors, to minimize the code.</a:t>
            </a:r>
          </a:p>
          <a:p>
            <a:r>
              <a:rPr lang="en-US" dirty="0"/>
              <a:t>To group selectors, separate each selector with a comma.</a:t>
            </a:r>
          </a:p>
          <a:p>
            <a:r>
              <a:rPr lang="en-US" dirty="0"/>
              <a:t>In the example below we have grouped the selectors from the code above:</a:t>
            </a:r>
          </a:p>
          <a:p>
            <a:endParaRPr lang="en-US" dirty="0"/>
          </a:p>
        </p:txBody>
      </p:sp>
      <p:sp>
        <p:nvSpPr>
          <p:cNvPr id="4" name="Slide Number Placeholder 3"/>
          <p:cNvSpPr>
            <a:spLocks noGrp="1"/>
          </p:cNvSpPr>
          <p:nvPr>
            <p:ph type="sldNum" sz="quarter" idx="10"/>
          </p:nvPr>
        </p:nvSpPr>
        <p:spPr/>
        <p:txBody>
          <a:bodyPr/>
          <a:lstStyle/>
          <a:p>
            <a:fld id="{F593CCC1-BD58-BF41-950A-6292E1E7348E}" type="slidenum">
              <a:rPr lang="en-US" smtClean="0"/>
              <a:t>11</a:t>
            </a:fld>
            <a:endParaRPr lang="en-US"/>
          </a:p>
        </p:txBody>
      </p:sp>
    </p:spTree>
    <p:extLst>
      <p:ext uri="{BB962C8B-B14F-4D97-AF65-F5344CB8AC3E}">
        <p14:creationId xmlns:p14="http://schemas.microsoft.com/office/powerpoint/2010/main" val="213587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be better to group the selectors, to minimize the code.</a:t>
            </a:r>
          </a:p>
          <a:p>
            <a:r>
              <a:rPr lang="en-US" dirty="0"/>
              <a:t>To group selectors, separate each selector with a comma.</a:t>
            </a:r>
          </a:p>
          <a:p>
            <a:r>
              <a:rPr lang="en-US" dirty="0"/>
              <a:t>In the example below we have grouped the selectors from the code above:</a:t>
            </a:r>
          </a:p>
          <a:p>
            <a:endParaRPr lang="en-US" dirty="0"/>
          </a:p>
        </p:txBody>
      </p:sp>
      <p:sp>
        <p:nvSpPr>
          <p:cNvPr id="4" name="Slide Number Placeholder 3"/>
          <p:cNvSpPr>
            <a:spLocks noGrp="1"/>
          </p:cNvSpPr>
          <p:nvPr>
            <p:ph type="sldNum" sz="quarter" idx="10"/>
          </p:nvPr>
        </p:nvSpPr>
        <p:spPr/>
        <p:txBody>
          <a:bodyPr/>
          <a:lstStyle/>
          <a:p>
            <a:fld id="{F593CCC1-BD58-BF41-950A-6292E1E7348E}" type="slidenum">
              <a:rPr lang="en-US" smtClean="0"/>
              <a:t>12</a:t>
            </a:fld>
            <a:endParaRPr lang="en-US"/>
          </a:p>
        </p:txBody>
      </p:sp>
    </p:spTree>
    <p:extLst>
      <p:ext uri="{BB962C8B-B14F-4D97-AF65-F5344CB8AC3E}">
        <p14:creationId xmlns:p14="http://schemas.microsoft.com/office/powerpoint/2010/main" val="213587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Style Sheets</a:t>
            </a:r>
          </a:p>
          <a:p>
            <a:r>
              <a:rPr lang="en-US" dirty="0"/>
              <a:t>If some properties have been defined for the same selector (element) in different style sheets, the value from the last read style sheet will be used. </a:t>
            </a:r>
          </a:p>
          <a:p>
            <a:r>
              <a:rPr lang="en-US" b="1" dirty="0"/>
              <a:t>Example</a:t>
            </a:r>
          </a:p>
          <a:p>
            <a:r>
              <a:rPr lang="en-US" dirty="0"/>
              <a:t>Assume that an external style sheet has the following style for the &lt;h1&gt; element:</a:t>
            </a:r>
          </a:p>
          <a:p>
            <a:r>
              <a:rPr lang="en-US" sz="1200" kern="1200" dirty="0">
                <a:solidFill>
                  <a:schemeClr val="tx1"/>
                </a:solidFill>
                <a:effectLst/>
                <a:latin typeface="+mn-lt"/>
                <a:ea typeface="+mn-ea"/>
                <a:cs typeface="+mn-cs"/>
              </a:rPr>
              <a:t>h1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color: navy;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endParaRPr lang="en-US" dirty="0"/>
          </a:p>
          <a:p>
            <a:r>
              <a:rPr lang="en-US" dirty="0"/>
              <a:t>then, assume that an internal style sheet also has the following style for the &lt;h1&gt; element:</a:t>
            </a:r>
          </a:p>
          <a:p>
            <a:r>
              <a:rPr lang="en-US" sz="1200" kern="1200" dirty="0">
                <a:solidFill>
                  <a:schemeClr val="tx1"/>
                </a:solidFill>
                <a:effectLst/>
                <a:latin typeface="+mn-lt"/>
                <a:ea typeface="+mn-ea"/>
                <a:cs typeface="+mn-cs"/>
              </a:rPr>
              <a:t>h1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color: orange;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endParaRPr lang="en-US" dirty="0"/>
          </a:p>
          <a:p>
            <a:r>
              <a:rPr lang="en-US" dirty="0"/>
              <a:t>If the internal style is defined after the link to the external style sheet, the &lt;h1&gt; elements will be "orange":</a:t>
            </a:r>
          </a:p>
          <a:p>
            <a:r>
              <a:rPr lang="en-US" b="1" dirty="0"/>
              <a:t>Example</a:t>
            </a:r>
          </a:p>
          <a:p>
            <a:r>
              <a:rPr lang="en-US" sz="1200" kern="1200" dirty="0">
                <a:solidFill>
                  <a:schemeClr val="tx1"/>
                </a:solidFill>
                <a:effectLst/>
                <a:latin typeface="+mn-lt"/>
                <a:ea typeface="+mn-ea"/>
                <a:cs typeface="+mn-cs"/>
              </a:rPr>
              <a:t>&lt;head&gt;</a:t>
            </a:r>
            <a:br>
              <a:rPr lang="en-US" dirty="0"/>
            </a:br>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stylesheet</a:t>
            </a:r>
            <a:r>
              <a:rPr lang="en-US" sz="1200" kern="1200" dirty="0">
                <a:solidFill>
                  <a:schemeClr val="tx1"/>
                </a:solidFill>
                <a:effectLst/>
                <a:latin typeface="+mn-lt"/>
                <a:ea typeface="+mn-ea"/>
                <a:cs typeface="+mn-cs"/>
              </a:rPr>
              <a:t>" type="text/</a:t>
            </a:r>
            <a:r>
              <a:rPr lang="en-US" sz="1200" kern="1200" dirty="0" err="1">
                <a:solidFill>
                  <a:schemeClr val="tx1"/>
                </a:solidFill>
                <a:effectLst/>
                <a:latin typeface="+mn-lt"/>
                <a:ea typeface="+mn-ea"/>
                <a:cs typeface="+mn-cs"/>
              </a:rPr>
              <a:t>css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mystyle.css</a:t>
            </a:r>
            <a:r>
              <a:rPr lang="en-US" sz="1200" kern="1200" dirty="0">
                <a:solidFill>
                  <a:schemeClr val="tx1"/>
                </a:solidFill>
                <a:effectLst/>
                <a:latin typeface="+mn-lt"/>
                <a:ea typeface="+mn-ea"/>
                <a:cs typeface="+mn-cs"/>
              </a:rPr>
              <a:t>"&gt;</a:t>
            </a:r>
            <a:br>
              <a:rPr lang="en-US" dirty="0"/>
            </a:br>
            <a:r>
              <a:rPr lang="en-US" sz="1200" kern="1200" dirty="0">
                <a:solidFill>
                  <a:schemeClr val="tx1"/>
                </a:solidFill>
                <a:effectLst/>
                <a:latin typeface="+mn-lt"/>
                <a:ea typeface="+mn-ea"/>
                <a:cs typeface="+mn-cs"/>
              </a:rPr>
              <a:t>&lt;style&gt;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h1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color: orange;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&lt;/style&gt;</a:t>
            </a:r>
            <a:br>
              <a:rPr lang="en-US" dirty="0"/>
            </a:br>
            <a:r>
              <a:rPr lang="en-US" sz="1200" kern="1200" dirty="0">
                <a:solidFill>
                  <a:schemeClr val="tx1"/>
                </a:solidFill>
                <a:effectLst/>
                <a:latin typeface="+mn-lt"/>
                <a:ea typeface="+mn-ea"/>
                <a:cs typeface="+mn-cs"/>
              </a:rPr>
              <a:t>&lt;/head&gt;</a:t>
            </a:r>
            <a:r>
              <a:rPr lang="en-US" dirty="0"/>
              <a:t> </a:t>
            </a:r>
          </a:p>
          <a:p>
            <a:r>
              <a:rPr lang="en-US" dirty="0"/>
              <a:t>However, if the internal style is defined before the link to the external style sheet, the &lt;h1&gt; elements will be "navy":</a:t>
            </a:r>
          </a:p>
          <a:p>
            <a:r>
              <a:rPr lang="en-US" b="1" dirty="0"/>
              <a:t>Example</a:t>
            </a:r>
          </a:p>
          <a:p>
            <a:r>
              <a:rPr lang="en-US" sz="1200" kern="1200" dirty="0">
                <a:solidFill>
                  <a:schemeClr val="tx1"/>
                </a:solidFill>
                <a:effectLst/>
                <a:latin typeface="+mn-lt"/>
                <a:ea typeface="+mn-ea"/>
                <a:cs typeface="+mn-cs"/>
              </a:rPr>
              <a:t>&lt;head&gt;</a:t>
            </a:r>
            <a:br>
              <a:rPr lang="en-US" dirty="0"/>
            </a:br>
            <a:r>
              <a:rPr lang="en-US" sz="1200" kern="1200" dirty="0">
                <a:solidFill>
                  <a:schemeClr val="tx1"/>
                </a:solidFill>
                <a:effectLst/>
                <a:latin typeface="+mn-lt"/>
                <a:ea typeface="+mn-ea"/>
                <a:cs typeface="+mn-cs"/>
              </a:rPr>
              <a:t>&lt;style&gt;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h1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color: orange;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&lt;/style&gt;</a:t>
            </a:r>
            <a:br>
              <a:rPr lang="en-US" dirty="0"/>
            </a:br>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stylesheet</a:t>
            </a:r>
            <a:r>
              <a:rPr lang="en-US" sz="1200" kern="1200" dirty="0">
                <a:solidFill>
                  <a:schemeClr val="tx1"/>
                </a:solidFill>
                <a:effectLst/>
                <a:latin typeface="+mn-lt"/>
                <a:ea typeface="+mn-ea"/>
                <a:cs typeface="+mn-cs"/>
              </a:rPr>
              <a:t>" type="text/</a:t>
            </a:r>
            <a:r>
              <a:rPr lang="en-US" sz="1200" kern="1200" dirty="0" err="1">
                <a:solidFill>
                  <a:schemeClr val="tx1"/>
                </a:solidFill>
                <a:effectLst/>
                <a:latin typeface="+mn-lt"/>
                <a:ea typeface="+mn-ea"/>
                <a:cs typeface="+mn-cs"/>
              </a:rPr>
              <a:t>css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mystyle.css</a:t>
            </a:r>
            <a:r>
              <a:rPr lang="en-US" sz="1200" kern="1200" dirty="0">
                <a:solidFill>
                  <a:schemeClr val="tx1"/>
                </a:solidFill>
                <a:effectLst/>
                <a:latin typeface="+mn-lt"/>
                <a:ea typeface="+mn-ea"/>
                <a:cs typeface="+mn-cs"/>
              </a:rPr>
              <a:t>"&gt;</a:t>
            </a:r>
            <a:br>
              <a:rPr lang="en-US" dirty="0"/>
            </a:br>
            <a:r>
              <a:rPr lang="en-US" sz="1200" kern="1200" dirty="0">
                <a:solidFill>
                  <a:schemeClr val="tx1"/>
                </a:solidFill>
                <a:effectLst/>
                <a:latin typeface="+mn-lt"/>
                <a:ea typeface="+mn-ea"/>
                <a:cs typeface="+mn-cs"/>
              </a:rPr>
              <a:t>&lt;/head&gt;</a:t>
            </a:r>
            <a:r>
              <a:rPr lang="en-US" dirty="0"/>
              <a:t> </a:t>
            </a:r>
          </a:p>
          <a:p>
            <a:endParaRPr lang="en-US" dirty="0"/>
          </a:p>
        </p:txBody>
      </p:sp>
      <p:sp>
        <p:nvSpPr>
          <p:cNvPr id="4" name="Slide Number Placeholder 3"/>
          <p:cNvSpPr>
            <a:spLocks noGrp="1"/>
          </p:cNvSpPr>
          <p:nvPr>
            <p:ph type="sldNum" sz="quarter" idx="10"/>
          </p:nvPr>
        </p:nvSpPr>
        <p:spPr/>
        <p:txBody>
          <a:bodyPr/>
          <a:lstStyle/>
          <a:p>
            <a:fld id="{F593CCC1-BD58-BF41-950A-6292E1E7348E}" type="slidenum">
              <a:rPr lang="en-US" smtClean="0"/>
              <a:t>23</a:t>
            </a:fld>
            <a:endParaRPr lang="en-US"/>
          </a:p>
        </p:txBody>
      </p:sp>
    </p:spTree>
    <p:extLst>
      <p:ext uri="{BB962C8B-B14F-4D97-AF65-F5344CB8AC3E}">
        <p14:creationId xmlns:p14="http://schemas.microsoft.com/office/powerpoint/2010/main" val="384314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30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on peut appliquer un style particulier à n’importe quel bout de code dans notre page HTML.</a:t>
            </a:r>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33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8BF002A4-4D7F-42F7-BFFE-AC1D125121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7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9588C8DF-307F-4834-9BC7-C95523712A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40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09200A74-ADC4-436C-BD06-DD8895BDDA9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77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4A8F6159-6A3A-4143-9B28-8EC5CD09B4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0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b="1">
                <a:solidFill>
                  <a:schemeClr val="accent5">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1" y="4589469"/>
            <a:ext cx="10515600" cy="1500187"/>
          </a:xfrm>
        </p:spPr>
        <p:txBody>
          <a:bodyPr/>
          <a:lstStyle>
            <a:lvl1pPr marL="0" indent="0">
              <a:buNone/>
              <a:defRPr sz="2400" b="1">
                <a:solidFill>
                  <a:schemeClr val="accent2">
                    <a:lumMod val="50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Footer Placeholder 4"/>
          <p:cNvSpPr>
            <a:spLocks noGrp="1"/>
          </p:cNvSpPr>
          <p:nvPr>
            <p:ph type="ftr" sz="quarter" idx="11"/>
          </p:nvPr>
        </p:nvSpPr>
        <p:spPr/>
        <p:txBody>
          <a:bodyPr/>
          <a:lstStyle/>
          <a:p>
            <a:pPr algn="l"/>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9FC55DF2-68AD-455C-ADF2-733D839DFF5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91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algn="l"/>
            <a:r>
              <a:rPr lang="en-US"/>
              <a:t>By: Dr. Nouf Alzahrani</a:t>
            </a:r>
            <a:endParaRPr lang="en-US" dirty="0"/>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4BBE7F78-D035-42F8-961F-1010B74BA3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2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lgn="l">
              <a:defRPr/>
            </a:lvl1pPr>
          </a:lstStyle>
          <a:p>
            <a:r>
              <a:rPr lang="en-US"/>
              <a:t>By: Dr. Nouf Alzahrani</a:t>
            </a:r>
            <a:endParaRPr lang="en-US" dirty="0"/>
          </a:p>
        </p:txBody>
      </p:sp>
      <p:sp>
        <p:nvSpPr>
          <p:cNvPr id="9" name="Slide Number Placeholder 8"/>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10" name="Picture 2" descr="http://portal.bu.edu.sa/Baha-theme/images/baha%20logo.png">
            <a:extLst>
              <a:ext uri="{FF2B5EF4-FFF2-40B4-BE49-F238E27FC236}">
                <a16:creationId xmlns:a16="http://schemas.microsoft.com/office/drawing/2014/main" id="{EE88EB01-F4B2-4BC0-AA9A-37F7482652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4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lgn="l">
              <a:defRPr/>
            </a:lvl1pPr>
          </a:lstStyle>
          <a:p>
            <a:r>
              <a:rPr lang="en-US"/>
              <a:t>By: Dr. Nouf Alzahrani</a:t>
            </a:r>
            <a:endParaRPr lang="en-US" dirty="0"/>
          </a:p>
        </p:txBody>
      </p:sp>
      <p:sp>
        <p:nvSpPr>
          <p:cNvPr id="5" name="Slide Number Placeholder 4"/>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6" name="Picture 2" descr="http://portal.bu.edu.sa/Baha-theme/images/baha%20logo.png">
            <a:extLst>
              <a:ext uri="{FF2B5EF4-FFF2-40B4-BE49-F238E27FC236}">
                <a16:creationId xmlns:a16="http://schemas.microsoft.com/office/drawing/2014/main" id="{8232F218-C408-40D8-AE62-33B6928551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2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lgn="l">
              <a:defRPr/>
            </a:lvl1pPr>
          </a:lstStyle>
          <a:p>
            <a:r>
              <a:rPr lang="en-US"/>
              <a:t>By: Dr. Nouf Alzahrani</a:t>
            </a:r>
            <a:endParaRPr lang="en-US" dirty="0"/>
          </a:p>
        </p:txBody>
      </p:sp>
      <p:sp>
        <p:nvSpPr>
          <p:cNvPr id="4" name="Slide Number Placeholder 3"/>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5" name="Picture 2" descr="http://portal.bu.edu.sa/Baha-theme/images/baha%20logo.png">
            <a:extLst>
              <a:ext uri="{FF2B5EF4-FFF2-40B4-BE49-F238E27FC236}">
                <a16:creationId xmlns:a16="http://schemas.microsoft.com/office/drawing/2014/main" id="{059B7110-46C7-4DED-B7A4-33F0A223314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5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lgn="l">
              <a:defRPr/>
            </a:lvl1pPr>
          </a:lstStyle>
          <a:p>
            <a:r>
              <a:rPr lang="en-US"/>
              <a:t>By: Dr. Nouf Alzahrani</a:t>
            </a:r>
            <a:endParaRPr lang="en-US" dirty="0"/>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31CCE7D2-1050-4B56-B8A1-A2D1175EC4C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lgn="l">
              <a:defRPr/>
            </a:lvl1pPr>
          </a:lstStyle>
          <a:p>
            <a:r>
              <a:rPr lang="en-US"/>
              <a:t>By: Dr. Nouf Alzahrani</a:t>
            </a:r>
            <a:endParaRPr lang="en-US" dirty="0"/>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BB26EE48-F067-4597-935B-9F38B20FF01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0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3" y="6356356"/>
            <a:ext cx="95035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By: Dr. Nouf Alzahrani</a:t>
            </a:r>
            <a:endParaRPr lang="en-US" dirty="0"/>
          </a:p>
        </p:txBody>
      </p:sp>
      <p:sp>
        <p:nvSpPr>
          <p:cNvPr id="6" name="Slide Number Placeholder 5"/>
          <p:cNvSpPr>
            <a:spLocks noGrp="1"/>
          </p:cNvSpPr>
          <p:nvPr>
            <p:ph type="sldNum" sz="quarter" idx="4"/>
          </p:nvPr>
        </p:nvSpPr>
        <p:spPr>
          <a:xfrm>
            <a:off x="10805378" y="6356356"/>
            <a:ext cx="5484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B6A26DCF-2B61-447C-9AE3-560BB53FADD6}" type="slidenum">
              <a:rPr lang="en-US" smtClean="0"/>
              <a:pPr/>
              <a:t>‹#›</a:t>
            </a:fld>
            <a:endParaRPr lang="en-US" dirty="0"/>
          </a:p>
        </p:txBody>
      </p:sp>
    </p:spTree>
    <p:extLst>
      <p:ext uri="{BB962C8B-B14F-4D97-AF65-F5344CB8AC3E}">
        <p14:creationId xmlns:p14="http://schemas.microsoft.com/office/powerpoint/2010/main" val="165991041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just"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just"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just"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just"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just"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www.w3schools.com/tags/ref_av_dom.asp"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Development </a:t>
            </a:r>
          </a:p>
        </p:txBody>
      </p:sp>
      <p:sp>
        <p:nvSpPr>
          <p:cNvPr id="3" name="Subtitle 2"/>
          <p:cNvSpPr>
            <a:spLocks noGrp="1"/>
          </p:cNvSpPr>
          <p:nvPr>
            <p:ph type="subTitle" idx="1"/>
          </p:nvPr>
        </p:nvSpPr>
        <p:spPr/>
        <p:txBody>
          <a:bodyPr/>
          <a:lstStyle/>
          <a:p>
            <a:r>
              <a:rPr lang="en-US" dirty="0"/>
              <a:t>Unit 2 – Part 1 CSS</a:t>
            </a:r>
          </a:p>
        </p:txBody>
      </p:sp>
    </p:spTree>
    <p:extLst>
      <p:ext uri="{BB962C8B-B14F-4D97-AF65-F5344CB8AC3E}">
        <p14:creationId xmlns:p14="http://schemas.microsoft.com/office/powerpoint/2010/main" val="391607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normAutofit/>
          </a:bodyPr>
          <a:lstStyle/>
          <a:p>
            <a:r>
              <a:rPr lang="en-US" b="1" dirty="0"/>
              <a:t>CSS: </a:t>
            </a:r>
            <a:r>
              <a:rPr lang="en-US" sz="2800" dirty="0">
                <a:solidFill>
                  <a:srgbClr val="0000FF"/>
                </a:solidFill>
              </a:rPr>
              <a:t>selectors, </a:t>
            </a:r>
            <a:r>
              <a:rPr lang="en-US" sz="2800" dirty="0">
                <a:solidFill>
                  <a:schemeClr val="accent3">
                    <a:lumMod val="20000"/>
                    <a:lumOff val="80000"/>
                  </a:schemeClr>
                </a:solidFill>
              </a:rPr>
              <a:t>properties and values</a:t>
            </a:r>
          </a:p>
        </p:txBody>
      </p:sp>
      <p:sp>
        <p:nvSpPr>
          <p:cNvPr id="3" name="Content Placeholder 2"/>
          <p:cNvSpPr>
            <a:spLocks noGrp="1"/>
          </p:cNvSpPr>
          <p:nvPr>
            <p:ph idx="1"/>
          </p:nvPr>
        </p:nvSpPr>
        <p:spPr>
          <a:xfrm>
            <a:off x="1325880" y="1341120"/>
            <a:ext cx="8992922" cy="5105400"/>
          </a:xfrm>
        </p:spPr>
        <p:txBody>
          <a:bodyPr>
            <a:normAutofit/>
          </a:bodyPr>
          <a:lstStyle/>
          <a:p>
            <a:pPr marL="457200" indent="-457200">
              <a:buFont typeface="+mj-lt"/>
              <a:buAutoNum type="arabicPeriod"/>
            </a:pPr>
            <a:r>
              <a:rPr lang="en-US" dirty="0">
                <a:solidFill>
                  <a:schemeClr val="accent5"/>
                </a:solidFill>
              </a:rPr>
              <a:t>The element selector:  </a:t>
            </a:r>
            <a:r>
              <a:rPr lang="en-US" dirty="0"/>
              <a:t>selects elements based on the element </a:t>
            </a:r>
            <a:r>
              <a:rPr lang="en-US" dirty="0">
                <a:solidFill>
                  <a:srgbClr val="008000"/>
                </a:solidFill>
              </a:rPr>
              <a:t>name</a:t>
            </a:r>
            <a:r>
              <a:rPr lang="en-US" dirty="0"/>
              <a:t>.</a:t>
            </a:r>
          </a:p>
          <a:p>
            <a:pPr marL="457200" indent="-457200">
              <a:buFont typeface="+mj-lt"/>
              <a:buAutoNum type="arabicPeriod"/>
            </a:pPr>
            <a:r>
              <a:rPr lang="en-US" dirty="0">
                <a:solidFill>
                  <a:srgbClr val="DC5924"/>
                </a:solidFill>
              </a:rPr>
              <a:t>The id selector: </a:t>
            </a:r>
            <a:r>
              <a:rPr lang="en-US" dirty="0"/>
              <a:t>uses the id attribute of an HTML element to select a specific element.</a:t>
            </a:r>
          </a:p>
          <a:p>
            <a:pPr marL="457200" indent="-457200">
              <a:buFont typeface="+mj-lt"/>
              <a:buAutoNum type="arabicPeriod"/>
            </a:pPr>
            <a:r>
              <a:rPr lang="en-US" dirty="0">
                <a:solidFill>
                  <a:srgbClr val="DC5924"/>
                </a:solidFill>
              </a:rPr>
              <a:t>The class selector: </a:t>
            </a:r>
            <a:r>
              <a:rPr lang="en-US" dirty="0"/>
              <a:t>selects elements with a specific class attribute.</a:t>
            </a:r>
          </a:p>
          <a:p>
            <a:pPr marL="342900" indent="-342900">
              <a:buFont typeface="Wingdings" charset="2"/>
              <a:buChar char="²"/>
            </a:pPr>
            <a:r>
              <a:rPr lang="en-US" dirty="0"/>
              <a:t>To select elements with a specific class, write a period (</a:t>
            </a:r>
            <a:r>
              <a:rPr lang="en-US" dirty="0">
                <a:solidFill>
                  <a:srgbClr val="FF0000"/>
                </a:solidFill>
              </a:rPr>
              <a:t>.</a:t>
            </a:r>
            <a:r>
              <a:rPr lang="en-US" dirty="0"/>
              <a:t>) character, followed by the name of the class.</a:t>
            </a:r>
          </a:p>
          <a:p>
            <a:pPr marL="342900" indent="-342900">
              <a:buFont typeface="Wingdings" charset="2"/>
              <a:buChar char="²"/>
            </a:pPr>
            <a:r>
              <a:rPr lang="en-US" dirty="0"/>
              <a:t>In the example below, all HTML elements with class="center" will be red and center-aligned:</a:t>
            </a:r>
          </a:p>
          <a:p>
            <a:endParaRPr lang="en-US" dirty="0">
              <a:solidFill>
                <a:srgbClr val="DC5924"/>
              </a:solidFill>
            </a:endParaRPr>
          </a:p>
          <a:p>
            <a:pPr marL="342900" indent="-342900">
              <a:buFont typeface="Arial"/>
              <a:buChar char="•"/>
            </a:pPr>
            <a:endParaRPr lang="fr-FR" dirty="0"/>
          </a:p>
        </p:txBody>
      </p:sp>
      <p:pic>
        <p:nvPicPr>
          <p:cNvPr id="4" name="Picture 3" descr="Screen Shot 2018-02-17 at 09.54.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953" y="5516880"/>
            <a:ext cx="3124200" cy="1228555"/>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33518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5791200" cy="4798109"/>
          </a:xfrm>
        </p:spPr>
        <p:txBody>
          <a:bodyPr>
            <a:normAutofit/>
          </a:bodyPr>
          <a:lstStyle/>
          <a:p>
            <a:r>
              <a:rPr lang="en-US" dirty="0"/>
              <a:t>HTML Media</a:t>
            </a:r>
            <a:br>
              <a:rPr lang="en-US" dirty="0"/>
            </a:br>
            <a:br>
              <a:rPr lang="en-US" dirty="0">
                <a:solidFill>
                  <a:schemeClr val="accent3"/>
                </a:solidFill>
              </a:rPr>
            </a:br>
            <a:r>
              <a:rPr lang="en-US" dirty="0">
                <a:solidFill>
                  <a:srgbClr val="F5C201"/>
                </a:solidFill>
              </a:rPr>
              <a:t>&lt;</a:t>
            </a:r>
            <a:r>
              <a:rPr lang="en-US" dirty="0">
                <a:solidFill>
                  <a:schemeClr val="accent3"/>
                </a:solidFill>
              </a:rPr>
              <a:t>Audio</a:t>
            </a:r>
            <a:r>
              <a:rPr lang="en-US" dirty="0">
                <a:solidFill>
                  <a:schemeClr val="accent2"/>
                </a:solidFill>
              </a:rPr>
              <a:t>&gt;</a:t>
            </a:r>
            <a:br>
              <a:rPr lang="en-US" dirty="0">
                <a:solidFill>
                  <a:schemeClr val="accent3"/>
                </a:solidFill>
              </a:rPr>
            </a:br>
            <a:r>
              <a:rPr lang="en-US" dirty="0">
                <a:solidFill>
                  <a:srgbClr val="F5C201"/>
                </a:solidFill>
              </a:rPr>
              <a:t>&lt;</a:t>
            </a:r>
            <a:r>
              <a:rPr lang="en-US" dirty="0">
                <a:solidFill>
                  <a:schemeClr val="accent3"/>
                </a:solidFill>
              </a:rPr>
              <a:t>video</a:t>
            </a:r>
            <a:r>
              <a:rPr lang="en-US" dirty="0">
                <a:solidFill>
                  <a:srgbClr val="F5C201"/>
                </a:solidFill>
              </a:rPr>
              <a:t>&gt;</a:t>
            </a:r>
          </a:p>
        </p:txBody>
      </p:sp>
    </p:spTree>
    <p:extLst>
      <p:ext uri="{BB962C8B-B14F-4D97-AF65-F5344CB8AC3E}">
        <p14:creationId xmlns:p14="http://schemas.microsoft.com/office/powerpoint/2010/main" val="20247271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Media: </a:t>
            </a:r>
            <a:r>
              <a:rPr lang="en-US" sz="2800" dirty="0">
                <a:solidFill>
                  <a:srgbClr val="0000FF"/>
                </a:solidFill>
              </a:rPr>
              <a:t>Audio</a:t>
            </a:r>
          </a:p>
        </p:txBody>
      </p:sp>
      <p:sp>
        <p:nvSpPr>
          <p:cNvPr id="3" name="Content Placeholder 2"/>
          <p:cNvSpPr>
            <a:spLocks noGrp="1"/>
          </p:cNvSpPr>
          <p:nvPr>
            <p:ph idx="1"/>
          </p:nvPr>
        </p:nvSpPr>
        <p:spPr/>
        <p:txBody>
          <a:bodyPr/>
          <a:lstStyle/>
          <a:p>
            <a:pPr marL="342900" indent="-342900">
              <a:buFont typeface="Arial"/>
              <a:buChar char="•"/>
            </a:pPr>
            <a:r>
              <a:rPr lang="en-US" dirty="0"/>
              <a:t>The HTML5 </a:t>
            </a:r>
            <a:r>
              <a:rPr lang="en-US" dirty="0">
                <a:solidFill>
                  <a:schemeClr val="accent5"/>
                </a:solidFill>
              </a:rPr>
              <a:t>&lt;audio&gt; </a:t>
            </a:r>
            <a:r>
              <a:rPr lang="en-US" dirty="0"/>
              <a:t>element specifies a standard way to embed audio in a web page.</a:t>
            </a:r>
          </a:p>
          <a:p>
            <a:pPr marL="342900" indent="-342900">
              <a:buFont typeface="Arial"/>
              <a:buChar char="•"/>
            </a:pPr>
            <a:r>
              <a:rPr lang="en-US" dirty="0"/>
              <a:t>There are different audio formats (mp3, </a:t>
            </a:r>
            <a:r>
              <a:rPr lang="en-US" dirty="0" err="1"/>
              <a:t>ogg</a:t>
            </a:r>
            <a:r>
              <a:rPr lang="en-US" dirty="0"/>
              <a:t>, wav, …)</a:t>
            </a:r>
          </a:p>
          <a:p>
            <a:pPr marL="342900" indent="-342900">
              <a:buFont typeface="Arial"/>
              <a:buChar char="•"/>
            </a:pPr>
            <a:r>
              <a:rPr lang="en-US" dirty="0"/>
              <a:t>But there is no format supported by all browsers. </a:t>
            </a:r>
          </a:p>
          <a:p>
            <a:pPr marL="342900" indent="-342900">
              <a:buFont typeface="Arial"/>
              <a:buChar char="•"/>
            </a:pPr>
            <a:r>
              <a:rPr lang="en-US" dirty="0"/>
              <a:t>This means it will take several formats indicate when it will insert audio in HTML.</a:t>
            </a:r>
            <a:endParaRPr lang="fr-FR" dirty="0"/>
          </a:p>
          <a:p>
            <a:pPr marL="342900" indent="-342900">
              <a:buFont typeface="Arial"/>
              <a:buChar char="•"/>
            </a:pPr>
            <a:endParaRPr lang="en-US" dirty="0"/>
          </a:p>
          <a:p>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420809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Media: </a:t>
            </a:r>
            <a:r>
              <a:rPr lang="en-US" sz="2800" dirty="0">
                <a:solidFill>
                  <a:srgbClr val="0000FF"/>
                </a:solidFill>
              </a:rPr>
              <a:t>Audio</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a:buChar char="•"/>
            </a:pPr>
            <a:r>
              <a:rPr lang="en-US" dirty="0"/>
              <a:t>The</a:t>
            </a:r>
            <a:r>
              <a:rPr lang="en-US" dirty="0">
                <a:solidFill>
                  <a:srgbClr val="0000FF"/>
                </a:solidFill>
              </a:rPr>
              <a:t> audio element</a:t>
            </a:r>
            <a:r>
              <a:rPr lang="en-US" dirty="0"/>
              <a:t>: is used to add audio to a web page.</a:t>
            </a:r>
          </a:p>
          <a:p>
            <a:pPr marL="342900" indent="-342900">
              <a:buFont typeface="Arial"/>
              <a:buChar char="•"/>
            </a:pPr>
            <a:r>
              <a:rPr lang="en-US" dirty="0"/>
              <a:t>The</a:t>
            </a:r>
            <a:r>
              <a:rPr lang="en-US" dirty="0">
                <a:solidFill>
                  <a:schemeClr val="accent2"/>
                </a:solidFill>
              </a:rPr>
              <a:t> </a:t>
            </a:r>
            <a:r>
              <a:rPr lang="en-US" dirty="0" err="1">
                <a:solidFill>
                  <a:schemeClr val="accent2"/>
                </a:solidFill>
              </a:rPr>
              <a:t>src</a:t>
            </a:r>
            <a:r>
              <a:rPr lang="en-US" dirty="0">
                <a:solidFill>
                  <a:schemeClr val="accent2"/>
                </a:solidFill>
              </a:rPr>
              <a:t> attribute</a:t>
            </a:r>
            <a:r>
              <a:rPr lang="en-US" dirty="0"/>
              <a:t>: will ask an audio component to function. </a:t>
            </a:r>
          </a:p>
          <a:p>
            <a:pPr marL="342900" indent="-342900">
              <a:buFont typeface="Arial"/>
              <a:buChar char="•"/>
            </a:pPr>
            <a:r>
              <a:rPr lang="en-US" dirty="0"/>
              <a:t>This attribute value take the audio URL. </a:t>
            </a:r>
          </a:p>
          <a:p>
            <a:pPr marL="342900" indent="-342900">
              <a:buFont typeface="Arial"/>
              <a:buChar char="•"/>
            </a:pPr>
            <a:r>
              <a:rPr lang="en-US" dirty="0"/>
              <a:t>If you do not write it, you will not see anything on the screen.</a:t>
            </a:r>
          </a:p>
          <a:p>
            <a:pPr marL="342900" indent="-342900">
              <a:buFont typeface="Arial"/>
              <a:buChar char="•"/>
            </a:pPr>
            <a:r>
              <a:rPr lang="en-US" dirty="0"/>
              <a:t>By default, the audio element is not displayed on web pages.</a:t>
            </a:r>
          </a:p>
          <a:p>
            <a:pPr marL="342900" indent="-342900">
              <a:buFont typeface="Arial"/>
              <a:buChar char="•"/>
            </a:pPr>
            <a:r>
              <a:rPr lang="en-US" dirty="0"/>
              <a:t> So we have to use other attributes.</a:t>
            </a:r>
          </a:p>
          <a:p>
            <a:pPr marL="342900" indent="-342900">
              <a:buFont typeface="Arial"/>
              <a:buChar char="•"/>
            </a:pPr>
            <a:r>
              <a:rPr lang="en-US" dirty="0"/>
              <a:t>The </a:t>
            </a:r>
            <a:r>
              <a:rPr lang="en-US" dirty="0">
                <a:solidFill>
                  <a:schemeClr val="accent2"/>
                </a:solidFill>
              </a:rPr>
              <a:t>controls attribute</a:t>
            </a:r>
            <a:r>
              <a:rPr lang="en-US" dirty="0"/>
              <a:t>: will be used to display the control buttons such as </a:t>
            </a:r>
            <a:r>
              <a:rPr lang="en-US" dirty="0">
                <a:solidFill>
                  <a:srgbClr val="559580"/>
                </a:solidFill>
              </a:rPr>
              <a:t>play</a:t>
            </a:r>
            <a:r>
              <a:rPr lang="en-US" dirty="0"/>
              <a:t>, </a:t>
            </a:r>
            <a:r>
              <a:rPr lang="en-US" dirty="0">
                <a:solidFill>
                  <a:srgbClr val="559580"/>
                </a:solidFill>
              </a:rPr>
              <a:t>pause</a:t>
            </a:r>
            <a:r>
              <a:rPr lang="en-US" dirty="0"/>
              <a:t> and </a:t>
            </a:r>
            <a:r>
              <a:rPr lang="en-US" dirty="0">
                <a:solidFill>
                  <a:srgbClr val="559580"/>
                </a:solidFill>
              </a:rPr>
              <a:t>volume</a:t>
            </a:r>
            <a:r>
              <a:rPr lang="en-US" dirty="0"/>
              <a:t> among others.</a:t>
            </a:r>
          </a:p>
          <a:p>
            <a:pPr marL="342900" indent="-342900">
              <a:buFont typeface="Arial"/>
              <a:buChar char="•"/>
            </a:pPr>
            <a:r>
              <a:rPr lang="en-US" dirty="0"/>
              <a:t>This attribute is of course mandatory.</a:t>
            </a:r>
            <a:endParaRPr lang="fr-FR" dirty="0"/>
          </a:p>
          <a:p>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2785895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Media: </a:t>
            </a:r>
            <a:r>
              <a:rPr lang="en-US" sz="2800" dirty="0">
                <a:solidFill>
                  <a:srgbClr val="0000FF"/>
                </a:solidFill>
              </a:rPr>
              <a:t>Audio</a:t>
            </a:r>
            <a:endParaRPr lang="en-US" dirty="0"/>
          </a:p>
        </p:txBody>
      </p:sp>
      <p:pic>
        <p:nvPicPr>
          <p:cNvPr id="6" name="Picture 5" descr="Screen Shot 2018-02-17 at 11.53.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52600"/>
            <a:ext cx="5486400" cy="3035300"/>
          </a:xfrm>
          <a:prstGeom prst="rect">
            <a:avLst/>
          </a:prstGeom>
        </p:spPr>
      </p:pic>
      <p:pic>
        <p:nvPicPr>
          <p:cNvPr id="8" name="Picture 7" descr="Screen Shot 2018-02-17 at 11.53.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5046520"/>
            <a:ext cx="3810000" cy="914400"/>
          </a:xfrm>
          <a:prstGeom prst="rect">
            <a:avLst/>
          </a:prstGeom>
        </p:spPr>
      </p:pic>
      <p:sp>
        <p:nvSpPr>
          <p:cNvPr id="9" name="Rectangle 8"/>
          <p:cNvSpPr/>
          <p:nvPr/>
        </p:nvSpPr>
        <p:spPr>
          <a:xfrm rot="16200000">
            <a:off x="7110471" y="4366585"/>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02051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Media: </a:t>
            </a:r>
            <a:r>
              <a:rPr lang="en-US" sz="2800" dirty="0">
                <a:solidFill>
                  <a:srgbClr val="0000FF"/>
                </a:solidFill>
              </a:rPr>
              <a:t>Video</a:t>
            </a:r>
            <a:endParaRPr lang="en-US" dirty="0"/>
          </a:p>
        </p:txBody>
      </p:sp>
      <p:sp>
        <p:nvSpPr>
          <p:cNvPr id="3" name="Content Placeholder 2"/>
          <p:cNvSpPr>
            <a:spLocks noGrp="1"/>
          </p:cNvSpPr>
          <p:nvPr>
            <p:ph idx="1"/>
          </p:nvPr>
        </p:nvSpPr>
        <p:spPr/>
        <p:txBody>
          <a:bodyPr>
            <a:normAutofit fontScale="77500" lnSpcReduction="20000"/>
          </a:bodyPr>
          <a:lstStyle/>
          <a:p>
            <a:pPr marL="342900" indent="-342900">
              <a:buFont typeface="Arial"/>
              <a:buChar char="•"/>
            </a:pPr>
            <a:r>
              <a:rPr lang="en-US" dirty="0"/>
              <a:t>Before HTML5, a </a:t>
            </a:r>
            <a:r>
              <a:rPr lang="en-US" dirty="0">
                <a:solidFill>
                  <a:schemeClr val="accent2"/>
                </a:solidFill>
              </a:rPr>
              <a:t>video</a:t>
            </a:r>
            <a:r>
              <a:rPr lang="en-US" dirty="0"/>
              <a:t> could only be played in a browser with a plug-in (like flash).</a:t>
            </a:r>
          </a:p>
          <a:p>
            <a:pPr marL="342900" indent="-342900">
              <a:buFont typeface="Arial"/>
              <a:buChar char="•"/>
            </a:pPr>
            <a:r>
              <a:rPr lang="en-US" dirty="0"/>
              <a:t>The HTML5 &lt;</a:t>
            </a:r>
            <a:r>
              <a:rPr lang="en-US" dirty="0">
                <a:solidFill>
                  <a:srgbClr val="F5C201"/>
                </a:solidFill>
              </a:rPr>
              <a:t>video</a:t>
            </a:r>
            <a:r>
              <a:rPr lang="en-US" dirty="0"/>
              <a:t>&gt; element specifies a standard way to embed a video in a web page.</a:t>
            </a:r>
          </a:p>
          <a:p>
            <a:pPr marL="342900" indent="-342900">
              <a:buFont typeface="Arial"/>
              <a:buChar char="•"/>
            </a:pPr>
            <a:endParaRPr lang="en-US" dirty="0"/>
          </a:p>
          <a:p>
            <a:r>
              <a:rPr lang="en-US" dirty="0">
                <a:solidFill>
                  <a:srgbClr val="008000"/>
                </a:solidFill>
              </a:rPr>
              <a:t>To create and view a video, it is mandatory to us three things:</a:t>
            </a:r>
          </a:p>
          <a:p>
            <a:pPr marL="457200" indent="-457200">
              <a:buFont typeface="+mj-lt"/>
              <a:buAutoNum type="arabicPeriod"/>
            </a:pPr>
            <a:r>
              <a:rPr lang="en-US" dirty="0"/>
              <a:t>an </a:t>
            </a:r>
            <a:r>
              <a:rPr lang="en-US" dirty="0">
                <a:solidFill>
                  <a:srgbClr val="0000FF"/>
                </a:solidFill>
              </a:rPr>
              <a:t>audio codec </a:t>
            </a:r>
            <a:r>
              <a:rPr lang="en-US" dirty="0"/>
              <a:t>(mp3, </a:t>
            </a:r>
            <a:r>
              <a:rPr lang="en-US" dirty="0" err="1"/>
              <a:t>ogg</a:t>
            </a:r>
            <a:r>
              <a:rPr lang="en-US" dirty="0"/>
              <a:t>, etc.), </a:t>
            </a:r>
          </a:p>
          <a:p>
            <a:pPr marL="457200" indent="-457200">
              <a:buFont typeface="+mj-lt"/>
              <a:buAutoNum type="arabicPeriod"/>
            </a:pPr>
            <a:r>
              <a:rPr lang="en-US" dirty="0"/>
              <a:t>a </a:t>
            </a:r>
            <a:r>
              <a:rPr lang="en-US" dirty="0">
                <a:solidFill>
                  <a:srgbClr val="0000FF"/>
                </a:solidFill>
              </a:rPr>
              <a:t>video codec </a:t>
            </a:r>
            <a:r>
              <a:rPr lang="en-US" dirty="0"/>
              <a:t>(H.264, OGG </a:t>
            </a:r>
            <a:r>
              <a:rPr lang="en-US" dirty="0" err="1"/>
              <a:t>thoera</a:t>
            </a:r>
            <a:r>
              <a:rPr lang="en-US" dirty="0"/>
              <a:t>, WEBM) </a:t>
            </a:r>
          </a:p>
          <a:p>
            <a:pPr marL="457200" indent="-457200">
              <a:buFont typeface="+mj-lt"/>
              <a:buAutoNum type="arabicPeriod"/>
            </a:pPr>
            <a:r>
              <a:rPr lang="en-US" dirty="0"/>
              <a:t>and a </a:t>
            </a:r>
            <a:r>
              <a:rPr lang="en-US" dirty="0">
                <a:solidFill>
                  <a:srgbClr val="0000FF"/>
                </a:solidFill>
              </a:rPr>
              <a:t>Container format </a:t>
            </a:r>
            <a:r>
              <a:rPr lang="en-US" dirty="0"/>
              <a:t>in which it will store these two elements (usually </a:t>
            </a:r>
            <a:r>
              <a:rPr lang="en-US" dirty="0" err="1"/>
              <a:t>avi</a:t>
            </a:r>
            <a:r>
              <a:rPr lang="en-US" dirty="0"/>
              <a:t>, mp4 or </a:t>
            </a:r>
            <a:r>
              <a:rPr lang="en-US" dirty="0" err="1"/>
              <a:t>mkv</a:t>
            </a:r>
            <a:r>
              <a:rPr lang="en-US" dirty="0"/>
              <a:t>).</a:t>
            </a:r>
          </a:p>
          <a:p>
            <a:endParaRPr lang="en-US" dirty="0"/>
          </a:p>
          <a:p>
            <a:pPr algn="ctr"/>
            <a:r>
              <a:rPr lang="en-US" dirty="0">
                <a:solidFill>
                  <a:srgbClr val="FF0000"/>
                </a:solidFill>
              </a:rPr>
              <a:t>Again, there is no format supported by all browsers, so it is recommended to use several to be sure that the video is displayed correctly.</a:t>
            </a:r>
            <a:endParaRPr lang="fr-FR" dirty="0">
              <a:solidFill>
                <a:srgbClr val="FF0000"/>
              </a:solidFill>
            </a:endParaRPr>
          </a:p>
          <a:p>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7675354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Media: </a:t>
            </a:r>
            <a:r>
              <a:rPr lang="en-US" sz="2800" dirty="0">
                <a:solidFill>
                  <a:srgbClr val="0000FF"/>
                </a:solidFill>
              </a:rPr>
              <a:t>Video</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To add a video, the </a:t>
            </a:r>
            <a:r>
              <a:rPr lang="en-US" dirty="0">
                <a:solidFill>
                  <a:srgbClr val="F5C201"/>
                </a:solidFill>
              </a:rPr>
              <a:t>video</a:t>
            </a:r>
            <a:r>
              <a:rPr lang="en-US" dirty="0"/>
              <a:t> element is used.</a:t>
            </a:r>
          </a:p>
          <a:p>
            <a:pPr marL="342900" indent="-342900">
              <a:buFont typeface="Arial"/>
              <a:buChar char="•"/>
            </a:pPr>
            <a:r>
              <a:rPr lang="en-US" dirty="0"/>
              <a:t>The </a:t>
            </a:r>
            <a:r>
              <a:rPr lang="en-US" dirty="0">
                <a:solidFill>
                  <a:schemeClr val="accent3"/>
                </a:solidFill>
              </a:rPr>
              <a:t>attributes </a:t>
            </a:r>
            <a:r>
              <a:rPr lang="en-US" dirty="0"/>
              <a:t>taken by this element are exactly the same as those taken by the audio element, namely: </a:t>
            </a:r>
            <a:r>
              <a:rPr lang="en-US" dirty="0" err="1"/>
              <a:t>src</a:t>
            </a:r>
            <a:r>
              <a:rPr lang="en-US" dirty="0"/>
              <a:t>, </a:t>
            </a:r>
            <a:r>
              <a:rPr lang="en-US" dirty="0" err="1"/>
              <a:t>autoplay</a:t>
            </a:r>
            <a:r>
              <a:rPr lang="en-US" dirty="0"/>
              <a:t>, controls, loop, preload and width.</a:t>
            </a:r>
          </a:p>
          <a:p>
            <a:pPr marL="342900" indent="-342900">
              <a:buFont typeface="Arial"/>
              <a:buChar char="•"/>
            </a:pPr>
            <a:r>
              <a:rPr lang="en-US" dirty="0"/>
              <a:t>Unlike audio, a video will be displayed by default on a web page.</a:t>
            </a:r>
          </a:p>
          <a:p>
            <a:pPr marL="342900" indent="-342900">
              <a:buFont typeface="Arial"/>
              <a:buChar char="•"/>
            </a:pPr>
            <a:r>
              <a:rPr lang="en-US" dirty="0"/>
              <a:t>It is also possible to add an attribute to post your video.</a:t>
            </a:r>
          </a:p>
          <a:p>
            <a:pPr marL="342900" indent="-342900">
              <a:buFont typeface="Arial"/>
              <a:buChar char="•"/>
            </a:pPr>
            <a:r>
              <a:rPr lang="en-US" dirty="0"/>
              <a:t>The poster attribute can download and display an image that will be displayed before the launch of the video.</a:t>
            </a:r>
          </a:p>
          <a:p>
            <a:endParaRPr lang="en-US" dirty="0"/>
          </a:p>
        </p:txBody>
      </p:sp>
    </p:spTree>
    <p:extLst>
      <p:ext uri="{BB962C8B-B14F-4D97-AF65-F5344CB8AC3E}">
        <p14:creationId xmlns:p14="http://schemas.microsoft.com/office/powerpoint/2010/main" val="357102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Media: </a:t>
            </a:r>
            <a:r>
              <a:rPr lang="en-US" sz="2800" dirty="0">
                <a:solidFill>
                  <a:srgbClr val="0000FF"/>
                </a:solidFill>
              </a:rPr>
              <a:t>Video</a:t>
            </a:r>
            <a:endParaRPr lang="en-US" dirty="0"/>
          </a:p>
        </p:txBody>
      </p:sp>
      <p:pic>
        <p:nvPicPr>
          <p:cNvPr id="4" name="Picture 3" descr="Screen Shot 2018-02-17 at 12.26.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52600"/>
            <a:ext cx="5270500" cy="3111500"/>
          </a:xfrm>
          <a:prstGeom prst="rect">
            <a:avLst/>
          </a:prstGeom>
        </p:spPr>
      </p:pic>
      <p:pic>
        <p:nvPicPr>
          <p:cNvPr id="5" name="Picture 4" descr="Screen Shot 2018-02-17 at 12.26.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936" y="3867633"/>
            <a:ext cx="4507064" cy="2990367"/>
          </a:xfrm>
          <a:prstGeom prst="rect">
            <a:avLst/>
          </a:prstGeom>
        </p:spPr>
      </p:pic>
      <p:sp>
        <p:nvSpPr>
          <p:cNvPr id="6" name="Rectangle 5"/>
          <p:cNvSpPr/>
          <p:nvPr/>
        </p:nvSpPr>
        <p:spPr>
          <a:xfrm rot="16200000">
            <a:off x="7225912" y="3334152"/>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60963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HTML Media: </a:t>
            </a:r>
            <a:r>
              <a:rPr lang="en-US" sz="2800" dirty="0">
                <a:solidFill>
                  <a:srgbClr val="0000FF"/>
                </a:solidFill>
              </a:rPr>
              <a:t>Video</a:t>
            </a:r>
            <a:r>
              <a:rPr lang="ar-sa" sz="2800" dirty="0">
                <a:solidFill>
                  <a:srgbClr val="0000FF"/>
                </a:solidFill>
              </a:rPr>
              <a:t> </a:t>
            </a:r>
            <a:r>
              <a:rPr lang="en-GB" sz="2800" dirty="0">
                <a:solidFill>
                  <a:srgbClr val="0000FF"/>
                </a:solidFill>
              </a:rPr>
              <a:t>(How it works?)</a:t>
            </a:r>
            <a:endParaRPr lang="en-US" sz="2800" dirty="0"/>
          </a:p>
        </p:txBody>
      </p:sp>
      <p:sp>
        <p:nvSpPr>
          <p:cNvPr id="3" name="Content Placeholder 2"/>
          <p:cNvSpPr>
            <a:spLocks noGrp="1"/>
          </p:cNvSpPr>
          <p:nvPr>
            <p:ph idx="1"/>
          </p:nvPr>
        </p:nvSpPr>
        <p:spPr/>
        <p:txBody>
          <a:bodyPr>
            <a:normAutofit/>
          </a:bodyPr>
          <a:lstStyle/>
          <a:p>
            <a:pPr marL="342900" indent="-342900">
              <a:buFont typeface="Arial"/>
              <a:buChar char="•"/>
            </a:pPr>
            <a:r>
              <a:rPr lang="en-US" dirty="0"/>
              <a:t>The </a:t>
            </a:r>
            <a:r>
              <a:rPr lang="en-US" dirty="0">
                <a:solidFill>
                  <a:schemeClr val="accent2"/>
                </a:solidFill>
              </a:rPr>
              <a:t>controls</a:t>
            </a:r>
            <a:r>
              <a:rPr lang="en-US" dirty="0"/>
              <a:t> attribute adds video controls, like play, pause, and volume.</a:t>
            </a:r>
          </a:p>
          <a:p>
            <a:pPr marL="342900" indent="-342900">
              <a:buFont typeface="Arial"/>
              <a:buChar char="•"/>
            </a:pPr>
            <a:r>
              <a:rPr lang="en-US" dirty="0"/>
              <a:t>It is a good idea to always include </a:t>
            </a:r>
            <a:r>
              <a:rPr lang="en-US" dirty="0">
                <a:solidFill>
                  <a:srgbClr val="F5C201"/>
                </a:solidFill>
              </a:rPr>
              <a:t>width</a:t>
            </a:r>
            <a:r>
              <a:rPr lang="en-US" dirty="0"/>
              <a:t> and </a:t>
            </a:r>
            <a:r>
              <a:rPr lang="en-US" dirty="0">
                <a:solidFill>
                  <a:srgbClr val="F5C201"/>
                </a:solidFill>
              </a:rPr>
              <a:t>height</a:t>
            </a:r>
            <a:r>
              <a:rPr lang="en-US" dirty="0"/>
              <a:t> attributes. If height and width are not set, the page might flicker while the video loads.</a:t>
            </a:r>
          </a:p>
          <a:p>
            <a:pPr marL="342900" indent="-342900">
              <a:buFont typeface="Arial"/>
              <a:buChar char="•"/>
            </a:pPr>
            <a:r>
              <a:rPr lang="en-US" dirty="0"/>
              <a:t>The </a:t>
            </a:r>
            <a:r>
              <a:rPr lang="en-US" dirty="0">
                <a:solidFill>
                  <a:schemeClr val="accent5"/>
                </a:solidFill>
              </a:rPr>
              <a:t>&lt;source&gt;</a:t>
            </a:r>
            <a:r>
              <a:rPr lang="en-US" dirty="0"/>
              <a:t> element allows you to specify alternative video files which the browser may choose from. The browser will use the first recognized format.</a:t>
            </a:r>
          </a:p>
          <a:p>
            <a:pPr marL="342900" indent="-342900">
              <a:buFont typeface="Arial"/>
              <a:buChar char="•"/>
            </a:pPr>
            <a:r>
              <a:rPr lang="en-US" dirty="0"/>
              <a:t>The text between the </a:t>
            </a:r>
            <a:r>
              <a:rPr lang="en-US" dirty="0">
                <a:solidFill>
                  <a:srgbClr val="DC5924"/>
                </a:solidFill>
              </a:rPr>
              <a:t>&lt;video&gt; </a:t>
            </a:r>
            <a:r>
              <a:rPr lang="en-US" dirty="0"/>
              <a:t>and </a:t>
            </a:r>
            <a:r>
              <a:rPr lang="en-US" dirty="0">
                <a:solidFill>
                  <a:srgbClr val="DC5924"/>
                </a:solidFill>
              </a:rPr>
              <a:t>&lt;/video&gt; </a:t>
            </a:r>
            <a:r>
              <a:rPr lang="en-US" dirty="0"/>
              <a:t>tags will only be displayed in browsers that do not support the &lt;video&gt; element.</a:t>
            </a:r>
          </a:p>
          <a:p>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1794357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HTML Media: </a:t>
            </a:r>
            <a:r>
              <a:rPr lang="en-US" sz="2800" dirty="0">
                <a:solidFill>
                  <a:srgbClr val="0000FF"/>
                </a:solidFill>
              </a:rPr>
              <a:t>Video attribute</a:t>
            </a:r>
            <a:endParaRPr lang="en-US" dirty="0"/>
          </a:p>
        </p:txBody>
      </p:sp>
      <p:sp>
        <p:nvSpPr>
          <p:cNvPr id="3" name="Content Placeholder 2"/>
          <p:cNvSpPr>
            <a:spLocks noGrp="1"/>
          </p:cNvSpPr>
          <p:nvPr>
            <p:ph idx="1"/>
          </p:nvPr>
        </p:nvSpPr>
        <p:spPr>
          <a:xfrm>
            <a:off x="1524000" y="1752600"/>
            <a:ext cx="8946786" cy="5105400"/>
          </a:xfrm>
        </p:spPr>
        <p:txBody>
          <a:bodyPr/>
          <a:lstStyle/>
          <a:p>
            <a:r>
              <a:rPr lang="en-US" dirty="0"/>
              <a:t>HTML </a:t>
            </a:r>
            <a:r>
              <a:rPr lang="en-US" dirty="0">
                <a:solidFill>
                  <a:srgbClr val="DC5924"/>
                </a:solidFill>
              </a:rPr>
              <a:t>&lt;video&gt;</a:t>
            </a:r>
            <a:r>
              <a:rPr lang="en-US" dirty="0"/>
              <a:t> </a:t>
            </a:r>
            <a:r>
              <a:rPr lang="en-US" dirty="0" err="1">
                <a:solidFill>
                  <a:srgbClr val="008000"/>
                </a:solidFill>
              </a:rPr>
              <a:t>Autoplay</a:t>
            </a:r>
            <a:r>
              <a:rPr lang="en-US" dirty="0">
                <a:solidFill>
                  <a:srgbClr val="008000"/>
                </a:solidFill>
              </a:rPr>
              <a:t>: </a:t>
            </a:r>
            <a:r>
              <a:rPr lang="en-US" dirty="0"/>
              <a:t>To start a video automatically use the </a:t>
            </a:r>
            <a:r>
              <a:rPr lang="en-US" dirty="0" err="1"/>
              <a:t>autoplay</a:t>
            </a:r>
            <a:r>
              <a:rPr lang="en-US" dirty="0"/>
              <a:t> attribute:</a:t>
            </a:r>
          </a:p>
          <a:p>
            <a:endParaRPr lang="en-US" dirty="0">
              <a:solidFill>
                <a:srgbClr val="008000"/>
              </a:solidFill>
            </a:endParaRPr>
          </a:p>
          <a:p>
            <a:endParaRPr lang="en-US" dirty="0"/>
          </a:p>
        </p:txBody>
      </p:sp>
      <p:pic>
        <p:nvPicPr>
          <p:cNvPr id="6" name="Picture 5" descr="Screen Shot 2018-02-17 at 12.3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24638"/>
            <a:ext cx="6592774" cy="3340933"/>
          </a:xfrm>
          <a:prstGeom prst="rect">
            <a:avLst/>
          </a:prstGeom>
        </p:spPr>
      </p:pic>
      <p:pic>
        <p:nvPicPr>
          <p:cNvPr id="7" name="Picture 6" descr="Screen Shot 2018-02-17 at 12.32.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774" y="3902599"/>
            <a:ext cx="4075226" cy="2748856"/>
          </a:xfrm>
          <a:prstGeom prst="rect">
            <a:avLst/>
          </a:prstGeom>
        </p:spPr>
      </p:pic>
      <p:sp>
        <p:nvSpPr>
          <p:cNvPr id="8" name="Rectangle 7"/>
          <p:cNvSpPr/>
          <p:nvPr/>
        </p:nvSpPr>
        <p:spPr>
          <a:xfrm rot="16200000">
            <a:off x="8840451" y="3412707"/>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sp>
        <p:nvSpPr>
          <p:cNvPr id="9" name="Rectangle 8"/>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81172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HTML Media: </a:t>
            </a:r>
            <a:r>
              <a:rPr lang="en-US" sz="2800" dirty="0">
                <a:solidFill>
                  <a:srgbClr val="0000FF"/>
                </a:solidFill>
              </a:rPr>
              <a:t>Video – Browser Support</a:t>
            </a:r>
            <a:endParaRPr lang="en-US" dirty="0"/>
          </a:p>
        </p:txBody>
      </p:sp>
      <p:sp>
        <p:nvSpPr>
          <p:cNvPr id="3" name="Content Placeholder 2"/>
          <p:cNvSpPr>
            <a:spLocks noGrp="1"/>
          </p:cNvSpPr>
          <p:nvPr>
            <p:ph idx="1"/>
          </p:nvPr>
        </p:nvSpPr>
        <p:spPr>
          <a:xfrm>
            <a:off x="1524000" y="1752600"/>
            <a:ext cx="8946786" cy="5105400"/>
          </a:xfrm>
        </p:spPr>
        <p:txBody>
          <a:bodyPr/>
          <a:lstStyle/>
          <a:p>
            <a:endParaRPr lang="en-US" dirty="0">
              <a:solidFill>
                <a:srgbClr val="008000"/>
              </a:solidFill>
            </a:endParaRPr>
          </a:p>
          <a:p>
            <a:endParaRPr lang="en-US" dirty="0"/>
          </a:p>
        </p:txBody>
      </p:sp>
      <p:pic>
        <p:nvPicPr>
          <p:cNvPr id="4" name="Picture 3" descr="Screen Shot 2018-02-17 at 12.2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861262"/>
            <a:ext cx="9144000" cy="2697533"/>
          </a:xfrm>
          <a:prstGeom prst="rect">
            <a:avLst/>
          </a:prstGeom>
        </p:spPr>
      </p:pic>
    </p:spTree>
    <p:extLst>
      <p:ext uri="{BB962C8B-B14F-4D97-AF65-F5344CB8AC3E}">
        <p14:creationId xmlns:p14="http://schemas.microsoft.com/office/powerpoint/2010/main" val="254016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normAutofit/>
          </a:bodyPr>
          <a:lstStyle/>
          <a:p>
            <a:r>
              <a:rPr lang="en-US" b="1" dirty="0"/>
              <a:t>CSS: </a:t>
            </a:r>
            <a:r>
              <a:rPr lang="en-US" sz="2800" dirty="0">
                <a:solidFill>
                  <a:srgbClr val="0000FF"/>
                </a:solidFill>
              </a:rPr>
              <a:t>selectors, </a:t>
            </a:r>
            <a:r>
              <a:rPr lang="en-US" sz="2800" dirty="0">
                <a:solidFill>
                  <a:schemeClr val="accent3">
                    <a:lumMod val="20000"/>
                    <a:lumOff val="80000"/>
                  </a:schemeClr>
                </a:solidFill>
              </a:rPr>
              <a:t>properties and values</a:t>
            </a:r>
          </a:p>
        </p:txBody>
      </p:sp>
      <p:sp>
        <p:nvSpPr>
          <p:cNvPr id="3" name="Content Placeholder 2"/>
          <p:cNvSpPr>
            <a:spLocks noGrp="1"/>
          </p:cNvSpPr>
          <p:nvPr>
            <p:ph idx="1"/>
          </p:nvPr>
        </p:nvSpPr>
        <p:spPr>
          <a:xfrm>
            <a:off x="1524000" y="1752600"/>
            <a:ext cx="8992922" cy="5105400"/>
          </a:xfrm>
        </p:spPr>
        <p:txBody>
          <a:bodyPr>
            <a:normAutofit/>
          </a:bodyPr>
          <a:lstStyle/>
          <a:p>
            <a:pPr marL="457200" indent="-457200">
              <a:buFont typeface="+mj-lt"/>
              <a:buAutoNum type="arabicPeriod"/>
            </a:pPr>
            <a:r>
              <a:rPr lang="en-US" dirty="0">
                <a:solidFill>
                  <a:schemeClr val="accent5"/>
                </a:solidFill>
              </a:rPr>
              <a:t>The element selector:  </a:t>
            </a:r>
            <a:r>
              <a:rPr lang="en-US" dirty="0"/>
              <a:t>selects elements based on the element </a:t>
            </a:r>
            <a:r>
              <a:rPr lang="en-US" dirty="0">
                <a:solidFill>
                  <a:srgbClr val="008000"/>
                </a:solidFill>
              </a:rPr>
              <a:t>name</a:t>
            </a:r>
            <a:r>
              <a:rPr lang="en-US" dirty="0"/>
              <a:t>.</a:t>
            </a:r>
          </a:p>
          <a:p>
            <a:pPr marL="457200" indent="-457200">
              <a:buFont typeface="+mj-lt"/>
              <a:buAutoNum type="arabicPeriod"/>
            </a:pPr>
            <a:r>
              <a:rPr lang="en-US" dirty="0">
                <a:solidFill>
                  <a:srgbClr val="DC5924"/>
                </a:solidFill>
              </a:rPr>
              <a:t>The id selector: </a:t>
            </a:r>
            <a:r>
              <a:rPr lang="en-US" dirty="0"/>
              <a:t>uses the id attribute of an HTML element to select a specific element.</a:t>
            </a:r>
          </a:p>
          <a:p>
            <a:pPr marL="457200" indent="-457200">
              <a:buFont typeface="+mj-lt"/>
              <a:buAutoNum type="arabicPeriod"/>
            </a:pPr>
            <a:r>
              <a:rPr lang="en-US" dirty="0">
                <a:solidFill>
                  <a:srgbClr val="DC5924"/>
                </a:solidFill>
              </a:rPr>
              <a:t>The class selector: </a:t>
            </a:r>
            <a:r>
              <a:rPr lang="en-US" dirty="0"/>
              <a:t>selects elements with a specific class attribute.</a:t>
            </a:r>
          </a:p>
          <a:p>
            <a:pPr marL="457200" indent="-457200">
              <a:buFont typeface="+mj-lt"/>
              <a:buAutoNum type="arabicPeriod"/>
            </a:pPr>
            <a:r>
              <a:rPr lang="en-US" dirty="0">
                <a:solidFill>
                  <a:srgbClr val="DC5924"/>
                </a:solidFill>
              </a:rPr>
              <a:t>The grouping selector: </a:t>
            </a:r>
            <a:r>
              <a:rPr lang="en-US" dirty="0"/>
              <a:t>If you have elements with the same style definitions, like this:</a:t>
            </a:r>
          </a:p>
          <a:p>
            <a:endParaRPr lang="en-US" dirty="0">
              <a:solidFill>
                <a:srgbClr val="DC5924"/>
              </a:solidFill>
            </a:endParaRPr>
          </a:p>
          <a:p>
            <a:pPr marL="342900" indent="-342900">
              <a:buFont typeface="Arial"/>
              <a:buChar char="•"/>
            </a:pPr>
            <a:endParaRPr lang="fr-FR" dirty="0"/>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20920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HTML Media: </a:t>
            </a:r>
            <a:r>
              <a:rPr lang="en-US" sz="2800" dirty="0">
                <a:solidFill>
                  <a:srgbClr val="0000FF"/>
                </a:solidFill>
              </a:rPr>
              <a:t>Video – Media type</a:t>
            </a:r>
            <a:endParaRPr lang="en-US" dirty="0"/>
          </a:p>
        </p:txBody>
      </p:sp>
      <p:sp>
        <p:nvSpPr>
          <p:cNvPr id="3" name="Content Placeholder 2"/>
          <p:cNvSpPr>
            <a:spLocks noGrp="1"/>
          </p:cNvSpPr>
          <p:nvPr>
            <p:ph idx="1"/>
          </p:nvPr>
        </p:nvSpPr>
        <p:spPr>
          <a:xfrm>
            <a:off x="1524000" y="1752600"/>
            <a:ext cx="8946786" cy="5105400"/>
          </a:xfrm>
        </p:spPr>
        <p:txBody>
          <a:bodyPr/>
          <a:lstStyle/>
          <a:p>
            <a:endParaRPr lang="en-US" dirty="0">
              <a:solidFill>
                <a:srgbClr val="008000"/>
              </a:solidFill>
            </a:endParaRPr>
          </a:p>
          <a:p>
            <a:endParaRPr lang="en-US" dirty="0"/>
          </a:p>
        </p:txBody>
      </p:sp>
      <p:pic>
        <p:nvPicPr>
          <p:cNvPr id="5" name="Picture 4" descr="Screen Shot 2018-02-17 at 12.24.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08705"/>
            <a:ext cx="9144000" cy="1805570"/>
          </a:xfrm>
          <a:prstGeom prst="rect">
            <a:avLst/>
          </a:prstGeom>
        </p:spPr>
      </p:pic>
    </p:spTree>
    <p:extLst>
      <p:ext uri="{BB962C8B-B14F-4D97-AF65-F5344CB8AC3E}">
        <p14:creationId xmlns:p14="http://schemas.microsoft.com/office/powerpoint/2010/main" val="33159479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9536" y="274638"/>
            <a:ext cx="8291264" cy="850106"/>
          </a:xfrm>
        </p:spPr>
        <p:txBody>
          <a:bodyPr>
            <a:normAutofit/>
          </a:bodyPr>
          <a:lstStyle/>
          <a:p>
            <a:r>
              <a:rPr lang="fr-FR" b="1" dirty="0"/>
              <a:t>HTML Media: </a:t>
            </a:r>
            <a:r>
              <a:rPr lang="en-US" sz="2800" dirty="0">
                <a:solidFill>
                  <a:srgbClr val="0000FF"/>
                </a:solidFill>
              </a:rPr>
              <a:t>Video </a:t>
            </a:r>
            <a:endParaRPr lang="fr-FR" sz="2800" dirty="0">
              <a:solidFill>
                <a:srgbClr val="0000FF"/>
              </a:solidFill>
            </a:endParaRPr>
          </a:p>
        </p:txBody>
      </p:sp>
      <p:pic>
        <p:nvPicPr>
          <p:cNvPr id="1026" name="Picture 2"/>
          <p:cNvPicPr>
            <a:picLocks noGrp="1" noChangeAspect="1" noChangeArrowheads="1"/>
          </p:cNvPicPr>
          <p:nvPr>
            <p:ph idx="1"/>
          </p:nvPr>
        </p:nvPicPr>
        <p:blipFill>
          <a:blip r:embed="rId3" cstate="print"/>
          <a:srcRect l="17366" r="17366"/>
          <a:stretch>
            <a:fillRect/>
          </a:stretch>
        </p:blipFill>
        <p:spPr bwMode="auto">
          <a:prstGeom prst="rect">
            <a:avLst/>
          </a:prstGeom>
          <a:noFill/>
          <a:ln w="9525">
            <a:solidFill>
              <a:schemeClr val="tx2"/>
            </a:solidFill>
            <a:miter lim="800000"/>
            <a:headEnd/>
            <a:tailEnd/>
          </a:ln>
        </p:spPr>
      </p:pic>
      <p:sp>
        <p:nvSpPr>
          <p:cNvPr id="6" name="Espace réservé du contenu 2"/>
          <p:cNvSpPr txBox="1">
            <a:spLocks/>
          </p:cNvSpPr>
          <p:nvPr/>
        </p:nvSpPr>
        <p:spPr>
          <a:xfrm>
            <a:off x="0" y="1825625"/>
            <a:ext cx="77048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Insert image&lt;/title&gt;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&lt;video controls=“controls”  preload=“auto” poster=“pixar.jpg” , width=“380px”&gt; </a:t>
            </a:r>
          </a:p>
          <a:p>
            <a:pPr marL="265176" indent="-265176">
              <a:spcBef>
                <a:spcPts val="250"/>
              </a:spcBef>
              <a:buClr>
                <a:schemeClr val="accent1"/>
              </a:buClr>
              <a:buSzPct val="80000"/>
              <a:defRPr/>
            </a:pPr>
            <a:r>
              <a:rPr lang="en-US" sz="1400" b="1" dirty="0">
                <a:solidFill>
                  <a:srgbClr val="7030A0"/>
                </a:solidFill>
                <a:cs typeface="Arial" pitchFamily="34" charset="0"/>
              </a:rPr>
              <a:t>        &lt;source </a:t>
            </a:r>
            <a:r>
              <a:rPr lang="en-US" sz="1400" b="1" dirty="0" err="1">
                <a:solidFill>
                  <a:srgbClr val="7030A0"/>
                </a:solidFill>
                <a:cs typeface="Arial" pitchFamily="34" charset="0"/>
              </a:rPr>
              <a:t>src</a:t>
            </a:r>
            <a:r>
              <a:rPr lang="en-US" sz="1400" b="1" dirty="0">
                <a:solidFill>
                  <a:srgbClr val="7030A0"/>
                </a:solidFill>
                <a:cs typeface="Arial" pitchFamily="34" charset="0"/>
              </a:rPr>
              <a:t>=“https://ia902708.us.archive.org/7/items/Tom_and_Jerry_Sing__in_1932_Cartoon/MagicMummyTomJerry_512kb.mp4” /&gt;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148695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HTML Media: </a:t>
            </a:r>
            <a:r>
              <a:rPr lang="en-US" sz="2800" dirty="0">
                <a:solidFill>
                  <a:srgbClr val="0000FF"/>
                </a:solidFill>
              </a:rPr>
              <a:t>Video – </a:t>
            </a:r>
            <a:r>
              <a:rPr lang="en-US" sz="2800" dirty="0">
                <a:solidFill>
                  <a:schemeClr val="accent2"/>
                </a:solidFill>
              </a:rPr>
              <a:t>Methods, Properties, and Events</a:t>
            </a:r>
          </a:p>
        </p:txBody>
      </p:sp>
      <p:sp>
        <p:nvSpPr>
          <p:cNvPr id="3" name="Content Placeholder 2"/>
          <p:cNvSpPr>
            <a:spLocks noGrp="1"/>
          </p:cNvSpPr>
          <p:nvPr>
            <p:ph idx="1"/>
          </p:nvPr>
        </p:nvSpPr>
        <p:spPr>
          <a:xfrm>
            <a:off x="1524000" y="1752600"/>
            <a:ext cx="8946786" cy="5105400"/>
          </a:xfrm>
        </p:spPr>
        <p:txBody>
          <a:bodyPr/>
          <a:lstStyle/>
          <a:p>
            <a:endParaRPr lang="en-US" dirty="0">
              <a:solidFill>
                <a:srgbClr val="008000"/>
              </a:solidFill>
            </a:endParaRPr>
          </a:p>
          <a:p>
            <a:pPr marL="342900" indent="-342900">
              <a:buFont typeface="Arial"/>
              <a:buChar char="•"/>
            </a:pPr>
            <a:r>
              <a:rPr lang="en-US" dirty="0"/>
              <a:t>HTML5 defines DOM methods, properties, and events for the &lt;video&gt; element.</a:t>
            </a:r>
          </a:p>
          <a:p>
            <a:pPr marL="342900" indent="-342900">
              <a:buFont typeface="Arial"/>
              <a:buChar char="•"/>
            </a:pPr>
            <a:r>
              <a:rPr lang="en-US" dirty="0"/>
              <a:t>This allows you to load, play, and pause videos, as well as setting duration and volume.</a:t>
            </a:r>
          </a:p>
          <a:p>
            <a:pPr marL="342900" indent="-342900">
              <a:buFont typeface="Arial"/>
              <a:buChar char="•"/>
            </a:pPr>
            <a:r>
              <a:rPr lang="en-US" dirty="0"/>
              <a:t>There are also DOM events that can notify you when a video begins to play, is paused, etc.</a:t>
            </a:r>
          </a:p>
          <a:p>
            <a:pPr marL="342900" indent="-342900">
              <a:buFont typeface="Arial"/>
              <a:buChar char="•"/>
            </a:pPr>
            <a:endParaRPr lang="en-US" dirty="0"/>
          </a:p>
          <a:p>
            <a:r>
              <a:rPr lang="en-US" dirty="0"/>
              <a:t>Read more : </a:t>
            </a:r>
            <a:r>
              <a:rPr lang="en-US" dirty="0">
                <a:hlinkClick r:id="rId2"/>
              </a:rPr>
              <a:t>https://www.w3schools.com/tags/ref_av_dom.asp</a:t>
            </a:r>
            <a:endParaRPr lang="en-US" dirty="0"/>
          </a:p>
          <a:p>
            <a:endParaRPr lang="en-US" dirty="0"/>
          </a:p>
          <a:p>
            <a:endParaRPr lang="en-US" dirty="0"/>
          </a:p>
        </p:txBody>
      </p:sp>
    </p:spTree>
    <p:extLst>
      <p:ext uri="{BB962C8B-B14F-4D97-AF65-F5344CB8AC3E}">
        <p14:creationId xmlns:p14="http://schemas.microsoft.com/office/powerpoint/2010/main" val="15297108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a:xfrm>
            <a:off x="1524000" y="0"/>
            <a:ext cx="8938587" cy="6858000"/>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&lt;body&gt; </a:t>
            </a:r>
          </a:p>
          <a:p>
            <a:pPr marL="265176" indent="-265176">
              <a:spcBef>
                <a:spcPts val="250"/>
              </a:spcBef>
              <a:buClr>
                <a:schemeClr val="accent1"/>
              </a:buClr>
              <a:buSzPct val="80000"/>
              <a:defRPr/>
            </a:pPr>
            <a:r>
              <a:rPr lang="en-US" sz="1400" b="1" dirty="0">
                <a:solidFill>
                  <a:srgbClr val="7030A0"/>
                </a:solidFill>
                <a:cs typeface="Arial" pitchFamily="34" charset="0"/>
              </a:rPr>
              <a:t>&lt;div style="</a:t>
            </a:r>
            <a:r>
              <a:rPr lang="en-US" sz="1400" b="1" dirty="0" err="1">
                <a:solidFill>
                  <a:srgbClr val="7030A0"/>
                </a:solidFill>
                <a:cs typeface="Arial" pitchFamily="34" charset="0"/>
              </a:rPr>
              <a:t>text-align:center</a:t>
            </a:r>
            <a:r>
              <a:rPr lang="en-US" sz="1400" b="1" dirty="0">
                <a:solidFill>
                  <a:srgbClr val="7030A0"/>
                </a:solidFill>
                <a:cs typeface="Arial" pitchFamily="34" charset="0"/>
              </a:rPr>
              <a:t>"&gt; </a:t>
            </a:r>
          </a:p>
          <a:p>
            <a:pPr marL="265176" indent="-265176">
              <a:spcBef>
                <a:spcPts val="250"/>
              </a:spcBef>
              <a:buClr>
                <a:schemeClr val="accent1"/>
              </a:buClr>
              <a:buSzPct val="80000"/>
              <a:defRPr/>
            </a:pPr>
            <a:r>
              <a:rPr lang="en-US" sz="1400" b="1" dirty="0">
                <a:solidFill>
                  <a:srgbClr val="7030A0"/>
                </a:solidFill>
                <a:cs typeface="Arial" pitchFamily="34" charset="0"/>
              </a:rPr>
              <a:t>  &lt;button </a:t>
            </a:r>
            <a:r>
              <a:rPr lang="en-US" sz="1400" b="1" dirty="0" err="1">
                <a:solidFill>
                  <a:srgbClr val="7030A0"/>
                </a:solidFill>
                <a:cs typeface="Arial" pitchFamily="34" charset="0"/>
              </a:rPr>
              <a:t>onclick</a:t>
            </a:r>
            <a:r>
              <a:rPr lang="en-US" sz="1400" b="1" dirty="0">
                <a:solidFill>
                  <a:srgbClr val="7030A0"/>
                </a:solidFill>
                <a:cs typeface="Arial" pitchFamily="34" charset="0"/>
              </a:rPr>
              <a:t>="</a:t>
            </a:r>
            <a:r>
              <a:rPr lang="en-US" sz="1400" b="1" dirty="0" err="1">
                <a:solidFill>
                  <a:srgbClr val="7030A0"/>
                </a:solidFill>
                <a:cs typeface="Arial" pitchFamily="34" charset="0"/>
              </a:rPr>
              <a:t>playPause</a:t>
            </a:r>
            <a:r>
              <a:rPr lang="en-US" sz="1400" b="1" dirty="0">
                <a:solidFill>
                  <a:srgbClr val="7030A0"/>
                </a:solidFill>
                <a:cs typeface="Arial" pitchFamily="34" charset="0"/>
              </a:rPr>
              <a:t>()"&gt;Play/Pause&lt;/button&gt; </a:t>
            </a:r>
          </a:p>
          <a:p>
            <a:pPr marL="265176" indent="-265176">
              <a:spcBef>
                <a:spcPts val="250"/>
              </a:spcBef>
              <a:buClr>
                <a:schemeClr val="accent1"/>
              </a:buClr>
              <a:buSzPct val="80000"/>
              <a:defRPr/>
            </a:pPr>
            <a:r>
              <a:rPr lang="en-US" sz="1400" b="1" dirty="0">
                <a:solidFill>
                  <a:srgbClr val="7030A0"/>
                </a:solidFill>
                <a:cs typeface="Arial" pitchFamily="34" charset="0"/>
              </a:rPr>
              <a:t>  &lt;button </a:t>
            </a:r>
            <a:r>
              <a:rPr lang="en-US" sz="1400" b="1" dirty="0" err="1">
                <a:solidFill>
                  <a:srgbClr val="7030A0"/>
                </a:solidFill>
                <a:cs typeface="Arial" pitchFamily="34" charset="0"/>
              </a:rPr>
              <a:t>onclick</a:t>
            </a:r>
            <a:r>
              <a:rPr lang="en-US" sz="1400" b="1" dirty="0">
                <a:solidFill>
                  <a:srgbClr val="7030A0"/>
                </a:solidFill>
                <a:cs typeface="Arial" pitchFamily="34" charset="0"/>
              </a:rPr>
              <a:t>="</a:t>
            </a:r>
            <a:r>
              <a:rPr lang="en-US" sz="1400" b="1" dirty="0" err="1">
                <a:solidFill>
                  <a:srgbClr val="7030A0"/>
                </a:solidFill>
                <a:cs typeface="Arial" pitchFamily="34" charset="0"/>
              </a:rPr>
              <a:t>makeBig</a:t>
            </a:r>
            <a:r>
              <a:rPr lang="en-US" sz="1400" b="1" dirty="0">
                <a:solidFill>
                  <a:srgbClr val="7030A0"/>
                </a:solidFill>
                <a:cs typeface="Arial" pitchFamily="34" charset="0"/>
              </a:rPr>
              <a:t>()"&gt;Big&lt;/button&gt;</a:t>
            </a:r>
          </a:p>
          <a:p>
            <a:pPr marL="265176" indent="-265176">
              <a:spcBef>
                <a:spcPts val="250"/>
              </a:spcBef>
              <a:buClr>
                <a:schemeClr val="accent1"/>
              </a:buClr>
              <a:buSzPct val="80000"/>
              <a:defRPr/>
            </a:pPr>
            <a:r>
              <a:rPr lang="en-US" sz="1400" b="1" dirty="0">
                <a:solidFill>
                  <a:srgbClr val="7030A0"/>
                </a:solidFill>
                <a:cs typeface="Arial" pitchFamily="34" charset="0"/>
              </a:rPr>
              <a:t>  &lt;button </a:t>
            </a:r>
            <a:r>
              <a:rPr lang="en-US" sz="1400" b="1" dirty="0" err="1">
                <a:solidFill>
                  <a:srgbClr val="7030A0"/>
                </a:solidFill>
                <a:cs typeface="Arial" pitchFamily="34" charset="0"/>
              </a:rPr>
              <a:t>onclick</a:t>
            </a:r>
            <a:r>
              <a:rPr lang="en-US" sz="1400" b="1" dirty="0">
                <a:solidFill>
                  <a:srgbClr val="7030A0"/>
                </a:solidFill>
                <a:cs typeface="Arial" pitchFamily="34" charset="0"/>
              </a:rPr>
              <a:t>="</a:t>
            </a:r>
            <a:r>
              <a:rPr lang="en-US" sz="1400" b="1" dirty="0" err="1">
                <a:solidFill>
                  <a:srgbClr val="7030A0"/>
                </a:solidFill>
                <a:cs typeface="Arial" pitchFamily="34" charset="0"/>
              </a:rPr>
              <a:t>makeSmall</a:t>
            </a:r>
            <a:r>
              <a:rPr lang="en-US" sz="1400" b="1" dirty="0">
                <a:solidFill>
                  <a:srgbClr val="7030A0"/>
                </a:solidFill>
                <a:cs typeface="Arial" pitchFamily="34" charset="0"/>
              </a:rPr>
              <a:t>()"&gt;Small&lt;/button&gt;</a:t>
            </a:r>
          </a:p>
          <a:p>
            <a:pPr marL="265176" indent="-265176">
              <a:spcBef>
                <a:spcPts val="250"/>
              </a:spcBef>
              <a:buClr>
                <a:schemeClr val="accent1"/>
              </a:buClr>
              <a:buSzPct val="80000"/>
              <a:defRPr/>
            </a:pPr>
            <a:r>
              <a:rPr lang="en-US" sz="1400" b="1" dirty="0">
                <a:solidFill>
                  <a:srgbClr val="7030A0"/>
                </a:solidFill>
                <a:cs typeface="Arial" pitchFamily="34" charset="0"/>
              </a:rPr>
              <a:t>  &lt;button </a:t>
            </a:r>
            <a:r>
              <a:rPr lang="en-US" sz="1400" b="1" dirty="0" err="1">
                <a:solidFill>
                  <a:srgbClr val="7030A0"/>
                </a:solidFill>
                <a:cs typeface="Arial" pitchFamily="34" charset="0"/>
              </a:rPr>
              <a:t>onclick</a:t>
            </a:r>
            <a:r>
              <a:rPr lang="en-US" sz="1400" b="1" dirty="0">
                <a:solidFill>
                  <a:srgbClr val="7030A0"/>
                </a:solidFill>
                <a:cs typeface="Arial" pitchFamily="34" charset="0"/>
              </a:rPr>
              <a:t>="</a:t>
            </a:r>
            <a:r>
              <a:rPr lang="en-US" sz="1400" b="1" dirty="0" err="1">
                <a:solidFill>
                  <a:srgbClr val="7030A0"/>
                </a:solidFill>
                <a:cs typeface="Arial" pitchFamily="34" charset="0"/>
              </a:rPr>
              <a:t>makeNormal</a:t>
            </a:r>
            <a:r>
              <a:rPr lang="en-US" sz="1400" b="1" dirty="0">
                <a:solidFill>
                  <a:srgbClr val="7030A0"/>
                </a:solidFill>
                <a:cs typeface="Arial" pitchFamily="34" charset="0"/>
              </a:rPr>
              <a:t>()"&gt;Normal&lt;/button&gt;</a:t>
            </a:r>
          </a:p>
          <a:p>
            <a:pPr marL="265176" indent="-265176">
              <a:spcBef>
                <a:spcPts val="250"/>
              </a:spcBef>
              <a:buClr>
                <a:schemeClr val="accent1"/>
              </a:buClr>
              <a:buSzPct val="80000"/>
              <a:defRPr/>
            </a:pPr>
            <a:r>
              <a:rPr lang="en-US" sz="1400" b="1" dirty="0">
                <a:solidFill>
                  <a:srgbClr val="7030A0"/>
                </a:solidFill>
                <a:cs typeface="Arial" pitchFamily="34" charset="0"/>
              </a:rPr>
              <a:t>  &lt;</a:t>
            </a:r>
            <a:r>
              <a:rPr lang="en-US" sz="1400" b="1" dirty="0" err="1">
                <a:solidFill>
                  <a:srgbClr val="7030A0"/>
                </a:solidFill>
                <a:cs typeface="Arial" pitchFamily="34" charset="0"/>
              </a:rPr>
              <a:t>br</a:t>
            </a:r>
            <a:r>
              <a:rPr lang="en-US" sz="1400" b="1" dirty="0">
                <a:solidFill>
                  <a:srgbClr val="7030A0"/>
                </a:solidFill>
                <a:cs typeface="Arial" pitchFamily="34" charset="0"/>
              </a:rPr>
              <a:t>&gt;&lt;</a:t>
            </a:r>
            <a:r>
              <a:rPr lang="en-US" sz="1400" b="1" dirty="0" err="1">
                <a:solidFill>
                  <a:srgbClr val="7030A0"/>
                </a:solidFill>
                <a:cs typeface="Arial" pitchFamily="34" charset="0"/>
              </a:rPr>
              <a:t>br</a:t>
            </a:r>
            <a:r>
              <a:rPr lang="en-US" sz="1400" b="1" dirty="0">
                <a:solidFill>
                  <a:srgbClr val="7030A0"/>
                </a:solidFill>
                <a:cs typeface="Arial" pitchFamily="34" charset="0"/>
              </a:rPr>
              <a:t>&gt;</a:t>
            </a:r>
          </a:p>
          <a:p>
            <a:pPr marL="265176" indent="-265176">
              <a:spcBef>
                <a:spcPts val="250"/>
              </a:spcBef>
              <a:buClr>
                <a:schemeClr val="accent1"/>
              </a:buClr>
              <a:buSzPct val="80000"/>
              <a:defRPr/>
            </a:pPr>
            <a:r>
              <a:rPr lang="en-US" sz="1400" b="1" dirty="0">
                <a:solidFill>
                  <a:srgbClr val="7030A0"/>
                </a:solidFill>
                <a:cs typeface="Arial" pitchFamily="34" charset="0"/>
              </a:rPr>
              <a:t>  &lt;video id="video1" width="420"&gt;</a:t>
            </a:r>
          </a:p>
          <a:p>
            <a:pPr marL="265176" indent="-265176">
              <a:spcBef>
                <a:spcPts val="250"/>
              </a:spcBef>
              <a:buClr>
                <a:schemeClr val="accent1"/>
              </a:buClr>
              <a:buSzPct val="80000"/>
              <a:defRPr/>
            </a:pPr>
            <a:r>
              <a:rPr lang="en-US" sz="1400" b="1" dirty="0">
                <a:solidFill>
                  <a:srgbClr val="7030A0"/>
                </a:solidFill>
                <a:cs typeface="Arial" pitchFamily="34" charset="0"/>
              </a:rPr>
              <a:t>    &lt;source </a:t>
            </a:r>
            <a:r>
              <a:rPr lang="en-US" sz="1400" b="1" dirty="0" err="1">
                <a:solidFill>
                  <a:srgbClr val="7030A0"/>
                </a:solidFill>
                <a:cs typeface="Arial" pitchFamily="34" charset="0"/>
              </a:rPr>
              <a:t>src</a:t>
            </a:r>
            <a:r>
              <a:rPr lang="en-US" sz="1400" b="1" dirty="0">
                <a:solidFill>
                  <a:srgbClr val="7030A0"/>
                </a:solidFill>
                <a:cs typeface="Arial" pitchFamily="34" charset="0"/>
              </a:rPr>
              <a:t>="mov_bbb.mp4" type="video/mp4"&gt;</a:t>
            </a:r>
          </a:p>
          <a:p>
            <a:pPr marL="265176" indent="-265176">
              <a:spcBef>
                <a:spcPts val="250"/>
              </a:spcBef>
              <a:buClr>
                <a:schemeClr val="accent1"/>
              </a:buClr>
              <a:buSzPct val="80000"/>
              <a:defRPr/>
            </a:pPr>
            <a:r>
              <a:rPr lang="en-US" sz="1400" b="1" dirty="0">
                <a:solidFill>
                  <a:srgbClr val="7030A0"/>
                </a:solidFill>
                <a:cs typeface="Arial" pitchFamily="34" charset="0"/>
              </a:rPr>
              <a:t>    &lt;source </a:t>
            </a:r>
            <a:r>
              <a:rPr lang="en-US" sz="1400" b="1" dirty="0" err="1">
                <a:solidFill>
                  <a:srgbClr val="7030A0"/>
                </a:solidFill>
                <a:cs typeface="Arial" pitchFamily="34" charset="0"/>
              </a:rPr>
              <a:t>src</a:t>
            </a:r>
            <a:r>
              <a:rPr lang="en-US" sz="1400" b="1" dirty="0">
                <a:solidFill>
                  <a:srgbClr val="7030A0"/>
                </a:solidFill>
                <a:cs typeface="Arial" pitchFamily="34" charset="0"/>
              </a:rPr>
              <a:t>="</a:t>
            </a:r>
            <a:r>
              <a:rPr lang="en-US" sz="1400" b="1" dirty="0" err="1">
                <a:solidFill>
                  <a:srgbClr val="7030A0"/>
                </a:solidFill>
                <a:cs typeface="Arial" pitchFamily="34" charset="0"/>
              </a:rPr>
              <a:t>mov_bbb.ogg</a:t>
            </a:r>
            <a:r>
              <a:rPr lang="en-US" sz="1400" b="1" dirty="0">
                <a:solidFill>
                  <a:srgbClr val="7030A0"/>
                </a:solidFill>
                <a:cs typeface="Arial" pitchFamily="34" charset="0"/>
              </a:rPr>
              <a:t>" type="video/</a:t>
            </a:r>
            <a:r>
              <a:rPr lang="en-US" sz="1400" b="1" dirty="0" err="1">
                <a:solidFill>
                  <a:srgbClr val="7030A0"/>
                </a:solidFill>
                <a:cs typeface="Arial" pitchFamily="34" charset="0"/>
              </a:rPr>
              <a:t>ogg</a:t>
            </a:r>
            <a:r>
              <a:rPr lang="en-US" sz="1400" b="1" dirty="0">
                <a:solidFill>
                  <a:srgbClr val="7030A0"/>
                </a:solidFill>
                <a:cs typeface="Arial" pitchFamily="34" charset="0"/>
              </a:rPr>
              <a:t>"&gt;</a:t>
            </a:r>
          </a:p>
          <a:p>
            <a:pPr marL="265176" indent="-265176">
              <a:spcBef>
                <a:spcPts val="250"/>
              </a:spcBef>
              <a:buClr>
                <a:schemeClr val="accent1"/>
              </a:buClr>
              <a:buSzPct val="80000"/>
              <a:defRPr/>
            </a:pPr>
            <a:r>
              <a:rPr lang="en-US" sz="1400" b="1" dirty="0">
                <a:solidFill>
                  <a:srgbClr val="7030A0"/>
                </a:solidFill>
                <a:cs typeface="Arial" pitchFamily="34" charset="0"/>
              </a:rPr>
              <a:t>    Your browser does not support HTML5 video.</a:t>
            </a:r>
          </a:p>
          <a:p>
            <a:pPr marL="265176" indent="-265176">
              <a:spcBef>
                <a:spcPts val="250"/>
              </a:spcBef>
              <a:buClr>
                <a:schemeClr val="accent1"/>
              </a:buClr>
              <a:buSzPct val="80000"/>
              <a:defRPr/>
            </a:pPr>
            <a:r>
              <a:rPr lang="en-US" sz="1400" b="1" dirty="0">
                <a:solidFill>
                  <a:srgbClr val="7030A0"/>
                </a:solidFill>
                <a:cs typeface="Arial" pitchFamily="34" charset="0"/>
              </a:rPr>
              <a:t>  &lt;/video&gt;</a:t>
            </a:r>
          </a:p>
          <a:p>
            <a:pPr marL="265176" indent="-265176">
              <a:spcBef>
                <a:spcPts val="250"/>
              </a:spcBef>
              <a:buClr>
                <a:schemeClr val="accent1"/>
              </a:buClr>
              <a:buSzPct val="80000"/>
              <a:defRPr/>
            </a:pPr>
            <a:r>
              <a:rPr lang="en-US" sz="1400" b="1" dirty="0">
                <a:solidFill>
                  <a:srgbClr val="7030A0"/>
                </a:solidFill>
                <a:cs typeface="Arial" pitchFamily="34" charset="0"/>
              </a:rPr>
              <a:t>&lt;/div&gt; </a:t>
            </a:r>
          </a:p>
          <a:p>
            <a:pPr marL="265176" indent="-265176">
              <a:spcBef>
                <a:spcPts val="250"/>
              </a:spcBef>
              <a:buClr>
                <a:schemeClr val="accent1"/>
              </a:buClr>
              <a:buSzPct val="80000"/>
              <a:defRPr/>
            </a:pPr>
            <a:r>
              <a:rPr lang="en-US" sz="1400" b="1" dirty="0">
                <a:solidFill>
                  <a:srgbClr val="7030A0"/>
                </a:solidFill>
                <a:cs typeface="Arial" pitchFamily="34" charset="0"/>
              </a:rPr>
              <a:t>&lt;script&gt; </a:t>
            </a:r>
          </a:p>
          <a:p>
            <a:pPr marL="265176" indent="-265176">
              <a:spcBef>
                <a:spcPts val="250"/>
              </a:spcBef>
              <a:buClr>
                <a:schemeClr val="accent1"/>
              </a:buClr>
              <a:buSzPct val="80000"/>
              <a:defRPr/>
            </a:pPr>
            <a:r>
              <a:rPr lang="en-US" sz="1400" b="1" dirty="0" err="1">
                <a:solidFill>
                  <a:srgbClr val="7030A0"/>
                </a:solidFill>
                <a:cs typeface="Arial" pitchFamily="34" charset="0"/>
              </a:rPr>
              <a:t>var</a:t>
            </a:r>
            <a:r>
              <a:rPr lang="en-US" sz="1400" b="1" dirty="0">
                <a:solidFill>
                  <a:srgbClr val="7030A0"/>
                </a:solidFill>
                <a:cs typeface="Arial" pitchFamily="34" charset="0"/>
              </a:rPr>
              <a:t> </a:t>
            </a:r>
            <a:r>
              <a:rPr lang="en-US" sz="1400" b="1" dirty="0" err="1">
                <a:solidFill>
                  <a:srgbClr val="7030A0"/>
                </a:solidFill>
                <a:cs typeface="Arial" pitchFamily="34" charset="0"/>
              </a:rPr>
              <a:t>myVideo</a:t>
            </a:r>
            <a:r>
              <a:rPr lang="en-US" sz="1400" b="1" dirty="0">
                <a:solidFill>
                  <a:srgbClr val="7030A0"/>
                </a:solidFill>
                <a:cs typeface="Arial" pitchFamily="34" charset="0"/>
              </a:rPr>
              <a:t> = </a:t>
            </a:r>
            <a:r>
              <a:rPr lang="en-US" sz="1400" b="1" dirty="0" err="1">
                <a:solidFill>
                  <a:srgbClr val="7030A0"/>
                </a:solidFill>
                <a:cs typeface="Arial" pitchFamily="34" charset="0"/>
              </a:rPr>
              <a:t>document.getElementById</a:t>
            </a:r>
            <a:r>
              <a:rPr lang="en-US" sz="1400" b="1" dirty="0">
                <a:solidFill>
                  <a:srgbClr val="7030A0"/>
                </a:solidFill>
                <a:cs typeface="Arial" pitchFamily="34" charset="0"/>
              </a:rPr>
              <a:t>("video1"); </a:t>
            </a:r>
          </a:p>
          <a:p>
            <a:pPr marL="265176" indent="-265176">
              <a:spcBef>
                <a:spcPts val="250"/>
              </a:spcBef>
              <a:buClr>
                <a:schemeClr val="accent1"/>
              </a:buClr>
              <a:buSzPct val="80000"/>
              <a:defRPr/>
            </a:pPr>
            <a:r>
              <a:rPr lang="en-US" sz="1400" b="1" dirty="0">
                <a:solidFill>
                  <a:srgbClr val="7030A0"/>
                </a:solidFill>
                <a:cs typeface="Arial" pitchFamily="34" charset="0"/>
              </a:rPr>
              <a:t>function </a:t>
            </a:r>
            <a:r>
              <a:rPr lang="en-US" sz="1400" b="1" dirty="0" err="1">
                <a:solidFill>
                  <a:srgbClr val="7030A0"/>
                </a:solidFill>
                <a:cs typeface="Arial" pitchFamily="34" charset="0"/>
              </a:rPr>
              <a:t>playPause</a:t>
            </a:r>
            <a:r>
              <a:rPr lang="en-US" sz="1400" b="1" dirty="0">
                <a:solidFill>
                  <a:srgbClr val="7030A0"/>
                </a:solidFill>
                <a:cs typeface="Arial" pitchFamily="34" charset="0"/>
              </a:rPr>
              <a:t>() { </a:t>
            </a:r>
          </a:p>
          <a:p>
            <a:pPr marL="265176" indent="-265176">
              <a:spcBef>
                <a:spcPts val="250"/>
              </a:spcBef>
              <a:buClr>
                <a:schemeClr val="accent1"/>
              </a:buClr>
              <a:buSzPct val="80000"/>
              <a:defRPr/>
            </a:pPr>
            <a:r>
              <a:rPr lang="en-US" sz="1400" b="1" dirty="0">
                <a:solidFill>
                  <a:srgbClr val="7030A0"/>
                </a:solidFill>
                <a:cs typeface="Arial" pitchFamily="34" charset="0"/>
              </a:rPr>
              <a:t>    if (</a:t>
            </a:r>
            <a:r>
              <a:rPr lang="en-US" sz="1400" b="1" dirty="0" err="1">
                <a:solidFill>
                  <a:srgbClr val="7030A0"/>
                </a:solidFill>
                <a:cs typeface="Arial" pitchFamily="34" charset="0"/>
              </a:rPr>
              <a:t>myVideo.paused</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r>
              <a:rPr lang="en-US" sz="1400" b="1" dirty="0" err="1">
                <a:solidFill>
                  <a:srgbClr val="7030A0"/>
                </a:solidFill>
                <a:cs typeface="Arial" pitchFamily="34" charset="0"/>
              </a:rPr>
              <a:t>myVideo.play</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else </a:t>
            </a:r>
          </a:p>
          <a:p>
            <a:pPr marL="265176" indent="-265176">
              <a:spcBef>
                <a:spcPts val="250"/>
              </a:spcBef>
              <a:buClr>
                <a:schemeClr val="accent1"/>
              </a:buClr>
              <a:buSzPct val="80000"/>
              <a:defRPr/>
            </a:pPr>
            <a:r>
              <a:rPr lang="en-US" sz="1400" b="1" dirty="0">
                <a:solidFill>
                  <a:srgbClr val="7030A0"/>
                </a:solidFill>
                <a:cs typeface="Arial" pitchFamily="34" charset="0"/>
              </a:rPr>
              <a:t>        </a:t>
            </a:r>
            <a:r>
              <a:rPr lang="en-US" sz="1400" b="1" dirty="0" err="1">
                <a:solidFill>
                  <a:srgbClr val="7030A0"/>
                </a:solidFill>
                <a:cs typeface="Arial" pitchFamily="34" charset="0"/>
              </a:rPr>
              <a:t>myVideo.pause</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function </a:t>
            </a:r>
            <a:r>
              <a:rPr lang="en-US" sz="1400" b="1" dirty="0" err="1">
                <a:solidFill>
                  <a:srgbClr val="7030A0"/>
                </a:solidFill>
                <a:cs typeface="Arial" pitchFamily="34" charset="0"/>
              </a:rPr>
              <a:t>makeBig</a:t>
            </a:r>
            <a:r>
              <a:rPr lang="en-US" sz="1400" b="1" dirty="0">
                <a:solidFill>
                  <a:srgbClr val="7030A0"/>
                </a:solidFill>
                <a:cs typeface="Arial" pitchFamily="34" charset="0"/>
              </a:rPr>
              <a:t>() { </a:t>
            </a:r>
          </a:p>
          <a:p>
            <a:pPr marL="265176" indent="-265176">
              <a:spcBef>
                <a:spcPts val="250"/>
              </a:spcBef>
              <a:buClr>
                <a:schemeClr val="accent1"/>
              </a:buClr>
              <a:buSzPct val="80000"/>
              <a:defRPr/>
            </a:pPr>
            <a:r>
              <a:rPr lang="en-US" sz="1400" b="1" dirty="0">
                <a:solidFill>
                  <a:srgbClr val="7030A0"/>
                </a:solidFill>
                <a:cs typeface="Arial" pitchFamily="34" charset="0"/>
              </a:rPr>
              <a:t>    </a:t>
            </a:r>
            <a:r>
              <a:rPr lang="en-US" sz="1400" b="1" dirty="0" err="1">
                <a:solidFill>
                  <a:srgbClr val="7030A0"/>
                </a:solidFill>
                <a:cs typeface="Arial" pitchFamily="34" charset="0"/>
              </a:rPr>
              <a:t>myVideo.width</a:t>
            </a:r>
            <a:r>
              <a:rPr lang="en-US" sz="1400" b="1" dirty="0">
                <a:solidFill>
                  <a:srgbClr val="7030A0"/>
                </a:solidFill>
                <a:cs typeface="Arial" pitchFamily="34" charset="0"/>
              </a:rPr>
              <a:t> = 560;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function </a:t>
            </a:r>
            <a:r>
              <a:rPr lang="en-US" sz="1400" b="1" dirty="0" err="1">
                <a:solidFill>
                  <a:srgbClr val="7030A0"/>
                </a:solidFill>
                <a:cs typeface="Arial" pitchFamily="34" charset="0"/>
              </a:rPr>
              <a:t>makeSmall</a:t>
            </a:r>
            <a:r>
              <a:rPr lang="en-US" sz="1400" b="1" dirty="0">
                <a:solidFill>
                  <a:srgbClr val="7030A0"/>
                </a:solidFill>
                <a:cs typeface="Arial" pitchFamily="34" charset="0"/>
              </a:rPr>
              <a:t>() { </a:t>
            </a:r>
          </a:p>
          <a:p>
            <a:pPr marL="265176" indent="-265176">
              <a:spcBef>
                <a:spcPts val="250"/>
              </a:spcBef>
              <a:buClr>
                <a:schemeClr val="accent1"/>
              </a:buClr>
              <a:buSzPct val="80000"/>
              <a:defRPr/>
            </a:pPr>
            <a:r>
              <a:rPr lang="en-US" sz="1400" b="1" dirty="0">
                <a:solidFill>
                  <a:srgbClr val="7030A0"/>
                </a:solidFill>
                <a:cs typeface="Arial" pitchFamily="34" charset="0"/>
              </a:rPr>
              <a:t>    </a:t>
            </a:r>
            <a:r>
              <a:rPr lang="en-US" sz="1400" b="1" dirty="0" err="1">
                <a:solidFill>
                  <a:srgbClr val="7030A0"/>
                </a:solidFill>
                <a:cs typeface="Arial" pitchFamily="34" charset="0"/>
              </a:rPr>
              <a:t>myVideo.width</a:t>
            </a:r>
            <a:r>
              <a:rPr lang="en-US" sz="1400" b="1" dirty="0">
                <a:solidFill>
                  <a:srgbClr val="7030A0"/>
                </a:solidFill>
                <a:cs typeface="Arial" pitchFamily="34" charset="0"/>
              </a:rPr>
              <a:t> = 320;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function </a:t>
            </a:r>
            <a:r>
              <a:rPr lang="en-US" sz="1400" b="1" dirty="0" err="1">
                <a:solidFill>
                  <a:srgbClr val="7030A0"/>
                </a:solidFill>
                <a:cs typeface="Arial" pitchFamily="34" charset="0"/>
              </a:rPr>
              <a:t>makeNormal</a:t>
            </a:r>
            <a:r>
              <a:rPr lang="en-US" sz="1400" b="1" dirty="0">
                <a:solidFill>
                  <a:srgbClr val="7030A0"/>
                </a:solidFill>
                <a:cs typeface="Arial" pitchFamily="34" charset="0"/>
              </a:rPr>
              <a:t>() { </a:t>
            </a:r>
          </a:p>
          <a:p>
            <a:pPr marL="265176" indent="-265176">
              <a:spcBef>
                <a:spcPts val="250"/>
              </a:spcBef>
              <a:buClr>
                <a:schemeClr val="accent1"/>
              </a:buClr>
              <a:buSzPct val="80000"/>
              <a:defRPr/>
            </a:pPr>
            <a:r>
              <a:rPr lang="en-US" sz="1400" b="1" dirty="0">
                <a:solidFill>
                  <a:srgbClr val="7030A0"/>
                </a:solidFill>
                <a:cs typeface="Arial" pitchFamily="34" charset="0"/>
              </a:rPr>
              <a:t>    </a:t>
            </a:r>
            <a:r>
              <a:rPr lang="en-US" sz="1400" b="1" dirty="0" err="1">
                <a:solidFill>
                  <a:srgbClr val="7030A0"/>
                </a:solidFill>
                <a:cs typeface="Arial" pitchFamily="34" charset="0"/>
              </a:rPr>
              <a:t>myVideo.width</a:t>
            </a:r>
            <a:r>
              <a:rPr lang="en-US" sz="1400" b="1" dirty="0">
                <a:solidFill>
                  <a:srgbClr val="7030A0"/>
                </a:solidFill>
                <a:cs typeface="Arial" pitchFamily="34" charset="0"/>
              </a:rPr>
              <a:t> = 420;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&lt;/script&gt;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&lt;p&gt;Video courtesy of &lt;a </a:t>
            </a:r>
            <a:r>
              <a:rPr lang="en-US" sz="1400" b="1" dirty="0" err="1">
                <a:solidFill>
                  <a:srgbClr val="7030A0"/>
                </a:solidFill>
                <a:cs typeface="Arial" pitchFamily="34" charset="0"/>
              </a:rPr>
              <a:t>href</a:t>
            </a:r>
            <a:r>
              <a:rPr lang="en-US" sz="1400" b="1" dirty="0">
                <a:solidFill>
                  <a:srgbClr val="7030A0"/>
                </a:solidFill>
                <a:cs typeface="Arial" pitchFamily="34" charset="0"/>
              </a:rPr>
              <a:t>="https://</a:t>
            </a:r>
            <a:r>
              <a:rPr lang="en-US" sz="1400" b="1" dirty="0" err="1">
                <a:solidFill>
                  <a:srgbClr val="7030A0"/>
                </a:solidFill>
                <a:cs typeface="Arial" pitchFamily="34" charset="0"/>
              </a:rPr>
              <a:t>www.bigbuckbunny.org</a:t>
            </a:r>
            <a:r>
              <a:rPr lang="en-US" sz="1400" b="1" dirty="0">
                <a:solidFill>
                  <a:srgbClr val="7030A0"/>
                </a:solidFill>
                <a:cs typeface="Arial" pitchFamily="34" charset="0"/>
              </a:rPr>
              <a:t>/" target="_blank"&gt;Big Buck Bunny&lt;/a&gt;.&lt;/p&gt;</a:t>
            </a:r>
          </a:p>
          <a:p>
            <a:pPr marL="265176" indent="-265176">
              <a:spcBef>
                <a:spcPts val="250"/>
              </a:spcBef>
              <a:buClr>
                <a:schemeClr val="accent1"/>
              </a:buClr>
              <a:buSzPct val="80000"/>
              <a:defRPr/>
            </a:pPr>
            <a:r>
              <a:rPr lang="en-US" sz="1400" b="1" dirty="0">
                <a:solidFill>
                  <a:srgbClr val="7030A0"/>
                </a:solidFill>
                <a:cs typeface="Arial" pitchFamily="34" charset="0"/>
              </a:rPr>
              <a:t>&lt;/body&gt; </a:t>
            </a:r>
          </a:p>
          <a:p>
            <a:pPr marL="265176" indent="-265176">
              <a:spcBef>
                <a:spcPts val="250"/>
              </a:spcBef>
              <a:buClr>
                <a:schemeClr val="accent1"/>
              </a:buClr>
              <a:buSzPct val="80000"/>
              <a:defRPr/>
            </a:pPr>
            <a:r>
              <a:rPr lang="en-US" sz="1400" b="1" dirty="0">
                <a:solidFill>
                  <a:srgbClr val="7030A0"/>
                </a:solidFill>
                <a:cs typeface="Arial" pitchFamily="34" charset="0"/>
              </a:rPr>
              <a:t>&lt;/html&gt;</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12337887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2-17 at 12.4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016" y="772032"/>
            <a:ext cx="8763571" cy="5504915"/>
          </a:xfrm>
          <a:prstGeom prst="rect">
            <a:avLst/>
          </a:prstGeom>
        </p:spPr>
      </p:pic>
    </p:spTree>
    <p:extLst>
      <p:ext uri="{BB962C8B-B14F-4D97-AF65-F5344CB8AC3E}">
        <p14:creationId xmlns:p14="http://schemas.microsoft.com/office/powerpoint/2010/main" val="36558823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https://www.w3schools.com/html/default.asp</a:t>
            </a:r>
            <a:endParaRPr lang="en-US" dirty="0"/>
          </a:p>
          <a:p>
            <a:r>
              <a:rPr lang="fr-BE" dirty="0"/>
              <a:t>Moalla </a:t>
            </a:r>
            <a:r>
              <a:rPr lang="en-US" dirty="0"/>
              <a:t>, I</a:t>
            </a:r>
            <a:r>
              <a:rPr lang="ar-sa" dirty="0"/>
              <a:t>.</a:t>
            </a:r>
            <a:r>
              <a:rPr lang="en-US" dirty="0"/>
              <a:t> (2016). Web Development course. </a:t>
            </a:r>
          </a:p>
        </p:txBody>
      </p:sp>
    </p:spTree>
    <p:extLst>
      <p:ext uri="{BB962C8B-B14F-4D97-AF65-F5344CB8AC3E}">
        <p14:creationId xmlns:p14="http://schemas.microsoft.com/office/powerpoint/2010/main" val="38544863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1500" dirty="0"/>
              <a:t>Thank You</a:t>
            </a:r>
          </a:p>
        </p:txBody>
      </p:sp>
      <p:pic>
        <p:nvPicPr>
          <p:cNvPr id="6" name="Picture 2" descr="http://portal.bu.edu.sa/Baha-theme/images/baha%20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6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066482"/>
          </a:xfrm>
        </p:spPr>
        <p:txBody>
          <a:bodyPr>
            <a:normAutofit/>
          </a:bodyPr>
          <a:lstStyle/>
          <a:p>
            <a:r>
              <a:rPr lang="en-US" b="1" dirty="0"/>
              <a:t>CSS: </a:t>
            </a:r>
            <a:r>
              <a:rPr lang="en-US" sz="2800" dirty="0">
                <a:solidFill>
                  <a:srgbClr val="0000FF"/>
                </a:solidFill>
              </a:rPr>
              <a:t>selectors, </a:t>
            </a:r>
            <a:r>
              <a:rPr lang="en-US" sz="2800" dirty="0">
                <a:solidFill>
                  <a:schemeClr val="accent3">
                    <a:lumMod val="20000"/>
                    <a:lumOff val="80000"/>
                  </a:schemeClr>
                </a:solidFill>
              </a:rPr>
              <a:t>properties and values</a:t>
            </a:r>
          </a:p>
        </p:txBody>
      </p:sp>
      <p:sp>
        <p:nvSpPr>
          <p:cNvPr id="3" name="Content Placeholder 2"/>
          <p:cNvSpPr>
            <a:spLocks noGrp="1"/>
          </p:cNvSpPr>
          <p:nvPr>
            <p:ph idx="1"/>
          </p:nvPr>
        </p:nvSpPr>
        <p:spPr>
          <a:xfrm>
            <a:off x="563706" y="1531789"/>
            <a:ext cx="8992922" cy="5105400"/>
          </a:xfrm>
        </p:spPr>
        <p:txBody>
          <a:bodyPr>
            <a:normAutofit/>
          </a:bodyPr>
          <a:lstStyle/>
          <a:p>
            <a:pPr marL="457200" indent="-457200">
              <a:buFont typeface="+mj-lt"/>
              <a:buAutoNum type="arabicPeriod"/>
            </a:pPr>
            <a:r>
              <a:rPr lang="en-US" dirty="0">
                <a:solidFill>
                  <a:schemeClr val="accent5"/>
                </a:solidFill>
              </a:rPr>
              <a:t>The element selector:  </a:t>
            </a:r>
            <a:r>
              <a:rPr lang="en-US" dirty="0"/>
              <a:t>selects elements based on the element </a:t>
            </a:r>
            <a:r>
              <a:rPr lang="en-US" dirty="0">
                <a:solidFill>
                  <a:srgbClr val="008000"/>
                </a:solidFill>
              </a:rPr>
              <a:t>name</a:t>
            </a:r>
            <a:r>
              <a:rPr lang="en-US" dirty="0"/>
              <a:t>.</a:t>
            </a:r>
          </a:p>
          <a:p>
            <a:pPr marL="457200" indent="-457200">
              <a:buFont typeface="+mj-lt"/>
              <a:buAutoNum type="arabicPeriod"/>
            </a:pPr>
            <a:r>
              <a:rPr lang="en-US" dirty="0">
                <a:solidFill>
                  <a:srgbClr val="DC5924"/>
                </a:solidFill>
              </a:rPr>
              <a:t>The id selector: </a:t>
            </a:r>
            <a:r>
              <a:rPr lang="en-US" dirty="0"/>
              <a:t>uses the id attribute of an HTML element to select a specific element.</a:t>
            </a:r>
          </a:p>
          <a:p>
            <a:pPr marL="457200" indent="-457200">
              <a:buFont typeface="+mj-lt"/>
              <a:buAutoNum type="arabicPeriod"/>
            </a:pPr>
            <a:r>
              <a:rPr lang="en-US" dirty="0">
                <a:solidFill>
                  <a:srgbClr val="DC5924"/>
                </a:solidFill>
              </a:rPr>
              <a:t>The class selector: </a:t>
            </a:r>
            <a:r>
              <a:rPr lang="en-US" dirty="0"/>
              <a:t>selects elements with a specific class attribute.</a:t>
            </a:r>
          </a:p>
          <a:p>
            <a:pPr marL="457200" indent="-457200">
              <a:buFont typeface="+mj-lt"/>
              <a:buAutoNum type="arabicPeriod"/>
            </a:pPr>
            <a:r>
              <a:rPr lang="en-US" dirty="0">
                <a:solidFill>
                  <a:srgbClr val="DC5924"/>
                </a:solidFill>
              </a:rPr>
              <a:t>The grouping selector: </a:t>
            </a:r>
            <a:r>
              <a:rPr lang="en-US" dirty="0"/>
              <a:t>If you have elements with the same style definitions, like this:</a:t>
            </a:r>
          </a:p>
          <a:p>
            <a:endParaRPr lang="en-US" dirty="0">
              <a:solidFill>
                <a:srgbClr val="DC5924"/>
              </a:solidFill>
            </a:endParaRPr>
          </a:p>
          <a:p>
            <a:pPr marL="342900" indent="-342900">
              <a:buFont typeface="Arial"/>
              <a:buChar char="•"/>
            </a:pPr>
            <a:endParaRPr lang="fr-FR" dirty="0"/>
          </a:p>
        </p:txBody>
      </p:sp>
      <p:pic>
        <p:nvPicPr>
          <p:cNvPr id="6" name="Picture 5" descr="Screen Shot 2018-02-17 at 09.58.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625" y="1620232"/>
            <a:ext cx="2405449" cy="3462706"/>
          </a:xfrm>
          <a:prstGeom prst="rect">
            <a:avLst/>
          </a:prstGeom>
        </p:spPr>
      </p:pic>
      <p:pic>
        <p:nvPicPr>
          <p:cNvPr id="7" name="Picture 6" descr="Screen Shot 2018-02-17 at 09.57.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3125" y="5237768"/>
            <a:ext cx="3873500" cy="1460500"/>
          </a:xfrm>
          <a:prstGeom prst="rect">
            <a:avLst/>
          </a:prstGeom>
        </p:spPr>
      </p:pic>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5311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1584" y="0"/>
            <a:ext cx="7772400" cy="1143000"/>
          </a:xfrm>
        </p:spPr>
        <p:txBody>
          <a:bodyPr>
            <a:normAutofit fontScale="90000"/>
          </a:bodyPr>
          <a:lstStyle/>
          <a:p>
            <a:br>
              <a:rPr lang="en-US" b="1" dirty="0"/>
            </a:br>
            <a:br>
              <a:rPr lang="en-US" b="1" dirty="0"/>
            </a:br>
            <a:r>
              <a:rPr lang="en-US" b="1" dirty="0"/>
              <a:t>Where to write the CSS?</a:t>
            </a:r>
            <a:endParaRPr lang="fr-FR" dirty="0"/>
          </a:p>
        </p:txBody>
      </p:sp>
      <p:sp>
        <p:nvSpPr>
          <p:cNvPr id="4" name="Espace réservé du contenu 3"/>
          <p:cNvSpPr>
            <a:spLocks noGrp="1"/>
          </p:cNvSpPr>
          <p:nvPr>
            <p:ph idx="1"/>
          </p:nvPr>
        </p:nvSpPr>
        <p:spPr>
          <a:xfrm>
            <a:off x="1919536" y="1447800"/>
            <a:ext cx="8291264" cy="4572000"/>
          </a:xfrm>
        </p:spPr>
        <p:txBody>
          <a:bodyPr/>
          <a:lstStyle/>
          <a:p>
            <a:r>
              <a:rPr lang="en-US" dirty="0"/>
              <a:t>We have three possibilities to write our CSS code.</a:t>
            </a:r>
          </a:p>
          <a:p>
            <a:pPr>
              <a:buNone/>
            </a:pPr>
            <a:r>
              <a:rPr lang="en-US" dirty="0"/>
              <a:t>We can write the CSS: </a:t>
            </a:r>
          </a:p>
          <a:p>
            <a:pPr marL="788670" lvl="1" indent="-514350">
              <a:buFont typeface="+mj-lt"/>
              <a:buAutoNum type="arabicPeriod"/>
            </a:pPr>
            <a:r>
              <a:rPr lang="en-US" b="1" dirty="0"/>
              <a:t>Internal</a:t>
            </a:r>
            <a:r>
              <a:rPr lang="en-US" dirty="0"/>
              <a:t> </a:t>
            </a:r>
            <a:r>
              <a:rPr lang="en-US" b="1" dirty="0"/>
              <a:t>style sheet</a:t>
            </a:r>
            <a:r>
              <a:rPr lang="en-US" dirty="0">
                <a:solidFill>
                  <a:srgbClr val="0000FF"/>
                </a:solidFill>
              </a:rPr>
              <a:t>: Inside the head element </a:t>
            </a:r>
            <a:r>
              <a:rPr lang="en-US" dirty="0"/>
              <a:t>of our HTML document;</a:t>
            </a:r>
          </a:p>
          <a:p>
            <a:pPr marL="788670" lvl="1" indent="-514350">
              <a:buFont typeface="+mj-lt"/>
              <a:buAutoNum type="arabicPeriod"/>
            </a:pPr>
            <a:r>
              <a:rPr lang="en-US" b="1" dirty="0"/>
              <a:t>Inline style</a:t>
            </a:r>
            <a:r>
              <a:rPr lang="en-US" dirty="0"/>
              <a:t>: In the </a:t>
            </a:r>
            <a:r>
              <a:rPr lang="en-US" dirty="0">
                <a:solidFill>
                  <a:srgbClr val="0000FF"/>
                </a:solidFill>
              </a:rPr>
              <a:t>opening tag</a:t>
            </a:r>
            <a:r>
              <a:rPr lang="en-US" dirty="0"/>
              <a:t> of the HTML file of our members;</a:t>
            </a:r>
          </a:p>
          <a:p>
            <a:pPr marL="788670" lvl="1" indent="-514350">
              <a:buFont typeface="+mj-lt"/>
              <a:buAutoNum type="arabicPeriod"/>
            </a:pPr>
            <a:r>
              <a:rPr lang="en-US" b="1" dirty="0"/>
              <a:t>External style sheet</a:t>
            </a:r>
            <a:r>
              <a:rPr lang="en-US" dirty="0"/>
              <a:t>: In a </a:t>
            </a:r>
            <a:r>
              <a:rPr lang="en-US" dirty="0">
                <a:solidFill>
                  <a:srgbClr val="0000FF"/>
                </a:solidFill>
              </a:rPr>
              <a:t>separate file </a:t>
            </a:r>
            <a:r>
              <a:rPr lang="en-US" dirty="0"/>
              <a:t>with </a:t>
            </a:r>
            <a:r>
              <a:rPr lang="en-US" dirty="0">
                <a:solidFill>
                  <a:srgbClr val="0000FF"/>
                </a:solidFill>
              </a:rPr>
              <a:t>.</a:t>
            </a:r>
            <a:r>
              <a:rPr lang="en-US" dirty="0" err="1">
                <a:solidFill>
                  <a:srgbClr val="0000FF"/>
                </a:solidFill>
              </a:rPr>
              <a:t>css</a:t>
            </a:r>
            <a:r>
              <a:rPr lang="en-US" dirty="0">
                <a:solidFill>
                  <a:srgbClr val="0000FF"/>
                </a:solidFill>
              </a:rPr>
              <a:t>  </a:t>
            </a:r>
            <a:r>
              <a:rPr lang="en-US" dirty="0"/>
              <a:t>extension.</a:t>
            </a:r>
            <a:endParaRPr lang="fr-FR" dirty="0"/>
          </a:p>
        </p:txBody>
      </p:sp>
      <p:sp>
        <p:nvSpPr>
          <p:cNvPr id="5" name="Rectangle 4"/>
          <p:cNvSpPr/>
          <p:nvPr/>
        </p:nvSpPr>
        <p:spPr>
          <a:xfrm>
            <a:off x="2135560" y="4365104"/>
            <a:ext cx="8136904" cy="707886"/>
          </a:xfrm>
          <a:prstGeom prst="rect">
            <a:avLst/>
          </a:prstGeom>
        </p:spPr>
        <p:txBody>
          <a:bodyPr wrap="square">
            <a:spAutoFit/>
          </a:bodyPr>
          <a:lstStyle/>
          <a:p>
            <a:r>
              <a:rPr lang="en-US" sz="2000" b="1" dirty="0">
                <a:solidFill>
                  <a:srgbClr val="0000FF"/>
                </a:solidFill>
              </a:rPr>
              <a:t>For reasons of code performance, clarity and time saving, </a:t>
            </a:r>
          </a:p>
          <a:p>
            <a:r>
              <a:rPr lang="en-US" sz="2000" b="1" dirty="0">
                <a:solidFill>
                  <a:schemeClr val="accent2"/>
                </a:solidFill>
                <a:sym typeface="Wingdings" pitchFamily="2" charset="2"/>
              </a:rPr>
              <a:t></a:t>
            </a:r>
            <a:r>
              <a:rPr lang="en-US" sz="2000" b="1" dirty="0">
                <a:solidFill>
                  <a:schemeClr val="accent2"/>
                </a:solidFill>
              </a:rPr>
              <a:t>It is highly recommend using the last method !!!</a:t>
            </a:r>
            <a:endParaRPr lang="fr-FR" sz="2000" b="1" dirty="0">
              <a:solidFill>
                <a:schemeClr val="accent2"/>
              </a:solidFill>
            </a:endParaRPr>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56785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lstStyle/>
          <a:p>
            <a:r>
              <a:rPr lang="en-US" b="1" dirty="0"/>
              <a:t>Where to write the CSS </a:t>
            </a:r>
            <a:r>
              <a:rPr lang="fr-FR" b="1" dirty="0"/>
              <a:t>: </a:t>
            </a:r>
            <a:r>
              <a:rPr lang="fr-FR" sz="2800" dirty="0" err="1">
                <a:solidFill>
                  <a:srgbClr val="0000FF"/>
                </a:solidFill>
              </a:rPr>
              <a:t>Internal</a:t>
            </a:r>
            <a:r>
              <a:rPr lang="fr-FR" sz="2800" dirty="0">
                <a:solidFill>
                  <a:srgbClr val="0000FF"/>
                </a:solidFill>
              </a:rPr>
              <a:t> </a:t>
            </a:r>
            <a:r>
              <a:rPr lang="en-US" sz="2800" dirty="0">
                <a:solidFill>
                  <a:srgbClr val="0000FF"/>
                </a:solidFill>
              </a:rPr>
              <a:t>style sheet</a:t>
            </a:r>
          </a:p>
        </p:txBody>
      </p:sp>
      <p:sp>
        <p:nvSpPr>
          <p:cNvPr id="3" name="Content Placeholder 2"/>
          <p:cNvSpPr>
            <a:spLocks noGrp="1"/>
          </p:cNvSpPr>
          <p:nvPr>
            <p:ph idx="1"/>
          </p:nvPr>
        </p:nvSpPr>
        <p:spPr/>
        <p:txBody>
          <a:bodyPr/>
          <a:lstStyle/>
          <a:p>
            <a:pPr marL="342900" indent="-342900">
              <a:buFont typeface="Arial"/>
              <a:buChar char="•"/>
            </a:pPr>
            <a:r>
              <a:rPr lang="en-US" dirty="0"/>
              <a:t>Write the CSS code in the head element of your HTML page.</a:t>
            </a:r>
          </a:p>
          <a:p>
            <a:pPr marL="342900" indent="-342900">
              <a:buFont typeface="Arial"/>
              <a:buChar char="•"/>
            </a:pPr>
            <a:r>
              <a:rPr lang="en-US" dirty="0"/>
              <a:t>To do this, simply insert a style element in our head element and place our CSS declarations within the style element:</a:t>
            </a:r>
            <a:endParaRPr lang="fr-FR" dirty="0"/>
          </a:p>
          <a:p>
            <a:pPr marL="342900" indent="-342900">
              <a:buFont typeface="Arial"/>
              <a:buChar char="•"/>
            </a:pPr>
            <a:endParaRPr lang="en-US" dirty="0"/>
          </a:p>
        </p:txBody>
      </p:sp>
      <p:sp>
        <p:nvSpPr>
          <p:cNvPr id="4" name="Espace réservé du contenu 2"/>
          <p:cNvSpPr txBox="1">
            <a:spLocks/>
          </p:cNvSpPr>
          <p:nvPr/>
        </p:nvSpPr>
        <p:spPr>
          <a:xfrm>
            <a:off x="4602480" y="3185160"/>
            <a:ext cx="5562600" cy="352012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fontScale="55000" lnSpcReduction="20000"/>
          </a:bodyPr>
          <a:lstStyle/>
          <a:p>
            <a:pPr marL="265176" indent="-265176">
              <a:spcBef>
                <a:spcPts val="250"/>
              </a:spcBef>
              <a:buClr>
                <a:schemeClr val="accent1"/>
              </a:buClr>
              <a:buSzPct val="80000"/>
              <a:defRPr/>
            </a:pPr>
            <a:r>
              <a:rPr lang="en-US" b="1" dirty="0">
                <a:solidFill>
                  <a:srgbClr val="7030A0"/>
                </a:solidFill>
                <a:cs typeface="Arial" pitchFamily="34" charset="0"/>
              </a:rPr>
              <a:t>&lt;!DOCTYPE html&gt; </a:t>
            </a:r>
          </a:p>
          <a:p>
            <a:pPr marL="265176" indent="-265176">
              <a:spcBef>
                <a:spcPts val="250"/>
              </a:spcBef>
              <a:buClr>
                <a:schemeClr val="accent1"/>
              </a:buClr>
              <a:buSzPct val="80000"/>
              <a:defRPr/>
            </a:pPr>
            <a:r>
              <a:rPr lang="en-US" b="1" dirty="0">
                <a:solidFill>
                  <a:srgbClr val="7030A0"/>
                </a:solidFill>
                <a:cs typeface="Arial" pitchFamily="34" charset="0"/>
              </a:rPr>
              <a:t>&lt;html&gt;   </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&lt;title&gt; HTML bases&lt;/title&gt;</a:t>
            </a:r>
          </a:p>
          <a:p>
            <a:pPr marL="265176" indent="-265176">
              <a:spcBef>
                <a:spcPts val="250"/>
              </a:spcBef>
              <a:buClr>
                <a:schemeClr val="accent1"/>
              </a:buClr>
              <a:buSzPct val="80000"/>
              <a:defRPr/>
            </a:pPr>
            <a:r>
              <a:rPr lang="en-US" b="1" dirty="0">
                <a:solidFill>
                  <a:srgbClr val="7030A0"/>
                </a:solidFill>
                <a:cs typeface="Arial" pitchFamily="34" charset="0"/>
              </a:rPr>
              <a:t>	       &lt;meta </a:t>
            </a:r>
            <a:r>
              <a:rPr lang="en-US" b="1" dirty="0" err="1">
                <a:solidFill>
                  <a:srgbClr val="7030A0"/>
                </a:solidFill>
                <a:cs typeface="Arial" pitchFamily="34" charset="0"/>
              </a:rPr>
              <a:t>charset</a:t>
            </a:r>
            <a:r>
              <a:rPr lang="en-US" b="1" dirty="0">
                <a:solidFill>
                  <a:srgbClr val="7030A0"/>
                </a:solidFill>
                <a:cs typeface="Arial" pitchFamily="34" charset="0"/>
              </a:rPr>
              <a:t>="utf-8"&gt;</a:t>
            </a:r>
          </a:p>
          <a:p>
            <a:pPr marL="265176" indent="-265176">
              <a:spcBef>
                <a:spcPts val="250"/>
              </a:spcBef>
              <a:buClr>
                <a:schemeClr val="accent1"/>
              </a:buClr>
              <a:buSzPct val="80000"/>
              <a:defRPr/>
            </a:pPr>
            <a:r>
              <a:rPr lang="en-US" b="1" dirty="0">
                <a:solidFill>
                  <a:srgbClr val="7030A0"/>
                </a:solidFill>
                <a:cs typeface="Arial" pitchFamily="34" charset="0"/>
              </a:rPr>
              <a:t>             &lt;style&gt;</a:t>
            </a:r>
          </a:p>
          <a:p>
            <a:pPr marL="1179576" lvl="2" indent="-265176">
              <a:spcBef>
                <a:spcPts val="250"/>
              </a:spcBef>
              <a:buClr>
                <a:schemeClr val="accent1"/>
              </a:buClr>
              <a:buSzPct val="80000"/>
              <a:defRPr/>
            </a:pPr>
            <a:r>
              <a:rPr lang="fr-FR" b="1" dirty="0">
                <a:solidFill>
                  <a:srgbClr val="7030A0"/>
                </a:solidFill>
                <a:cs typeface="Arial" pitchFamily="34" charset="0"/>
              </a:rPr>
              <a:t>P {</a:t>
            </a:r>
          </a:p>
          <a:p>
            <a:pPr marL="1179576" lvl="2" indent="-265176">
              <a:spcBef>
                <a:spcPts val="250"/>
              </a:spcBef>
              <a:buClr>
                <a:schemeClr val="accent1"/>
              </a:buClr>
              <a:buSzPct val="80000"/>
              <a:defRPr/>
            </a:pPr>
            <a:r>
              <a:rPr lang="fr-FR" b="1" dirty="0">
                <a:solidFill>
                  <a:srgbClr val="7030A0"/>
                </a:solidFill>
                <a:cs typeface="Arial" pitchFamily="34" charset="0"/>
              </a:rPr>
              <a:t>       </a:t>
            </a:r>
            <a:r>
              <a:rPr lang="fr-FR" b="1" dirty="0" err="1">
                <a:solidFill>
                  <a:schemeClr val="accent2"/>
                </a:solidFill>
                <a:cs typeface="Arial" pitchFamily="34" charset="0"/>
              </a:rPr>
              <a:t>color</a:t>
            </a:r>
            <a:r>
              <a:rPr lang="fr-FR" b="1" dirty="0">
                <a:solidFill>
                  <a:srgbClr val="7030A0"/>
                </a:solidFill>
                <a:cs typeface="Arial" pitchFamily="34" charset="0"/>
              </a:rPr>
              <a:t>  :   </a:t>
            </a:r>
            <a:r>
              <a:rPr lang="fr-FR" b="1" dirty="0" err="1">
                <a:solidFill>
                  <a:srgbClr val="00B050"/>
                </a:solidFill>
                <a:cs typeface="Arial" pitchFamily="34" charset="0"/>
              </a:rPr>
              <a:t>blue</a:t>
            </a:r>
            <a:r>
              <a:rPr lang="fr-FR" b="1" dirty="0">
                <a:solidFill>
                  <a:srgbClr val="7030A0"/>
                </a:solidFill>
                <a:cs typeface="Arial" pitchFamily="34" charset="0"/>
              </a:rPr>
              <a:t>;</a:t>
            </a:r>
          </a:p>
          <a:p>
            <a:pPr marL="1179576" lvl="2" indent="-265176">
              <a:spcBef>
                <a:spcPts val="250"/>
              </a:spcBef>
              <a:buClr>
                <a:schemeClr val="accent1"/>
              </a:buClr>
              <a:buSzPct val="80000"/>
              <a:defRPr/>
            </a:pPr>
            <a:r>
              <a:rPr lang="fr-FR" b="1" dirty="0">
                <a:solidFill>
                  <a:srgbClr val="7030A0"/>
                </a:solidFill>
                <a:cs typeface="Arial" pitchFamily="34" charset="0"/>
              </a:rPr>
              <a:t>      </a:t>
            </a:r>
            <a:r>
              <a:rPr lang="fr-FR" b="1" dirty="0">
                <a:solidFill>
                  <a:schemeClr val="accent2"/>
                </a:solidFill>
                <a:cs typeface="Arial" pitchFamily="34" charset="0"/>
              </a:rPr>
              <a:t> font-size   </a:t>
            </a:r>
            <a:r>
              <a:rPr lang="fr-FR" b="1" dirty="0">
                <a:solidFill>
                  <a:srgbClr val="7030A0"/>
                </a:solidFill>
                <a:cs typeface="Arial" pitchFamily="34" charset="0"/>
              </a:rPr>
              <a:t>:    </a:t>
            </a:r>
            <a:r>
              <a:rPr lang="fr-FR" b="1" dirty="0">
                <a:solidFill>
                  <a:srgbClr val="0000FF"/>
                </a:solidFill>
                <a:cs typeface="Arial" pitchFamily="34" charset="0"/>
              </a:rPr>
              <a:t>16px</a:t>
            </a:r>
            <a:r>
              <a:rPr lang="fr-FR" b="1" dirty="0">
                <a:solidFill>
                  <a:srgbClr val="7030A0"/>
                </a:solidFill>
                <a:cs typeface="Arial" pitchFamily="34" charset="0"/>
              </a:rPr>
              <a:t>;</a:t>
            </a:r>
          </a:p>
          <a:p>
            <a:pPr marL="1179576" lvl="2" indent="-265176">
              <a:spcBef>
                <a:spcPts val="250"/>
              </a:spcBef>
              <a:buClr>
                <a:schemeClr val="accent1"/>
              </a:buClr>
              <a:buSzPct val="80000"/>
              <a:defRPr/>
            </a:pPr>
            <a:r>
              <a:rPr lang="fr-FR"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&lt;/style&gt;</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&lt;body&gt;</a:t>
            </a:r>
          </a:p>
          <a:p>
            <a:pPr marL="265176" indent="-265176">
              <a:spcBef>
                <a:spcPts val="250"/>
              </a:spcBef>
              <a:buClr>
                <a:schemeClr val="accent1"/>
              </a:buClr>
              <a:buSzPct val="80000"/>
              <a:defRPr/>
            </a:pPr>
            <a:r>
              <a:rPr lang="en-US" b="1" dirty="0">
                <a:solidFill>
                  <a:srgbClr val="7030A0"/>
                </a:solidFill>
                <a:cs typeface="Arial" pitchFamily="34" charset="0"/>
              </a:rPr>
              <a:t>                   &lt;h1&gt; To download a file &lt;/h1&gt;</a:t>
            </a:r>
          </a:p>
          <a:p>
            <a:pPr marL="265176" indent="-265176">
              <a:spcBef>
                <a:spcPts val="250"/>
              </a:spcBef>
              <a:buClr>
                <a:schemeClr val="accent1"/>
              </a:buClr>
              <a:buSzPct val="80000"/>
              <a:defRPr/>
            </a:pPr>
            <a:r>
              <a:rPr lang="en-US" b="1" dirty="0">
                <a:solidFill>
                  <a:srgbClr val="7030A0"/>
                </a:solidFill>
                <a:cs typeface="Arial" pitchFamily="34" charset="0"/>
              </a:rPr>
              <a:t>                   &lt;p&gt;  My color   and may size	&lt;/p&gt; </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&lt;/body&gt;         </a:t>
            </a:r>
          </a:p>
          <a:p>
            <a:pPr marL="265176" indent="-265176">
              <a:spcBef>
                <a:spcPts val="250"/>
              </a:spcBef>
              <a:buClr>
                <a:schemeClr val="accent1"/>
              </a:buClr>
              <a:buSzPct val="80000"/>
              <a:defRPr/>
            </a:pPr>
            <a:r>
              <a:rPr lang="en-US" b="1" dirty="0">
                <a:solidFill>
                  <a:srgbClr val="7030A0"/>
                </a:solidFill>
                <a:cs typeface="Arial" pitchFamily="34" charset="0"/>
              </a:rPr>
              <a:t>      &lt;/html&gt;</a:t>
            </a:r>
            <a:endParaRPr lang="fr-FR" b="1" dirty="0">
              <a:solidFill>
                <a:srgbClr val="7030A0"/>
              </a:solidFill>
              <a:cs typeface="Arial" pitchFamily="34" charset="0"/>
            </a:endParaRPr>
          </a:p>
        </p:txBody>
      </p:sp>
    </p:spTree>
    <p:extLst>
      <p:ext uri="{BB962C8B-B14F-4D97-AF65-F5344CB8AC3E}">
        <p14:creationId xmlns:p14="http://schemas.microsoft.com/office/powerpoint/2010/main" val="385017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lstStyle/>
          <a:p>
            <a:r>
              <a:rPr lang="en-US" b="1" dirty="0"/>
              <a:t>Where to write the CSS </a:t>
            </a:r>
            <a:r>
              <a:rPr lang="fr-FR" b="1" dirty="0"/>
              <a:t>: </a:t>
            </a:r>
            <a:r>
              <a:rPr lang="fr-FR" sz="2800" dirty="0" err="1">
                <a:solidFill>
                  <a:srgbClr val="0000FF"/>
                </a:solidFill>
              </a:rPr>
              <a:t>Internal</a:t>
            </a:r>
            <a:r>
              <a:rPr lang="fr-FR" sz="2800" dirty="0">
                <a:solidFill>
                  <a:srgbClr val="0000FF"/>
                </a:solidFill>
              </a:rPr>
              <a:t> </a:t>
            </a:r>
            <a:r>
              <a:rPr lang="en-US" sz="2800" dirty="0">
                <a:solidFill>
                  <a:srgbClr val="0000FF"/>
                </a:solidFill>
              </a:rPr>
              <a:t>style sheet</a:t>
            </a:r>
            <a:endParaRPr lang="en-US" dirty="0"/>
          </a:p>
        </p:txBody>
      </p:sp>
      <p:sp>
        <p:nvSpPr>
          <p:cNvPr id="3" name="Content Placeholder 2"/>
          <p:cNvSpPr>
            <a:spLocks noGrp="1"/>
          </p:cNvSpPr>
          <p:nvPr>
            <p:ph idx="1"/>
          </p:nvPr>
        </p:nvSpPr>
        <p:spPr>
          <a:xfrm>
            <a:off x="1981200" y="1752600"/>
            <a:ext cx="8686800" cy="5105400"/>
          </a:xfrm>
        </p:spPr>
        <p:txBody>
          <a:bodyPr/>
          <a:lstStyle/>
          <a:p>
            <a:pPr marL="342900" indent="-342900">
              <a:buFont typeface="Arial"/>
              <a:buChar char="•"/>
            </a:pPr>
            <a:r>
              <a:rPr lang="en-US" dirty="0"/>
              <a:t>Write the CSS code in the head element of your HTML page.</a:t>
            </a:r>
          </a:p>
          <a:p>
            <a:pPr marL="342900" indent="-342900">
              <a:buFont typeface="Arial"/>
              <a:buChar char="•"/>
            </a:pPr>
            <a:r>
              <a:rPr lang="en-US" dirty="0"/>
              <a:t>To do this, simply insert a style element in our head element and place our CSS declarations within the style element:</a:t>
            </a: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2311236" y="4465322"/>
            <a:ext cx="7534833" cy="2173015"/>
          </a:xfrm>
          <a:prstGeom prst="rect">
            <a:avLst/>
          </a:prstGeom>
          <a:noFill/>
          <a:ln w="9525">
            <a:solidFill>
              <a:schemeClr val="tx2"/>
            </a:solidFill>
            <a:miter lim="800000"/>
            <a:headEnd/>
            <a:tailEnd/>
          </a:ln>
        </p:spPr>
      </p:pic>
      <p:sp>
        <p:nvSpPr>
          <p:cNvPr id="6" name="Rectangle 5"/>
          <p:cNvSpPr/>
          <p:nvPr/>
        </p:nvSpPr>
        <p:spPr>
          <a:xfrm>
            <a:off x="5753181" y="3747573"/>
            <a:ext cx="458930" cy="461665"/>
          </a:xfrm>
          <a:prstGeom prst="rect">
            <a:avLst/>
          </a:prstGeom>
        </p:spPr>
        <p:txBody>
          <a:bodyPr wrap="none">
            <a:spAutoFit/>
          </a:bodyPr>
          <a:lstStyle/>
          <a:p>
            <a:r>
              <a:rPr lang="en-US" sz="2400" dirty="0">
                <a:latin typeface="Wingdings"/>
                <a:ea typeface="Wingdings"/>
                <a:cs typeface="Wingdings"/>
              </a:rPr>
              <a:t></a:t>
            </a:r>
            <a:endParaRPr lang="en-US" sz="2400" dirty="0"/>
          </a:p>
        </p:txBody>
      </p:sp>
    </p:spTree>
    <p:extLst>
      <p:ext uri="{BB962C8B-B14F-4D97-AF65-F5344CB8AC3E}">
        <p14:creationId xmlns:p14="http://schemas.microsoft.com/office/powerpoint/2010/main" val="353355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Inline</a:t>
            </a:r>
            <a:r>
              <a:rPr lang="fr-FR" sz="2800" dirty="0">
                <a:solidFill>
                  <a:srgbClr val="0000FF"/>
                </a:solidFill>
              </a:rPr>
              <a:t> style</a:t>
            </a:r>
            <a:endParaRPr lang="en-US" sz="2800" dirty="0">
              <a:solidFill>
                <a:srgbClr val="0000FF"/>
              </a:solidFill>
            </a:endParaRPr>
          </a:p>
        </p:txBody>
      </p:sp>
      <p:sp>
        <p:nvSpPr>
          <p:cNvPr id="3" name="Content Placeholder 2"/>
          <p:cNvSpPr>
            <a:spLocks noGrp="1"/>
          </p:cNvSpPr>
          <p:nvPr>
            <p:ph idx="1"/>
          </p:nvPr>
        </p:nvSpPr>
        <p:spPr>
          <a:xfrm>
            <a:off x="1981200" y="1752600"/>
            <a:ext cx="8228448" cy="5105400"/>
          </a:xfrm>
        </p:spPr>
        <p:txBody>
          <a:bodyPr/>
          <a:lstStyle/>
          <a:p>
            <a:pPr marL="342900" indent="-342900">
              <a:buFont typeface="Arial"/>
              <a:buChar char="•"/>
            </a:pPr>
            <a:r>
              <a:rPr lang="en-US" dirty="0"/>
              <a:t>Write CSS code in the opening tag of an HTML element. </a:t>
            </a:r>
          </a:p>
          <a:p>
            <a:pPr marL="342900" indent="-342900">
              <a:buFont typeface="Arial"/>
              <a:buChar char="•"/>
            </a:pPr>
            <a:r>
              <a:rPr lang="en-US" dirty="0"/>
              <a:t>Use a </a:t>
            </a:r>
            <a:r>
              <a:rPr lang="en-US" dirty="0">
                <a:solidFill>
                  <a:schemeClr val="accent2"/>
                </a:solidFill>
              </a:rPr>
              <a:t>style attribute </a:t>
            </a:r>
            <a:r>
              <a:rPr lang="en-US" dirty="0"/>
              <a:t>and assign the CSS properties to its value.</a:t>
            </a:r>
            <a:endParaRPr lang="fr-FR" dirty="0"/>
          </a:p>
          <a:p>
            <a:endParaRPr lang="en-US" dirty="0"/>
          </a:p>
        </p:txBody>
      </p:sp>
      <p:sp>
        <p:nvSpPr>
          <p:cNvPr id="4" name="Espace réservé du contenu 2"/>
          <p:cNvSpPr txBox="1">
            <a:spLocks/>
          </p:cNvSpPr>
          <p:nvPr/>
        </p:nvSpPr>
        <p:spPr>
          <a:xfrm>
            <a:off x="4175087" y="3276600"/>
            <a:ext cx="5045113" cy="3510586"/>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fontScale="92500" lnSpcReduction="20000"/>
          </a:bodyPr>
          <a:lstStyle/>
          <a:p>
            <a:pPr marL="265176" indent="-265176">
              <a:spcBef>
                <a:spcPts val="250"/>
              </a:spcBef>
              <a:buClr>
                <a:schemeClr val="accent1"/>
              </a:buClr>
              <a:buSzPct val="80000"/>
              <a:defRPr/>
            </a:pPr>
            <a:r>
              <a:rPr lang="en-US" b="1" dirty="0">
                <a:solidFill>
                  <a:srgbClr val="7030A0"/>
                </a:solidFill>
                <a:cs typeface="Arial" pitchFamily="34" charset="0"/>
              </a:rPr>
              <a:t>&lt;!DOCTYPE html&gt; </a:t>
            </a:r>
          </a:p>
          <a:p>
            <a:pPr marL="265176" indent="-265176">
              <a:spcBef>
                <a:spcPts val="250"/>
              </a:spcBef>
              <a:buClr>
                <a:schemeClr val="accent1"/>
              </a:buClr>
              <a:buSzPct val="80000"/>
              <a:defRPr/>
            </a:pPr>
            <a:r>
              <a:rPr lang="en-US" b="1" dirty="0">
                <a:solidFill>
                  <a:srgbClr val="7030A0"/>
                </a:solidFill>
                <a:cs typeface="Arial" pitchFamily="34" charset="0"/>
              </a:rPr>
              <a:t>&lt;html&gt;   </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&lt;title&gt; </a:t>
            </a:r>
            <a:r>
              <a:rPr lang="en-US" b="1" dirty="0" err="1">
                <a:solidFill>
                  <a:srgbClr val="7030A0"/>
                </a:solidFill>
                <a:cs typeface="Arial" pitchFamily="34" charset="0"/>
              </a:rPr>
              <a:t>Css</a:t>
            </a:r>
            <a:r>
              <a:rPr lang="en-US" b="1" dirty="0">
                <a:solidFill>
                  <a:srgbClr val="7030A0"/>
                </a:solidFill>
                <a:cs typeface="Arial" pitchFamily="34" charset="0"/>
              </a:rPr>
              <a:t> illustration   &lt;/title&gt;</a:t>
            </a:r>
          </a:p>
          <a:p>
            <a:pPr marL="265176" indent="-265176">
              <a:spcBef>
                <a:spcPts val="250"/>
              </a:spcBef>
              <a:buClr>
                <a:schemeClr val="accent1"/>
              </a:buClr>
              <a:buSzPct val="80000"/>
              <a:defRPr/>
            </a:pPr>
            <a:r>
              <a:rPr lang="en-US" b="1" dirty="0">
                <a:solidFill>
                  <a:srgbClr val="7030A0"/>
                </a:solidFill>
                <a:cs typeface="Arial" pitchFamily="34" charset="0"/>
              </a:rPr>
              <a:t>	       &lt;meta </a:t>
            </a:r>
            <a:r>
              <a:rPr lang="en-US" b="1" dirty="0" err="1">
                <a:solidFill>
                  <a:srgbClr val="7030A0"/>
                </a:solidFill>
                <a:cs typeface="Arial" pitchFamily="34" charset="0"/>
              </a:rPr>
              <a:t>charset</a:t>
            </a:r>
            <a:r>
              <a:rPr lang="en-US" b="1" dirty="0">
                <a:solidFill>
                  <a:srgbClr val="7030A0"/>
                </a:solidFill>
                <a:cs typeface="Arial" pitchFamily="34" charset="0"/>
              </a:rPr>
              <a:t>="utf-8"&gt;</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&lt;body&gt;</a:t>
            </a:r>
          </a:p>
          <a:p>
            <a:pPr marL="265176" indent="-265176">
              <a:spcBef>
                <a:spcPts val="250"/>
              </a:spcBef>
              <a:buClr>
                <a:schemeClr val="accent1"/>
              </a:buClr>
              <a:buSzPct val="80000"/>
              <a:defRPr/>
            </a:pPr>
            <a:r>
              <a:rPr lang="en-US" b="1" dirty="0">
                <a:solidFill>
                  <a:srgbClr val="7030A0"/>
                </a:solidFill>
                <a:cs typeface="Arial" pitchFamily="34" charset="0"/>
              </a:rPr>
              <a:t>                   &lt;p </a:t>
            </a:r>
            <a:r>
              <a:rPr lang="en-US" b="1" dirty="0">
                <a:solidFill>
                  <a:srgbClr val="0000FF"/>
                </a:solidFill>
                <a:cs typeface="Arial" pitchFamily="34" charset="0"/>
              </a:rPr>
              <a:t>style</a:t>
            </a:r>
            <a:r>
              <a:rPr lang="en-US" b="1" dirty="0">
                <a:solidFill>
                  <a:srgbClr val="7030A0"/>
                </a:solidFill>
                <a:cs typeface="Arial" pitchFamily="34" charset="0"/>
              </a:rPr>
              <a:t>=“</a:t>
            </a:r>
            <a:r>
              <a:rPr lang="fr-FR" b="1" dirty="0" err="1">
                <a:solidFill>
                  <a:schemeClr val="accent2"/>
                </a:solidFill>
                <a:cs typeface="Arial" pitchFamily="34" charset="0"/>
              </a:rPr>
              <a:t>color</a:t>
            </a:r>
            <a:r>
              <a:rPr lang="fr-FR" b="1" dirty="0" err="1">
                <a:solidFill>
                  <a:srgbClr val="7030A0"/>
                </a:solidFill>
                <a:cs typeface="Arial" pitchFamily="34" charset="0"/>
              </a:rPr>
              <a:t>:</a:t>
            </a:r>
            <a:r>
              <a:rPr lang="fr-FR" b="1" dirty="0" err="1">
                <a:solidFill>
                  <a:srgbClr val="00B050"/>
                </a:solidFill>
                <a:cs typeface="Arial" pitchFamily="34" charset="0"/>
              </a:rPr>
              <a:t>blue</a:t>
            </a:r>
            <a:r>
              <a:rPr lang="fr-FR" b="1" dirty="0">
                <a:solidFill>
                  <a:srgbClr val="7030A0"/>
                </a:solidFill>
                <a:cs typeface="Arial" pitchFamily="34" charset="0"/>
              </a:rPr>
              <a:t>;</a:t>
            </a:r>
            <a:r>
              <a:rPr lang="fr-FR" b="1" dirty="0">
                <a:solidFill>
                  <a:schemeClr val="accent2"/>
                </a:solidFill>
                <a:cs typeface="Arial" pitchFamily="34" charset="0"/>
              </a:rPr>
              <a:t> font-size</a:t>
            </a:r>
            <a:r>
              <a:rPr lang="fr-FR" b="1" dirty="0">
                <a:solidFill>
                  <a:srgbClr val="7030A0"/>
                </a:solidFill>
                <a:cs typeface="Arial" pitchFamily="34" charset="0"/>
              </a:rPr>
              <a:t>:</a:t>
            </a:r>
            <a:r>
              <a:rPr lang="fr-FR" b="1" dirty="0">
                <a:solidFill>
                  <a:srgbClr val="0000FF"/>
                </a:solidFill>
                <a:cs typeface="Arial" pitchFamily="34" charset="0"/>
              </a:rPr>
              <a:t>16px</a:t>
            </a:r>
            <a:r>
              <a:rPr lang="fr-FR" b="1" dirty="0">
                <a:solidFill>
                  <a:srgbClr val="7030A0"/>
                </a:solidFill>
                <a:cs typeface="Arial" pitchFamily="34" charset="0"/>
              </a:rPr>
              <a:t>; ‘’&gt; a paragraphe style:</a:t>
            </a:r>
            <a:r>
              <a:rPr lang="en-US" b="1" dirty="0">
                <a:solidFill>
                  <a:srgbClr val="7030A0"/>
                </a:solidFill>
                <a:cs typeface="Arial" pitchFamily="34" charset="0"/>
              </a:rPr>
              <a:t> My color  and may size&lt;/p&gt; </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&lt;/body&gt;         </a:t>
            </a:r>
          </a:p>
          <a:p>
            <a:pPr marL="265176" indent="-265176">
              <a:spcBef>
                <a:spcPts val="250"/>
              </a:spcBef>
              <a:buClr>
                <a:schemeClr val="accent1"/>
              </a:buClr>
              <a:buSzPct val="80000"/>
              <a:defRPr/>
            </a:pPr>
            <a:r>
              <a:rPr lang="en-US" b="1" dirty="0">
                <a:solidFill>
                  <a:srgbClr val="7030A0"/>
                </a:solidFill>
                <a:cs typeface="Arial" pitchFamily="34" charset="0"/>
              </a:rPr>
              <a:t>      &lt;/html&gt;</a:t>
            </a:r>
            <a:endParaRPr lang="fr-FR" b="1" dirty="0">
              <a:solidFill>
                <a:srgbClr val="7030A0"/>
              </a:solidFill>
              <a:cs typeface="Arial" pitchFamily="34" charset="0"/>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69007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Inline</a:t>
            </a:r>
            <a:r>
              <a:rPr lang="fr-FR" sz="2800" dirty="0">
                <a:solidFill>
                  <a:srgbClr val="0000FF"/>
                </a:solidFill>
              </a:rPr>
              <a:t> style</a:t>
            </a:r>
            <a:endParaRPr lang="en-US" dirty="0"/>
          </a:p>
        </p:txBody>
      </p:sp>
      <p:sp>
        <p:nvSpPr>
          <p:cNvPr id="3" name="Content Placeholder 2"/>
          <p:cNvSpPr>
            <a:spLocks noGrp="1"/>
          </p:cNvSpPr>
          <p:nvPr>
            <p:ph idx="1"/>
          </p:nvPr>
        </p:nvSpPr>
        <p:spPr>
          <a:xfrm>
            <a:off x="1981201" y="1752600"/>
            <a:ext cx="8044083" cy="4905652"/>
          </a:xfrm>
        </p:spPr>
        <p:txBody>
          <a:bodyPr/>
          <a:lstStyle/>
          <a:p>
            <a:pPr marL="342900" indent="-342900">
              <a:buFont typeface="Arial"/>
              <a:buChar char="•"/>
            </a:pPr>
            <a:r>
              <a:rPr lang="en-US" dirty="0"/>
              <a:t>Write CSS code in the opening tag of an HTML element. </a:t>
            </a:r>
          </a:p>
          <a:p>
            <a:pPr marL="342900" indent="-342900">
              <a:buFont typeface="Arial"/>
              <a:buChar char="•"/>
            </a:pPr>
            <a:r>
              <a:rPr lang="en-US" dirty="0"/>
              <a:t>Use a </a:t>
            </a:r>
            <a:r>
              <a:rPr lang="en-US" dirty="0">
                <a:solidFill>
                  <a:schemeClr val="accent2"/>
                </a:solidFill>
              </a:rPr>
              <a:t>style attribute </a:t>
            </a:r>
            <a:r>
              <a:rPr lang="en-US" dirty="0"/>
              <a:t>and assign the CSS properties to its value.</a:t>
            </a:r>
            <a:endParaRPr lang="fr-FR" dirty="0"/>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3935017" y="3437103"/>
            <a:ext cx="7077075" cy="3419231"/>
          </a:xfrm>
          <a:prstGeom prst="rect">
            <a:avLst/>
          </a:prstGeom>
          <a:noFill/>
          <a:ln w="9525">
            <a:noFill/>
            <a:miter lim="800000"/>
            <a:headEnd/>
            <a:tailEnd/>
          </a:ln>
        </p:spPr>
      </p:pic>
      <p:sp>
        <p:nvSpPr>
          <p:cNvPr id="7" name="Rectangle 6"/>
          <p:cNvSpPr/>
          <p:nvPr/>
        </p:nvSpPr>
        <p:spPr>
          <a:xfrm>
            <a:off x="6401784" y="3081153"/>
            <a:ext cx="458930" cy="461665"/>
          </a:xfrm>
          <a:prstGeom prst="rect">
            <a:avLst/>
          </a:prstGeom>
        </p:spPr>
        <p:txBody>
          <a:bodyPr wrap="none">
            <a:spAutoFit/>
          </a:bodyPr>
          <a:lstStyle/>
          <a:p>
            <a:r>
              <a:rPr lang="en-US" sz="2400" dirty="0">
                <a:latin typeface="Wingdings"/>
                <a:ea typeface="Wingdings"/>
                <a:cs typeface="Wingdings"/>
              </a:rPr>
              <a:t></a:t>
            </a:r>
            <a:endParaRPr lang="en-US" sz="2400" dirty="0"/>
          </a:p>
        </p:txBody>
      </p:sp>
    </p:spTree>
    <p:extLst>
      <p:ext uri="{BB962C8B-B14F-4D97-AF65-F5344CB8AC3E}">
        <p14:creationId xmlns:p14="http://schemas.microsoft.com/office/powerpoint/2010/main" val="91767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External</a:t>
            </a:r>
            <a:r>
              <a:rPr lang="fr-FR" sz="2800" dirty="0">
                <a:solidFill>
                  <a:srgbClr val="0000FF"/>
                </a:solidFill>
              </a:rPr>
              <a:t> style </a:t>
            </a:r>
            <a:r>
              <a:rPr lang="fr-FR" sz="2800" dirty="0" err="1">
                <a:solidFill>
                  <a:srgbClr val="0000FF"/>
                </a:solidFill>
              </a:rPr>
              <a:t>sheet</a:t>
            </a:r>
            <a:endParaRPr lang="en-US" sz="2800" dirty="0">
              <a:solidFill>
                <a:srgbClr val="0000FF"/>
              </a:solidFill>
            </a:endParaRPr>
          </a:p>
        </p:txBody>
      </p:sp>
      <p:sp>
        <p:nvSpPr>
          <p:cNvPr id="3" name="Content Placeholder 2"/>
          <p:cNvSpPr>
            <a:spLocks noGrp="1"/>
          </p:cNvSpPr>
          <p:nvPr>
            <p:ph idx="1"/>
          </p:nvPr>
        </p:nvSpPr>
        <p:spPr>
          <a:xfrm>
            <a:off x="1981200" y="1752600"/>
            <a:ext cx="8686800" cy="5105400"/>
          </a:xfrm>
        </p:spPr>
        <p:txBody>
          <a:bodyPr/>
          <a:lstStyle/>
          <a:p>
            <a:pPr marL="342900" indent="-342900">
              <a:buFont typeface="Arial"/>
              <a:buChar char="•"/>
            </a:pPr>
            <a:r>
              <a:rPr lang="en-US" dirty="0"/>
              <a:t>Write CSS code in a separate file. The file is in ".</a:t>
            </a:r>
            <a:r>
              <a:rPr lang="en-US" dirty="0" err="1"/>
              <a:t>css</a:t>
            </a:r>
            <a:r>
              <a:rPr lang="en-US" dirty="0"/>
              <a:t>" format.</a:t>
            </a:r>
          </a:p>
          <a:p>
            <a:r>
              <a:rPr lang="en-US" dirty="0"/>
              <a:t>		</a:t>
            </a:r>
            <a:r>
              <a:rPr lang="en-US" dirty="0">
                <a:solidFill>
                  <a:schemeClr val="accent2"/>
                </a:solidFill>
              </a:rPr>
              <a:t>e.g. "</a:t>
            </a:r>
            <a:r>
              <a:rPr lang="en-US" dirty="0" err="1">
                <a:solidFill>
                  <a:schemeClr val="accent2"/>
                </a:solidFill>
              </a:rPr>
              <a:t>style.css</a:t>
            </a:r>
            <a:r>
              <a:rPr lang="en-US" dirty="0">
                <a:solidFill>
                  <a:schemeClr val="accent2"/>
                </a:solidFill>
              </a:rPr>
              <a:t>"</a:t>
            </a:r>
          </a:p>
          <a:p>
            <a:pPr marL="342900" indent="-342900">
              <a:buFont typeface="Arial"/>
              <a:buChar char="•"/>
            </a:pPr>
            <a:r>
              <a:rPr lang="en-US" dirty="0"/>
              <a:t>Save this file in the same folder as your HTML file to avoid problems.</a:t>
            </a:r>
          </a:p>
          <a:p>
            <a:pPr marL="342900" indent="-342900">
              <a:buFont typeface="Arial"/>
              <a:buChar char="•"/>
            </a:pPr>
            <a:r>
              <a:rPr lang="en-US" dirty="0"/>
              <a:t>Bind our two HTML and CSS  files using a </a:t>
            </a:r>
            <a:r>
              <a:rPr lang="en-US" dirty="0">
                <a:solidFill>
                  <a:srgbClr val="0000FF"/>
                </a:solidFill>
              </a:rPr>
              <a:t>link element </a:t>
            </a:r>
            <a:r>
              <a:rPr lang="en-US" dirty="0"/>
              <a:t>placed in the head element. </a:t>
            </a:r>
            <a:endParaRPr lang="fr-FR" dirty="0"/>
          </a:p>
          <a:p>
            <a:pPr marL="342900" indent="-342900">
              <a:buFont typeface="Arial"/>
              <a:buChar char="•"/>
            </a:pPr>
            <a:endParaRPr lang="en-US"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17567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External</a:t>
            </a:r>
            <a:r>
              <a:rPr lang="fr-FR" sz="2800" dirty="0">
                <a:solidFill>
                  <a:srgbClr val="0000FF"/>
                </a:solidFill>
              </a:rPr>
              <a:t> style </a:t>
            </a:r>
            <a:r>
              <a:rPr lang="fr-FR" sz="2800" dirty="0" err="1">
                <a:solidFill>
                  <a:srgbClr val="0000FF"/>
                </a:solidFill>
              </a:rPr>
              <a:t>sheet</a:t>
            </a:r>
            <a:endParaRPr lang="en-US" sz="2800" dirty="0">
              <a:solidFill>
                <a:srgbClr val="0000FF"/>
              </a:solidFill>
            </a:endParaRPr>
          </a:p>
        </p:txBody>
      </p:sp>
      <p:sp>
        <p:nvSpPr>
          <p:cNvPr id="3" name="Content Placeholder 2"/>
          <p:cNvSpPr>
            <a:spLocks noGrp="1"/>
          </p:cNvSpPr>
          <p:nvPr>
            <p:ph idx="1"/>
          </p:nvPr>
        </p:nvSpPr>
        <p:spPr>
          <a:xfrm>
            <a:off x="1188720" y="1524318"/>
            <a:ext cx="10027920" cy="5105400"/>
          </a:xfrm>
        </p:spPr>
        <p:txBody>
          <a:bodyPr/>
          <a:lstStyle/>
          <a:p>
            <a:pPr marL="342900" indent="-342900">
              <a:buFont typeface="Arial"/>
              <a:buChar char="•"/>
            </a:pPr>
            <a:r>
              <a:rPr lang="en-US" dirty="0"/>
              <a:t>Write CSS code in a separate file. The file is in ".</a:t>
            </a:r>
            <a:r>
              <a:rPr lang="en-US" dirty="0" err="1"/>
              <a:t>css</a:t>
            </a:r>
            <a:r>
              <a:rPr lang="en-US" dirty="0"/>
              <a:t>" format.</a:t>
            </a:r>
          </a:p>
          <a:p>
            <a:r>
              <a:rPr lang="en-US" dirty="0"/>
              <a:t>		</a:t>
            </a:r>
            <a:r>
              <a:rPr lang="en-US" dirty="0">
                <a:solidFill>
                  <a:schemeClr val="accent2"/>
                </a:solidFill>
              </a:rPr>
              <a:t>e.g. "</a:t>
            </a:r>
            <a:r>
              <a:rPr lang="en-US" dirty="0" err="1">
                <a:solidFill>
                  <a:schemeClr val="accent2"/>
                </a:solidFill>
              </a:rPr>
              <a:t>style.css</a:t>
            </a:r>
            <a:r>
              <a:rPr lang="en-US" dirty="0">
                <a:solidFill>
                  <a:schemeClr val="accent2"/>
                </a:solidFill>
              </a:rPr>
              <a:t>"</a:t>
            </a:r>
          </a:p>
          <a:p>
            <a:pPr marL="342900" indent="-342900">
              <a:buFont typeface="Arial"/>
              <a:buChar char="•"/>
            </a:pPr>
            <a:r>
              <a:rPr lang="en-US" dirty="0"/>
              <a:t>Save this file in the same folder as your HTML file to avoid problems.</a:t>
            </a:r>
          </a:p>
          <a:p>
            <a:pPr marL="342900" indent="-342900">
              <a:buFont typeface="Arial"/>
              <a:buChar char="•"/>
            </a:pPr>
            <a:r>
              <a:rPr lang="en-US" dirty="0"/>
              <a:t>Bind our two HTML and CSS  files using a </a:t>
            </a:r>
            <a:r>
              <a:rPr lang="en-US" dirty="0">
                <a:solidFill>
                  <a:srgbClr val="0000FF"/>
                </a:solidFill>
              </a:rPr>
              <a:t>link element </a:t>
            </a:r>
            <a:r>
              <a:rPr lang="en-US" dirty="0"/>
              <a:t>placed in the head element. </a:t>
            </a:r>
            <a:endParaRPr lang="fr-FR" dirty="0"/>
          </a:p>
          <a:p>
            <a:pPr marL="342900" indent="-342900">
              <a:buFont typeface="Arial"/>
              <a:buChar char="•"/>
            </a:pPr>
            <a:endParaRPr lang="en-US" dirty="0"/>
          </a:p>
        </p:txBody>
      </p:sp>
      <p:sp>
        <p:nvSpPr>
          <p:cNvPr id="8" name="Espace réservé du contenu 2"/>
          <p:cNvSpPr txBox="1">
            <a:spLocks/>
          </p:cNvSpPr>
          <p:nvPr/>
        </p:nvSpPr>
        <p:spPr>
          <a:xfrm>
            <a:off x="5407966" y="4006106"/>
            <a:ext cx="4965563" cy="285189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fontScale="77500" lnSpcReduction="20000"/>
          </a:bodyPr>
          <a:lstStyle/>
          <a:p>
            <a:pPr marL="265176" indent="-265176">
              <a:spcBef>
                <a:spcPts val="250"/>
              </a:spcBef>
              <a:buClr>
                <a:schemeClr val="accent1"/>
              </a:buClr>
              <a:buSzPct val="80000"/>
              <a:defRPr/>
            </a:pPr>
            <a:r>
              <a:rPr lang="en-US" b="1" dirty="0">
                <a:solidFill>
                  <a:srgbClr val="7030A0"/>
                </a:solidFill>
                <a:cs typeface="Arial" pitchFamily="34" charset="0"/>
              </a:rPr>
              <a:t>&lt;!DOCTYPE html&gt; </a:t>
            </a:r>
          </a:p>
          <a:p>
            <a:pPr marL="265176" indent="-265176">
              <a:spcBef>
                <a:spcPts val="250"/>
              </a:spcBef>
              <a:buClr>
                <a:schemeClr val="accent1"/>
              </a:buClr>
              <a:buSzPct val="80000"/>
              <a:defRPr/>
            </a:pPr>
            <a:r>
              <a:rPr lang="en-US" b="1" dirty="0">
                <a:solidFill>
                  <a:srgbClr val="7030A0"/>
                </a:solidFill>
                <a:cs typeface="Arial" pitchFamily="34" charset="0"/>
              </a:rPr>
              <a:t>&lt;html&gt;   </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&lt;title&gt; </a:t>
            </a:r>
            <a:r>
              <a:rPr lang="en-US" b="1" dirty="0" err="1">
                <a:solidFill>
                  <a:srgbClr val="7030A0"/>
                </a:solidFill>
                <a:cs typeface="Arial" pitchFamily="34" charset="0"/>
              </a:rPr>
              <a:t>Css</a:t>
            </a:r>
            <a:r>
              <a:rPr lang="en-US" b="1" dirty="0">
                <a:solidFill>
                  <a:srgbClr val="7030A0"/>
                </a:solidFill>
                <a:cs typeface="Arial" pitchFamily="34" charset="0"/>
              </a:rPr>
              <a:t> illustration   &lt;/title&gt;</a:t>
            </a:r>
          </a:p>
          <a:p>
            <a:pPr marL="265176" indent="-265176">
              <a:spcBef>
                <a:spcPts val="250"/>
              </a:spcBef>
              <a:buClr>
                <a:schemeClr val="accent1"/>
              </a:buClr>
              <a:buSzPct val="80000"/>
              <a:defRPr/>
            </a:pPr>
            <a:r>
              <a:rPr lang="en-US" b="1" dirty="0">
                <a:solidFill>
                  <a:srgbClr val="7030A0"/>
                </a:solidFill>
                <a:cs typeface="Arial" pitchFamily="34" charset="0"/>
              </a:rPr>
              <a:t>	       &lt;meta </a:t>
            </a:r>
            <a:r>
              <a:rPr lang="en-US" b="1" dirty="0" err="1">
                <a:solidFill>
                  <a:srgbClr val="7030A0"/>
                </a:solidFill>
                <a:cs typeface="Arial" pitchFamily="34" charset="0"/>
              </a:rPr>
              <a:t>charset</a:t>
            </a:r>
            <a:r>
              <a:rPr lang="en-US" b="1" dirty="0">
                <a:solidFill>
                  <a:srgbClr val="7030A0"/>
                </a:solidFill>
                <a:cs typeface="Arial" pitchFamily="34" charset="0"/>
              </a:rPr>
              <a:t>="utf-8"&gt;</a:t>
            </a:r>
          </a:p>
          <a:p>
            <a:pPr marL="265176" indent="-265176">
              <a:spcBef>
                <a:spcPts val="250"/>
              </a:spcBef>
              <a:buClr>
                <a:schemeClr val="accent1"/>
              </a:buClr>
              <a:buSzPct val="80000"/>
              <a:defRPr/>
            </a:pPr>
            <a:r>
              <a:rPr lang="en-US" b="1" dirty="0">
                <a:solidFill>
                  <a:srgbClr val="7030A0"/>
                </a:solidFill>
                <a:cs typeface="Arial" pitchFamily="34" charset="0"/>
              </a:rPr>
              <a:t>            </a:t>
            </a:r>
            <a:r>
              <a:rPr lang="en-US" b="1" dirty="0">
                <a:solidFill>
                  <a:srgbClr val="0000FF"/>
                </a:solidFill>
                <a:cs typeface="Arial" pitchFamily="34" charset="0"/>
              </a:rPr>
              <a:t> &lt;link </a:t>
            </a:r>
            <a:r>
              <a:rPr lang="en-US" b="1" dirty="0" err="1">
                <a:solidFill>
                  <a:schemeClr val="accent2"/>
                </a:solidFill>
                <a:cs typeface="Arial" pitchFamily="34" charset="0"/>
              </a:rPr>
              <a:t>rel</a:t>
            </a:r>
            <a:r>
              <a:rPr lang="en-US" b="1" dirty="0">
                <a:solidFill>
                  <a:srgbClr val="7030A0"/>
                </a:solidFill>
                <a:cs typeface="Arial" pitchFamily="34" charset="0"/>
              </a:rPr>
              <a:t>=“</a:t>
            </a:r>
            <a:r>
              <a:rPr lang="en-US" b="1" dirty="0" err="1">
                <a:solidFill>
                  <a:srgbClr val="7030A0"/>
                </a:solidFill>
                <a:cs typeface="Arial" pitchFamily="34" charset="0"/>
              </a:rPr>
              <a:t>stylesheet</a:t>
            </a:r>
            <a:r>
              <a:rPr lang="en-US" b="1" dirty="0">
                <a:solidFill>
                  <a:srgbClr val="7030A0"/>
                </a:solidFill>
                <a:cs typeface="Arial" pitchFamily="34" charset="0"/>
              </a:rPr>
              <a:t>“  </a:t>
            </a:r>
            <a:r>
              <a:rPr lang="en-US" b="1" dirty="0" err="1">
                <a:solidFill>
                  <a:schemeClr val="accent2"/>
                </a:solidFill>
                <a:cs typeface="Arial" pitchFamily="34" charset="0"/>
              </a:rPr>
              <a:t>href</a:t>
            </a:r>
            <a:r>
              <a:rPr lang="en-US" b="1" dirty="0">
                <a:solidFill>
                  <a:srgbClr val="7030A0"/>
                </a:solidFill>
                <a:cs typeface="Arial" pitchFamily="34" charset="0"/>
              </a:rPr>
              <a:t>= “</a:t>
            </a:r>
            <a:r>
              <a:rPr lang="en-US" b="1" dirty="0" err="1">
                <a:solidFill>
                  <a:srgbClr val="7030A0"/>
                </a:solidFill>
                <a:cs typeface="Arial" pitchFamily="34" charset="0"/>
              </a:rPr>
              <a:t>style.css</a:t>
            </a:r>
            <a:r>
              <a:rPr lang="en-US" b="1" dirty="0">
                <a:solidFill>
                  <a:srgbClr val="7030A0"/>
                </a:solidFill>
                <a:cs typeface="Arial" pitchFamily="34" charset="0"/>
              </a:rPr>
              <a:t>“/</a:t>
            </a:r>
            <a:r>
              <a:rPr lang="en-US" b="1" dirty="0">
                <a:solidFill>
                  <a:srgbClr val="0000FF"/>
                </a:solidFill>
                <a:cs typeface="Arial" pitchFamily="34" charset="0"/>
              </a:rPr>
              <a:t>&gt;</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&lt;body&gt;</a:t>
            </a:r>
          </a:p>
          <a:p>
            <a:pPr marL="265176" indent="-265176">
              <a:spcBef>
                <a:spcPts val="250"/>
              </a:spcBef>
              <a:buClr>
                <a:schemeClr val="accent1"/>
              </a:buClr>
              <a:buSzPct val="80000"/>
              <a:defRPr/>
            </a:pPr>
            <a:r>
              <a:rPr lang="en-US" b="1" dirty="0">
                <a:solidFill>
                  <a:srgbClr val="7030A0"/>
                </a:solidFill>
                <a:cs typeface="Arial" pitchFamily="34" charset="0"/>
              </a:rPr>
              <a:t>              &lt;p&gt; </a:t>
            </a:r>
            <a:r>
              <a:rPr lang="fr-FR" b="1" dirty="0">
                <a:solidFill>
                  <a:srgbClr val="7030A0"/>
                </a:solidFill>
                <a:cs typeface="Arial" pitchFamily="34" charset="0"/>
              </a:rPr>
              <a:t>a paragraphe style:</a:t>
            </a:r>
            <a:r>
              <a:rPr lang="en-US" b="1" dirty="0">
                <a:solidFill>
                  <a:srgbClr val="7030A0"/>
                </a:solidFill>
                <a:cs typeface="Arial" pitchFamily="34" charset="0"/>
              </a:rPr>
              <a:t> My color  and may size&lt;/p&gt; </a:t>
            </a:r>
          </a:p>
          <a:p>
            <a:pPr marL="265176" indent="-265176">
              <a:spcBef>
                <a:spcPts val="250"/>
              </a:spcBef>
              <a:buClr>
                <a:schemeClr val="accent1"/>
              </a:buClr>
              <a:buSzPct val="80000"/>
              <a:defRPr/>
            </a:pPr>
            <a:r>
              <a:rPr lang="en-US" b="1" dirty="0">
                <a:solidFill>
                  <a:srgbClr val="7030A0"/>
                </a:solidFill>
                <a:cs typeface="Arial" pitchFamily="34" charset="0"/>
              </a:rPr>
              <a:t>	   &lt;/body&gt;         </a:t>
            </a:r>
          </a:p>
          <a:p>
            <a:pPr marL="265176" indent="-265176">
              <a:spcBef>
                <a:spcPts val="250"/>
              </a:spcBef>
              <a:buClr>
                <a:schemeClr val="accent1"/>
              </a:buClr>
              <a:buSzPct val="80000"/>
              <a:defRPr/>
            </a:pPr>
            <a:r>
              <a:rPr lang="en-US" b="1" dirty="0">
                <a:solidFill>
                  <a:srgbClr val="7030A0"/>
                </a:solidFill>
                <a:cs typeface="Arial" pitchFamily="34" charset="0"/>
              </a:rPr>
              <a:t>&lt;/html&gt;</a:t>
            </a:r>
            <a:endParaRPr lang="fr-FR" b="1" dirty="0">
              <a:solidFill>
                <a:srgbClr val="7030A0"/>
              </a:solidFill>
              <a:cs typeface="Arial" pitchFamily="34" charset="0"/>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00335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accent5"/>
                </a:solidFill>
              </a:rPr>
              <a:t>C</a:t>
            </a:r>
            <a:r>
              <a:rPr lang="en-US" dirty="0"/>
              <a:t>ascading </a:t>
            </a:r>
            <a:r>
              <a:rPr lang="en-US" dirty="0">
                <a:solidFill>
                  <a:srgbClr val="DC5924"/>
                </a:solidFill>
              </a:rPr>
              <a:t>S</a:t>
            </a:r>
            <a:r>
              <a:rPr lang="en-US" dirty="0"/>
              <a:t>tyle </a:t>
            </a:r>
            <a:r>
              <a:rPr lang="en-US" dirty="0">
                <a:solidFill>
                  <a:srgbClr val="DC5924"/>
                </a:solidFill>
              </a:rPr>
              <a:t>S</a:t>
            </a:r>
            <a:r>
              <a:rPr lang="en-US" dirty="0"/>
              <a:t>heets (CSS)</a:t>
            </a:r>
          </a:p>
          <a:p>
            <a:pPr marL="457200" indent="-457200">
              <a:buFont typeface="+mj-lt"/>
              <a:buAutoNum type="arabicPeriod"/>
            </a:pPr>
            <a:r>
              <a:rPr lang="en-US" dirty="0"/>
              <a:t>Adding Styles and Classes to Your Web Pages</a:t>
            </a:r>
          </a:p>
          <a:p>
            <a:pPr marL="457200" indent="-457200">
              <a:buFont typeface="+mj-lt"/>
              <a:buAutoNum type="arabicPeriod"/>
            </a:pPr>
            <a:r>
              <a:rPr lang="en-US" dirty="0"/>
              <a:t>HTML Media</a:t>
            </a:r>
          </a:p>
          <a:p>
            <a:endParaRPr lang="en-US" dirty="0"/>
          </a:p>
        </p:txBody>
      </p:sp>
    </p:spTree>
    <p:extLst>
      <p:ext uri="{BB962C8B-B14F-4D97-AF65-F5344CB8AC3E}">
        <p14:creationId xmlns:p14="http://schemas.microsoft.com/office/powerpoint/2010/main" val="17557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External</a:t>
            </a:r>
            <a:r>
              <a:rPr lang="fr-FR" sz="2800" dirty="0">
                <a:solidFill>
                  <a:srgbClr val="0000FF"/>
                </a:solidFill>
              </a:rPr>
              <a:t> style </a:t>
            </a:r>
            <a:r>
              <a:rPr lang="fr-FR" sz="2800" dirty="0" err="1">
                <a:solidFill>
                  <a:srgbClr val="0000FF"/>
                </a:solidFill>
              </a:rPr>
              <a:t>sheet</a:t>
            </a:r>
            <a:endParaRPr lang="en-US" dirty="0"/>
          </a:p>
        </p:txBody>
      </p:sp>
      <p:sp>
        <p:nvSpPr>
          <p:cNvPr id="3" name="Content Placeholder 2"/>
          <p:cNvSpPr>
            <a:spLocks noGrp="1"/>
          </p:cNvSpPr>
          <p:nvPr>
            <p:ph idx="1"/>
          </p:nvPr>
        </p:nvSpPr>
        <p:spPr>
          <a:xfrm>
            <a:off x="1981200" y="1752600"/>
            <a:ext cx="8686800" cy="5105400"/>
          </a:xfrm>
        </p:spPr>
        <p:txBody>
          <a:bodyPr/>
          <a:lstStyle/>
          <a:p>
            <a:pPr marL="342900" indent="-342900">
              <a:buFont typeface="Arial"/>
              <a:buChar char="•"/>
            </a:pPr>
            <a:r>
              <a:rPr lang="en-US" dirty="0"/>
              <a:t>The </a:t>
            </a:r>
            <a:r>
              <a:rPr lang="en-US" dirty="0">
                <a:solidFill>
                  <a:schemeClr val="accent2"/>
                </a:solidFill>
              </a:rPr>
              <a:t>link element </a:t>
            </a:r>
            <a:r>
              <a:rPr lang="en-US" dirty="0"/>
              <a:t>is represented as an orphan tag and must be specified by his two attributes "</a:t>
            </a:r>
            <a:r>
              <a:rPr lang="en-US" dirty="0" err="1">
                <a:solidFill>
                  <a:srgbClr val="0000FF"/>
                </a:solidFill>
              </a:rPr>
              <a:t>rel</a:t>
            </a:r>
            <a:r>
              <a:rPr lang="en-US" dirty="0"/>
              <a:t>" and "</a:t>
            </a:r>
            <a:r>
              <a:rPr lang="en-US" dirty="0" err="1">
                <a:solidFill>
                  <a:srgbClr val="0000FF"/>
                </a:solidFill>
              </a:rPr>
              <a:t>href</a:t>
            </a:r>
            <a:r>
              <a:rPr lang="en-US" dirty="0"/>
              <a:t>".</a:t>
            </a:r>
          </a:p>
          <a:p>
            <a:pPr marL="342900" indent="-342900">
              <a:buFont typeface="Arial"/>
              <a:buChar char="•"/>
            </a:pPr>
            <a:r>
              <a:rPr lang="en-US" dirty="0" err="1">
                <a:solidFill>
                  <a:srgbClr val="0000FF"/>
                </a:solidFill>
              </a:rPr>
              <a:t>rel</a:t>
            </a:r>
            <a:r>
              <a:rPr lang="en-US" dirty="0">
                <a:solidFill>
                  <a:srgbClr val="0000FF"/>
                </a:solidFill>
              </a:rPr>
              <a:t> attribute : </a:t>
            </a:r>
            <a:r>
              <a:rPr lang="en-US" dirty="0"/>
              <a:t>is used to specify the </a:t>
            </a:r>
            <a:r>
              <a:rPr lang="en-US" u="sng" dirty="0"/>
              <a:t>style of the linked file </a:t>
            </a:r>
            <a:r>
              <a:rPr lang="en-US" dirty="0"/>
              <a:t>(in our case it is a style sheet, so "</a:t>
            </a:r>
            <a:r>
              <a:rPr lang="en-US" dirty="0" err="1"/>
              <a:t>stylesheet</a:t>
            </a:r>
            <a:r>
              <a:rPr lang="en-US" dirty="0"/>
              <a:t>").</a:t>
            </a:r>
          </a:p>
          <a:p>
            <a:pPr marL="342900" indent="-342900">
              <a:buFont typeface="Arial"/>
              <a:buChar char="•"/>
            </a:pPr>
            <a:r>
              <a:rPr lang="en-US" dirty="0" err="1">
                <a:solidFill>
                  <a:srgbClr val="0000FF"/>
                </a:solidFill>
              </a:rPr>
              <a:t>href</a:t>
            </a:r>
            <a:r>
              <a:rPr lang="en-US" dirty="0">
                <a:solidFill>
                  <a:srgbClr val="0000FF"/>
                </a:solidFill>
              </a:rPr>
              <a:t> attribute :</a:t>
            </a:r>
            <a:r>
              <a:rPr lang="en-US" dirty="0"/>
              <a:t>  is used to make the link with the corresponding </a:t>
            </a:r>
            <a:r>
              <a:rPr lang="en-US" u="sng" dirty="0"/>
              <a:t>CSS file</a:t>
            </a:r>
            <a:r>
              <a:rPr lang="en-US" dirty="0"/>
              <a:t>.</a:t>
            </a:r>
            <a:endParaRPr lang="fr-FR" dirty="0"/>
          </a:p>
          <a:p>
            <a:pPr marL="342900" indent="-342900">
              <a:buFont typeface="Arial"/>
              <a:buChar char="•"/>
            </a:pPr>
            <a:endParaRPr lang="en-US" dirty="0"/>
          </a:p>
        </p:txBody>
      </p:sp>
      <p:sp>
        <p:nvSpPr>
          <p:cNvPr id="5" name="Espace réservé du contenu 2"/>
          <p:cNvSpPr txBox="1">
            <a:spLocks/>
          </p:cNvSpPr>
          <p:nvPr/>
        </p:nvSpPr>
        <p:spPr>
          <a:xfrm>
            <a:off x="5254615" y="4689336"/>
            <a:ext cx="3024336" cy="172819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a:bodyPr>
          <a:lstStyle/>
          <a:p>
            <a:pPr marL="265176" indent="-265176">
              <a:spcBef>
                <a:spcPts val="250"/>
              </a:spcBef>
              <a:buClr>
                <a:schemeClr val="accent1"/>
              </a:buClr>
              <a:buSzPct val="80000"/>
              <a:defRPr/>
            </a:pPr>
            <a:r>
              <a:rPr lang="fr-FR" b="1" dirty="0">
                <a:solidFill>
                  <a:srgbClr val="7030A0"/>
                </a:solidFill>
                <a:cs typeface="Arial" pitchFamily="34" charset="0"/>
              </a:rPr>
              <a:t>P {</a:t>
            </a:r>
          </a:p>
          <a:p>
            <a:pPr marL="265176" indent="-265176">
              <a:spcBef>
                <a:spcPts val="250"/>
              </a:spcBef>
              <a:buClr>
                <a:schemeClr val="accent1"/>
              </a:buClr>
              <a:buSzPct val="80000"/>
              <a:defRPr/>
            </a:pPr>
            <a:r>
              <a:rPr lang="fr-FR" b="1" dirty="0">
                <a:solidFill>
                  <a:srgbClr val="7030A0"/>
                </a:solidFill>
                <a:cs typeface="Arial" pitchFamily="34" charset="0"/>
              </a:rPr>
              <a:t>       </a:t>
            </a:r>
            <a:r>
              <a:rPr lang="fr-FR" b="1" dirty="0" err="1">
                <a:solidFill>
                  <a:schemeClr val="accent2"/>
                </a:solidFill>
                <a:cs typeface="Arial" pitchFamily="34" charset="0"/>
              </a:rPr>
              <a:t>color</a:t>
            </a:r>
            <a:r>
              <a:rPr lang="fr-FR" b="1" dirty="0">
                <a:solidFill>
                  <a:srgbClr val="7030A0"/>
                </a:solidFill>
                <a:cs typeface="Arial" pitchFamily="34" charset="0"/>
              </a:rPr>
              <a:t>  :   </a:t>
            </a:r>
            <a:r>
              <a:rPr lang="fr-FR" b="1" dirty="0" err="1">
                <a:solidFill>
                  <a:srgbClr val="00B050"/>
                </a:solidFill>
                <a:cs typeface="Arial" pitchFamily="34" charset="0"/>
              </a:rPr>
              <a:t>red</a:t>
            </a:r>
            <a:r>
              <a:rPr lang="fr-FR" b="1" dirty="0">
                <a:solidFill>
                  <a:srgbClr val="7030A0"/>
                </a:solidFill>
                <a:cs typeface="Arial" pitchFamily="34" charset="0"/>
              </a:rPr>
              <a:t>;</a:t>
            </a:r>
          </a:p>
          <a:p>
            <a:pPr marL="265176" indent="-265176">
              <a:spcBef>
                <a:spcPts val="250"/>
              </a:spcBef>
              <a:buClr>
                <a:schemeClr val="accent1"/>
              </a:buClr>
              <a:buSzPct val="80000"/>
              <a:defRPr/>
            </a:pPr>
            <a:r>
              <a:rPr lang="fr-FR" b="1" dirty="0">
                <a:solidFill>
                  <a:srgbClr val="7030A0"/>
                </a:solidFill>
                <a:cs typeface="Arial" pitchFamily="34" charset="0"/>
              </a:rPr>
              <a:t>      </a:t>
            </a:r>
            <a:r>
              <a:rPr lang="fr-FR" b="1" dirty="0">
                <a:solidFill>
                  <a:schemeClr val="accent2"/>
                </a:solidFill>
                <a:cs typeface="Arial" pitchFamily="34" charset="0"/>
              </a:rPr>
              <a:t> font-size   </a:t>
            </a:r>
            <a:r>
              <a:rPr lang="fr-FR" b="1" dirty="0">
                <a:solidFill>
                  <a:srgbClr val="7030A0"/>
                </a:solidFill>
                <a:cs typeface="Arial" pitchFamily="34" charset="0"/>
              </a:rPr>
              <a:t>:    </a:t>
            </a:r>
            <a:r>
              <a:rPr lang="fr-FR" b="1" dirty="0">
                <a:solidFill>
                  <a:srgbClr val="0000FF"/>
                </a:solidFill>
                <a:cs typeface="Arial" pitchFamily="34" charset="0"/>
              </a:rPr>
              <a:t>22px</a:t>
            </a:r>
            <a:r>
              <a:rPr lang="fr-FR" b="1" dirty="0">
                <a:solidFill>
                  <a:srgbClr val="7030A0"/>
                </a:solidFill>
                <a:cs typeface="Arial" pitchFamily="34" charset="0"/>
              </a:rPr>
              <a:t>;</a:t>
            </a:r>
          </a:p>
          <a:p>
            <a:pPr marL="265176" indent="-265176">
              <a:spcBef>
                <a:spcPts val="250"/>
              </a:spcBef>
              <a:buClr>
                <a:schemeClr val="accent1"/>
              </a:buClr>
              <a:buSzPct val="80000"/>
              <a:defRPr/>
            </a:pPr>
            <a:r>
              <a:rPr lang="fr-FR" b="1" dirty="0">
                <a:solidFill>
                  <a:srgbClr val="7030A0"/>
                </a:solidFill>
                <a:cs typeface="Arial" pitchFamily="34" charset="0"/>
              </a:rPr>
              <a:t>    }</a:t>
            </a:r>
          </a:p>
        </p:txBody>
      </p:sp>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01219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External</a:t>
            </a:r>
            <a:r>
              <a:rPr lang="fr-FR" sz="2800" dirty="0">
                <a:solidFill>
                  <a:srgbClr val="0000FF"/>
                </a:solidFill>
              </a:rPr>
              <a:t> style </a:t>
            </a:r>
            <a:r>
              <a:rPr lang="fr-FR" sz="2800" dirty="0" err="1">
                <a:solidFill>
                  <a:srgbClr val="0000FF"/>
                </a:solidFill>
              </a:rPr>
              <a:t>sheet</a:t>
            </a:r>
            <a:endParaRPr lang="en-US" dirty="0"/>
          </a:p>
        </p:txBody>
      </p:sp>
      <p:pic>
        <p:nvPicPr>
          <p:cNvPr id="7" name="Picture 2"/>
          <p:cNvPicPr>
            <a:picLocks noChangeAspect="1" noChangeArrowheads="1"/>
          </p:cNvPicPr>
          <p:nvPr/>
        </p:nvPicPr>
        <p:blipFill rotWithShape="1">
          <a:blip r:embed="rId2" cstate="print"/>
          <a:srcRect t="53425"/>
          <a:stretch/>
        </p:blipFill>
        <p:spPr bwMode="auto">
          <a:xfrm>
            <a:off x="1981201" y="1752600"/>
            <a:ext cx="6410325" cy="2644012"/>
          </a:xfrm>
          <a:prstGeom prst="rect">
            <a:avLst/>
          </a:prstGeom>
          <a:noFill/>
          <a:ln w="9525">
            <a:noFill/>
            <a:miter lim="800000"/>
            <a:headEnd/>
            <a:tailEnd/>
          </a:ln>
        </p:spPr>
      </p:pic>
      <p:pic>
        <p:nvPicPr>
          <p:cNvPr id="8" name="Picture 3"/>
          <p:cNvPicPr>
            <a:picLocks noChangeAspect="1" noChangeArrowheads="1"/>
          </p:cNvPicPr>
          <p:nvPr/>
        </p:nvPicPr>
        <p:blipFill rotWithShape="1">
          <a:blip r:embed="rId3" cstate="print"/>
          <a:srcRect t="15600" b="589"/>
          <a:stretch/>
        </p:blipFill>
        <p:spPr bwMode="auto">
          <a:xfrm>
            <a:off x="1981200" y="4855973"/>
            <a:ext cx="7143750" cy="1261322"/>
          </a:xfrm>
          <a:prstGeom prst="rect">
            <a:avLst/>
          </a:prstGeom>
          <a:noFill/>
          <a:ln w="9525">
            <a:noFill/>
            <a:miter lim="800000"/>
            <a:headEnd/>
            <a:tailEnd/>
          </a:ln>
        </p:spPr>
      </p:pic>
    </p:spTree>
    <p:extLst>
      <p:ext uri="{BB962C8B-B14F-4D97-AF65-F5344CB8AC3E}">
        <p14:creationId xmlns:p14="http://schemas.microsoft.com/office/powerpoint/2010/main" val="212304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392328" cy="1371600"/>
          </a:xfrm>
        </p:spPr>
        <p:txBody>
          <a:bodyPr/>
          <a:lstStyle/>
          <a:p>
            <a:r>
              <a:rPr lang="en-US" b="1" dirty="0"/>
              <a:t>Where to write the CSS </a:t>
            </a:r>
            <a:r>
              <a:rPr lang="fr-FR" b="1" dirty="0"/>
              <a:t>: </a:t>
            </a:r>
            <a:r>
              <a:rPr lang="fr-FR" sz="2800" dirty="0" err="1">
                <a:solidFill>
                  <a:srgbClr val="0000FF"/>
                </a:solidFill>
              </a:rPr>
              <a:t>External</a:t>
            </a:r>
            <a:r>
              <a:rPr lang="fr-FR" sz="2800" dirty="0">
                <a:solidFill>
                  <a:srgbClr val="0000FF"/>
                </a:solidFill>
              </a:rPr>
              <a:t> style </a:t>
            </a:r>
            <a:r>
              <a:rPr lang="fr-FR" sz="2800" dirty="0" err="1">
                <a:solidFill>
                  <a:srgbClr val="0000FF"/>
                </a:solidFill>
              </a:rPr>
              <a:t>sheet</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056610" y="1752601"/>
            <a:ext cx="5446159" cy="4823047"/>
          </a:xfrm>
          <a:prstGeom prst="rect">
            <a:avLst/>
          </a:prstGeom>
          <a:noFill/>
          <a:ln w="9525">
            <a:noFill/>
            <a:miter lim="800000"/>
            <a:headEnd/>
            <a:tailEnd/>
          </a:ln>
        </p:spPr>
      </p:pic>
      <p:sp>
        <p:nvSpPr>
          <p:cNvPr id="3" name="Rectangle 2"/>
          <p:cNvSpPr/>
          <p:nvPr/>
        </p:nvSpPr>
        <p:spPr>
          <a:xfrm>
            <a:off x="4471281" y="3456415"/>
            <a:ext cx="458930" cy="461665"/>
          </a:xfrm>
          <a:prstGeom prst="rect">
            <a:avLst/>
          </a:prstGeom>
        </p:spPr>
        <p:txBody>
          <a:bodyPr wrap="none">
            <a:spAutoFit/>
          </a:bodyPr>
          <a:lstStyle/>
          <a:p>
            <a:r>
              <a:rPr lang="en-US" sz="2400" dirty="0">
                <a:latin typeface="Wingdings"/>
                <a:ea typeface="Wingdings"/>
                <a:cs typeface="Wingdings"/>
              </a:rPr>
              <a:t></a:t>
            </a:r>
            <a:endParaRPr lang="en-US" sz="2400" dirty="0"/>
          </a:p>
        </p:txBody>
      </p:sp>
    </p:spTree>
    <p:extLst>
      <p:ext uri="{BB962C8B-B14F-4D97-AF65-F5344CB8AC3E}">
        <p14:creationId xmlns:p14="http://schemas.microsoft.com/office/powerpoint/2010/main" val="213405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52718"/>
            <a:ext cx="8229600" cy="1371600"/>
          </a:xfrm>
        </p:spPr>
        <p:txBody>
          <a:bodyPr>
            <a:normAutofit/>
          </a:bodyPr>
          <a:lstStyle/>
          <a:p>
            <a:r>
              <a:rPr lang="en-US" b="1" dirty="0"/>
              <a:t>Where to write the CSS </a:t>
            </a:r>
            <a:r>
              <a:rPr lang="fr-FR" b="1" dirty="0"/>
              <a:t>: the best solution </a:t>
            </a:r>
            <a:endParaRPr lang="fr-FR" dirty="0"/>
          </a:p>
        </p:txBody>
      </p:sp>
      <p:sp>
        <p:nvSpPr>
          <p:cNvPr id="4" name="Espace réservé du contenu 3"/>
          <p:cNvSpPr>
            <a:spLocks noGrp="1"/>
          </p:cNvSpPr>
          <p:nvPr>
            <p:ph idx="1"/>
          </p:nvPr>
        </p:nvSpPr>
        <p:spPr>
          <a:xfrm>
            <a:off x="2438400" y="1447800"/>
            <a:ext cx="7772400" cy="613048"/>
          </a:xfrm>
        </p:spPr>
        <p:txBody>
          <a:bodyPr/>
          <a:lstStyle/>
          <a:p>
            <a:r>
              <a:rPr lang="en-US" dirty="0"/>
              <a:t>I recommend again to use JsBin.com</a:t>
            </a:r>
            <a:endParaRPr lang="fr-FR" dirty="0"/>
          </a:p>
        </p:txBody>
      </p:sp>
      <p:pic>
        <p:nvPicPr>
          <p:cNvPr id="12291" name="Picture 3"/>
          <p:cNvPicPr>
            <a:picLocks noChangeAspect="1" noChangeArrowheads="1"/>
          </p:cNvPicPr>
          <p:nvPr/>
        </p:nvPicPr>
        <p:blipFill>
          <a:blip r:embed="rId3" cstate="print"/>
          <a:srcRect/>
          <a:stretch>
            <a:fillRect/>
          </a:stretch>
        </p:blipFill>
        <p:spPr bwMode="auto">
          <a:xfrm>
            <a:off x="1566540" y="2276873"/>
            <a:ext cx="9065965" cy="3919141"/>
          </a:xfrm>
          <a:prstGeom prst="rect">
            <a:avLst/>
          </a:prstGeom>
          <a:noFill/>
          <a:ln w="9525">
            <a:noFill/>
            <a:miter lim="800000"/>
            <a:headEnd/>
            <a:tailEnd/>
          </a:ln>
        </p:spPr>
      </p:pic>
    </p:spTree>
    <p:extLst>
      <p:ext uri="{BB962C8B-B14F-4D97-AF65-F5344CB8AC3E}">
        <p14:creationId xmlns:p14="http://schemas.microsoft.com/office/powerpoint/2010/main" val="2489052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52718"/>
            <a:ext cx="8044083" cy="1371600"/>
          </a:xfrm>
        </p:spPr>
        <p:txBody>
          <a:bodyPr/>
          <a:lstStyle/>
          <a:p>
            <a:r>
              <a:rPr lang="en-US" b="1" dirty="0"/>
              <a:t>The comments in CSS</a:t>
            </a:r>
            <a:endParaRPr lang="fr-FR" dirty="0"/>
          </a:p>
        </p:txBody>
      </p:sp>
      <p:sp>
        <p:nvSpPr>
          <p:cNvPr id="4" name="Espace réservé du contenu 3"/>
          <p:cNvSpPr>
            <a:spLocks noGrp="1"/>
          </p:cNvSpPr>
          <p:nvPr>
            <p:ph idx="1"/>
          </p:nvPr>
        </p:nvSpPr>
        <p:spPr>
          <a:xfrm>
            <a:off x="2151435" y="1790328"/>
            <a:ext cx="8075240" cy="1981200"/>
          </a:xfrm>
        </p:spPr>
        <p:txBody>
          <a:bodyPr/>
          <a:lstStyle/>
          <a:p>
            <a:r>
              <a:rPr lang="fr-FR" dirty="0"/>
              <a:t>/* a comment */</a:t>
            </a:r>
          </a:p>
        </p:txBody>
      </p:sp>
      <p:sp>
        <p:nvSpPr>
          <p:cNvPr id="6" name="Espace réservé du contenu 2"/>
          <p:cNvSpPr txBox="1">
            <a:spLocks/>
          </p:cNvSpPr>
          <p:nvPr/>
        </p:nvSpPr>
        <p:spPr>
          <a:xfrm>
            <a:off x="3503712" y="2780928"/>
            <a:ext cx="4968552" cy="244827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a:bodyPr>
          <a:lstStyle/>
          <a:p>
            <a:pPr marL="265176" indent="-265176">
              <a:spcBef>
                <a:spcPts val="250"/>
              </a:spcBef>
              <a:buClr>
                <a:schemeClr val="accent1"/>
              </a:buClr>
              <a:buSzPct val="80000"/>
              <a:defRPr/>
            </a:pPr>
            <a:endParaRPr lang="fr-FR" b="1" dirty="0">
              <a:solidFill>
                <a:srgbClr val="7030A0"/>
              </a:solidFill>
              <a:cs typeface="Arial" pitchFamily="34" charset="0"/>
            </a:endParaRPr>
          </a:p>
          <a:p>
            <a:pPr marL="265176" indent="-265176">
              <a:spcBef>
                <a:spcPts val="250"/>
              </a:spcBef>
              <a:buClr>
                <a:schemeClr val="accent1"/>
              </a:buClr>
              <a:buSzPct val="80000"/>
              <a:defRPr/>
            </a:pPr>
            <a:r>
              <a:rPr lang="fr-FR" sz="2400" b="1" dirty="0">
                <a:solidFill>
                  <a:schemeClr val="accent1"/>
                </a:solidFill>
                <a:cs typeface="Arial" pitchFamily="34" charset="0"/>
              </a:rPr>
              <a:t>        /*  a </a:t>
            </a:r>
            <a:r>
              <a:rPr lang="fr-FR" sz="2400" b="1" dirty="0" err="1">
                <a:solidFill>
                  <a:schemeClr val="accent1"/>
                </a:solidFill>
                <a:cs typeface="Arial" pitchFamily="34" charset="0"/>
              </a:rPr>
              <a:t>paragraph</a:t>
            </a:r>
            <a:r>
              <a:rPr lang="fr-FR" sz="2400" b="1" dirty="0">
                <a:solidFill>
                  <a:schemeClr val="accent1"/>
                </a:solidFill>
                <a:cs typeface="Arial" pitchFamily="34" charset="0"/>
              </a:rPr>
              <a:t> style */</a:t>
            </a:r>
          </a:p>
          <a:p>
            <a:pPr marL="265176" indent="-265176">
              <a:spcBef>
                <a:spcPts val="250"/>
              </a:spcBef>
              <a:buClr>
                <a:schemeClr val="accent1"/>
              </a:buClr>
              <a:buSzPct val="80000"/>
              <a:defRPr/>
            </a:pPr>
            <a:r>
              <a:rPr lang="fr-FR" b="1" dirty="0">
                <a:solidFill>
                  <a:srgbClr val="7030A0"/>
                </a:solidFill>
                <a:cs typeface="Arial" pitchFamily="34" charset="0"/>
              </a:rPr>
              <a:t>P {</a:t>
            </a:r>
          </a:p>
          <a:p>
            <a:pPr marL="265176" indent="-265176">
              <a:spcBef>
                <a:spcPts val="250"/>
              </a:spcBef>
              <a:buClr>
                <a:schemeClr val="accent1"/>
              </a:buClr>
              <a:buSzPct val="80000"/>
              <a:defRPr/>
            </a:pPr>
            <a:r>
              <a:rPr lang="fr-FR" b="1" dirty="0">
                <a:solidFill>
                  <a:srgbClr val="7030A0"/>
                </a:solidFill>
                <a:cs typeface="Arial" pitchFamily="34" charset="0"/>
              </a:rPr>
              <a:t>       </a:t>
            </a:r>
            <a:r>
              <a:rPr lang="fr-FR" b="1" dirty="0" err="1">
                <a:solidFill>
                  <a:schemeClr val="accent2"/>
                </a:solidFill>
                <a:cs typeface="Arial" pitchFamily="34" charset="0"/>
              </a:rPr>
              <a:t>color</a:t>
            </a:r>
            <a:r>
              <a:rPr lang="fr-FR" b="1" dirty="0">
                <a:solidFill>
                  <a:srgbClr val="7030A0"/>
                </a:solidFill>
                <a:cs typeface="Arial" pitchFamily="34" charset="0"/>
              </a:rPr>
              <a:t>  :   </a:t>
            </a:r>
            <a:r>
              <a:rPr lang="fr-FR" b="1" dirty="0" err="1">
                <a:solidFill>
                  <a:srgbClr val="00B050"/>
                </a:solidFill>
                <a:cs typeface="Arial" pitchFamily="34" charset="0"/>
              </a:rPr>
              <a:t>red</a:t>
            </a:r>
            <a:r>
              <a:rPr lang="fr-FR" b="1" dirty="0">
                <a:solidFill>
                  <a:srgbClr val="7030A0"/>
                </a:solidFill>
                <a:cs typeface="Arial" pitchFamily="34" charset="0"/>
              </a:rPr>
              <a:t>;</a:t>
            </a:r>
          </a:p>
          <a:p>
            <a:pPr marL="265176" indent="-265176">
              <a:spcBef>
                <a:spcPts val="250"/>
              </a:spcBef>
              <a:buClr>
                <a:schemeClr val="accent1"/>
              </a:buClr>
              <a:buSzPct val="80000"/>
              <a:defRPr/>
            </a:pPr>
            <a:r>
              <a:rPr lang="fr-FR" b="1" dirty="0">
                <a:solidFill>
                  <a:srgbClr val="7030A0"/>
                </a:solidFill>
                <a:cs typeface="Arial" pitchFamily="34" charset="0"/>
              </a:rPr>
              <a:t>      </a:t>
            </a:r>
            <a:r>
              <a:rPr lang="fr-FR" b="1" dirty="0">
                <a:solidFill>
                  <a:schemeClr val="accent2"/>
                </a:solidFill>
                <a:cs typeface="Arial" pitchFamily="34" charset="0"/>
              </a:rPr>
              <a:t> font-size   </a:t>
            </a:r>
            <a:r>
              <a:rPr lang="fr-FR" b="1" dirty="0">
                <a:solidFill>
                  <a:srgbClr val="7030A0"/>
                </a:solidFill>
                <a:cs typeface="Arial" pitchFamily="34" charset="0"/>
              </a:rPr>
              <a:t>:    </a:t>
            </a:r>
            <a:r>
              <a:rPr lang="fr-FR" b="1" dirty="0">
                <a:solidFill>
                  <a:srgbClr val="0000FF"/>
                </a:solidFill>
                <a:cs typeface="Arial" pitchFamily="34" charset="0"/>
              </a:rPr>
              <a:t>22px</a:t>
            </a:r>
            <a:r>
              <a:rPr lang="fr-FR" b="1" dirty="0">
                <a:solidFill>
                  <a:srgbClr val="7030A0"/>
                </a:solidFill>
                <a:cs typeface="Arial" pitchFamily="34" charset="0"/>
              </a:rPr>
              <a:t>;</a:t>
            </a:r>
          </a:p>
          <a:p>
            <a:pPr marL="265176" indent="-265176">
              <a:spcBef>
                <a:spcPts val="250"/>
              </a:spcBef>
              <a:buClr>
                <a:schemeClr val="accent1"/>
              </a:buClr>
              <a:buSzPct val="80000"/>
              <a:defRPr/>
            </a:pPr>
            <a:r>
              <a:rPr lang="fr-FR" b="1" dirty="0">
                <a:solidFill>
                  <a:srgbClr val="7030A0"/>
                </a:solidFill>
                <a:cs typeface="Arial" pitchFamily="34" charset="0"/>
              </a:rPr>
              <a:t>    }</a:t>
            </a: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35594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412813" cy="1371600"/>
          </a:xfrm>
        </p:spPr>
        <p:txBody>
          <a:bodyPr>
            <a:normAutofit/>
          </a:bodyPr>
          <a:lstStyle/>
          <a:p>
            <a:r>
              <a:rPr lang="en-US" dirty="0"/>
              <a:t>HTML Class: </a:t>
            </a:r>
            <a:r>
              <a:rPr lang="en-US" sz="2800" dirty="0">
                <a:solidFill>
                  <a:srgbClr val="0000FF"/>
                </a:solidFill>
              </a:rPr>
              <a:t>The attributes 'class' and 'id'</a:t>
            </a:r>
          </a:p>
        </p:txBody>
      </p:sp>
      <p:sp>
        <p:nvSpPr>
          <p:cNvPr id="3" name="Content Placeholder 2"/>
          <p:cNvSpPr>
            <a:spLocks noGrp="1"/>
          </p:cNvSpPr>
          <p:nvPr>
            <p:ph idx="1"/>
          </p:nvPr>
        </p:nvSpPr>
        <p:spPr/>
        <p:txBody>
          <a:bodyPr/>
          <a:lstStyle/>
          <a:p>
            <a:pPr marL="342900" indent="-342900">
              <a:buFont typeface="Arial"/>
              <a:buChar char="•"/>
            </a:pPr>
            <a:r>
              <a:rPr lang="en-US" dirty="0"/>
              <a:t>The problem is that we are still very limited with simple selectors: how to apply a different style to two elements of the same type, </a:t>
            </a:r>
          </a:p>
          <a:p>
            <a:r>
              <a:rPr lang="en-US" dirty="0"/>
              <a:t>	</a:t>
            </a:r>
            <a:r>
              <a:rPr lang="en-US" dirty="0" err="1"/>
              <a:t>eg</a:t>
            </a:r>
            <a:r>
              <a:rPr lang="en-US" dirty="0"/>
              <a:t> two paragraphs? </a:t>
            </a:r>
            <a:r>
              <a:rPr lang="en-US" dirty="0">
                <a:solidFill>
                  <a:srgbClr val="0000FF"/>
                </a:solidFill>
              </a:rPr>
              <a:t>It is not possible !!</a:t>
            </a:r>
          </a:p>
          <a:p>
            <a:pPr marL="342900" indent="-342900">
              <a:buFont typeface="Arial"/>
              <a:buChar char="•"/>
            </a:pPr>
            <a:endParaRPr lang="fr-FR" dirty="0"/>
          </a:p>
          <a:p>
            <a:pPr marL="342900" indent="-342900">
              <a:buFont typeface="Arial"/>
              <a:buChar char="•"/>
            </a:pPr>
            <a:r>
              <a:rPr lang="en-US" dirty="0">
                <a:solidFill>
                  <a:srgbClr val="0000FF"/>
                </a:solidFill>
              </a:rPr>
              <a:t>Class</a:t>
            </a:r>
            <a:r>
              <a:rPr lang="en-US" dirty="0"/>
              <a:t> and </a:t>
            </a:r>
            <a:r>
              <a:rPr lang="en-US" dirty="0">
                <a:solidFill>
                  <a:srgbClr val="0000FF"/>
                </a:solidFill>
              </a:rPr>
              <a:t>Id</a:t>
            </a:r>
            <a:r>
              <a:rPr lang="en-US" dirty="0"/>
              <a:t>: HTML attributes that have been created in order to</a:t>
            </a:r>
          </a:p>
          <a:p>
            <a:pPr marL="342900" indent="-342900">
              <a:buFont typeface="Arial"/>
              <a:buChar char="•"/>
            </a:pPr>
            <a:r>
              <a:rPr lang="en-US" dirty="0"/>
              <a:t>apply different styles to the same type of elements.</a:t>
            </a:r>
            <a:endParaRPr lang="fr-FR" dirty="0"/>
          </a:p>
          <a:p>
            <a:pPr marL="342900" indent="-342900">
              <a:buFont typeface="Arial"/>
              <a:buChar char="•"/>
            </a:pPr>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29537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The attributes 'class' and 'id'</a:t>
            </a:r>
          </a:p>
        </p:txBody>
      </p:sp>
      <p:sp>
        <p:nvSpPr>
          <p:cNvPr id="3" name="Content Placeholder 2"/>
          <p:cNvSpPr>
            <a:spLocks noGrp="1"/>
          </p:cNvSpPr>
          <p:nvPr>
            <p:ph idx="1"/>
          </p:nvPr>
        </p:nvSpPr>
        <p:spPr>
          <a:xfrm>
            <a:off x="1981200" y="1752600"/>
            <a:ext cx="8494753" cy="5105400"/>
          </a:xfrm>
        </p:spPr>
        <p:txBody>
          <a:bodyPr/>
          <a:lstStyle/>
          <a:p>
            <a:pPr marL="342900" indent="-342900">
              <a:buFont typeface="Arial"/>
              <a:buChar char="•"/>
            </a:pPr>
            <a:r>
              <a:rPr lang="en-US" dirty="0"/>
              <a:t>In the opening tag of an HTML element, we write the name of the attribute (</a:t>
            </a:r>
            <a:r>
              <a:rPr lang="en-US" dirty="0">
                <a:solidFill>
                  <a:schemeClr val="accent2"/>
                </a:solidFill>
              </a:rPr>
              <a:t>class</a:t>
            </a:r>
            <a:r>
              <a:rPr lang="en-US" dirty="0"/>
              <a:t> and id), and given a consistent value.</a:t>
            </a:r>
          </a:p>
          <a:p>
            <a:pPr marL="342900" indent="-342900">
              <a:buFont typeface="Arial"/>
              <a:buChar char="•"/>
            </a:pPr>
            <a:r>
              <a:rPr lang="en-US" dirty="0"/>
              <a:t>This value should not contain special characters (accents, etc.) or space. For example </a:t>
            </a:r>
            <a:endParaRPr lang="fr-FR" dirty="0"/>
          </a:p>
          <a:p>
            <a:endParaRPr lang="en-US"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130985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The attributes 'class' and 'id'</a:t>
            </a:r>
          </a:p>
        </p:txBody>
      </p:sp>
      <p:sp>
        <p:nvSpPr>
          <p:cNvPr id="3" name="Content Placeholder 2"/>
          <p:cNvSpPr>
            <a:spLocks noGrp="1"/>
          </p:cNvSpPr>
          <p:nvPr>
            <p:ph idx="1"/>
          </p:nvPr>
        </p:nvSpPr>
        <p:spPr>
          <a:xfrm>
            <a:off x="838200" y="1386840"/>
            <a:ext cx="10515600" cy="5105400"/>
          </a:xfrm>
        </p:spPr>
        <p:txBody>
          <a:bodyPr/>
          <a:lstStyle/>
          <a:p>
            <a:pPr marL="342900" indent="-342900">
              <a:buFont typeface="Arial"/>
              <a:buChar char="•"/>
            </a:pPr>
            <a:r>
              <a:rPr lang="en-US" dirty="0"/>
              <a:t>In the opening tag of an HTML element, we write the name of the attribute (</a:t>
            </a:r>
            <a:r>
              <a:rPr lang="en-US" dirty="0">
                <a:solidFill>
                  <a:schemeClr val="accent2"/>
                </a:solidFill>
              </a:rPr>
              <a:t>class</a:t>
            </a:r>
            <a:r>
              <a:rPr lang="en-US" dirty="0"/>
              <a:t> and id), and given a consistent value.</a:t>
            </a:r>
          </a:p>
          <a:p>
            <a:pPr marL="342900" indent="-342900">
              <a:buFont typeface="Arial"/>
              <a:buChar char="•"/>
            </a:pPr>
            <a:r>
              <a:rPr lang="en-US" dirty="0"/>
              <a:t>This value should not contain special characters (accents, etc.) or space. For example </a:t>
            </a:r>
            <a:endParaRPr lang="fr-FR" dirty="0"/>
          </a:p>
          <a:p>
            <a:endParaRPr lang="en-US" dirty="0"/>
          </a:p>
        </p:txBody>
      </p:sp>
      <p:sp>
        <p:nvSpPr>
          <p:cNvPr id="4" name="Espace réservé du contenu 2"/>
          <p:cNvSpPr txBox="1">
            <a:spLocks/>
          </p:cNvSpPr>
          <p:nvPr/>
        </p:nvSpPr>
        <p:spPr>
          <a:xfrm>
            <a:off x="3996118" y="3296279"/>
            <a:ext cx="6154935" cy="3195961"/>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fontScale="77500" lnSpcReduction="20000"/>
          </a:bodyPr>
          <a:lstStyle/>
          <a:p>
            <a:pPr marL="265176" indent="-265176">
              <a:spcBef>
                <a:spcPts val="250"/>
              </a:spcBef>
              <a:buClr>
                <a:schemeClr val="accent1"/>
              </a:buClr>
              <a:buSzPct val="80000"/>
              <a:defRPr/>
            </a:pPr>
            <a:r>
              <a:rPr lang="en-US" b="1" dirty="0">
                <a:solidFill>
                  <a:srgbClr val="7030A0"/>
                </a:solidFill>
                <a:cs typeface="Arial" pitchFamily="34" charset="0"/>
              </a:rPr>
              <a:t>&lt;!DOCTYPE html&gt; </a:t>
            </a:r>
          </a:p>
          <a:p>
            <a:pPr marL="265176" indent="-265176">
              <a:spcBef>
                <a:spcPts val="250"/>
              </a:spcBef>
              <a:buClr>
                <a:schemeClr val="accent1"/>
              </a:buClr>
              <a:buSzPct val="80000"/>
              <a:defRPr/>
            </a:pPr>
            <a:r>
              <a:rPr lang="en-US" b="1" dirty="0">
                <a:solidFill>
                  <a:srgbClr val="7030A0"/>
                </a:solidFill>
                <a:cs typeface="Arial" pitchFamily="34" charset="0"/>
              </a:rPr>
              <a:t>&lt;html&gt;   </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&lt;title&gt; </a:t>
            </a:r>
            <a:r>
              <a:rPr lang="en-US" b="1" dirty="0" err="1">
                <a:solidFill>
                  <a:srgbClr val="7030A0"/>
                </a:solidFill>
                <a:cs typeface="Arial" pitchFamily="34" charset="0"/>
              </a:rPr>
              <a:t>Css</a:t>
            </a:r>
            <a:r>
              <a:rPr lang="en-US" b="1" dirty="0">
                <a:solidFill>
                  <a:srgbClr val="7030A0"/>
                </a:solidFill>
                <a:cs typeface="Arial" pitchFamily="34" charset="0"/>
              </a:rPr>
              <a:t> illustrations   &lt;/title&gt;</a:t>
            </a:r>
          </a:p>
          <a:p>
            <a:pPr marL="265176" indent="-265176">
              <a:spcBef>
                <a:spcPts val="250"/>
              </a:spcBef>
              <a:buClr>
                <a:schemeClr val="accent1"/>
              </a:buClr>
              <a:buSzPct val="80000"/>
              <a:defRPr/>
            </a:pPr>
            <a:r>
              <a:rPr lang="en-US" b="1" dirty="0">
                <a:solidFill>
                  <a:srgbClr val="7030A0"/>
                </a:solidFill>
                <a:cs typeface="Arial" pitchFamily="34" charset="0"/>
              </a:rPr>
              <a:t>	       &lt;meta </a:t>
            </a:r>
            <a:r>
              <a:rPr lang="en-US" b="1" dirty="0" err="1">
                <a:solidFill>
                  <a:srgbClr val="7030A0"/>
                </a:solidFill>
                <a:cs typeface="Arial" pitchFamily="34" charset="0"/>
              </a:rPr>
              <a:t>charset</a:t>
            </a:r>
            <a:r>
              <a:rPr lang="en-US" b="1" dirty="0">
                <a:solidFill>
                  <a:srgbClr val="7030A0"/>
                </a:solidFill>
                <a:cs typeface="Arial" pitchFamily="34" charset="0"/>
              </a:rPr>
              <a:t>="utf-8"&gt;</a:t>
            </a:r>
          </a:p>
          <a:p>
            <a:pPr marL="265176" indent="-265176">
              <a:spcBef>
                <a:spcPts val="250"/>
              </a:spcBef>
              <a:buClr>
                <a:schemeClr val="accent1"/>
              </a:buClr>
              <a:buSzPct val="80000"/>
              <a:defRPr/>
            </a:pPr>
            <a:r>
              <a:rPr lang="en-US" b="1" dirty="0">
                <a:solidFill>
                  <a:srgbClr val="7030A0"/>
                </a:solidFill>
                <a:cs typeface="Arial" pitchFamily="34" charset="0"/>
              </a:rPr>
              <a:t>            </a:t>
            </a:r>
            <a:r>
              <a:rPr lang="en-US" b="1" dirty="0">
                <a:solidFill>
                  <a:srgbClr val="0000FF"/>
                </a:solidFill>
                <a:cs typeface="Arial" pitchFamily="34" charset="0"/>
              </a:rPr>
              <a:t> &lt;link </a:t>
            </a:r>
            <a:r>
              <a:rPr lang="en-US" b="1" dirty="0" err="1">
                <a:solidFill>
                  <a:schemeClr val="accent2"/>
                </a:solidFill>
                <a:cs typeface="Arial" pitchFamily="34" charset="0"/>
              </a:rPr>
              <a:t>rel</a:t>
            </a:r>
            <a:r>
              <a:rPr lang="en-US" b="1" dirty="0">
                <a:solidFill>
                  <a:srgbClr val="7030A0"/>
                </a:solidFill>
                <a:cs typeface="Arial" pitchFamily="34" charset="0"/>
              </a:rPr>
              <a:t>=“</a:t>
            </a:r>
            <a:r>
              <a:rPr lang="en-US" b="1" dirty="0" err="1">
                <a:solidFill>
                  <a:srgbClr val="7030A0"/>
                </a:solidFill>
                <a:cs typeface="Arial" pitchFamily="34" charset="0"/>
              </a:rPr>
              <a:t>stylesheet</a:t>
            </a:r>
            <a:r>
              <a:rPr lang="en-US" b="1" dirty="0">
                <a:solidFill>
                  <a:srgbClr val="7030A0"/>
                </a:solidFill>
                <a:cs typeface="Arial" pitchFamily="34" charset="0"/>
              </a:rPr>
              <a:t>“  </a:t>
            </a:r>
            <a:r>
              <a:rPr lang="en-US" b="1" dirty="0" err="1">
                <a:solidFill>
                  <a:schemeClr val="accent2"/>
                </a:solidFill>
                <a:cs typeface="Arial" pitchFamily="34" charset="0"/>
              </a:rPr>
              <a:t>href</a:t>
            </a:r>
            <a:r>
              <a:rPr lang="en-US" b="1" dirty="0">
                <a:solidFill>
                  <a:srgbClr val="7030A0"/>
                </a:solidFill>
                <a:cs typeface="Arial" pitchFamily="34" charset="0"/>
              </a:rPr>
              <a:t>= “style1.css“/</a:t>
            </a:r>
            <a:r>
              <a:rPr lang="en-US" b="1" dirty="0">
                <a:solidFill>
                  <a:srgbClr val="0000FF"/>
                </a:solidFill>
                <a:cs typeface="Arial" pitchFamily="34" charset="0"/>
              </a:rPr>
              <a:t>&gt;</a:t>
            </a:r>
          </a:p>
          <a:p>
            <a:pPr marL="265176" indent="-265176">
              <a:spcBef>
                <a:spcPts val="250"/>
              </a:spcBef>
              <a:buClr>
                <a:schemeClr val="accent1"/>
              </a:buClr>
              <a:buSzPct val="80000"/>
              <a:defRPr/>
            </a:pPr>
            <a:r>
              <a:rPr lang="en-US" b="1" dirty="0">
                <a:solidFill>
                  <a:srgbClr val="7030A0"/>
                </a:solidFill>
                <a:cs typeface="Arial" pitchFamily="34" charset="0"/>
              </a:rPr>
              <a:t>	 &lt;/head&gt;</a:t>
            </a:r>
          </a:p>
          <a:p>
            <a:pPr marL="265176" indent="-265176">
              <a:spcBef>
                <a:spcPts val="250"/>
              </a:spcBef>
              <a:buClr>
                <a:schemeClr val="accent1"/>
              </a:buClr>
              <a:buSzPct val="80000"/>
              <a:defRPr/>
            </a:pPr>
            <a:r>
              <a:rPr lang="en-US" b="1" dirty="0">
                <a:solidFill>
                  <a:srgbClr val="7030A0"/>
                </a:solidFill>
                <a:cs typeface="Arial" pitchFamily="34" charset="0"/>
              </a:rPr>
              <a:t>		  </a:t>
            </a:r>
          </a:p>
          <a:p>
            <a:pPr marL="265176" indent="-265176">
              <a:spcBef>
                <a:spcPts val="250"/>
              </a:spcBef>
              <a:buClr>
                <a:schemeClr val="accent1"/>
              </a:buClr>
              <a:buSzPct val="80000"/>
              <a:defRPr/>
            </a:pPr>
            <a:r>
              <a:rPr lang="en-US" b="1" dirty="0">
                <a:solidFill>
                  <a:srgbClr val="7030A0"/>
                </a:solidFill>
                <a:cs typeface="Arial" pitchFamily="34" charset="0"/>
              </a:rPr>
              <a:t>	  &lt;body&gt;</a:t>
            </a:r>
          </a:p>
          <a:p>
            <a:pPr marL="265176" indent="-265176">
              <a:spcBef>
                <a:spcPts val="250"/>
              </a:spcBef>
              <a:buClr>
                <a:schemeClr val="accent1"/>
              </a:buClr>
              <a:buSzPct val="80000"/>
              <a:defRPr/>
            </a:pPr>
            <a:r>
              <a:rPr lang="en-US" b="1" dirty="0">
                <a:solidFill>
                  <a:srgbClr val="7030A0"/>
                </a:solidFill>
                <a:cs typeface="Arial" pitchFamily="34" charset="0"/>
              </a:rPr>
              <a:t>                   &lt;p </a:t>
            </a:r>
            <a:r>
              <a:rPr lang="en-US" b="1" dirty="0">
                <a:solidFill>
                  <a:srgbClr val="0000FF"/>
                </a:solidFill>
                <a:cs typeface="Arial" pitchFamily="34" charset="0"/>
              </a:rPr>
              <a:t>class</a:t>
            </a:r>
            <a:r>
              <a:rPr lang="en-US" b="1" dirty="0">
                <a:solidFill>
                  <a:srgbClr val="7030A0"/>
                </a:solidFill>
                <a:cs typeface="Arial" pitchFamily="34" charset="0"/>
              </a:rPr>
              <a:t>=“</a:t>
            </a:r>
            <a:r>
              <a:rPr lang="en-US" b="1" dirty="0">
                <a:solidFill>
                  <a:srgbClr val="00B0F0"/>
                </a:solidFill>
                <a:cs typeface="Arial" pitchFamily="34" charset="0"/>
              </a:rPr>
              <a:t>para_1</a:t>
            </a:r>
            <a:r>
              <a:rPr lang="en-US" b="1" dirty="0">
                <a:solidFill>
                  <a:srgbClr val="7030A0"/>
                </a:solidFill>
                <a:cs typeface="Arial" pitchFamily="34" charset="0"/>
              </a:rPr>
              <a:t>”&gt;  </a:t>
            </a:r>
            <a:r>
              <a:rPr lang="fr-FR" b="1" dirty="0">
                <a:solidFill>
                  <a:srgbClr val="7030A0"/>
                </a:solidFill>
                <a:cs typeface="Arial" pitchFamily="34" charset="0"/>
              </a:rPr>
              <a:t>a </a:t>
            </a:r>
            <a:r>
              <a:rPr lang="fr-FR" b="1" dirty="0" err="1">
                <a:solidFill>
                  <a:srgbClr val="7030A0"/>
                </a:solidFill>
                <a:cs typeface="Arial" pitchFamily="34" charset="0"/>
              </a:rPr>
              <a:t>paragraph</a:t>
            </a:r>
            <a:r>
              <a:rPr lang="fr-FR" b="1" dirty="0">
                <a:solidFill>
                  <a:srgbClr val="7030A0"/>
                </a:solidFill>
                <a:cs typeface="Arial" pitchFamily="34" charset="0"/>
              </a:rPr>
              <a:t> </a:t>
            </a:r>
            <a:r>
              <a:rPr lang="en-US" b="1" dirty="0">
                <a:solidFill>
                  <a:srgbClr val="7030A0"/>
                </a:solidFill>
                <a:cs typeface="Arial" pitchFamily="34" charset="0"/>
              </a:rPr>
              <a:t>&lt;/p&gt;</a:t>
            </a:r>
          </a:p>
          <a:p>
            <a:pPr marL="265176" indent="-265176">
              <a:spcBef>
                <a:spcPts val="250"/>
              </a:spcBef>
              <a:buClr>
                <a:schemeClr val="accent1"/>
              </a:buClr>
              <a:buSzPct val="80000"/>
              <a:defRPr/>
            </a:pPr>
            <a:r>
              <a:rPr lang="en-US" b="1" dirty="0">
                <a:solidFill>
                  <a:srgbClr val="7030A0"/>
                </a:solidFill>
                <a:cs typeface="Arial" pitchFamily="34" charset="0"/>
              </a:rPr>
              <a:t>                   &lt;p </a:t>
            </a:r>
            <a:r>
              <a:rPr lang="en-US" b="1" dirty="0">
                <a:solidFill>
                  <a:srgbClr val="0000FF"/>
                </a:solidFill>
                <a:cs typeface="Arial" pitchFamily="34" charset="0"/>
              </a:rPr>
              <a:t>id</a:t>
            </a:r>
            <a:r>
              <a:rPr lang="en-US" b="1" dirty="0">
                <a:solidFill>
                  <a:srgbClr val="7030A0"/>
                </a:solidFill>
                <a:cs typeface="Arial" pitchFamily="34" charset="0"/>
              </a:rPr>
              <a:t>=“</a:t>
            </a:r>
            <a:r>
              <a:rPr lang="en-US" b="1" dirty="0">
                <a:solidFill>
                  <a:srgbClr val="00B0F0"/>
                </a:solidFill>
                <a:cs typeface="Arial" pitchFamily="34" charset="0"/>
              </a:rPr>
              <a:t>para_2</a:t>
            </a:r>
            <a:r>
              <a:rPr lang="en-US" b="1" dirty="0">
                <a:solidFill>
                  <a:srgbClr val="7030A0"/>
                </a:solidFill>
                <a:cs typeface="Arial" pitchFamily="34" charset="0"/>
              </a:rPr>
              <a:t>”&gt;  </a:t>
            </a:r>
            <a:r>
              <a:rPr lang="fr-FR" b="1" dirty="0">
                <a:solidFill>
                  <a:srgbClr val="7030A0"/>
                </a:solidFill>
                <a:cs typeface="Arial" pitchFamily="34" charset="0"/>
              </a:rPr>
              <a:t>an </a:t>
            </a:r>
            <a:r>
              <a:rPr lang="fr-FR" b="1" dirty="0" err="1">
                <a:solidFill>
                  <a:srgbClr val="7030A0"/>
                </a:solidFill>
                <a:cs typeface="Arial" pitchFamily="34" charset="0"/>
              </a:rPr>
              <a:t>other</a:t>
            </a:r>
            <a:r>
              <a:rPr lang="fr-FR" b="1" dirty="0">
                <a:solidFill>
                  <a:srgbClr val="7030A0"/>
                </a:solidFill>
                <a:cs typeface="Arial" pitchFamily="34" charset="0"/>
              </a:rPr>
              <a:t> </a:t>
            </a:r>
            <a:r>
              <a:rPr lang="fr-FR" b="1" dirty="0" err="1">
                <a:solidFill>
                  <a:srgbClr val="7030A0"/>
                </a:solidFill>
                <a:cs typeface="Arial" pitchFamily="34" charset="0"/>
              </a:rPr>
              <a:t>paragraph</a:t>
            </a:r>
            <a:r>
              <a:rPr lang="fr-FR" b="1" dirty="0">
                <a:solidFill>
                  <a:srgbClr val="7030A0"/>
                </a:solidFill>
                <a:cs typeface="Arial" pitchFamily="34" charset="0"/>
              </a:rPr>
              <a:t> </a:t>
            </a:r>
            <a:r>
              <a:rPr lang="en-US" b="1" dirty="0">
                <a:solidFill>
                  <a:srgbClr val="7030A0"/>
                </a:solidFill>
                <a:cs typeface="Arial" pitchFamily="34" charset="0"/>
              </a:rPr>
              <a:t>&lt;/p&gt;  </a:t>
            </a:r>
          </a:p>
          <a:p>
            <a:pPr marL="265176" indent="-265176">
              <a:spcBef>
                <a:spcPts val="250"/>
              </a:spcBef>
              <a:buClr>
                <a:schemeClr val="accent1"/>
              </a:buClr>
              <a:buSzPct val="80000"/>
              <a:defRPr/>
            </a:pPr>
            <a:r>
              <a:rPr lang="en-US" b="1" dirty="0">
                <a:solidFill>
                  <a:srgbClr val="7030A0"/>
                </a:solidFill>
                <a:cs typeface="Arial" pitchFamily="34" charset="0"/>
              </a:rPr>
              <a:t>	   &lt;/body&gt;         </a:t>
            </a:r>
          </a:p>
          <a:p>
            <a:pPr marL="265176" indent="-265176">
              <a:spcBef>
                <a:spcPts val="250"/>
              </a:spcBef>
              <a:buClr>
                <a:schemeClr val="accent1"/>
              </a:buClr>
              <a:buSzPct val="80000"/>
              <a:defRPr/>
            </a:pPr>
            <a:r>
              <a:rPr lang="en-US" b="1" dirty="0">
                <a:solidFill>
                  <a:srgbClr val="7030A0"/>
                </a:solidFill>
                <a:cs typeface="Arial" pitchFamily="34" charset="0"/>
              </a:rPr>
              <a:t>      &lt;/html&gt;</a:t>
            </a:r>
            <a:endParaRPr lang="fr-FR" b="1" dirty="0">
              <a:solidFill>
                <a:srgbClr val="7030A0"/>
              </a:solidFill>
              <a:cs typeface="Arial" pitchFamily="34" charset="0"/>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49774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1584" y="206545"/>
            <a:ext cx="7772400" cy="921215"/>
          </a:xfrm>
        </p:spPr>
        <p:txBody>
          <a:bodyPr>
            <a:normAutofit/>
          </a:bodyPr>
          <a:lstStyle/>
          <a:p>
            <a:r>
              <a:rPr lang="en-US" dirty="0"/>
              <a:t>The attributes 'class' and 'id'</a:t>
            </a:r>
            <a:endParaRPr lang="fr-FR" dirty="0"/>
          </a:p>
        </p:txBody>
      </p:sp>
      <p:sp>
        <p:nvSpPr>
          <p:cNvPr id="4" name="Espace réservé du contenu 3"/>
          <p:cNvSpPr>
            <a:spLocks noGrp="1"/>
          </p:cNvSpPr>
          <p:nvPr>
            <p:ph idx="1"/>
          </p:nvPr>
        </p:nvSpPr>
        <p:spPr>
          <a:xfrm>
            <a:off x="2136439" y="1111847"/>
            <a:ext cx="7772400" cy="2269232"/>
          </a:xfrm>
        </p:spPr>
        <p:txBody>
          <a:bodyPr>
            <a:normAutofit/>
          </a:bodyPr>
          <a:lstStyle/>
          <a:p>
            <a:r>
              <a:rPr lang="en-US" sz="2400" dirty="0"/>
              <a:t>In the CSS file:</a:t>
            </a:r>
          </a:p>
          <a:p>
            <a:pPr>
              <a:buNone/>
            </a:pPr>
            <a:r>
              <a:rPr lang="en-US" sz="2400" dirty="0"/>
              <a:t>- Start our statement by one </a:t>
            </a:r>
            <a:r>
              <a:rPr lang="en-US" sz="2400" b="1" dirty="0">
                <a:solidFill>
                  <a:schemeClr val="accent1"/>
                </a:solidFill>
              </a:rPr>
              <a:t>point</a:t>
            </a:r>
            <a:r>
              <a:rPr lang="en-US" sz="2400" dirty="0"/>
              <a:t> for a </a:t>
            </a:r>
            <a:r>
              <a:rPr lang="en-US" sz="2400" dirty="0">
                <a:solidFill>
                  <a:srgbClr val="0000FF"/>
                </a:solidFill>
              </a:rPr>
              <a:t>class attribute</a:t>
            </a:r>
          </a:p>
          <a:p>
            <a:pPr>
              <a:buNone/>
            </a:pPr>
            <a:r>
              <a:rPr lang="en-US" sz="2400" dirty="0"/>
              <a:t>- Begin our statement with a </a:t>
            </a:r>
            <a:r>
              <a:rPr lang="en-US" sz="2400" b="1" dirty="0">
                <a:solidFill>
                  <a:schemeClr val="accent1"/>
                </a:solidFill>
              </a:rPr>
              <a:t>sharp</a:t>
            </a:r>
            <a:r>
              <a:rPr lang="en-US" sz="2400" dirty="0"/>
              <a:t> for an </a:t>
            </a:r>
            <a:r>
              <a:rPr lang="en-US" sz="2400" dirty="0">
                <a:solidFill>
                  <a:srgbClr val="0000FF"/>
                </a:solidFill>
              </a:rPr>
              <a:t>id attribute</a:t>
            </a:r>
            <a:r>
              <a:rPr lang="en-US" sz="2400" dirty="0"/>
              <a:t>.</a:t>
            </a:r>
          </a:p>
          <a:p>
            <a:r>
              <a:rPr lang="en-US" sz="2400" dirty="0"/>
              <a:t>After the point or sharp, you write the value of the attribute</a:t>
            </a:r>
            <a:endParaRPr lang="fr-FR" sz="2400" dirty="0"/>
          </a:p>
        </p:txBody>
      </p:sp>
      <p:pic>
        <p:nvPicPr>
          <p:cNvPr id="15362" name="Picture 2"/>
          <p:cNvPicPr>
            <a:picLocks noChangeAspect="1" noChangeArrowheads="1"/>
          </p:cNvPicPr>
          <p:nvPr/>
        </p:nvPicPr>
        <p:blipFill>
          <a:blip r:embed="rId3" cstate="print"/>
          <a:srcRect/>
          <a:stretch>
            <a:fillRect/>
          </a:stretch>
        </p:blipFill>
        <p:spPr bwMode="auto">
          <a:xfrm>
            <a:off x="1884789" y="3524615"/>
            <a:ext cx="8422421" cy="3203823"/>
          </a:xfrm>
          <a:prstGeom prst="rect">
            <a:avLst/>
          </a:prstGeom>
          <a:noFill/>
          <a:ln w="9525">
            <a:noFill/>
            <a:miter lim="800000"/>
            <a:headEnd/>
            <a:tailEnd/>
          </a:ln>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480659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8931468" cy="6858000"/>
          </a:xfrm>
        </p:spPr>
        <p:txBody>
          <a:bodyPr/>
          <a:lstStyle/>
          <a:p>
            <a:r>
              <a:rPr lang="en-US" dirty="0"/>
              <a:t>Example 2: </a:t>
            </a:r>
          </a:p>
        </p:txBody>
      </p:sp>
      <p:pic>
        <p:nvPicPr>
          <p:cNvPr id="4" name="Picture 3" descr="Screen Shot 2018-02-16 at 11.10.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450713"/>
            <a:ext cx="5869250" cy="4834915"/>
          </a:xfrm>
          <a:prstGeom prst="rect">
            <a:avLst/>
          </a:prstGeom>
        </p:spPr>
      </p:pic>
      <p:pic>
        <p:nvPicPr>
          <p:cNvPr id="5" name="Picture 4" descr="Screen Shot 2018-02-16 at 11.10.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58" y="3733829"/>
            <a:ext cx="4770741" cy="3031092"/>
          </a:xfrm>
          <a:prstGeom prst="rect">
            <a:avLst/>
          </a:prstGeom>
        </p:spPr>
      </p:pic>
      <p:sp>
        <p:nvSpPr>
          <p:cNvPr id="6" name="TextBox 5"/>
          <p:cNvSpPr txBox="1"/>
          <p:nvPr/>
        </p:nvSpPr>
        <p:spPr>
          <a:xfrm>
            <a:off x="13106144" y="3154988"/>
            <a:ext cx="184666" cy="646331"/>
          </a:xfrm>
          <a:prstGeom prst="rect">
            <a:avLst/>
          </a:prstGeom>
          <a:noFill/>
        </p:spPr>
        <p:txBody>
          <a:bodyPr wrap="none" rtlCol="0">
            <a:spAutoFit/>
          </a:bodyPr>
          <a:lstStyle/>
          <a:p>
            <a:endParaRPr lang="en-US" dirty="0"/>
          </a:p>
          <a:p>
            <a:endParaRPr lang="en-US" dirty="0"/>
          </a:p>
        </p:txBody>
      </p:sp>
      <p:sp>
        <p:nvSpPr>
          <p:cNvPr id="7" name="Rectangle 6"/>
          <p:cNvSpPr/>
          <p:nvPr/>
        </p:nvSpPr>
        <p:spPr>
          <a:xfrm rot="16200000">
            <a:off x="5859740" y="3315429"/>
            <a:ext cx="659817" cy="584776"/>
          </a:xfrm>
          <a:prstGeom prst="rect">
            <a:avLst/>
          </a:prstGeom>
        </p:spPr>
        <p:txBody>
          <a:bodyPr wrap="square">
            <a:spAutoFit/>
          </a:bodyPr>
          <a:lstStyle/>
          <a:p>
            <a:r>
              <a:rPr lang="en-US" sz="3200" b="1" dirty="0">
                <a:latin typeface="Lucida Grande"/>
                <a:ea typeface="Lucida Grande"/>
                <a:cs typeface="Lucida Grande"/>
              </a:rPr>
              <a:t>↵</a:t>
            </a:r>
            <a:endParaRPr lang="en-US" sz="3200" dirty="0"/>
          </a:p>
        </p:txBody>
      </p:sp>
    </p:spTree>
    <p:extLst>
      <p:ext uri="{BB962C8B-B14F-4D97-AF65-F5344CB8AC3E}">
        <p14:creationId xmlns:p14="http://schemas.microsoft.com/office/powerpoint/2010/main" val="42274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756937" cy="1371600"/>
          </a:xfrm>
        </p:spPr>
        <p:txBody>
          <a:bodyPr/>
          <a:lstStyle/>
          <a:p>
            <a:r>
              <a:rPr lang="en-US" dirty="0"/>
              <a:t>CSS</a:t>
            </a:r>
          </a:p>
        </p:txBody>
      </p:sp>
      <p:sp>
        <p:nvSpPr>
          <p:cNvPr id="3" name="Content Placeholder 2"/>
          <p:cNvSpPr>
            <a:spLocks noGrp="1"/>
          </p:cNvSpPr>
          <p:nvPr>
            <p:ph idx="1"/>
          </p:nvPr>
        </p:nvSpPr>
        <p:spPr>
          <a:xfrm>
            <a:off x="1981200" y="1752601"/>
            <a:ext cx="8235270" cy="4878587"/>
          </a:xfrm>
        </p:spPr>
        <p:txBody>
          <a:bodyPr>
            <a:normAutofit fontScale="92500" lnSpcReduction="20000"/>
          </a:bodyPr>
          <a:lstStyle/>
          <a:p>
            <a:pPr marL="342900" indent="-342900">
              <a:buFont typeface="Arial"/>
              <a:buChar char="•"/>
            </a:pPr>
            <a:r>
              <a:rPr lang="en-US" dirty="0">
                <a:solidFill>
                  <a:srgbClr val="DC5924"/>
                </a:solidFill>
              </a:rPr>
              <a:t>CSS</a:t>
            </a:r>
            <a:r>
              <a:rPr lang="en-US" dirty="0"/>
              <a:t> stands for </a:t>
            </a:r>
            <a:r>
              <a:rPr lang="en-US" dirty="0">
                <a:solidFill>
                  <a:schemeClr val="accent5"/>
                </a:solidFill>
              </a:rPr>
              <a:t>C</a:t>
            </a:r>
            <a:r>
              <a:rPr lang="en-US" dirty="0"/>
              <a:t>ascading </a:t>
            </a:r>
            <a:r>
              <a:rPr lang="en-US" dirty="0">
                <a:solidFill>
                  <a:srgbClr val="DC5924"/>
                </a:solidFill>
              </a:rPr>
              <a:t>S</a:t>
            </a:r>
            <a:r>
              <a:rPr lang="en-US" dirty="0"/>
              <a:t>tyle </a:t>
            </a:r>
            <a:r>
              <a:rPr lang="en-US" dirty="0">
                <a:solidFill>
                  <a:srgbClr val="DC5924"/>
                </a:solidFill>
              </a:rPr>
              <a:t>S</a:t>
            </a:r>
            <a:r>
              <a:rPr lang="en-US" dirty="0"/>
              <a:t>heets</a:t>
            </a:r>
          </a:p>
          <a:p>
            <a:pPr marL="342900" indent="-342900">
              <a:buFont typeface="Arial"/>
              <a:buChar char="•"/>
            </a:pPr>
            <a:r>
              <a:rPr lang="en-US" dirty="0">
                <a:solidFill>
                  <a:srgbClr val="DC5924"/>
                </a:solidFill>
              </a:rPr>
              <a:t>CSS</a:t>
            </a:r>
            <a:r>
              <a:rPr lang="en-US" dirty="0"/>
              <a:t> describes how HTML elements are to be displayed on screen, paper, or in other media</a:t>
            </a:r>
          </a:p>
          <a:p>
            <a:pPr marL="342900" indent="-342900">
              <a:buFont typeface="Arial"/>
              <a:buChar char="•"/>
            </a:pPr>
            <a:r>
              <a:rPr lang="en-US" dirty="0">
                <a:solidFill>
                  <a:srgbClr val="DC5924"/>
                </a:solidFill>
              </a:rPr>
              <a:t>CSS</a:t>
            </a:r>
            <a:r>
              <a:rPr lang="en-US" dirty="0"/>
              <a:t> saves a lot of work. It can control the layout of multiple web pages all at once</a:t>
            </a:r>
          </a:p>
          <a:p>
            <a:pPr marL="342900" indent="-342900">
              <a:buFont typeface="Arial"/>
              <a:buChar char="•"/>
            </a:pPr>
            <a:r>
              <a:rPr lang="en-US" dirty="0"/>
              <a:t>External </a:t>
            </a:r>
            <a:r>
              <a:rPr lang="en-US" dirty="0" err="1"/>
              <a:t>stylesheets</a:t>
            </a:r>
            <a:r>
              <a:rPr lang="en-US" dirty="0"/>
              <a:t> are stored in </a:t>
            </a:r>
            <a:r>
              <a:rPr lang="en-US" dirty="0">
                <a:solidFill>
                  <a:srgbClr val="DC5924"/>
                </a:solidFill>
              </a:rPr>
              <a:t>CSS</a:t>
            </a:r>
            <a:r>
              <a:rPr lang="en-US" dirty="0"/>
              <a:t> files</a:t>
            </a:r>
          </a:p>
          <a:p>
            <a:pPr marL="342900" indent="-342900">
              <a:buFont typeface="Arial"/>
              <a:buChar char="•"/>
            </a:pPr>
            <a:r>
              <a:rPr lang="en-US" dirty="0">
                <a:solidFill>
                  <a:srgbClr val="DC5924"/>
                </a:solidFill>
              </a:rPr>
              <a:t>CSS</a:t>
            </a:r>
            <a:r>
              <a:rPr lang="en-US" dirty="0"/>
              <a:t> is is used to define styles for your web pages, including the design, layout and variations in display for different devices and screen sizes.</a:t>
            </a:r>
            <a:endParaRPr lang="ar-sa" dirty="0"/>
          </a:p>
          <a:p>
            <a:pPr marL="342900" indent="-342900">
              <a:buFont typeface="Arial"/>
              <a:buChar char="•"/>
            </a:pPr>
            <a:r>
              <a:rPr lang="en-GB" dirty="0"/>
              <a:t>So, the </a:t>
            </a:r>
            <a:r>
              <a:rPr lang="en-GB" dirty="0">
                <a:solidFill>
                  <a:srgbClr val="DC5924"/>
                </a:solidFill>
              </a:rPr>
              <a:t>CSS</a:t>
            </a:r>
            <a:r>
              <a:rPr lang="en-GB" dirty="0"/>
              <a:t> allows you to change the look of your text, add boarders or change the layout of the elements on your page.</a:t>
            </a:r>
            <a:endParaRPr lang="ar-sa" dirty="0"/>
          </a:p>
          <a:p>
            <a:pPr marL="342900" indent="-342900">
              <a:buFont typeface="Arial"/>
              <a:buChar char="•"/>
            </a:pPr>
            <a:r>
              <a:rPr lang="en-US" dirty="0">
                <a:solidFill>
                  <a:srgbClr val="DC5924"/>
                </a:solidFill>
              </a:rPr>
              <a:t>CSS3</a:t>
            </a:r>
            <a:r>
              <a:rPr lang="en-US" dirty="0"/>
              <a:t> is the latest standard for CSS.</a:t>
            </a:r>
          </a:p>
          <a:p>
            <a:endParaRPr lang="en-US" dirty="0"/>
          </a:p>
          <a:p>
            <a:pPr marL="342900" indent="-342900">
              <a:buFont typeface="Arial"/>
              <a:buChar char="•"/>
            </a:pPr>
            <a:endParaRPr lang="ar-sa" dirty="0"/>
          </a:p>
          <a:p>
            <a:pPr marL="342900" indent="-342900">
              <a:buFont typeface="Arial"/>
              <a:buChar char="•"/>
            </a:pPr>
            <a:endParaRPr lang="en-US" dirty="0"/>
          </a:p>
          <a:p>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837586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274638"/>
            <a:ext cx="8219256" cy="994122"/>
          </a:xfrm>
        </p:spPr>
        <p:txBody>
          <a:bodyPr>
            <a:normAutofit/>
          </a:bodyPr>
          <a:lstStyle/>
          <a:p>
            <a:r>
              <a:rPr lang="en-US" dirty="0"/>
              <a:t>The attributes 'class' and 'id'</a:t>
            </a:r>
            <a:endParaRPr lang="fr-FR" dirty="0"/>
          </a:p>
        </p:txBody>
      </p:sp>
      <p:sp>
        <p:nvSpPr>
          <p:cNvPr id="4" name="Espace réservé du contenu 3"/>
          <p:cNvSpPr>
            <a:spLocks noGrp="1"/>
          </p:cNvSpPr>
          <p:nvPr>
            <p:ph idx="1"/>
          </p:nvPr>
        </p:nvSpPr>
        <p:spPr>
          <a:xfrm>
            <a:off x="1991544" y="1447800"/>
            <a:ext cx="8496944" cy="4933528"/>
          </a:xfrm>
        </p:spPr>
        <p:txBody>
          <a:bodyPr>
            <a:normAutofit lnSpcReduction="10000"/>
          </a:bodyPr>
          <a:lstStyle/>
          <a:p>
            <a:pPr>
              <a:buNone/>
            </a:pPr>
            <a:r>
              <a:rPr lang="en-US" dirty="0"/>
              <a:t>Why create two attributes to do the same thing?</a:t>
            </a:r>
          </a:p>
          <a:p>
            <a:pPr>
              <a:buNone/>
            </a:pPr>
            <a:r>
              <a:rPr lang="en-US" dirty="0"/>
              <a:t>What is the difference between class and id? : An </a:t>
            </a:r>
            <a:r>
              <a:rPr lang="en-US" dirty="0">
                <a:solidFill>
                  <a:srgbClr val="0000FF"/>
                </a:solidFill>
              </a:rPr>
              <a:t>id</a:t>
            </a:r>
            <a:r>
              <a:rPr lang="en-US" dirty="0"/>
              <a:t> attribute with a specific value can only </a:t>
            </a:r>
            <a:r>
              <a:rPr lang="en-US" u="sng" dirty="0"/>
              <a:t>be used once in a page</a:t>
            </a:r>
            <a:r>
              <a:rPr lang="en-US" dirty="0"/>
              <a:t>, </a:t>
            </a:r>
            <a:r>
              <a:rPr lang="en-US" u="sng" dirty="0"/>
              <a:t>in contrast to the </a:t>
            </a:r>
            <a:r>
              <a:rPr lang="en-US" dirty="0"/>
              <a:t>notion of </a:t>
            </a:r>
            <a:r>
              <a:rPr lang="en-US" dirty="0">
                <a:solidFill>
                  <a:srgbClr val="0000FF"/>
                </a:solidFill>
              </a:rPr>
              <a:t>class</a:t>
            </a:r>
            <a:r>
              <a:rPr lang="en-US" dirty="0"/>
              <a:t>.</a:t>
            </a:r>
          </a:p>
          <a:p>
            <a:pPr>
              <a:buNone/>
            </a:pPr>
            <a:endParaRPr lang="en-US" dirty="0">
              <a:solidFill>
                <a:srgbClr val="0000FF"/>
              </a:solidFill>
            </a:endParaRPr>
          </a:p>
          <a:p>
            <a:pPr>
              <a:buNone/>
            </a:pPr>
            <a:r>
              <a:rPr lang="en-US" dirty="0">
                <a:solidFill>
                  <a:srgbClr val="0000FF"/>
                </a:solidFill>
              </a:rPr>
              <a:t> Id</a:t>
            </a:r>
            <a:r>
              <a:rPr lang="en-US" dirty="0"/>
              <a:t>: will be used for single elements in a web page, such as the logo for example.</a:t>
            </a:r>
          </a:p>
          <a:p>
            <a:pPr>
              <a:buNone/>
            </a:pPr>
            <a:r>
              <a:rPr lang="en-US" dirty="0">
                <a:solidFill>
                  <a:srgbClr val="0000FF"/>
                </a:solidFill>
              </a:rPr>
              <a:t>Class</a:t>
            </a:r>
            <a:r>
              <a:rPr lang="en-US" dirty="0"/>
              <a:t>: can be used for multiple identical attributes (</a:t>
            </a:r>
            <a:r>
              <a:rPr lang="en-US" dirty="0" err="1"/>
              <a:t>ie</a:t>
            </a:r>
            <a:r>
              <a:rPr lang="en-US" dirty="0"/>
              <a:t> having the same value) per page.</a:t>
            </a:r>
          </a:p>
          <a:p>
            <a:pPr>
              <a:buNone/>
            </a:pPr>
            <a:r>
              <a:rPr lang="en-US" dirty="0">
                <a:sym typeface="Wingdings" pitchFamily="2" charset="2"/>
              </a:rPr>
              <a:t></a:t>
            </a:r>
            <a:r>
              <a:rPr lang="en-US" dirty="0"/>
              <a:t>This allows you to apply the same style to different elements.</a:t>
            </a:r>
            <a:endParaRPr lang="fr-FR"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032831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3216" y="404664"/>
            <a:ext cx="8282777" cy="1143000"/>
          </a:xfrm>
        </p:spPr>
        <p:txBody>
          <a:bodyPr>
            <a:normAutofit/>
          </a:bodyPr>
          <a:lstStyle/>
          <a:p>
            <a:r>
              <a:rPr lang="en-US" dirty="0"/>
              <a:t>The attributes 'class' and 'id'</a:t>
            </a:r>
            <a:endParaRPr lang="fr-FR" dirty="0"/>
          </a:p>
        </p:txBody>
      </p:sp>
      <p:pic>
        <p:nvPicPr>
          <p:cNvPr id="44033" name="Picture 1"/>
          <p:cNvPicPr>
            <a:picLocks noGrp="1" noChangeAspect="1" noChangeArrowheads="1"/>
          </p:cNvPicPr>
          <p:nvPr>
            <p:ph idx="1"/>
          </p:nvPr>
        </p:nvPicPr>
        <p:blipFill>
          <a:blip r:embed="rId2" cstate="print"/>
          <a:srcRect t="1136" b="1136"/>
          <a:stretch>
            <a:fillRect/>
          </a:stretch>
        </p:blipFill>
        <p:spPr bwMode="auto">
          <a:xfrm>
            <a:off x="1524000" y="2148840"/>
            <a:ext cx="9509760" cy="350519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37684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52718"/>
            <a:ext cx="7777777" cy="1371600"/>
          </a:xfrm>
        </p:spPr>
        <p:txBody>
          <a:bodyPr/>
          <a:lstStyle/>
          <a:p>
            <a:r>
              <a:rPr lang="en-US" b="1" dirty="0"/>
              <a:t>div and span elements</a:t>
            </a:r>
            <a:endParaRPr lang="fr-FR" dirty="0"/>
          </a:p>
        </p:txBody>
      </p:sp>
      <p:sp>
        <p:nvSpPr>
          <p:cNvPr id="4" name="Espace réservé du contenu 3"/>
          <p:cNvSpPr>
            <a:spLocks noGrp="1"/>
          </p:cNvSpPr>
          <p:nvPr>
            <p:ph idx="1"/>
          </p:nvPr>
        </p:nvSpPr>
        <p:spPr>
          <a:xfrm>
            <a:off x="1991544" y="1700808"/>
            <a:ext cx="8219256" cy="3925416"/>
          </a:xfrm>
        </p:spPr>
        <p:txBody>
          <a:bodyPr>
            <a:normAutofit fontScale="92500" lnSpcReduction="20000"/>
          </a:bodyPr>
          <a:lstStyle/>
          <a:p>
            <a:pPr marL="342900" indent="-342900">
              <a:buFont typeface="Arial"/>
              <a:buChar char="•"/>
            </a:pPr>
            <a:r>
              <a:rPr lang="en-US" dirty="0"/>
              <a:t>The </a:t>
            </a:r>
            <a:r>
              <a:rPr lang="en-US" dirty="0">
                <a:solidFill>
                  <a:srgbClr val="0000FF"/>
                </a:solidFill>
              </a:rPr>
              <a:t>div</a:t>
            </a:r>
            <a:r>
              <a:rPr lang="en-US" dirty="0"/>
              <a:t> and </a:t>
            </a:r>
            <a:r>
              <a:rPr lang="en-US" dirty="0">
                <a:solidFill>
                  <a:srgbClr val="0000FF"/>
                </a:solidFill>
              </a:rPr>
              <a:t>span</a:t>
            </a:r>
            <a:r>
              <a:rPr lang="en-US" dirty="0"/>
              <a:t> elements have no semantic value as element &lt;p&gt; or &lt;h1&gt;</a:t>
            </a:r>
          </a:p>
          <a:p>
            <a:pPr marL="342900" indent="-342900">
              <a:buFont typeface="Arial"/>
              <a:buChar char="•"/>
            </a:pPr>
            <a:r>
              <a:rPr lang="en-US" dirty="0"/>
              <a:t>The </a:t>
            </a:r>
            <a:r>
              <a:rPr lang="en-US" dirty="0">
                <a:solidFill>
                  <a:schemeClr val="accent5"/>
                </a:solidFill>
              </a:rPr>
              <a:t>div</a:t>
            </a:r>
            <a:r>
              <a:rPr lang="en-US" dirty="0"/>
              <a:t> and </a:t>
            </a:r>
            <a:r>
              <a:rPr lang="en-US" dirty="0">
                <a:solidFill>
                  <a:srgbClr val="DC5924"/>
                </a:solidFill>
              </a:rPr>
              <a:t>span</a:t>
            </a:r>
            <a:r>
              <a:rPr lang="en-US" dirty="0"/>
              <a:t> elements will be our </a:t>
            </a:r>
            <a:r>
              <a:rPr lang="en-US" dirty="0">
                <a:solidFill>
                  <a:srgbClr val="0000FF"/>
                </a:solidFill>
              </a:rPr>
              <a:t>containers</a:t>
            </a:r>
            <a:r>
              <a:rPr lang="en-US" dirty="0"/>
              <a:t>.</a:t>
            </a:r>
          </a:p>
          <a:p>
            <a:pPr marL="342900" indent="-342900">
              <a:buFont typeface="Arial"/>
              <a:buChar char="•"/>
            </a:pPr>
            <a:r>
              <a:rPr lang="en-US" dirty="0"/>
              <a:t>We're going to use to surround blocks of code and be able to assign individual styles to these blocks.</a:t>
            </a:r>
          </a:p>
          <a:p>
            <a:endParaRPr lang="en-US" dirty="0"/>
          </a:p>
          <a:p>
            <a:r>
              <a:rPr lang="en-US" dirty="0"/>
              <a:t>The use of </a:t>
            </a:r>
            <a:r>
              <a:rPr lang="en-US" dirty="0">
                <a:solidFill>
                  <a:srgbClr val="DC5924"/>
                </a:solidFill>
              </a:rPr>
              <a:t>div</a:t>
            </a:r>
            <a:r>
              <a:rPr lang="en-US" dirty="0"/>
              <a:t> and </a:t>
            </a:r>
            <a:r>
              <a:rPr lang="en-US" dirty="0">
                <a:solidFill>
                  <a:srgbClr val="DC5924"/>
                </a:solidFill>
              </a:rPr>
              <a:t>span</a:t>
            </a:r>
            <a:r>
              <a:rPr lang="en-US" dirty="0"/>
              <a:t> elements is very simple:</a:t>
            </a:r>
          </a:p>
          <a:p>
            <a:r>
              <a:rPr lang="en-US" dirty="0"/>
              <a:t>Surrounding the desired block of code with a pair of opening tags</a:t>
            </a:r>
          </a:p>
          <a:p>
            <a:pPr>
              <a:buNone/>
            </a:pPr>
            <a:r>
              <a:rPr lang="en-US" dirty="0"/>
              <a:t>and closing </a:t>
            </a:r>
            <a:r>
              <a:rPr lang="en-US" dirty="0">
                <a:solidFill>
                  <a:srgbClr val="DC5924"/>
                </a:solidFill>
              </a:rPr>
              <a:t>&lt;/div&gt; </a:t>
            </a:r>
            <a:r>
              <a:rPr lang="en-US" dirty="0"/>
              <a:t>or </a:t>
            </a:r>
            <a:r>
              <a:rPr lang="en-US" dirty="0">
                <a:solidFill>
                  <a:srgbClr val="DC5924"/>
                </a:solidFill>
              </a:rPr>
              <a:t>&lt;/span&gt;</a:t>
            </a:r>
            <a:r>
              <a:rPr lang="en-US" dirty="0"/>
              <a:t>.</a:t>
            </a:r>
            <a:endParaRPr lang="fr-FR"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028177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778098"/>
          </a:xfrm>
        </p:spPr>
        <p:txBody>
          <a:bodyPr/>
          <a:lstStyle/>
          <a:p>
            <a:r>
              <a:rPr lang="en-US" b="1" dirty="0"/>
              <a:t>div and span elements</a:t>
            </a:r>
            <a:endParaRPr lang="fr-FR" dirty="0"/>
          </a:p>
        </p:txBody>
      </p:sp>
      <p:sp>
        <p:nvSpPr>
          <p:cNvPr id="6" name="Rectangle 5"/>
          <p:cNvSpPr/>
          <p:nvPr/>
        </p:nvSpPr>
        <p:spPr>
          <a:xfrm>
            <a:off x="1919536" y="5568932"/>
            <a:ext cx="8748464" cy="830997"/>
          </a:xfrm>
          <a:prstGeom prst="rect">
            <a:avLst/>
          </a:prstGeom>
        </p:spPr>
        <p:txBody>
          <a:bodyPr wrap="square">
            <a:spAutoFit/>
          </a:bodyPr>
          <a:lstStyle/>
          <a:p>
            <a:r>
              <a:rPr lang="fr-FR" dirty="0">
                <a:sym typeface="Wingdings" pitchFamily="2" charset="2"/>
              </a:rPr>
              <a:t></a:t>
            </a:r>
            <a:r>
              <a:rPr lang="en-US" dirty="0"/>
              <a:t> </a:t>
            </a:r>
            <a:r>
              <a:rPr lang="en-US" sz="2400" dirty="0"/>
              <a:t>We can apply a particular style to any portion of code in our HTML page.</a:t>
            </a:r>
            <a:endParaRPr lang="fr-FR" sz="2400" dirty="0"/>
          </a:p>
        </p:txBody>
      </p:sp>
      <p:sp>
        <p:nvSpPr>
          <p:cNvPr id="8" name="Espace réservé du contenu 2"/>
          <p:cNvSpPr txBox="1">
            <a:spLocks/>
          </p:cNvSpPr>
          <p:nvPr/>
        </p:nvSpPr>
        <p:spPr>
          <a:xfrm>
            <a:off x="2279576" y="1124745"/>
            <a:ext cx="7776864" cy="4109563"/>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a:t>
            </a:r>
            <a:r>
              <a:rPr lang="en-US" sz="1400" b="1" dirty="0" err="1">
                <a:solidFill>
                  <a:srgbClr val="7030A0"/>
                </a:solidFill>
                <a:cs typeface="Arial" pitchFamily="34" charset="0"/>
              </a:rPr>
              <a:t>Css</a:t>
            </a:r>
            <a:r>
              <a:rPr lang="en-US" sz="1400" b="1" dirty="0">
                <a:solidFill>
                  <a:srgbClr val="7030A0"/>
                </a:solidFill>
                <a:cs typeface="Arial" pitchFamily="34" charset="0"/>
              </a:rPr>
              <a:t> illustrations   &lt;/title&gt;</a:t>
            </a:r>
          </a:p>
          <a:p>
            <a:pPr marL="265176" indent="-265176">
              <a:spcBef>
                <a:spcPts val="250"/>
              </a:spcBef>
              <a:buClr>
                <a:schemeClr val="accent1"/>
              </a:buClr>
              <a:buSzPct val="80000"/>
              <a:defRPr/>
            </a:pPr>
            <a:r>
              <a:rPr lang="en-US" sz="1400" b="1" dirty="0">
                <a:solidFill>
                  <a:srgbClr val="7030A0"/>
                </a:solidFill>
                <a:cs typeface="Arial" pitchFamily="34" charset="0"/>
              </a:rPr>
              <a:t>	       &lt;meta charset="utf-8”&gt;       </a:t>
            </a:r>
          </a:p>
          <a:p>
            <a:pPr marL="265176" indent="-265176">
              <a:spcBef>
                <a:spcPts val="250"/>
              </a:spcBef>
              <a:buClr>
                <a:schemeClr val="accent1"/>
              </a:buClr>
              <a:buSzPct val="80000"/>
              <a:defRPr/>
            </a:pPr>
            <a:r>
              <a:rPr lang="en-US" sz="1400" b="1" dirty="0">
                <a:solidFill>
                  <a:srgbClr val="7030A0"/>
                </a:solidFill>
                <a:cs typeface="Arial" pitchFamily="34" charset="0"/>
              </a:rPr>
              <a:t>	 &lt;/head&gt;	  </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0000FF"/>
                </a:solidFill>
                <a:cs typeface="Arial" pitchFamily="34" charset="0"/>
              </a:rPr>
              <a:t>           &lt;div class="container"&gt;</a:t>
            </a:r>
          </a:p>
          <a:p>
            <a:pPr marL="265176" indent="-265176">
              <a:spcBef>
                <a:spcPts val="250"/>
              </a:spcBef>
              <a:buClr>
                <a:schemeClr val="accent1"/>
              </a:buClr>
              <a:buSzPct val="80000"/>
              <a:defRPr/>
            </a:pPr>
            <a:r>
              <a:rPr lang="en-US" sz="1400" b="1" dirty="0">
                <a:solidFill>
                  <a:srgbClr val="7030A0"/>
                </a:solidFill>
                <a:cs typeface="Arial" pitchFamily="34" charset="0"/>
              </a:rPr>
              <a:t>               &lt;h1 class="</a:t>
            </a:r>
            <a:r>
              <a:rPr lang="en-US" sz="1400" b="1" dirty="0" err="1">
                <a:solidFill>
                  <a:srgbClr val="7030A0"/>
                </a:solidFill>
                <a:cs typeface="Arial" pitchFamily="34" charset="0"/>
              </a:rPr>
              <a:t>blue_class</a:t>
            </a:r>
            <a:r>
              <a:rPr lang="en-US" sz="1400" b="1" dirty="0">
                <a:solidFill>
                  <a:srgbClr val="7030A0"/>
                </a:solidFill>
                <a:cs typeface="Arial" pitchFamily="34" charset="0"/>
              </a:rPr>
              <a:t>"&gt; a title for </a:t>
            </a:r>
            <a:r>
              <a:rPr lang="en-US" sz="1400" b="1" dirty="0">
                <a:solidFill>
                  <a:schemeClr val="accent1"/>
                </a:solidFill>
                <a:cs typeface="Arial" pitchFamily="34" charset="0"/>
              </a:rPr>
              <a:t>&lt;span  class="underline"&gt; span &lt;/span&gt; </a:t>
            </a:r>
            <a:r>
              <a:rPr lang="en-US" sz="1400" b="1" dirty="0">
                <a:solidFill>
                  <a:srgbClr val="7030A0"/>
                </a:solidFill>
                <a:cs typeface="Arial" pitchFamily="34" charset="0"/>
              </a:rPr>
              <a:t>and  div</a:t>
            </a:r>
          </a:p>
          <a:p>
            <a:pPr marL="265176" indent="-265176">
              <a:spcBef>
                <a:spcPts val="250"/>
              </a:spcBef>
              <a:buClr>
                <a:schemeClr val="accent1"/>
              </a:buClr>
              <a:buSzPct val="80000"/>
              <a:defRPr/>
            </a:pPr>
            <a:r>
              <a:rPr lang="en-US" sz="1400" b="1" dirty="0">
                <a:solidFill>
                  <a:srgbClr val="7030A0"/>
                </a:solidFill>
                <a:cs typeface="Arial" pitchFamily="34" charset="0"/>
              </a:rPr>
              <a:t>           &lt;/h1&gt; </a:t>
            </a:r>
          </a:p>
          <a:p>
            <a:pPr marL="265176" indent="-265176">
              <a:spcBef>
                <a:spcPts val="250"/>
              </a:spcBef>
              <a:buClr>
                <a:schemeClr val="accent1"/>
              </a:buClr>
              <a:buSzPct val="80000"/>
              <a:defRPr/>
            </a:pPr>
            <a:r>
              <a:rPr lang="en-US" sz="1400" b="1" dirty="0">
                <a:solidFill>
                  <a:srgbClr val="7030A0"/>
                </a:solidFill>
                <a:cs typeface="Arial" pitchFamily="34" charset="0"/>
              </a:rPr>
              <a:t>           &lt;p class="</a:t>
            </a:r>
            <a:r>
              <a:rPr lang="en-US" sz="1400" b="1" dirty="0" err="1">
                <a:solidFill>
                  <a:srgbClr val="7030A0"/>
                </a:solidFill>
                <a:cs typeface="Arial" pitchFamily="34" charset="0"/>
              </a:rPr>
              <a:t>blue_class</a:t>
            </a:r>
            <a:r>
              <a:rPr lang="en-US" sz="1400" b="1" dirty="0">
                <a:solidFill>
                  <a:srgbClr val="7030A0"/>
                </a:solidFill>
                <a:cs typeface="Arial" pitchFamily="34" charset="0"/>
              </a:rPr>
              <a:t>"&gt;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id="para_2"&gt;  an other paragraph &lt;/p&gt; </a:t>
            </a:r>
          </a:p>
          <a:p>
            <a:pPr marL="265176" indent="-265176">
              <a:spcBef>
                <a:spcPts val="250"/>
              </a:spcBef>
              <a:buClr>
                <a:schemeClr val="accent1"/>
              </a:buClr>
              <a:buSzPct val="80000"/>
              <a:defRPr/>
            </a:pPr>
            <a:r>
              <a:rPr lang="en-US" sz="1400" b="1" dirty="0">
                <a:solidFill>
                  <a:srgbClr val="0000FF"/>
                </a:solidFill>
                <a:cs typeface="Arial" pitchFamily="34" charset="0"/>
              </a:rPr>
              <a:t>            &lt;/div &gt;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3388994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23592" y="476672"/>
            <a:ext cx="7772400" cy="634082"/>
          </a:xfrm>
        </p:spPr>
        <p:txBody>
          <a:bodyPr>
            <a:normAutofit fontScale="90000"/>
          </a:bodyPr>
          <a:lstStyle/>
          <a:p>
            <a:r>
              <a:rPr lang="en-US" b="1" dirty="0"/>
              <a:t>div and span elements</a:t>
            </a:r>
            <a:endParaRPr lang="fr-FR" dirty="0"/>
          </a:p>
        </p:txBody>
      </p:sp>
      <p:pic>
        <p:nvPicPr>
          <p:cNvPr id="40962" name="Picture 2"/>
          <p:cNvPicPr>
            <a:picLocks noChangeAspect="1" noChangeArrowheads="1"/>
          </p:cNvPicPr>
          <p:nvPr/>
        </p:nvPicPr>
        <p:blipFill>
          <a:blip r:embed="rId2" cstate="print"/>
          <a:srcRect/>
          <a:stretch>
            <a:fillRect/>
          </a:stretch>
        </p:blipFill>
        <p:spPr bwMode="auto">
          <a:xfrm>
            <a:off x="2063553" y="1052737"/>
            <a:ext cx="7742237" cy="2924175"/>
          </a:xfrm>
          <a:prstGeom prst="rect">
            <a:avLst/>
          </a:prstGeom>
          <a:noFill/>
          <a:ln w="9525">
            <a:solidFill>
              <a:schemeClr val="tx1"/>
            </a:solid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5015880" y="4146496"/>
            <a:ext cx="2736304" cy="2711504"/>
          </a:xfrm>
          <a:prstGeom prst="rect">
            <a:avLst/>
          </a:prstGeom>
          <a:noFill/>
          <a:ln w="9525">
            <a:solidFill>
              <a:schemeClr val="tx1"/>
            </a:solidFill>
            <a:miter lim="800000"/>
            <a:headEnd/>
            <a:tailEnd/>
          </a:ln>
        </p:spPr>
      </p:pic>
      <p:sp>
        <p:nvSpPr>
          <p:cNvPr id="7" name="ZoneTexte 6"/>
          <p:cNvSpPr txBox="1"/>
          <p:nvPr/>
        </p:nvSpPr>
        <p:spPr>
          <a:xfrm>
            <a:off x="8184233" y="4869160"/>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9349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95600" y="764704"/>
            <a:ext cx="7772400" cy="792088"/>
          </a:xfrm>
        </p:spPr>
        <p:txBody>
          <a:bodyPr>
            <a:noAutofit/>
          </a:bodyPr>
          <a:lstStyle/>
          <a:p>
            <a:r>
              <a:rPr lang="en-US" sz="3200" dirty="0"/>
              <a:t>Format text and position elements through CSS</a:t>
            </a:r>
            <a:endParaRPr lang="fr-FR" sz="3200" dirty="0"/>
          </a:p>
        </p:txBody>
      </p:sp>
      <p:sp>
        <p:nvSpPr>
          <p:cNvPr id="5" name="Espace réservé du contenu 4"/>
          <p:cNvSpPr>
            <a:spLocks noGrp="1"/>
          </p:cNvSpPr>
          <p:nvPr>
            <p:ph idx="1"/>
          </p:nvPr>
        </p:nvSpPr>
        <p:spPr/>
        <p:txBody>
          <a:bodyPr/>
          <a:lstStyle/>
          <a:p>
            <a:pPr>
              <a:buNone/>
            </a:pPr>
            <a:endParaRPr lang="en-US" dirty="0"/>
          </a:p>
          <a:p>
            <a:pPr lvl="1">
              <a:buNone/>
            </a:pPr>
            <a:r>
              <a:rPr lang="en-US" dirty="0">
                <a:solidFill>
                  <a:srgbClr val="0000FF"/>
                </a:solidFill>
              </a:rPr>
              <a:t>- Use of "</a:t>
            </a:r>
            <a:r>
              <a:rPr lang="fr-FR" b="1" dirty="0">
                <a:solidFill>
                  <a:srgbClr val="0000FF"/>
                </a:solidFill>
              </a:rPr>
              <a:t> font-size </a:t>
            </a:r>
            <a:r>
              <a:rPr lang="en-US" dirty="0">
                <a:solidFill>
                  <a:srgbClr val="0000FF"/>
                </a:solidFill>
              </a:rPr>
              <a:t>";</a:t>
            </a:r>
          </a:p>
          <a:p>
            <a:pPr lvl="1">
              <a:buNone/>
            </a:pPr>
            <a:r>
              <a:rPr lang="en-US" dirty="0">
                <a:solidFill>
                  <a:srgbClr val="0000FF"/>
                </a:solidFill>
              </a:rPr>
              <a:t>- Use of "</a:t>
            </a:r>
            <a:r>
              <a:rPr lang="fr-FR" b="1" dirty="0">
                <a:solidFill>
                  <a:srgbClr val="0000FF"/>
                </a:solidFill>
              </a:rPr>
              <a:t> font-style </a:t>
            </a:r>
            <a:r>
              <a:rPr lang="en-US" dirty="0">
                <a:solidFill>
                  <a:srgbClr val="0000FF"/>
                </a:solidFill>
              </a:rPr>
              <a:t>";</a:t>
            </a:r>
          </a:p>
          <a:p>
            <a:pPr lvl="1">
              <a:buNone/>
            </a:pPr>
            <a:r>
              <a:rPr lang="en-US" dirty="0">
                <a:solidFill>
                  <a:srgbClr val="0000FF"/>
                </a:solidFill>
              </a:rPr>
              <a:t>- Use of "</a:t>
            </a:r>
            <a:r>
              <a:rPr lang="fr-FR" b="1" dirty="0">
                <a:solidFill>
                  <a:srgbClr val="0000FF"/>
                </a:solidFill>
              </a:rPr>
              <a:t> font-</a:t>
            </a:r>
            <a:r>
              <a:rPr lang="fr-FR" b="1" dirty="0" err="1">
                <a:solidFill>
                  <a:srgbClr val="0000FF"/>
                </a:solidFill>
              </a:rPr>
              <a:t>weight</a:t>
            </a:r>
            <a:r>
              <a:rPr lang="fr-FR" b="1" dirty="0">
                <a:solidFill>
                  <a:srgbClr val="0000FF"/>
                </a:solidFill>
              </a:rPr>
              <a:t> </a:t>
            </a:r>
            <a:r>
              <a:rPr lang="en-US" dirty="0">
                <a:solidFill>
                  <a:srgbClr val="0000FF"/>
                </a:solidFill>
              </a:rPr>
              <a:t>";</a:t>
            </a:r>
          </a:p>
          <a:p>
            <a:pPr lvl="1">
              <a:buNone/>
            </a:pPr>
            <a:r>
              <a:rPr lang="en-US" dirty="0">
                <a:solidFill>
                  <a:srgbClr val="0000FF"/>
                </a:solidFill>
              </a:rPr>
              <a:t>- </a:t>
            </a:r>
            <a:r>
              <a:rPr lang="en-US" b="1" dirty="0">
                <a:solidFill>
                  <a:srgbClr val="0000FF"/>
                </a:solidFill>
              </a:rPr>
              <a:t>web safe fonts </a:t>
            </a:r>
            <a:endParaRPr lang="en-US" dirty="0">
              <a:solidFill>
                <a:srgbClr val="0000FF"/>
              </a:solidFill>
            </a:endParaRPr>
          </a:p>
        </p:txBody>
      </p:sp>
    </p:spTree>
    <p:extLst>
      <p:ext uri="{BB962C8B-B14F-4D97-AF65-F5344CB8AC3E}">
        <p14:creationId xmlns:p14="http://schemas.microsoft.com/office/powerpoint/2010/main" val="2424356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980728"/>
            <a:ext cx="7772400" cy="720080"/>
          </a:xfrm>
        </p:spPr>
        <p:txBody>
          <a:bodyPr>
            <a:normAutofit fontScale="90000"/>
          </a:bodyPr>
          <a:lstStyle/>
          <a:p>
            <a:r>
              <a:rPr lang="en-US" b="1" dirty="0"/>
              <a:t>Font-size property</a:t>
            </a:r>
            <a:br>
              <a:rPr lang="fr-FR" dirty="0"/>
            </a:br>
            <a:endParaRPr lang="fr-FR" dirty="0"/>
          </a:p>
        </p:txBody>
      </p:sp>
      <p:sp>
        <p:nvSpPr>
          <p:cNvPr id="5" name="Espace réservé du contenu 4"/>
          <p:cNvSpPr>
            <a:spLocks noGrp="1"/>
          </p:cNvSpPr>
          <p:nvPr>
            <p:ph idx="1"/>
          </p:nvPr>
        </p:nvSpPr>
        <p:spPr>
          <a:xfrm>
            <a:off x="1919536" y="1447800"/>
            <a:ext cx="8748464" cy="4573488"/>
          </a:xfrm>
        </p:spPr>
        <p:txBody>
          <a:bodyPr>
            <a:normAutofit fontScale="77500" lnSpcReduction="20000"/>
          </a:bodyPr>
          <a:lstStyle/>
          <a:p>
            <a:pPr>
              <a:buNone/>
            </a:pPr>
            <a:r>
              <a:rPr lang="fr-FR" b="1" dirty="0"/>
              <a:t>The font-size:  </a:t>
            </a:r>
            <a:r>
              <a:rPr lang="en-US" dirty="0"/>
              <a:t>to change the size of text.</a:t>
            </a:r>
          </a:p>
          <a:p>
            <a:pPr>
              <a:buNone/>
            </a:pPr>
            <a:endParaRPr lang="en-US" dirty="0"/>
          </a:p>
          <a:p>
            <a:pPr>
              <a:buNone/>
            </a:pPr>
            <a:r>
              <a:rPr lang="en-US" dirty="0"/>
              <a:t>This property accepts two types of values: </a:t>
            </a:r>
          </a:p>
          <a:p>
            <a:pPr marL="514350" indent="-514350">
              <a:buFont typeface="+mj-lt"/>
              <a:buAutoNum type="arabicPeriod"/>
            </a:pPr>
            <a:r>
              <a:rPr lang="en-US" dirty="0">
                <a:solidFill>
                  <a:srgbClr val="0000FF"/>
                </a:solidFill>
              </a:rPr>
              <a:t>Absolute value </a:t>
            </a:r>
            <a:r>
              <a:rPr lang="en-US" dirty="0"/>
              <a:t>(in pixels or point): fix the size of a text definitively</a:t>
            </a:r>
          </a:p>
          <a:p>
            <a:pPr marL="514350" indent="-514350">
              <a:buFont typeface="+mj-lt"/>
              <a:buAutoNum type="arabicPeriod"/>
            </a:pPr>
            <a:r>
              <a:rPr lang="en-US" dirty="0">
                <a:solidFill>
                  <a:srgbClr val="0000FF"/>
                </a:solidFill>
              </a:rPr>
              <a:t>Relative value  </a:t>
            </a:r>
            <a:r>
              <a:rPr lang="en-US" dirty="0"/>
              <a:t>(in </a:t>
            </a:r>
            <a:r>
              <a:rPr lang="en-US" dirty="0" err="1"/>
              <a:t>em</a:t>
            </a:r>
            <a:r>
              <a:rPr lang="en-US" dirty="0"/>
              <a:t>, ex, or percentage): allow the text to fit in relation to preferences of your visitors; If you fix the size of a text to 100%, the text can have different sizes depending on the settings made by your visitors on their browsers.</a:t>
            </a:r>
            <a:endParaRPr lang="fr-FR" dirty="0"/>
          </a:p>
          <a:p>
            <a:pPr marL="514350" indent="-514350">
              <a:buFont typeface="+mj-lt"/>
              <a:buAutoNum type="arabicPeriod"/>
            </a:pPr>
            <a:endParaRPr lang="fr-FR" dirty="0"/>
          </a:p>
          <a:p>
            <a:pPr marL="514350" indent="-514350">
              <a:buNone/>
            </a:pPr>
            <a:r>
              <a:rPr lang="en-US" sz="1900" dirty="0" err="1">
                <a:solidFill>
                  <a:schemeClr val="accent1"/>
                </a:solidFill>
              </a:rPr>
              <a:t>px</a:t>
            </a:r>
            <a:r>
              <a:rPr lang="en-US" sz="1900" dirty="0">
                <a:solidFill>
                  <a:schemeClr val="accent1"/>
                </a:solidFill>
              </a:rPr>
              <a:t>: pixel,</a:t>
            </a:r>
          </a:p>
          <a:p>
            <a:pPr marL="514350" indent="-514350">
              <a:buNone/>
            </a:pPr>
            <a:r>
              <a:rPr lang="en-US" sz="1900" dirty="0" err="1">
                <a:solidFill>
                  <a:schemeClr val="accent1"/>
                </a:solidFill>
              </a:rPr>
              <a:t>em</a:t>
            </a:r>
            <a:r>
              <a:rPr lang="en-US" sz="1900" dirty="0">
                <a:solidFill>
                  <a:schemeClr val="accent1"/>
                </a:solidFill>
              </a:rPr>
              <a:t> and ex depend on the font and may be different for each document element</a:t>
            </a:r>
          </a:p>
          <a:p>
            <a:pPr marL="514350" indent="-514350">
              <a:buNone/>
            </a:pPr>
            <a:r>
              <a:rPr lang="en-US" sz="1900" dirty="0">
                <a:solidFill>
                  <a:schemeClr val="accent1"/>
                </a:solidFill>
              </a:rPr>
              <a:t>ex: express sizes on the x-height of the font. The x-height is schematically height smaller letters like a, c, m, o.</a:t>
            </a:r>
          </a:p>
          <a:p>
            <a:pPr marL="514350" indent="-514350">
              <a:buNone/>
            </a:pPr>
            <a:r>
              <a:rPr lang="en-US" sz="1900" dirty="0" err="1">
                <a:solidFill>
                  <a:schemeClr val="accent1"/>
                </a:solidFill>
              </a:rPr>
              <a:t>em</a:t>
            </a:r>
            <a:r>
              <a:rPr lang="en-US" sz="1900" dirty="0">
                <a:solidFill>
                  <a:schemeClr val="accent1"/>
                </a:solidFill>
              </a:rPr>
              <a:t> is simply the size of the font</a:t>
            </a:r>
            <a:endParaRPr lang="fr-FR" sz="19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71516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67608" y="404664"/>
            <a:ext cx="7772400" cy="706090"/>
          </a:xfrm>
        </p:spPr>
        <p:txBody>
          <a:bodyPr>
            <a:normAutofit/>
          </a:bodyPr>
          <a:lstStyle/>
          <a:p>
            <a:r>
              <a:rPr lang="en-US" b="1" dirty="0"/>
              <a:t>Font-size property</a:t>
            </a:r>
            <a:endParaRPr lang="fr-FR" dirty="0"/>
          </a:p>
        </p:txBody>
      </p:sp>
      <p:pic>
        <p:nvPicPr>
          <p:cNvPr id="28675" name="Picture 3"/>
          <p:cNvPicPr>
            <a:picLocks noGrp="1" noChangeAspect="1" noChangeArrowheads="1"/>
          </p:cNvPicPr>
          <p:nvPr>
            <p:ph idx="1"/>
          </p:nvPr>
        </p:nvPicPr>
        <p:blipFill>
          <a:blip r:embed="rId3" cstate="print"/>
          <a:srcRect/>
          <a:stretch>
            <a:fillRect/>
          </a:stretch>
        </p:blipFill>
        <p:spPr bwMode="auto">
          <a:xfrm>
            <a:off x="1445630" y="1524001"/>
            <a:ext cx="9222402" cy="3503421"/>
          </a:xfrm>
          <a:prstGeom prst="rect">
            <a:avLst/>
          </a:prstGeom>
          <a:noFill/>
          <a:ln w="9525">
            <a:solidFill>
              <a:schemeClr val="tx1"/>
            </a:solid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5104583" y="5091261"/>
            <a:ext cx="3295650" cy="1362075"/>
          </a:xfrm>
          <a:prstGeom prst="rect">
            <a:avLst/>
          </a:prstGeom>
          <a:noFill/>
          <a:ln w="9525">
            <a:solidFill>
              <a:schemeClr val="tx1"/>
            </a:solidFill>
            <a:miter lim="800000"/>
            <a:headEnd/>
            <a:tailEnd/>
          </a:ln>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31479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1584" y="116632"/>
            <a:ext cx="7772400" cy="720080"/>
          </a:xfrm>
        </p:spPr>
        <p:txBody>
          <a:bodyPr>
            <a:normAutofit/>
          </a:bodyPr>
          <a:lstStyle/>
          <a:p>
            <a:r>
              <a:rPr lang="en-US" b="1" dirty="0"/>
              <a:t>Font-</a:t>
            </a:r>
            <a:r>
              <a:rPr lang="fr-FR" b="1" dirty="0"/>
              <a:t>style </a:t>
            </a:r>
            <a:r>
              <a:rPr lang="en-US" b="1" dirty="0"/>
              <a:t>property</a:t>
            </a:r>
            <a:endParaRPr lang="fr-FR" dirty="0"/>
          </a:p>
        </p:txBody>
      </p:sp>
      <p:sp>
        <p:nvSpPr>
          <p:cNvPr id="7" name="Espace réservé du contenu 6"/>
          <p:cNvSpPr>
            <a:spLocks noGrp="1"/>
          </p:cNvSpPr>
          <p:nvPr>
            <p:ph idx="1"/>
          </p:nvPr>
        </p:nvSpPr>
        <p:spPr>
          <a:xfrm>
            <a:off x="2207568" y="1124744"/>
            <a:ext cx="7772400" cy="2952328"/>
          </a:xfrm>
        </p:spPr>
        <p:txBody>
          <a:bodyPr>
            <a:normAutofit/>
          </a:bodyPr>
          <a:lstStyle/>
          <a:p>
            <a:pPr>
              <a:buNone/>
            </a:pPr>
            <a:r>
              <a:rPr lang="en-US" sz="2000" dirty="0"/>
              <a:t>Font-style allows to fix the inclination of a text.</a:t>
            </a:r>
          </a:p>
          <a:p>
            <a:pPr>
              <a:buNone/>
            </a:pPr>
            <a:r>
              <a:rPr lang="en-US" sz="2000" dirty="0"/>
              <a:t>Font-style accepts four different values:</a:t>
            </a:r>
          </a:p>
          <a:p>
            <a:pPr lvl="1">
              <a:buNone/>
            </a:pPr>
            <a:r>
              <a:rPr lang="en-US" sz="2000" dirty="0"/>
              <a:t>• </a:t>
            </a:r>
            <a:r>
              <a:rPr lang="en-US" sz="2000" dirty="0">
                <a:solidFill>
                  <a:srgbClr val="0000FF"/>
                </a:solidFill>
              </a:rPr>
              <a:t>Normal</a:t>
            </a:r>
            <a:r>
              <a:rPr lang="en-US" sz="2000" dirty="0"/>
              <a:t> (default);</a:t>
            </a:r>
          </a:p>
          <a:p>
            <a:pPr lvl="1">
              <a:buNone/>
            </a:pPr>
            <a:r>
              <a:rPr lang="en-US" sz="2000" dirty="0"/>
              <a:t>•</a:t>
            </a:r>
            <a:r>
              <a:rPr lang="en-US" sz="2000" dirty="0">
                <a:solidFill>
                  <a:srgbClr val="0000FF"/>
                </a:solidFill>
              </a:rPr>
              <a:t> Italic </a:t>
            </a:r>
            <a:r>
              <a:rPr lang="en-US" sz="2000" dirty="0"/>
              <a:t>(changes in italics);</a:t>
            </a:r>
          </a:p>
          <a:p>
            <a:pPr lvl="1">
              <a:buNone/>
            </a:pPr>
            <a:r>
              <a:rPr lang="en-US" sz="2000" dirty="0"/>
              <a:t>• </a:t>
            </a:r>
            <a:r>
              <a:rPr lang="en-US" sz="2000" dirty="0">
                <a:solidFill>
                  <a:srgbClr val="0000FF"/>
                </a:solidFill>
              </a:rPr>
              <a:t>Oblique</a:t>
            </a:r>
            <a:r>
              <a:rPr lang="en-US" sz="2000" dirty="0"/>
              <a:t> (bends the text);</a:t>
            </a:r>
          </a:p>
          <a:p>
            <a:pPr lvl="1">
              <a:buNone/>
            </a:pPr>
            <a:r>
              <a:rPr lang="en-US" sz="2000" dirty="0"/>
              <a:t>• </a:t>
            </a:r>
            <a:r>
              <a:rPr lang="en-US" sz="2000" dirty="0">
                <a:solidFill>
                  <a:srgbClr val="0000FF"/>
                </a:solidFill>
              </a:rPr>
              <a:t>Inherit</a:t>
            </a:r>
            <a:r>
              <a:rPr lang="en-US" sz="2000" dirty="0"/>
              <a:t> (inherits properties of the parent element).</a:t>
            </a:r>
            <a:endParaRPr lang="fr-FR" sz="2000" dirty="0"/>
          </a:p>
        </p:txBody>
      </p:sp>
      <p:pic>
        <p:nvPicPr>
          <p:cNvPr id="250883" name="Picture 3"/>
          <p:cNvPicPr>
            <a:picLocks noChangeAspect="1" noChangeArrowheads="1"/>
          </p:cNvPicPr>
          <p:nvPr/>
        </p:nvPicPr>
        <p:blipFill>
          <a:blip r:embed="rId2" cstate="print"/>
          <a:srcRect/>
          <a:stretch>
            <a:fillRect/>
          </a:stretch>
        </p:blipFill>
        <p:spPr bwMode="auto">
          <a:xfrm>
            <a:off x="2274625" y="3563708"/>
            <a:ext cx="7760229" cy="3096766"/>
          </a:xfrm>
          <a:prstGeom prst="rect">
            <a:avLst/>
          </a:prstGeom>
          <a:noFill/>
          <a:ln w="9525">
            <a:solidFill>
              <a:schemeClr val="tx1"/>
            </a:solidFill>
            <a:miter lim="800000"/>
            <a:headEnd/>
            <a:tailEnd/>
          </a:ln>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879769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5560" y="-27384"/>
            <a:ext cx="7772400" cy="1143000"/>
          </a:xfrm>
        </p:spPr>
        <p:txBody>
          <a:bodyPr/>
          <a:lstStyle/>
          <a:p>
            <a:r>
              <a:rPr lang="fr-FR" b="1" dirty="0"/>
              <a:t>Font-</a:t>
            </a:r>
            <a:r>
              <a:rPr lang="fr-FR" b="1" dirty="0" err="1"/>
              <a:t>weight</a:t>
            </a:r>
            <a:r>
              <a:rPr lang="fr-FR" b="1" dirty="0"/>
              <a:t> </a:t>
            </a:r>
            <a:r>
              <a:rPr lang="en-US" b="1" dirty="0"/>
              <a:t>property</a:t>
            </a:r>
            <a:endParaRPr lang="fr-FR" dirty="0"/>
          </a:p>
        </p:txBody>
      </p:sp>
      <p:sp>
        <p:nvSpPr>
          <p:cNvPr id="5" name="Espace réservé du contenu 4"/>
          <p:cNvSpPr>
            <a:spLocks noGrp="1"/>
          </p:cNvSpPr>
          <p:nvPr>
            <p:ph idx="1"/>
          </p:nvPr>
        </p:nvSpPr>
        <p:spPr>
          <a:xfrm>
            <a:off x="2063552" y="1340768"/>
            <a:ext cx="8147248" cy="4679032"/>
          </a:xfrm>
        </p:spPr>
        <p:txBody>
          <a:bodyPr>
            <a:normAutofit/>
          </a:bodyPr>
          <a:lstStyle/>
          <a:p>
            <a:pPr>
              <a:buNone/>
            </a:pPr>
            <a:r>
              <a:rPr lang="en-US" dirty="0"/>
              <a:t>The property font-weight used to fix the weight of a text.</a:t>
            </a:r>
          </a:p>
          <a:p>
            <a:pPr>
              <a:buNone/>
            </a:pPr>
            <a:r>
              <a:rPr lang="en-US" dirty="0"/>
              <a:t>This property accepts 6 different values:</a:t>
            </a:r>
          </a:p>
          <a:p>
            <a:pPr>
              <a:buNone/>
            </a:pPr>
            <a:endParaRPr lang="en-US" dirty="0"/>
          </a:p>
          <a:p>
            <a:pPr marL="1051560" lvl="2" indent="-457200">
              <a:buFont typeface="+mj-lt"/>
              <a:buAutoNum type="arabicPeriod"/>
            </a:pPr>
            <a:r>
              <a:rPr lang="en-US" dirty="0">
                <a:solidFill>
                  <a:srgbClr val="0000FF"/>
                </a:solidFill>
              </a:rPr>
              <a:t>Normal </a:t>
            </a:r>
            <a:r>
              <a:rPr lang="en-US" dirty="0"/>
              <a:t>(the default);</a:t>
            </a:r>
          </a:p>
          <a:p>
            <a:pPr marL="1051560" lvl="2" indent="-457200">
              <a:buFont typeface="+mj-lt"/>
              <a:buAutoNum type="arabicPeriod"/>
            </a:pPr>
            <a:r>
              <a:rPr lang="en-US" dirty="0">
                <a:solidFill>
                  <a:srgbClr val="0000FF"/>
                </a:solidFill>
              </a:rPr>
              <a:t>Lighter</a:t>
            </a:r>
            <a:r>
              <a:rPr lang="en-US" dirty="0"/>
              <a:t> (lighter version of the police);</a:t>
            </a:r>
          </a:p>
          <a:p>
            <a:pPr marL="1051560" lvl="2" indent="-457200">
              <a:buFont typeface="+mj-lt"/>
              <a:buAutoNum type="arabicPeriod"/>
            </a:pPr>
            <a:r>
              <a:rPr lang="en-US" dirty="0">
                <a:solidFill>
                  <a:srgbClr val="0000FF"/>
                </a:solidFill>
              </a:rPr>
              <a:t>Bold </a:t>
            </a:r>
            <a:r>
              <a:rPr lang="en-US" dirty="0"/>
              <a:t>(the font is bold);</a:t>
            </a:r>
          </a:p>
          <a:p>
            <a:pPr marL="1051560" lvl="2" indent="-457200">
              <a:buFont typeface="+mj-lt"/>
              <a:buAutoNum type="arabicPeriod"/>
            </a:pPr>
            <a:r>
              <a:rPr lang="en-US" dirty="0">
                <a:solidFill>
                  <a:srgbClr val="0000FF"/>
                </a:solidFill>
              </a:rPr>
              <a:t>Bolder</a:t>
            </a:r>
            <a:r>
              <a:rPr lang="en-US" dirty="0"/>
              <a:t> (the police is even more bold);</a:t>
            </a:r>
          </a:p>
          <a:p>
            <a:pPr marL="1051560" lvl="2" indent="-457200">
              <a:buFont typeface="+mj-lt"/>
              <a:buAutoNum type="arabicPeriod"/>
            </a:pPr>
            <a:r>
              <a:rPr lang="en-US" dirty="0">
                <a:solidFill>
                  <a:srgbClr val="0000FF"/>
                </a:solidFill>
              </a:rPr>
              <a:t>One hundred between 100 and 900 </a:t>
            </a:r>
            <a:r>
              <a:rPr lang="en-US" dirty="0"/>
              <a:t>(the lightest to fat);</a:t>
            </a:r>
          </a:p>
          <a:p>
            <a:pPr marL="1051560" lvl="2" indent="-457200">
              <a:buFont typeface="+mj-lt"/>
              <a:buAutoNum type="arabicPeriod"/>
            </a:pPr>
            <a:r>
              <a:rPr lang="en-US" dirty="0"/>
              <a:t> </a:t>
            </a:r>
            <a:r>
              <a:rPr lang="en-US" dirty="0">
                <a:solidFill>
                  <a:srgbClr val="0000FF"/>
                </a:solidFill>
              </a:rPr>
              <a:t>Inherit</a:t>
            </a:r>
            <a:r>
              <a:rPr lang="en-US" dirty="0"/>
              <a:t> (inherits the styles of his parents).</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30431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a:t>
            </a:r>
            <a:r>
              <a:rPr lang="en-US" sz="2800" dirty="0">
                <a:solidFill>
                  <a:srgbClr val="0000FF"/>
                </a:solidFill>
              </a:rPr>
              <a:t>Syntax</a:t>
            </a:r>
          </a:p>
        </p:txBody>
      </p:sp>
      <p:sp>
        <p:nvSpPr>
          <p:cNvPr id="3" name="Content Placeholder 2"/>
          <p:cNvSpPr>
            <a:spLocks noGrp="1"/>
          </p:cNvSpPr>
          <p:nvPr>
            <p:ph idx="1"/>
          </p:nvPr>
        </p:nvSpPr>
        <p:spPr/>
        <p:txBody>
          <a:bodyPr>
            <a:normAutofit fontScale="77500" lnSpcReduction="20000"/>
          </a:bodyPr>
          <a:lstStyle/>
          <a:p>
            <a:r>
              <a:rPr lang="en-US" dirty="0"/>
              <a:t>A </a:t>
            </a:r>
            <a:r>
              <a:rPr lang="en-US" dirty="0">
                <a:solidFill>
                  <a:schemeClr val="accent5"/>
                </a:solidFill>
              </a:rPr>
              <a:t>CSS</a:t>
            </a:r>
            <a:r>
              <a:rPr lang="en-US" dirty="0"/>
              <a:t> rule-set consists of a selector and a declaration block:</a:t>
            </a:r>
          </a:p>
          <a:p>
            <a:endParaRPr lang="en-US" dirty="0"/>
          </a:p>
          <a:p>
            <a:endParaRPr lang="en-US" dirty="0"/>
          </a:p>
          <a:p>
            <a:endParaRPr lang="en-US" dirty="0"/>
          </a:p>
          <a:p>
            <a:endParaRPr lang="en-US" dirty="0"/>
          </a:p>
          <a:p>
            <a:endParaRPr lang="en-US" dirty="0"/>
          </a:p>
          <a:p>
            <a:pPr marL="342900" indent="-342900">
              <a:buFont typeface="Arial"/>
              <a:buChar char="•"/>
            </a:pPr>
            <a:r>
              <a:rPr lang="en-US" dirty="0"/>
              <a:t>The </a:t>
            </a:r>
            <a:r>
              <a:rPr lang="en-US" dirty="0">
                <a:solidFill>
                  <a:schemeClr val="accent3"/>
                </a:solidFill>
              </a:rPr>
              <a:t>selector</a:t>
            </a:r>
            <a:r>
              <a:rPr lang="en-US" dirty="0"/>
              <a:t> points to the HTML element you want to style.</a:t>
            </a:r>
          </a:p>
          <a:p>
            <a:pPr marL="342900" indent="-342900">
              <a:buFont typeface="Arial"/>
              <a:buChar char="•"/>
            </a:pPr>
            <a:r>
              <a:rPr lang="en-US" dirty="0"/>
              <a:t>The </a:t>
            </a:r>
            <a:r>
              <a:rPr lang="en-US" dirty="0">
                <a:solidFill>
                  <a:srgbClr val="526DB0"/>
                </a:solidFill>
              </a:rPr>
              <a:t>declaration</a:t>
            </a:r>
            <a:r>
              <a:rPr lang="en-US" dirty="0"/>
              <a:t> block contains one or more declarations separated by semicolons.</a:t>
            </a:r>
          </a:p>
          <a:p>
            <a:pPr marL="342900" indent="-342900">
              <a:buFont typeface="Arial"/>
              <a:buChar char="•"/>
            </a:pPr>
            <a:r>
              <a:rPr lang="en-US" dirty="0"/>
              <a:t>Each </a:t>
            </a:r>
            <a:r>
              <a:rPr lang="en-US" dirty="0">
                <a:solidFill>
                  <a:srgbClr val="526DB0"/>
                </a:solidFill>
              </a:rPr>
              <a:t>declaration</a:t>
            </a:r>
            <a:r>
              <a:rPr lang="en-US" dirty="0"/>
              <a:t> includes a </a:t>
            </a:r>
            <a:r>
              <a:rPr lang="en-US" dirty="0">
                <a:solidFill>
                  <a:schemeClr val="accent5"/>
                </a:solidFill>
              </a:rPr>
              <a:t>CSS</a:t>
            </a:r>
            <a:r>
              <a:rPr lang="en-US" dirty="0"/>
              <a:t> property </a:t>
            </a:r>
            <a:r>
              <a:rPr lang="en-US" dirty="0">
                <a:solidFill>
                  <a:schemeClr val="accent2"/>
                </a:solidFill>
              </a:rPr>
              <a:t>name</a:t>
            </a:r>
            <a:r>
              <a:rPr lang="en-US" dirty="0"/>
              <a:t> and a </a:t>
            </a:r>
            <a:r>
              <a:rPr lang="en-US" dirty="0">
                <a:solidFill>
                  <a:schemeClr val="accent2"/>
                </a:solidFill>
              </a:rPr>
              <a:t>value</a:t>
            </a:r>
            <a:r>
              <a:rPr lang="en-US" dirty="0"/>
              <a:t>, separated by a colon.</a:t>
            </a:r>
          </a:p>
          <a:p>
            <a:pPr marL="342900" indent="-342900">
              <a:buFont typeface="Arial"/>
              <a:buChar char="•"/>
            </a:pPr>
            <a:r>
              <a:rPr lang="en-US" dirty="0"/>
              <a:t>A </a:t>
            </a:r>
            <a:r>
              <a:rPr lang="en-US" dirty="0">
                <a:solidFill>
                  <a:schemeClr val="accent5"/>
                </a:solidFill>
              </a:rPr>
              <a:t>CSS</a:t>
            </a:r>
            <a:r>
              <a:rPr lang="en-US" dirty="0"/>
              <a:t> </a:t>
            </a:r>
            <a:r>
              <a:rPr lang="en-US" dirty="0">
                <a:solidFill>
                  <a:schemeClr val="accent3"/>
                </a:solidFill>
              </a:rPr>
              <a:t>declaration</a:t>
            </a:r>
            <a:r>
              <a:rPr lang="en-US" dirty="0"/>
              <a:t> always ends with a </a:t>
            </a:r>
            <a:r>
              <a:rPr lang="en-US" dirty="0">
                <a:solidFill>
                  <a:srgbClr val="FF0000"/>
                </a:solidFill>
              </a:rPr>
              <a:t>semicolon</a:t>
            </a:r>
            <a:r>
              <a:rPr lang="en-US" dirty="0"/>
              <a:t>, and declaration blocks are surrounded by </a:t>
            </a:r>
            <a:r>
              <a:rPr lang="en-US" dirty="0">
                <a:solidFill>
                  <a:srgbClr val="0000FF"/>
                </a:solidFill>
              </a:rPr>
              <a:t>curly braces</a:t>
            </a:r>
            <a:r>
              <a:rPr lang="en-US" dirty="0"/>
              <a:t>.</a:t>
            </a:r>
          </a:p>
          <a:p>
            <a:endParaRPr lang="en-US" dirty="0"/>
          </a:p>
          <a:p>
            <a:endParaRPr lang="en-US" dirty="0"/>
          </a:p>
        </p:txBody>
      </p:sp>
      <p:pic>
        <p:nvPicPr>
          <p:cNvPr id="4" name="Picture 3" descr="Screen Shot 2018-02-17 at 09.35.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13" y="2108141"/>
            <a:ext cx="7480300" cy="1355910"/>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4354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67608" y="0"/>
            <a:ext cx="7772400" cy="1143000"/>
          </a:xfrm>
        </p:spPr>
        <p:txBody>
          <a:bodyPr/>
          <a:lstStyle/>
          <a:p>
            <a:r>
              <a:rPr lang="fr-FR" b="1" dirty="0"/>
              <a:t>Font-</a:t>
            </a:r>
            <a:r>
              <a:rPr lang="fr-FR" b="1" dirty="0" err="1"/>
              <a:t>weight</a:t>
            </a:r>
            <a:r>
              <a:rPr lang="fr-FR" b="1" dirty="0"/>
              <a:t> </a:t>
            </a:r>
            <a:r>
              <a:rPr lang="en-US" b="1" dirty="0"/>
              <a:t>property</a:t>
            </a:r>
            <a:endParaRPr lang="fr-FR" dirty="0"/>
          </a:p>
        </p:txBody>
      </p:sp>
      <p:sp>
        <p:nvSpPr>
          <p:cNvPr id="8" name="Rectangle 7"/>
          <p:cNvSpPr/>
          <p:nvPr/>
        </p:nvSpPr>
        <p:spPr>
          <a:xfrm>
            <a:off x="2423592" y="5157192"/>
            <a:ext cx="7560840" cy="707886"/>
          </a:xfrm>
          <a:prstGeom prst="rect">
            <a:avLst/>
          </a:prstGeom>
        </p:spPr>
        <p:txBody>
          <a:bodyPr wrap="square">
            <a:spAutoFit/>
          </a:bodyPr>
          <a:lstStyle/>
          <a:p>
            <a:r>
              <a:rPr lang="en-US" sz="2000" dirty="0"/>
              <a:t>Using numeric values allow better calibration (more flexible).</a:t>
            </a:r>
          </a:p>
          <a:p>
            <a:r>
              <a:rPr lang="en-US" sz="2000" dirty="0"/>
              <a:t>Note that 400  correspond to normal  and  700  correspond to bold.</a:t>
            </a:r>
            <a:endParaRPr lang="fr-FR" sz="2000" dirty="0"/>
          </a:p>
        </p:txBody>
      </p:sp>
      <p:pic>
        <p:nvPicPr>
          <p:cNvPr id="251908" name="Picture 4"/>
          <p:cNvPicPr>
            <a:picLocks noChangeAspect="1" noChangeArrowheads="1"/>
          </p:cNvPicPr>
          <p:nvPr/>
        </p:nvPicPr>
        <p:blipFill>
          <a:blip r:embed="rId3" cstate="print"/>
          <a:srcRect/>
          <a:stretch>
            <a:fillRect/>
          </a:stretch>
        </p:blipFill>
        <p:spPr bwMode="auto">
          <a:xfrm>
            <a:off x="1991544" y="1628800"/>
            <a:ext cx="8064896" cy="3206464"/>
          </a:xfrm>
          <a:prstGeom prst="rect">
            <a:avLst/>
          </a:prstGeom>
          <a:noFill/>
          <a:ln w="9525">
            <a:solidFill>
              <a:schemeClr val="tx1"/>
            </a:solidFill>
            <a:miter lim="800000"/>
            <a:headEnd/>
            <a:tailEnd/>
          </a:ln>
        </p:spPr>
      </p:pic>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600342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260648"/>
            <a:ext cx="7772400" cy="706090"/>
          </a:xfrm>
        </p:spPr>
        <p:txBody>
          <a:bodyPr>
            <a:normAutofit/>
          </a:bodyPr>
          <a:lstStyle/>
          <a:p>
            <a:r>
              <a:rPr lang="en-US" b="1" dirty="0"/>
              <a:t>The « web safe fonts »</a:t>
            </a:r>
            <a:endParaRPr lang="fr-FR" dirty="0"/>
          </a:p>
        </p:txBody>
      </p:sp>
      <p:sp>
        <p:nvSpPr>
          <p:cNvPr id="5" name="Espace réservé du contenu 4"/>
          <p:cNvSpPr>
            <a:spLocks noGrp="1"/>
          </p:cNvSpPr>
          <p:nvPr>
            <p:ph idx="1"/>
          </p:nvPr>
        </p:nvSpPr>
        <p:spPr>
          <a:xfrm>
            <a:off x="2207568" y="1268760"/>
            <a:ext cx="7772400" cy="4572000"/>
          </a:xfrm>
        </p:spPr>
        <p:txBody>
          <a:bodyPr>
            <a:normAutofit/>
          </a:bodyPr>
          <a:lstStyle/>
          <a:p>
            <a:r>
              <a:rPr lang="en-US" dirty="0"/>
              <a:t>Web Safe Fonts are a set of fonts, a "pack" which is pre-installed on all machines to go online.</a:t>
            </a:r>
          </a:p>
          <a:p>
            <a:r>
              <a:rPr lang="en-US" dirty="0"/>
              <a:t>So are fonts read by everyone, hence the word "safe", "out of danger".</a:t>
            </a:r>
          </a:p>
          <a:p>
            <a:endParaRPr lang="en-US" dirty="0"/>
          </a:p>
          <a:p>
            <a:r>
              <a:rPr lang="en-US" dirty="0"/>
              <a:t>Among the </a:t>
            </a:r>
            <a:r>
              <a:rPr lang="en-US" i="1" dirty="0"/>
              <a:t>Web Safe Fonts </a:t>
            </a:r>
            <a:r>
              <a:rPr lang="en-US" dirty="0" err="1"/>
              <a:t>fonts</a:t>
            </a:r>
            <a:r>
              <a:rPr lang="en-US" dirty="0"/>
              <a:t>: </a:t>
            </a:r>
            <a:r>
              <a:rPr lang="en-US" dirty="0">
                <a:solidFill>
                  <a:srgbClr val="0000FF"/>
                </a:solidFill>
              </a:rPr>
              <a:t>Arial, Times New Roman, Courier New, Verdana, Georgia, Lucida, Tahoma, Trebuchet and Garamond among others.</a:t>
            </a:r>
            <a:endParaRPr lang="fr-FR" dirty="0">
              <a:solidFill>
                <a:srgbClr val="0000FF"/>
              </a:solidFill>
            </a:endParaRPr>
          </a:p>
        </p:txBody>
      </p:sp>
    </p:spTree>
    <p:extLst>
      <p:ext uri="{BB962C8B-B14F-4D97-AF65-F5344CB8AC3E}">
        <p14:creationId xmlns:p14="http://schemas.microsoft.com/office/powerpoint/2010/main" val="455492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0"/>
            <a:ext cx="8132440" cy="1143000"/>
          </a:xfrm>
        </p:spPr>
        <p:txBody>
          <a:bodyPr/>
          <a:lstStyle/>
          <a:p>
            <a:r>
              <a:rPr lang="fr-FR" b="1" dirty="0"/>
              <a:t>The </a:t>
            </a:r>
            <a:r>
              <a:rPr lang="fr-FR" b="1" dirty="0" err="1"/>
              <a:t>color</a:t>
            </a:r>
            <a:r>
              <a:rPr lang="fr-FR" b="1" dirty="0"/>
              <a:t> </a:t>
            </a:r>
            <a:r>
              <a:rPr lang="fr-FR" b="1" dirty="0" err="1"/>
              <a:t>property</a:t>
            </a:r>
            <a:endParaRPr lang="fr-FR" dirty="0"/>
          </a:p>
        </p:txBody>
      </p:sp>
      <p:sp>
        <p:nvSpPr>
          <p:cNvPr id="5" name="Espace réservé du contenu 4"/>
          <p:cNvSpPr>
            <a:spLocks noGrp="1"/>
          </p:cNvSpPr>
          <p:nvPr>
            <p:ph idx="1"/>
          </p:nvPr>
        </p:nvSpPr>
        <p:spPr>
          <a:xfrm>
            <a:off x="1991544" y="1447800"/>
            <a:ext cx="8219256" cy="5410200"/>
          </a:xfrm>
        </p:spPr>
        <p:txBody>
          <a:bodyPr>
            <a:normAutofit/>
          </a:bodyPr>
          <a:lstStyle/>
          <a:p>
            <a:pPr>
              <a:buNone/>
            </a:pPr>
            <a:r>
              <a:rPr lang="en-US" dirty="0">
                <a:solidFill>
                  <a:srgbClr val="FF0000"/>
                </a:solidFill>
              </a:rPr>
              <a:t>How to change the color of text in CSS with the color property?</a:t>
            </a:r>
          </a:p>
          <a:p>
            <a:pPr>
              <a:buNone/>
            </a:pPr>
            <a:r>
              <a:rPr lang="en-US" dirty="0"/>
              <a:t>There are several ways to manage the color of text,</a:t>
            </a:r>
          </a:p>
          <a:p>
            <a:pPr marL="514350" indent="-514350">
              <a:buFont typeface="+mj-lt"/>
              <a:buAutoNum type="arabicPeriod"/>
            </a:pPr>
            <a:r>
              <a:rPr lang="en-US" dirty="0">
                <a:solidFill>
                  <a:srgbClr val="008000"/>
                </a:solidFill>
              </a:rPr>
              <a:t>First</a:t>
            </a:r>
            <a:r>
              <a:rPr lang="en-US" dirty="0"/>
              <a:t>: by assigning </a:t>
            </a:r>
            <a:r>
              <a:rPr lang="en-US" dirty="0">
                <a:solidFill>
                  <a:srgbClr val="0000FF"/>
                </a:solidFill>
              </a:rPr>
              <a:t>a color name </a:t>
            </a:r>
            <a:r>
              <a:rPr lang="en-US" dirty="0"/>
              <a:t>value of the color property.</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solidFill>
                  <a:srgbClr val="008000"/>
                </a:solidFill>
              </a:rPr>
              <a:t>Second</a:t>
            </a:r>
            <a:r>
              <a:rPr lang="en-US" dirty="0"/>
              <a:t>: by assigning </a:t>
            </a:r>
            <a:r>
              <a:rPr lang="en-US" dirty="0">
                <a:solidFill>
                  <a:srgbClr val="0000FF"/>
                </a:solidFill>
              </a:rPr>
              <a:t>an hexadecimal number</a:t>
            </a:r>
            <a:r>
              <a:rPr lang="en-US" dirty="0"/>
              <a:t> value to the color property.</a:t>
            </a:r>
            <a:endParaRPr lang="fr-FR" dirty="0"/>
          </a:p>
          <a:p>
            <a:pPr marL="777240" lvl="1" indent="-457200">
              <a:buNone/>
            </a:pPr>
            <a:endParaRPr lang="fr-FR" dirty="0"/>
          </a:p>
        </p:txBody>
      </p:sp>
      <p:pic>
        <p:nvPicPr>
          <p:cNvPr id="6" name="Picture 5" descr="Screen Shot 2018-02-17 at 10.18.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179" y="3722338"/>
            <a:ext cx="6623508" cy="1560712"/>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226667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0"/>
            <a:ext cx="8132440" cy="1143000"/>
          </a:xfrm>
        </p:spPr>
        <p:txBody>
          <a:bodyPr/>
          <a:lstStyle/>
          <a:p>
            <a:r>
              <a:rPr lang="fr-FR" b="1" dirty="0"/>
              <a:t>The </a:t>
            </a:r>
            <a:r>
              <a:rPr lang="fr-FR" b="1" dirty="0" err="1"/>
              <a:t>color</a:t>
            </a:r>
            <a:r>
              <a:rPr lang="fr-FR" b="1" dirty="0"/>
              <a:t> </a:t>
            </a:r>
            <a:r>
              <a:rPr lang="fr-FR" b="1" dirty="0" err="1"/>
              <a:t>property</a:t>
            </a:r>
            <a:endParaRPr lang="fr-FR" dirty="0"/>
          </a:p>
        </p:txBody>
      </p:sp>
      <p:sp>
        <p:nvSpPr>
          <p:cNvPr id="5" name="Espace réservé du contenu 4"/>
          <p:cNvSpPr>
            <a:spLocks noGrp="1"/>
          </p:cNvSpPr>
          <p:nvPr>
            <p:ph idx="1"/>
          </p:nvPr>
        </p:nvSpPr>
        <p:spPr>
          <a:xfrm>
            <a:off x="1991545" y="1447800"/>
            <a:ext cx="8536963" cy="5410200"/>
          </a:xfrm>
        </p:spPr>
        <p:txBody>
          <a:bodyPr>
            <a:normAutofit/>
          </a:bodyPr>
          <a:lstStyle/>
          <a:p>
            <a:pPr>
              <a:buNone/>
            </a:pPr>
            <a:endParaRPr lang="fr-FR" dirty="0"/>
          </a:p>
          <a:p>
            <a:pPr>
              <a:buNone/>
            </a:pPr>
            <a:r>
              <a:rPr lang="en-US" dirty="0"/>
              <a:t>How to change the color of text in CSS with the color property.</a:t>
            </a:r>
          </a:p>
          <a:p>
            <a:pPr>
              <a:buNone/>
            </a:pPr>
            <a:r>
              <a:rPr lang="en-US" dirty="0"/>
              <a:t>There are several ways to manage the color of text,</a:t>
            </a:r>
          </a:p>
          <a:p>
            <a:pPr marL="514350" indent="-514350">
              <a:buFont typeface="+mj-lt"/>
              <a:buAutoNum type="arabicPeriod"/>
            </a:pPr>
            <a:r>
              <a:rPr lang="en-US" dirty="0"/>
              <a:t>First: by assigning </a:t>
            </a:r>
            <a:r>
              <a:rPr lang="en-US" dirty="0">
                <a:solidFill>
                  <a:srgbClr val="0000FF"/>
                </a:solidFill>
              </a:rPr>
              <a:t>a color name </a:t>
            </a:r>
            <a:r>
              <a:rPr lang="en-US" dirty="0"/>
              <a:t>value of the color property.</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a:p>
            <a:pPr marL="777240" lvl="1" indent="-457200">
              <a:buNone/>
            </a:pPr>
            <a:r>
              <a:rPr lang="en-US" dirty="0">
                <a:latin typeface="Wingdings"/>
                <a:ea typeface="Wingdings"/>
                <a:cs typeface="Wingdings"/>
              </a:rPr>
              <a:t></a:t>
            </a:r>
            <a:endParaRPr lang="fr-FR" dirty="0"/>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31657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0"/>
            <a:ext cx="8132440" cy="1143000"/>
          </a:xfrm>
        </p:spPr>
        <p:txBody>
          <a:bodyPr/>
          <a:lstStyle/>
          <a:p>
            <a:r>
              <a:rPr lang="fr-FR" b="1" dirty="0"/>
              <a:t>The </a:t>
            </a:r>
            <a:r>
              <a:rPr lang="fr-FR" b="1" dirty="0" err="1"/>
              <a:t>color</a:t>
            </a:r>
            <a:r>
              <a:rPr lang="fr-FR" b="1" dirty="0"/>
              <a:t> </a:t>
            </a:r>
            <a:r>
              <a:rPr lang="fr-FR" b="1" dirty="0" err="1"/>
              <a:t>property</a:t>
            </a:r>
            <a:endParaRPr lang="fr-FR" dirty="0"/>
          </a:p>
        </p:txBody>
      </p:sp>
      <p:pic>
        <p:nvPicPr>
          <p:cNvPr id="3" name="Picture 2" descr="Screen Shot 2018-02-17 at 10.1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886" y="1913318"/>
            <a:ext cx="6299200" cy="1130300"/>
          </a:xfrm>
          <a:prstGeom prst="rect">
            <a:avLst/>
          </a:prstGeom>
        </p:spPr>
      </p:pic>
      <p:pic>
        <p:nvPicPr>
          <p:cNvPr id="7" name="Picture 6" descr="Screen Shot 2018-02-17 at 10.20.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784" y="3216030"/>
            <a:ext cx="7950200" cy="2235200"/>
          </a:xfrm>
          <a:prstGeom prst="rect">
            <a:avLst/>
          </a:prstGeom>
        </p:spPr>
      </p:pic>
      <p:sp>
        <p:nvSpPr>
          <p:cNvPr id="4" name="Rectangle 3"/>
          <p:cNvSpPr/>
          <p:nvPr/>
        </p:nvSpPr>
        <p:spPr>
          <a:xfrm>
            <a:off x="5511891" y="2985198"/>
            <a:ext cx="458930" cy="461665"/>
          </a:xfrm>
          <a:prstGeom prst="rect">
            <a:avLst/>
          </a:prstGeom>
        </p:spPr>
        <p:txBody>
          <a:bodyPr wrap="none">
            <a:spAutoFit/>
          </a:bodyPr>
          <a:lstStyle/>
          <a:p>
            <a:r>
              <a:rPr lang="en-US" sz="2400" dirty="0">
                <a:latin typeface="Wingdings"/>
                <a:ea typeface="Wingdings"/>
                <a:cs typeface="Wingdings"/>
              </a:rPr>
              <a:t></a:t>
            </a:r>
            <a:endParaRPr lang="en-US" sz="2400" dirty="0"/>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37730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78098"/>
          </a:xfrm>
        </p:spPr>
        <p:txBody>
          <a:bodyPr/>
          <a:lstStyle/>
          <a:p>
            <a:r>
              <a:rPr lang="fr-FR" b="1" dirty="0"/>
              <a:t>The </a:t>
            </a:r>
            <a:r>
              <a:rPr lang="fr-FR" b="1" dirty="0" err="1"/>
              <a:t>color</a:t>
            </a:r>
            <a:r>
              <a:rPr lang="fr-FR" b="1" dirty="0"/>
              <a:t> </a:t>
            </a:r>
            <a:r>
              <a:rPr lang="fr-FR" b="1" dirty="0" err="1"/>
              <a:t>property</a:t>
            </a:r>
            <a:endParaRPr lang="fr-FR" dirty="0"/>
          </a:p>
        </p:txBody>
      </p:sp>
      <p:sp>
        <p:nvSpPr>
          <p:cNvPr id="5" name="Espace réservé du contenu 4"/>
          <p:cNvSpPr>
            <a:spLocks noGrp="1"/>
          </p:cNvSpPr>
          <p:nvPr>
            <p:ph idx="1"/>
          </p:nvPr>
        </p:nvSpPr>
        <p:spPr>
          <a:xfrm>
            <a:off x="2423592" y="5445224"/>
            <a:ext cx="7772400" cy="4572000"/>
          </a:xfrm>
        </p:spPr>
        <p:txBody>
          <a:bodyPr/>
          <a:lstStyle/>
          <a:p>
            <a:pPr>
              <a:buNone/>
            </a:pPr>
            <a:r>
              <a:rPr lang="en-US" dirty="0">
                <a:sym typeface="Wingdings" pitchFamily="2" charset="2"/>
              </a:rPr>
              <a:t> </a:t>
            </a:r>
            <a:r>
              <a:rPr lang="en-US" dirty="0"/>
              <a:t>Sixteen color names: this method is very limited</a:t>
            </a:r>
            <a:endParaRPr lang="fr-FR" dirty="0"/>
          </a:p>
        </p:txBody>
      </p:sp>
      <p:pic>
        <p:nvPicPr>
          <p:cNvPr id="253954" name="Picture 2"/>
          <p:cNvPicPr>
            <a:picLocks noChangeAspect="1" noChangeArrowheads="1"/>
          </p:cNvPicPr>
          <p:nvPr/>
        </p:nvPicPr>
        <p:blipFill>
          <a:blip r:embed="rId2" cstate="print"/>
          <a:srcRect/>
          <a:stretch>
            <a:fillRect/>
          </a:stretch>
        </p:blipFill>
        <p:spPr bwMode="auto">
          <a:xfrm>
            <a:off x="2783633" y="1196752"/>
            <a:ext cx="6608763" cy="3924300"/>
          </a:xfrm>
          <a:prstGeom prst="rect">
            <a:avLst/>
          </a:prstGeom>
          <a:noFill/>
          <a:ln w="9525">
            <a:noFill/>
            <a:miter lim="800000"/>
            <a:headEnd/>
            <a:tailEnd/>
          </a:ln>
        </p:spPr>
      </p:pic>
    </p:spTree>
    <p:extLst>
      <p:ext uri="{BB962C8B-B14F-4D97-AF65-F5344CB8AC3E}">
        <p14:creationId xmlns:p14="http://schemas.microsoft.com/office/powerpoint/2010/main" val="2455455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0"/>
            <a:ext cx="8132440" cy="1143000"/>
          </a:xfrm>
        </p:spPr>
        <p:txBody>
          <a:bodyPr/>
          <a:lstStyle/>
          <a:p>
            <a:r>
              <a:rPr lang="fr-FR" b="1" dirty="0"/>
              <a:t>The </a:t>
            </a:r>
            <a:r>
              <a:rPr lang="fr-FR" b="1" dirty="0" err="1"/>
              <a:t>color</a:t>
            </a:r>
            <a:r>
              <a:rPr lang="fr-FR" b="1" dirty="0"/>
              <a:t> </a:t>
            </a:r>
            <a:r>
              <a:rPr lang="fr-FR" b="1" dirty="0" err="1"/>
              <a:t>property</a:t>
            </a:r>
            <a:endParaRPr lang="fr-FR" dirty="0"/>
          </a:p>
        </p:txBody>
      </p:sp>
      <p:sp>
        <p:nvSpPr>
          <p:cNvPr id="5" name="Espace réservé du contenu 4"/>
          <p:cNvSpPr>
            <a:spLocks noGrp="1"/>
          </p:cNvSpPr>
          <p:nvPr>
            <p:ph idx="1"/>
          </p:nvPr>
        </p:nvSpPr>
        <p:spPr>
          <a:xfrm>
            <a:off x="1991544" y="1447800"/>
            <a:ext cx="8219256" cy="5410200"/>
          </a:xfrm>
        </p:spPr>
        <p:txBody>
          <a:bodyPr>
            <a:normAutofit fontScale="85000" lnSpcReduction="20000"/>
          </a:bodyPr>
          <a:lstStyle/>
          <a:p>
            <a:pPr>
              <a:buNone/>
            </a:pPr>
            <a:r>
              <a:rPr lang="en-US" dirty="0">
                <a:solidFill>
                  <a:srgbClr val="FF0000"/>
                </a:solidFill>
              </a:rPr>
              <a:t>How to change the color of text in CSS with the color property?</a:t>
            </a:r>
          </a:p>
          <a:p>
            <a:pPr>
              <a:buNone/>
            </a:pPr>
            <a:r>
              <a:rPr lang="en-US" dirty="0"/>
              <a:t>There are several ways to manage the color of text,</a:t>
            </a:r>
          </a:p>
          <a:p>
            <a:pPr marL="514350" indent="-514350">
              <a:buFont typeface="+mj-lt"/>
              <a:buAutoNum type="arabicPeriod"/>
            </a:pPr>
            <a:r>
              <a:rPr lang="en-US" dirty="0">
                <a:solidFill>
                  <a:srgbClr val="008000"/>
                </a:solidFill>
              </a:rPr>
              <a:t>First</a:t>
            </a:r>
            <a:r>
              <a:rPr lang="en-US" dirty="0"/>
              <a:t>: by assigning </a:t>
            </a:r>
            <a:r>
              <a:rPr lang="en-US" dirty="0">
                <a:solidFill>
                  <a:srgbClr val="0000FF"/>
                </a:solidFill>
              </a:rPr>
              <a:t>a color name </a:t>
            </a:r>
            <a:r>
              <a:rPr lang="en-US" dirty="0"/>
              <a:t>value of the color property.</a:t>
            </a:r>
          </a:p>
          <a:p>
            <a:pPr marL="514350" indent="-514350">
              <a:buFont typeface="+mj-lt"/>
              <a:buAutoNum type="arabicPeriod"/>
            </a:pPr>
            <a:r>
              <a:rPr lang="en-US" dirty="0">
                <a:solidFill>
                  <a:srgbClr val="008000"/>
                </a:solidFill>
              </a:rPr>
              <a:t>Second</a:t>
            </a:r>
            <a:r>
              <a:rPr lang="en-US" dirty="0"/>
              <a:t>: by assigning </a:t>
            </a:r>
            <a:r>
              <a:rPr lang="en-US" dirty="0">
                <a:solidFill>
                  <a:srgbClr val="0000FF"/>
                </a:solidFill>
              </a:rPr>
              <a:t>an hexadecimal number</a:t>
            </a:r>
            <a:r>
              <a:rPr lang="en-US" dirty="0"/>
              <a:t> value to the color property.</a:t>
            </a:r>
          </a:p>
          <a:p>
            <a:pPr marL="342900" indent="-342900">
              <a:buFont typeface="Wingdings" charset="2"/>
              <a:buChar char="²"/>
            </a:pPr>
            <a:r>
              <a:rPr lang="en-US" dirty="0"/>
              <a:t>"</a:t>
            </a:r>
            <a:r>
              <a:rPr lang="en-US" dirty="0">
                <a:solidFill>
                  <a:schemeClr val="accent3"/>
                </a:solidFill>
              </a:rPr>
              <a:t>Hexadecimal</a:t>
            </a:r>
            <a:r>
              <a:rPr lang="en-US" dirty="0"/>
              <a:t>" means "functioning in base 16".</a:t>
            </a:r>
          </a:p>
          <a:p>
            <a:pPr marL="342900" indent="-342900">
              <a:buFont typeface="Wingdings" charset="2"/>
              <a:buChar char="²"/>
            </a:pPr>
            <a:r>
              <a:rPr lang="en-US" dirty="0">
                <a:solidFill>
                  <a:srgbClr val="526DB0"/>
                </a:solidFill>
              </a:rPr>
              <a:t>A hexadecimal system </a:t>
            </a:r>
            <a:r>
              <a:rPr lang="en-US" dirty="0"/>
              <a:t>is a system that uses 16 symbols to count, that in our case the numbers 0 through 9 and the letters A through F.</a:t>
            </a:r>
          </a:p>
          <a:p>
            <a:pPr marL="342900" indent="-342900">
              <a:buFont typeface="Wingdings" charset="2"/>
              <a:buChar char="²"/>
            </a:pPr>
            <a:r>
              <a:rPr lang="en-US" dirty="0"/>
              <a:t>The letter A is equal to10, B to 11, C to 12, D to13, E to14 and E to15. This makes us 16 symbols by counting the zero.</a:t>
            </a:r>
          </a:p>
          <a:p>
            <a:pPr marL="342900" indent="-342900">
              <a:buFont typeface="Wingdings" charset="2"/>
              <a:buChar char="²"/>
            </a:pPr>
            <a:r>
              <a:rPr lang="en-US" dirty="0"/>
              <a:t>Now we can give a hexadecimal value of the color property, so choosing precisely the desired color.</a:t>
            </a:r>
          </a:p>
          <a:p>
            <a:pPr marL="342900" indent="-342900">
              <a:buFont typeface="Wingdings" charset="2"/>
              <a:buChar char="²"/>
            </a:pPr>
            <a:r>
              <a:rPr lang="en-US" dirty="0"/>
              <a:t>This value must begin with a number, followed by 6 symbols chosen from 0 to F.</a:t>
            </a:r>
            <a:endParaRPr lang="fr-FR" dirty="0"/>
          </a:p>
          <a:p>
            <a:endParaRPr lang="fr-FR" dirty="0"/>
          </a:p>
          <a:p>
            <a:pPr marL="777240" lvl="1" indent="-457200">
              <a:buNone/>
            </a:pPr>
            <a:endParaRPr lang="fr-FR" dirty="0"/>
          </a:p>
        </p:txBody>
      </p:sp>
    </p:spTree>
    <p:extLst>
      <p:ext uri="{BB962C8B-B14F-4D97-AF65-F5344CB8AC3E}">
        <p14:creationId xmlns:p14="http://schemas.microsoft.com/office/powerpoint/2010/main" val="266744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1584" y="0"/>
            <a:ext cx="7772400" cy="1143000"/>
          </a:xfrm>
        </p:spPr>
        <p:txBody>
          <a:bodyPr/>
          <a:lstStyle/>
          <a:p>
            <a:r>
              <a:rPr lang="fr-FR" b="1" dirty="0"/>
              <a:t>The </a:t>
            </a:r>
            <a:r>
              <a:rPr lang="fr-FR" b="1" dirty="0" err="1"/>
              <a:t>color</a:t>
            </a:r>
            <a:r>
              <a:rPr lang="fr-FR" b="1" dirty="0"/>
              <a:t> </a:t>
            </a:r>
            <a:r>
              <a:rPr lang="fr-FR" b="1" dirty="0" err="1"/>
              <a:t>property</a:t>
            </a:r>
            <a:endParaRPr lang="fr-FR" dirty="0"/>
          </a:p>
        </p:txBody>
      </p:sp>
      <p:sp>
        <p:nvSpPr>
          <p:cNvPr id="5" name="Espace réservé du contenu 4"/>
          <p:cNvSpPr>
            <a:spLocks noGrp="1"/>
          </p:cNvSpPr>
          <p:nvPr>
            <p:ph idx="1"/>
          </p:nvPr>
        </p:nvSpPr>
        <p:spPr>
          <a:xfrm>
            <a:off x="2063552" y="3789040"/>
            <a:ext cx="8219256" cy="4572000"/>
          </a:xfrm>
        </p:spPr>
        <p:txBody>
          <a:bodyPr>
            <a:normAutofit/>
          </a:bodyPr>
          <a:lstStyle/>
          <a:p>
            <a:pPr marL="342900" indent="-342900">
              <a:buFont typeface="Arial"/>
              <a:buChar char="•"/>
            </a:pPr>
            <a:r>
              <a:rPr lang="en-US" dirty="0"/>
              <a:t>You can imagine that this happens as when you mix paint to obtain a precise color.</a:t>
            </a:r>
          </a:p>
          <a:p>
            <a:pPr marL="342900" indent="-342900">
              <a:buFont typeface="Arial"/>
              <a:buChar char="•"/>
            </a:pPr>
            <a:r>
              <a:rPr lang="en-US" dirty="0"/>
              <a:t>The advantage of this type of value to choose from over 16 million different shades.</a:t>
            </a:r>
          </a:p>
          <a:p>
            <a:pPr marL="342900" indent="-342900">
              <a:buFont typeface="Arial"/>
              <a:buChar char="•"/>
            </a:pPr>
            <a:r>
              <a:rPr lang="en-US" dirty="0"/>
              <a:t>The intensity scale is from 0 to 255 for each pair of values, 00 being the lowest intensity FF and the strongest intensity.</a:t>
            </a:r>
            <a:endParaRPr lang="fr-FR" dirty="0"/>
          </a:p>
        </p:txBody>
      </p:sp>
      <p:sp>
        <p:nvSpPr>
          <p:cNvPr id="6" name="ZoneTexte 5"/>
          <p:cNvSpPr txBox="1"/>
          <p:nvPr/>
        </p:nvSpPr>
        <p:spPr>
          <a:xfrm>
            <a:off x="3859292" y="1700809"/>
            <a:ext cx="4108916" cy="1015663"/>
          </a:xfrm>
          <a:prstGeom prst="rect">
            <a:avLst/>
          </a:prstGeom>
          <a:noFill/>
          <a:ln>
            <a:solidFill>
              <a:schemeClr val="tx1"/>
            </a:solidFill>
          </a:ln>
        </p:spPr>
        <p:txBody>
          <a:bodyPr wrap="square" rtlCol="0">
            <a:spAutoFit/>
          </a:bodyPr>
          <a:lstStyle/>
          <a:p>
            <a:pPr algn="ctr"/>
            <a:r>
              <a:rPr lang="fr-FR" sz="6000" dirty="0"/>
              <a:t>FF  00  </a:t>
            </a:r>
            <a:r>
              <a:rPr lang="fr-FR" sz="6000" dirty="0" err="1"/>
              <a:t>00</a:t>
            </a:r>
            <a:r>
              <a:rPr lang="fr-FR" sz="6000" dirty="0"/>
              <a:t> </a:t>
            </a:r>
          </a:p>
        </p:txBody>
      </p:sp>
      <p:sp>
        <p:nvSpPr>
          <p:cNvPr id="7" name="Rectangle 6"/>
          <p:cNvSpPr/>
          <p:nvPr/>
        </p:nvSpPr>
        <p:spPr>
          <a:xfrm>
            <a:off x="1991545" y="2852936"/>
            <a:ext cx="2085827" cy="369332"/>
          </a:xfrm>
          <a:prstGeom prst="rect">
            <a:avLst/>
          </a:prstGeom>
        </p:spPr>
        <p:txBody>
          <a:bodyPr wrap="none">
            <a:spAutoFit/>
          </a:bodyPr>
          <a:lstStyle/>
          <a:p>
            <a:r>
              <a:rPr lang="fr-FR" b="1" dirty="0">
                <a:solidFill>
                  <a:schemeClr val="accent1"/>
                </a:solidFill>
              </a:rPr>
              <a:t>the </a:t>
            </a:r>
            <a:r>
              <a:rPr lang="fr-FR" b="1" dirty="0" err="1">
                <a:solidFill>
                  <a:schemeClr val="accent1"/>
                </a:solidFill>
              </a:rPr>
              <a:t>intensity</a:t>
            </a:r>
            <a:r>
              <a:rPr lang="fr-FR" b="1" dirty="0">
                <a:solidFill>
                  <a:schemeClr val="accent1"/>
                </a:solidFill>
              </a:rPr>
              <a:t> of </a:t>
            </a:r>
            <a:r>
              <a:rPr lang="fr-FR" b="1" dirty="0" err="1">
                <a:solidFill>
                  <a:schemeClr val="accent1"/>
                </a:solidFill>
              </a:rPr>
              <a:t>red</a:t>
            </a:r>
            <a:endParaRPr lang="fr-FR" b="1" dirty="0">
              <a:solidFill>
                <a:schemeClr val="accent1"/>
              </a:solidFill>
            </a:endParaRPr>
          </a:p>
        </p:txBody>
      </p:sp>
      <p:cxnSp>
        <p:nvCxnSpPr>
          <p:cNvPr id="11" name="Connecteur droit avec flèche 10"/>
          <p:cNvCxnSpPr/>
          <p:nvPr/>
        </p:nvCxnSpPr>
        <p:spPr>
          <a:xfrm flipV="1">
            <a:off x="2995196" y="2492896"/>
            <a:ext cx="172819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15880" y="3140968"/>
            <a:ext cx="2281202" cy="369332"/>
          </a:xfrm>
          <a:prstGeom prst="rect">
            <a:avLst/>
          </a:prstGeom>
        </p:spPr>
        <p:txBody>
          <a:bodyPr wrap="none">
            <a:spAutoFit/>
          </a:bodyPr>
          <a:lstStyle/>
          <a:p>
            <a:r>
              <a:rPr lang="fr-FR" b="1" dirty="0">
                <a:solidFill>
                  <a:schemeClr val="accent1"/>
                </a:solidFill>
              </a:rPr>
              <a:t>the </a:t>
            </a:r>
            <a:r>
              <a:rPr lang="fr-FR" b="1" dirty="0" err="1">
                <a:solidFill>
                  <a:schemeClr val="accent1"/>
                </a:solidFill>
              </a:rPr>
              <a:t>intensity</a:t>
            </a:r>
            <a:r>
              <a:rPr lang="fr-FR" b="1" dirty="0">
                <a:solidFill>
                  <a:schemeClr val="accent1"/>
                </a:solidFill>
              </a:rPr>
              <a:t> of green</a:t>
            </a:r>
          </a:p>
        </p:txBody>
      </p:sp>
      <p:sp>
        <p:nvSpPr>
          <p:cNvPr id="13" name="Rectangle 12"/>
          <p:cNvSpPr/>
          <p:nvPr/>
        </p:nvSpPr>
        <p:spPr>
          <a:xfrm>
            <a:off x="7608169" y="2996952"/>
            <a:ext cx="2148089" cy="369332"/>
          </a:xfrm>
          <a:prstGeom prst="rect">
            <a:avLst/>
          </a:prstGeom>
        </p:spPr>
        <p:txBody>
          <a:bodyPr wrap="none">
            <a:spAutoFit/>
          </a:bodyPr>
          <a:lstStyle/>
          <a:p>
            <a:r>
              <a:rPr lang="fr-FR" b="1" dirty="0">
                <a:solidFill>
                  <a:schemeClr val="accent1"/>
                </a:solidFill>
              </a:rPr>
              <a:t>the </a:t>
            </a:r>
            <a:r>
              <a:rPr lang="fr-FR" b="1" dirty="0" err="1">
                <a:solidFill>
                  <a:schemeClr val="accent1"/>
                </a:solidFill>
              </a:rPr>
              <a:t>intensity</a:t>
            </a:r>
            <a:r>
              <a:rPr lang="fr-FR" b="1" dirty="0">
                <a:solidFill>
                  <a:schemeClr val="accent1"/>
                </a:solidFill>
              </a:rPr>
              <a:t> of </a:t>
            </a:r>
            <a:r>
              <a:rPr lang="fr-FR" b="1" dirty="0" err="1">
                <a:solidFill>
                  <a:schemeClr val="accent1"/>
                </a:solidFill>
              </a:rPr>
              <a:t>blue</a:t>
            </a:r>
            <a:endParaRPr lang="fr-FR" b="1" dirty="0">
              <a:solidFill>
                <a:schemeClr val="accent1"/>
              </a:solidFill>
            </a:endParaRPr>
          </a:p>
        </p:txBody>
      </p:sp>
      <p:cxnSp>
        <p:nvCxnSpPr>
          <p:cNvPr id="15" name="Connecteur droit avec flèche 14"/>
          <p:cNvCxnSpPr>
            <a:stCxn id="12" idx="0"/>
          </p:cNvCxnSpPr>
          <p:nvPr/>
        </p:nvCxnSpPr>
        <p:spPr>
          <a:xfrm flipV="1">
            <a:off x="6156482" y="2492896"/>
            <a:ext cx="1152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H="1" flipV="1">
            <a:off x="7176120" y="2492896"/>
            <a:ext cx="136815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375920" y="1708359"/>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6652200" y="170080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979418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52718"/>
            <a:ext cx="7595932" cy="1371600"/>
          </a:xfrm>
        </p:spPr>
        <p:txBody>
          <a:bodyPr/>
          <a:lstStyle/>
          <a:p>
            <a:r>
              <a:rPr lang="fr-FR" b="1" dirty="0"/>
              <a:t>The </a:t>
            </a:r>
            <a:r>
              <a:rPr lang="fr-FR" b="1" dirty="0" err="1"/>
              <a:t>color</a:t>
            </a:r>
            <a:r>
              <a:rPr lang="fr-FR" b="1" dirty="0"/>
              <a:t> </a:t>
            </a:r>
            <a:r>
              <a:rPr lang="fr-FR" b="1" dirty="0" err="1"/>
              <a:t>property</a:t>
            </a:r>
            <a:endParaRPr lang="fr-FR" dirty="0"/>
          </a:p>
        </p:txBody>
      </p:sp>
      <p:pic>
        <p:nvPicPr>
          <p:cNvPr id="6" name="Picture 3"/>
          <p:cNvPicPr>
            <a:picLocks noGrp="1" noChangeAspect="1" noChangeArrowheads="1"/>
          </p:cNvPicPr>
          <p:nvPr>
            <p:ph idx="1"/>
          </p:nvPr>
        </p:nvPicPr>
        <p:blipFill>
          <a:blip r:embed="rId2" cstate="print"/>
          <a:srcRect/>
          <a:stretch>
            <a:fillRect/>
          </a:stretch>
        </p:blipFill>
        <p:spPr bwMode="auto">
          <a:xfrm>
            <a:off x="1759550" y="1811304"/>
            <a:ext cx="8510223" cy="37116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970880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07568" y="-243408"/>
            <a:ext cx="7772400" cy="1066130"/>
          </a:xfrm>
        </p:spPr>
        <p:txBody>
          <a:bodyPr/>
          <a:lstStyle/>
          <a:p>
            <a:r>
              <a:rPr lang="fr-FR" b="1" dirty="0"/>
              <a:t>The </a:t>
            </a:r>
            <a:r>
              <a:rPr lang="fr-FR" b="1" dirty="0" err="1"/>
              <a:t>color</a:t>
            </a:r>
            <a:r>
              <a:rPr lang="fr-FR" b="1" dirty="0"/>
              <a:t> </a:t>
            </a:r>
            <a:r>
              <a:rPr lang="fr-FR" b="1" dirty="0" err="1"/>
              <a:t>property</a:t>
            </a:r>
            <a:endParaRPr lang="fr-FR" dirty="0"/>
          </a:p>
        </p:txBody>
      </p:sp>
      <p:sp>
        <p:nvSpPr>
          <p:cNvPr id="5" name="Espace réservé du contenu 4"/>
          <p:cNvSpPr>
            <a:spLocks noGrp="1"/>
          </p:cNvSpPr>
          <p:nvPr>
            <p:ph idx="1"/>
          </p:nvPr>
        </p:nvSpPr>
        <p:spPr>
          <a:xfrm>
            <a:off x="2279576" y="764704"/>
            <a:ext cx="7772400" cy="1224136"/>
          </a:xfrm>
        </p:spPr>
        <p:txBody>
          <a:bodyPr>
            <a:noAutofit/>
          </a:bodyPr>
          <a:lstStyle/>
          <a:p>
            <a:r>
              <a:rPr lang="en-US" sz="2000" dirty="0"/>
              <a:t>Third way: give three numbers between 0 and 255 in value.</a:t>
            </a:r>
          </a:p>
          <a:p>
            <a:r>
              <a:rPr lang="en-US" sz="2000" dirty="0"/>
              <a:t>The three numbers form the final color.</a:t>
            </a:r>
            <a:endParaRPr lang="fr-FR" sz="2000" dirty="0"/>
          </a:p>
        </p:txBody>
      </p:sp>
      <p:sp>
        <p:nvSpPr>
          <p:cNvPr id="7" name="ZoneTexte 6"/>
          <p:cNvSpPr txBox="1"/>
          <p:nvPr/>
        </p:nvSpPr>
        <p:spPr>
          <a:xfrm>
            <a:off x="3287688" y="1403485"/>
            <a:ext cx="5688632" cy="830997"/>
          </a:xfrm>
          <a:prstGeom prst="rect">
            <a:avLst/>
          </a:prstGeom>
          <a:noFill/>
          <a:ln>
            <a:noFill/>
          </a:ln>
        </p:spPr>
        <p:txBody>
          <a:bodyPr wrap="square" rtlCol="0">
            <a:spAutoFit/>
          </a:bodyPr>
          <a:lstStyle/>
          <a:p>
            <a:pPr algn="ctr"/>
            <a:r>
              <a:rPr lang="fr-FR" sz="4800" dirty="0" err="1"/>
              <a:t>rgb</a:t>
            </a:r>
            <a:r>
              <a:rPr lang="fr-FR" sz="4800" dirty="0"/>
              <a:t>(255,000,000) </a:t>
            </a:r>
          </a:p>
        </p:txBody>
      </p:sp>
      <p:sp>
        <p:nvSpPr>
          <p:cNvPr id="8" name="Rectangle 7"/>
          <p:cNvSpPr/>
          <p:nvPr/>
        </p:nvSpPr>
        <p:spPr>
          <a:xfrm>
            <a:off x="1991545" y="2555612"/>
            <a:ext cx="2085827" cy="369332"/>
          </a:xfrm>
          <a:prstGeom prst="rect">
            <a:avLst/>
          </a:prstGeom>
        </p:spPr>
        <p:txBody>
          <a:bodyPr wrap="none">
            <a:spAutoFit/>
          </a:bodyPr>
          <a:lstStyle/>
          <a:p>
            <a:r>
              <a:rPr lang="fr-FR" b="1" dirty="0">
                <a:solidFill>
                  <a:schemeClr val="accent1"/>
                </a:solidFill>
              </a:rPr>
              <a:t>the </a:t>
            </a:r>
            <a:r>
              <a:rPr lang="fr-FR" b="1" dirty="0" err="1">
                <a:solidFill>
                  <a:schemeClr val="accent1"/>
                </a:solidFill>
              </a:rPr>
              <a:t>intensity</a:t>
            </a:r>
            <a:r>
              <a:rPr lang="fr-FR" b="1" dirty="0">
                <a:solidFill>
                  <a:schemeClr val="accent1"/>
                </a:solidFill>
              </a:rPr>
              <a:t> of </a:t>
            </a:r>
            <a:r>
              <a:rPr lang="fr-FR" b="1" dirty="0" err="1">
                <a:solidFill>
                  <a:schemeClr val="accent1"/>
                </a:solidFill>
              </a:rPr>
              <a:t>red</a:t>
            </a:r>
            <a:endParaRPr lang="fr-FR" b="1" dirty="0">
              <a:solidFill>
                <a:schemeClr val="accent1"/>
              </a:solidFill>
            </a:endParaRPr>
          </a:p>
        </p:txBody>
      </p:sp>
      <p:sp>
        <p:nvSpPr>
          <p:cNvPr id="9" name="Rectangle 8"/>
          <p:cNvSpPr/>
          <p:nvPr/>
        </p:nvSpPr>
        <p:spPr>
          <a:xfrm>
            <a:off x="5015880" y="2843644"/>
            <a:ext cx="2281202" cy="369332"/>
          </a:xfrm>
          <a:prstGeom prst="rect">
            <a:avLst/>
          </a:prstGeom>
        </p:spPr>
        <p:txBody>
          <a:bodyPr wrap="none">
            <a:spAutoFit/>
          </a:bodyPr>
          <a:lstStyle/>
          <a:p>
            <a:r>
              <a:rPr lang="fr-FR" b="1" dirty="0">
                <a:solidFill>
                  <a:schemeClr val="accent1"/>
                </a:solidFill>
              </a:rPr>
              <a:t>the </a:t>
            </a:r>
            <a:r>
              <a:rPr lang="fr-FR" b="1" dirty="0" err="1">
                <a:solidFill>
                  <a:schemeClr val="accent1"/>
                </a:solidFill>
              </a:rPr>
              <a:t>intensity</a:t>
            </a:r>
            <a:r>
              <a:rPr lang="fr-FR" b="1" dirty="0">
                <a:solidFill>
                  <a:schemeClr val="accent1"/>
                </a:solidFill>
              </a:rPr>
              <a:t> of green</a:t>
            </a:r>
          </a:p>
        </p:txBody>
      </p:sp>
      <p:sp>
        <p:nvSpPr>
          <p:cNvPr id="10" name="Rectangle 9"/>
          <p:cNvSpPr/>
          <p:nvPr/>
        </p:nvSpPr>
        <p:spPr>
          <a:xfrm>
            <a:off x="7608169" y="2699628"/>
            <a:ext cx="2148089" cy="369332"/>
          </a:xfrm>
          <a:prstGeom prst="rect">
            <a:avLst/>
          </a:prstGeom>
        </p:spPr>
        <p:txBody>
          <a:bodyPr wrap="none">
            <a:spAutoFit/>
          </a:bodyPr>
          <a:lstStyle/>
          <a:p>
            <a:r>
              <a:rPr lang="fr-FR" b="1" dirty="0">
                <a:solidFill>
                  <a:schemeClr val="accent1"/>
                </a:solidFill>
              </a:rPr>
              <a:t>the </a:t>
            </a:r>
            <a:r>
              <a:rPr lang="fr-FR" b="1" dirty="0" err="1">
                <a:solidFill>
                  <a:schemeClr val="accent1"/>
                </a:solidFill>
              </a:rPr>
              <a:t>intensity</a:t>
            </a:r>
            <a:r>
              <a:rPr lang="fr-FR" b="1" dirty="0">
                <a:solidFill>
                  <a:schemeClr val="accent1"/>
                </a:solidFill>
              </a:rPr>
              <a:t> of </a:t>
            </a:r>
            <a:r>
              <a:rPr lang="fr-FR" b="1" dirty="0" err="1">
                <a:solidFill>
                  <a:schemeClr val="accent1"/>
                </a:solidFill>
              </a:rPr>
              <a:t>blue</a:t>
            </a:r>
            <a:endParaRPr lang="fr-FR" b="1" dirty="0">
              <a:solidFill>
                <a:schemeClr val="accent1"/>
              </a:solidFill>
            </a:endParaRPr>
          </a:p>
        </p:txBody>
      </p:sp>
      <p:cxnSp>
        <p:nvCxnSpPr>
          <p:cNvPr id="12" name="Connecteur droit avec flèche 11"/>
          <p:cNvCxnSpPr/>
          <p:nvPr/>
        </p:nvCxnSpPr>
        <p:spPr>
          <a:xfrm flipV="1">
            <a:off x="3935760" y="2195572"/>
            <a:ext cx="129614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6312024" y="2123564"/>
            <a:ext cx="14401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flipV="1">
            <a:off x="7680176" y="2123564"/>
            <a:ext cx="7920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57027" name="Picture 3"/>
          <p:cNvPicPr>
            <a:picLocks noChangeAspect="1" noChangeArrowheads="1"/>
          </p:cNvPicPr>
          <p:nvPr/>
        </p:nvPicPr>
        <p:blipFill>
          <a:blip r:embed="rId3" cstate="print"/>
          <a:srcRect/>
          <a:stretch>
            <a:fillRect/>
          </a:stretch>
        </p:blipFill>
        <p:spPr bwMode="auto">
          <a:xfrm>
            <a:off x="1783721" y="3444636"/>
            <a:ext cx="8648585" cy="3413365"/>
          </a:xfrm>
          <a:prstGeom prst="rect">
            <a:avLst/>
          </a:prstGeom>
          <a:noFill/>
          <a:ln w="9525">
            <a:solidFill>
              <a:schemeClr val="tx1"/>
            </a:solidFill>
            <a:miter lim="800000"/>
            <a:headEnd/>
            <a:tailEnd/>
          </a:ln>
        </p:spPr>
      </p:pic>
      <p:sp>
        <p:nvSpPr>
          <p:cNvPr id="13" name="Rectangle 12"/>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11484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187478" cy="1371600"/>
          </a:xfrm>
        </p:spPr>
        <p:txBody>
          <a:bodyPr/>
          <a:lstStyle/>
          <a:p>
            <a:r>
              <a:rPr lang="en-US" dirty="0"/>
              <a:t>CSS: </a:t>
            </a:r>
            <a:r>
              <a:rPr lang="en-US" sz="2800" dirty="0">
                <a:solidFill>
                  <a:srgbClr val="0000FF"/>
                </a:solidFill>
              </a:rPr>
              <a:t>Selectors, properties and values</a:t>
            </a:r>
          </a:p>
        </p:txBody>
      </p:sp>
      <p:sp>
        <p:nvSpPr>
          <p:cNvPr id="3" name="Content Placeholder 2"/>
          <p:cNvSpPr>
            <a:spLocks noGrp="1"/>
          </p:cNvSpPr>
          <p:nvPr>
            <p:ph idx="1"/>
          </p:nvPr>
        </p:nvSpPr>
        <p:spPr/>
        <p:txBody>
          <a:bodyPr>
            <a:normAutofit fontScale="92500"/>
          </a:bodyPr>
          <a:lstStyle/>
          <a:p>
            <a:pPr marL="342900" indent="-342900">
              <a:buFont typeface="Arial"/>
              <a:buChar char="•"/>
            </a:pPr>
            <a:r>
              <a:rPr lang="en-US" dirty="0"/>
              <a:t>A </a:t>
            </a:r>
            <a:r>
              <a:rPr lang="en-US" dirty="0">
                <a:solidFill>
                  <a:schemeClr val="accent2"/>
                </a:solidFill>
              </a:rPr>
              <a:t>selector</a:t>
            </a:r>
            <a:r>
              <a:rPr lang="en-US" dirty="0"/>
              <a:t> is used to determine which HTML element (s) or what type of elements you want to apply a particular style. If you want to apply a style to all paragraphs, for example, use the "p" selector.</a:t>
            </a:r>
          </a:p>
          <a:p>
            <a:pPr marL="342900" indent="-342900">
              <a:buFont typeface="Arial"/>
              <a:buChar char="•"/>
            </a:pPr>
            <a:endParaRPr lang="en-US" dirty="0"/>
          </a:p>
          <a:p>
            <a:pPr marL="342900" indent="-342900">
              <a:buFont typeface="Arial"/>
              <a:buChar char="•"/>
            </a:pPr>
            <a:r>
              <a:rPr lang="en-US" dirty="0"/>
              <a:t>A </a:t>
            </a:r>
            <a:r>
              <a:rPr lang="en-US" dirty="0">
                <a:solidFill>
                  <a:schemeClr val="accent2"/>
                </a:solidFill>
              </a:rPr>
              <a:t>property</a:t>
            </a:r>
            <a:r>
              <a:rPr lang="en-US" dirty="0"/>
              <a:t> will help us to change the style of an element by focusing a very specific criteria such as the size of text, font or color, for example.</a:t>
            </a:r>
          </a:p>
          <a:p>
            <a:endParaRPr lang="en-US" dirty="0"/>
          </a:p>
          <a:p>
            <a:pPr marL="342900" indent="-342900">
              <a:buFont typeface="Arial"/>
              <a:buChar char="•"/>
            </a:pPr>
            <a:r>
              <a:rPr lang="en-US" dirty="0"/>
              <a:t>A </a:t>
            </a:r>
            <a:r>
              <a:rPr lang="en-US" dirty="0">
                <a:solidFill>
                  <a:schemeClr val="accent2"/>
                </a:solidFill>
              </a:rPr>
              <a:t>value</a:t>
            </a:r>
            <a:r>
              <a:rPr lang="en-US" dirty="0"/>
              <a:t> will be used to complete a property and will determine its behavior. For the property used to change the color of text, for example, the value will be the new color to apply.</a:t>
            </a:r>
            <a:endParaRPr lang="fr-FR" dirty="0"/>
          </a:p>
          <a:p>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790140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348699"/>
            <a:ext cx="7859717" cy="1371600"/>
          </a:xfrm>
        </p:spPr>
        <p:txBody>
          <a:bodyPr/>
          <a:lstStyle/>
          <a:p>
            <a:r>
              <a:rPr lang="en-US" b="1" dirty="0"/>
              <a:t>The opacity of a text</a:t>
            </a:r>
            <a:endParaRPr lang="fr-FR" dirty="0"/>
          </a:p>
        </p:txBody>
      </p:sp>
      <p:sp>
        <p:nvSpPr>
          <p:cNvPr id="5" name="Espace réservé du contenu 4"/>
          <p:cNvSpPr>
            <a:spLocks noGrp="1"/>
          </p:cNvSpPr>
          <p:nvPr>
            <p:ph idx="1"/>
          </p:nvPr>
        </p:nvSpPr>
        <p:spPr>
          <a:xfrm>
            <a:off x="1775520" y="1447800"/>
            <a:ext cx="8676456" cy="3205336"/>
          </a:xfrm>
        </p:spPr>
        <p:txBody>
          <a:bodyPr>
            <a:normAutofit fontScale="85000" lnSpcReduction="20000"/>
          </a:bodyPr>
          <a:lstStyle/>
          <a:p>
            <a:pPr>
              <a:buNone/>
            </a:pPr>
            <a:r>
              <a:rPr lang="en-US" dirty="0"/>
              <a:t>CSS offers two methods to fix the opacity of texts.</a:t>
            </a:r>
          </a:p>
          <a:p>
            <a:pPr marL="514350" indent="-514350">
              <a:buNone/>
            </a:pPr>
            <a:r>
              <a:rPr lang="en-US" dirty="0"/>
              <a:t>1. If we used a </a:t>
            </a:r>
            <a:r>
              <a:rPr lang="en-US" dirty="0">
                <a:solidFill>
                  <a:srgbClr val="0000FF"/>
                </a:solidFill>
              </a:rPr>
              <a:t>color name or hexadecimal value </a:t>
            </a:r>
            <a:r>
              <a:rPr lang="en-US" dirty="0"/>
              <a:t>with the </a:t>
            </a:r>
            <a:r>
              <a:rPr lang="en-US" dirty="0">
                <a:solidFill>
                  <a:srgbClr val="0000FF"/>
                </a:solidFill>
              </a:rPr>
              <a:t>property color</a:t>
            </a:r>
          </a:p>
          <a:p>
            <a:pPr marL="514350" indent="-514350">
              <a:buNone/>
            </a:pPr>
            <a:r>
              <a:rPr lang="en-US" dirty="0">
                <a:sym typeface="Wingdings" pitchFamily="2" charset="2"/>
              </a:rPr>
              <a:t></a:t>
            </a:r>
            <a:r>
              <a:rPr lang="en-US" dirty="0"/>
              <a:t> we will use the </a:t>
            </a:r>
            <a:r>
              <a:rPr lang="en-US" b="1" dirty="0">
                <a:solidFill>
                  <a:schemeClr val="accent2"/>
                </a:solidFill>
              </a:rPr>
              <a:t>opacity property </a:t>
            </a:r>
            <a:r>
              <a:rPr lang="en-US" dirty="0"/>
              <a:t>to fix the opacity of our texts.</a:t>
            </a:r>
          </a:p>
          <a:p>
            <a:pPr>
              <a:buNone/>
            </a:pPr>
            <a:r>
              <a:rPr lang="en-US" dirty="0"/>
              <a:t>This property takes a value </a:t>
            </a:r>
            <a:r>
              <a:rPr lang="en-US" dirty="0">
                <a:solidFill>
                  <a:schemeClr val="accent2"/>
                </a:solidFill>
              </a:rPr>
              <a:t>between 0 </a:t>
            </a:r>
            <a:r>
              <a:rPr lang="en-US" dirty="0"/>
              <a:t>(fully transparent) to </a:t>
            </a:r>
            <a:r>
              <a:rPr lang="en-US" dirty="0">
                <a:solidFill>
                  <a:schemeClr val="accent2"/>
                </a:solidFill>
              </a:rPr>
              <a:t>1</a:t>
            </a:r>
            <a:r>
              <a:rPr lang="en-US" dirty="0"/>
              <a:t> (fully opaque).</a:t>
            </a:r>
          </a:p>
          <a:p>
            <a:pPr>
              <a:buNone/>
            </a:pPr>
            <a:endParaRPr lang="en-US" dirty="0"/>
          </a:p>
          <a:p>
            <a:pPr>
              <a:buNone/>
            </a:pPr>
            <a:r>
              <a:rPr lang="en-US" dirty="0"/>
              <a:t>2. If we used an </a:t>
            </a:r>
            <a:r>
              <a:rPr lang="en-US" dirty="0">
                <a:solidFill>
                  <a:srgbClr val="0000FF"/>
                </a:solidFill>
              </a:rPr>
              <a:t>RGB value type </a:t>
            </a:r>
            <a:r>
              <a:rPr lang="en-US" dirty="0"/>
              <a:t>with the </a:t>
            </a:r>
            <a:r>
              <a:rPr lang="en-US" dirty="0">
                <a:solidFill>
                  <a:srgbClr val="0000FF"/>
                </a:solidFill>
              </a:rPr>
              <a:t>color property</a:t>
            </a:r>
            <a:r>
              <a:rPr lang="en-US" dirty="0"/>
              <a:t>,</a:t>
            </a:r>
          </a:p>
          <a:p>
            <a:pPr>
              <a:buNone/>
            </a:pPr>
            <a:r>
              <a:rPr lang="en-US" dirty="0">
                <a:sym typeface="Wingdings" pitchFamily="2" charset="2"/>
              </a:rPr>
              <a:t></a:t>
            </a:r>
            <a:r>
              <a:rPr lang="en-US" dirty="0"/>
              <a:t> We will use a </a:t>
            </a:r>
            <a:r>
              <a:rPr lang="en-US" dirty="0" err="1">
                <a:solidFill>
                  <a:schemeClr val="accent2"/>
                </a:solidFill>
              </a:rPr>
              <a:t>RGBa</a:t>
            </a:r>
            <a:r>
              <a:rPr lang="en-US" dirty="0">
                <a:solidFill>
                  <a:schemeClr val="accent2"/>
                </a:solidFill>
              </a:rPr>
              <a:t> type value</a:t>
            </a:r>
            <a:r>
              <a:rPr lang="en-US" dirty="0"/>
              <a:t>.</a:t>
            </a:r>
            <a:endParaRPr lang="fr-FR" dirty="0"/>
          </a:p>
          <a:p>
            <a:pPr>
              <a:buNone/>
            </a:pPr>
            <a:endParaRPr lang="fr-FR" dirty="0"/>
          </a:p>
        </p:txBody>
      </p:sp>
      <p:sp>
        <p:nvSpPr>
          <p:cNvPr id="6" name="ZoneTexte 5"/>
          <p:cNvSpPr txBox="1"/>
          <p:nvPr/>
        </p:nvSpPr>
        <p:spPr>
          <a:xfrm>
            <a:off x="6384032" y="4797153"/>
            <a:ext cx="3672408" cy="1015663"/>
          </a:xfrm>
          <a:prstGeom prst="rect">
            <a:avLst/>
          </a:prstGeom>
          <a:noFill/>
          <a:ln>
            <a:solidFill>
              <a:schemeClr val="accent4"/>
            </a:solidFill>
          </a:ln>
        </p:spPr>
        <p:txBody>
          <a:bodyPr wrap="square" rtlCol="0">
            <a:spAutoFit/>
          </a:bodyPr>
          <a:lstStyle/>
          <a:p>
            <a:r>
              <a:rPr lang="fr-FR" sz="2000" b="1" dirty="0">
                <a:solidFill>
                  <a:srgbClr val="7030A0"/>
                </a:solidFill>
              </a:rPr>
              <a:t>.violet{</a:t>
            </a:r>
          </a:p>
          <a:p>
            <a:r>
              <a:rPr lang="fr-FR" sz="2000" b="1" dirty="0">
                <a:solidFill>
                  <a:srgbClr val="7030A0"/>
                </a:solidFill>
              </a:rPr>
              <a:t>     </a:t>
            </a:r>
            <a:r>
              <a:rPr lang="fr-FR" sz="2000" b="1" dirty="0" err="1">
                <a:solidFill>
                  <a:srgbClr val="7030A0"/>
                </a:solidFill>
              </a:rPr>
              <a:t>color</a:t>
            </a:r>
            <a:r>
              <a:rPr lang="fr-FR" sz="2000" b="1" dirty="0">
                <a:solidFill>
                  <a:srgbClr val="7030A0"/>
                </a:solidFill>
              </a:rPr>
              <a:t>: </a:t>
            </a:r>
            <a:r>
              <a:rPr lang="fr-FR" sz="2000" b="1" dirty="0" err="1">
                <a:solidFill>
                  <a:srgbClr val="7030A0"/>
                </a:solidFill>
              </a:rPr>
              <a:t>rgba</a:t>
            </a:r>
            <a:r>
              <a:rPr lang="fr-FR" sz="2000" b="1" dirty="0">
                <a:solidFill>
                  <a:srgbClr val="7030A0"/>
                </a:solidFill>
              </a:rPr>
              <a:t>(175,51,175,0.2);</a:t>
            </a:r>
          </a:p>
          <a:p>
            <a:r>
              <a:rPr lang="fr-FR" sz="2000" b="1" dirty="0">
                <a:solidFill>
                  <a:srgbClr val="7030A0"/>
                </a:solidFill>
              </a:rPr>
              <a:t>            }</a:t>
            </a:r>
          </a:p>
        </p:txBody>
      </p:sp>
      <p:sp>
        <p:nvSpPr>
          <p:cNvPr id="7" name="ZoneTexte 6"/>
          <p:cNvSpPr txBox="1"/>
          <p:nvPr/>
        </p:nvSpPr>
        <p:spPr>
          <a:xfrm>
            <a:off x="2351585" y="4869161"/>
            <a:ext cx="3187155" cy="1323439"/>
          </a:xfrm>
          <a:prstGeom prst="rect">
            <a:avLst/>
          </a:prstGeom>
          <a:noFill/>
          <a:ln>
            <a:solidFill>
              <a:schemeClr val="accent4"/>
            </a:solidFill>
          </a:ln>
        </p:spPr>
        <p:txBody>
          <a:bodyPr wrap="square" rtlCol="0">
            <a:spAutoFit/>
          </a:bodyPr>
          <a:lstStyle/>
          <a:p>
            <a:r>
              <a:rPr lang="fr-FR" sz="2000" b="1" dirty="0">
                <a:solidFill>
                  <a:srgbClr val="7030A0"/>
                </a:solidFill>
              </a:rPr>
              <a:t>.violet{</a:t>
            </a:r>
          </a:p>
          <a:p>
            <a:r>
              <a:rPr lang="fr-FR" sz="2000" b="1" dirty="0">
                <a:solidFill>
                  <a:srgbClr val="7030A0"/>
                </a:solidFill>
              </a:rPr>
              <a:t>     </a:t>
            </a:r>
            <a:r>
              <a:rPr lang="fr-FR" sz="2000" b="1" dirty="0" err="1">
                <a:solidFill>
                  <a:srgbClr val="7030A0"/>
                </a:solidFill>
              </a:rPr>
              <a:t>color</a:t>
            </a:r>
            <a:r>
              <a:rPr lang="fr-FR" sz="2000" b="1" dirty="0">
                <a:solidFill>
                  <a:srgbClr val="7030A0"/>
                </a:solidFill>
              </a:rPr>
              <a:t>: </a:t>
            </a:r>
            <a:r>
              <a:rPr lang="fr-FR" sz="2000" b="1" dirty="0" err="1">
                <a:solidFill>
                  <a:srgbClr val="7030A0"/>
                </a:solidFill>
              </a:rPr>
              <a:t>red</a:t>
            </a:r>
            <a:r>
              <a:rPr lang="fr-FR" sz="2000" b="1" dirty="0">
                <a:solidFill>
                  <a:srgbClr val="7030A0"/>
                </a:solidFill>
              </a:rPr>
              <a:t> ;</a:t>
            </a:r>
          </a:p>
          <a:p>
            <a:r>
              <a:rPr lang="fr-FR" sz="2000" b="1" dirty="0">
                <a:solidFill>
                  <a:srgbClr val="7030A0"/>
                </a:solidFill>
              </a:rPr>
              <a:t>     </a:t>
            </a:r>
            <a:r>
              <a:rPr lang="fr-FR" sz="2000" b="1" dirty="0" err="1">
                <a:solidFill>
                  <a:srgbClr val="7030A0"/>
                </a:solidFill>
              </a:rPr>
              <a:t>opacity</a:t>
            </a:r>
            <a:r>
              <a:rPr lang="fr-FR" sz="2000" b="1" dirty="0">
                <a:solidFill>
                  <a:srgbClr val="7030A0"/>
                </a:solidFill>
              </a:rPr>
              <a:t>: 0.5;</a:t>
            </a:r>
          </a:p>
          <a:p>
            <a:r>
              <a:rPr lang="fr-FR" sz="2000" b="1" dirty="0">
                <a:solidFill>
                  <a:srgbClr val="7030A0"/>
                </a:solidFill>
              </a:rPr>
              <a:t>            }</a:t>
            </a:r>
          </a:p>
        </p:txBody>
      </p:sp>
      <p:sp>
        <p:nvSpPr>
          <p:cNvPr id="9" name="Ellipse 8"/>
          <p:cNvSpPr/>
          <p:nvPr/>
        </p:nvSpPr>
        <p:spPr>
          <a:xfrm>
            <a:off x="4799856" y="5013176"/>
            <a:ext cx="50405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0" name="Ellipse 9"/>
          <p:cNvSpPr/>
          <p:nvPr/>
        </p:nvSpPr>
        <p:spPr>
          <a:xfrm>
            <a:off x="9480376" y="4869160"/>
            <a:ext cx="50405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832583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274638"/>
            <a:ext cx="8435280" cy="850106"/>
          </a:xfrm>
        </p:spPr>
        <p:txBody>
          <a:bodyPr/>
          <a:lstStyle/>
          <a:p>
            <a:r>
              <a:rPr lang="en-US" b="1" dirty="0"/>
              <a:t> The opacity of a text</a:t>
            </a:r>
            <a:endParaRPr lang="fr-FR" dirty="0"/>
          </a:p>
        </p:txBody>
      </p:sp>
      <p:sp>
        <p:nvSpPr>
          <p:cNvPr id="5" name="Espace réservé du contenu 4"/>
          <p:cNvSpPr>
            <a:spLocks noGrp="1"/>
          </p:cNvSpPr>
          <p:nvPr>
            <p:ph idx="1"/>
          </p:nvPr>
        </p:nvSpPr>
        <p:spPr>
          <a:xfrm>
            <a:off x="2438400" y="1268760"/>
            <a:ext cx="7772400" cy="613048"/>
          </a:xfrm>
        </p:spPr>
        <p:txBody>
          <a:bodyPr>
            <a:normAutofit fontScale="92500"/>
          </a:bodyPr>
          <a:lstStyle/>
          <a:p>
            <a:r>
              <a:rPr lang="en-US" dirty="0"/>
              <a:t>In practice, the property is therefore used in this way:</a:t>
            </a:r>
            <a:endParaRPr lang="fr-FR" dirty="0"/>
          </a:p>
        </p:txBody>
      </p:sp>
      <p:sp>
        <p:nvSpPr>
          <p:cNvPr id="7" name="Espace réservé du contenu 2"/>
          <p:cNvSpPr txBox="1">
            <a:spLocks/>
          </p:cNvSpPr>
          <p:nvPr/>
        </p:nvSpPr>
        <p:spPr>
          <a:xfrm>
            <a:off x="1775520" y="1988840"/>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200" b="1" dirty="0">
                <a:solidFill>
                  <a:srgbClr val="7030A0"/>
                </a:solidFill>
                <a:cs typeface="Arial" pitchFamily="34" charset="0"/>
              </a:rPr>
              <a:t>&lt;!DOCTYPE html&gt; </a:t>
            </a:r>
          </a:p>
          <a:p>
            <a:pPr marL="265176" indent="-265176">
              <a:spcBef>
                <a:spcPts val="250"/>
              </a:spcBef>
              <a:buClr>
                <a:schemeClr val="accent1"/>
              </a:buClr>
              <a:buSzPct val="80000"/>
              <a:defRPr/>
            </a:pPr>
            <a:r>
              <a:rPr lang="en-US" sz="1200" b="1" dirty="0">
                <a:solidFill>
                  <a:srgbClr val="7030A0"/>
                </a:solidFill>
                <a:cs typeface="Arial" pitchFamily="34" charset="0"/>
              </a:rPr>
              <a:t>&lt;html&gt;   </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	&lt;head&gt;</a:t>
            </a:r>
          </a:p>
          <a:p>
            <a:pPr marL="265176" indent="-265176">
              <a:spcBef>
                <a:spcPts val="250"/>
              </a:spcBef>
              <a:buClr>
                <a:schemeClr val="accent1"/>
              </a:buClr>
              <a:buSzPct val="80000"/>
              <a:defRPr/>
            </a:pPr>
            <a:r>
              <a:rPr lang="en-US" sz="1200" b="1" dirty="0">
                <a:solidFill>
                  <a:srgbClr val="7030A0"/>
                </a:solidFill>
                <a:cs typeface="Arial" pitchFamily="34" charset="0"/>
              </a:rPr>
              <a:t>	       &lt;title&gt; Colors&lt;/title&gt;</a:t>
            </a:r>
          </a:p>
          <a:p>
            <a:pPr marL="265176" indent="-265176">
              <a:spcBef>
                <a:spcPts val="250"/>
              </a:spcBef>
              <a:buClr>
                <a:schemeClr val="accent1"/>
              </a:buClr>
              <a:buSzPct val="80000"/>
              <a:defRPr/>
            </a:pPr>
            <a:r>
              <a:rPr lang="en-US" sz="1200" b="1" dirty="0">
                <a:solidFill>
                  <a:srgbClr val="7030A0"/>
                </a:solidFill>
                <a:cs typeface="Arial" pitchFamily="34" charset="0"/>
              </a:rPr>
              <a:t>	       &lt;meta </a:t>
            </a:r>
            <a:r>
              <a:rPr lang="en-US" sz="1200" b="1" dirty="0" err="1">
                <a:solidFill>
                  <a:srgbClr val="7030A0"/>
                </a:solidFill>
                <a:cs typeface="Arial" pitchFamily="34" charset="0"/>
              </a:rPr>
              <a:t>charset</a:t>
            </a:r>
            <a:r>
              <a:rPr lang="en-US" sz="1200" b="1" dirty="0">
                <a:solidFill>
                  <a:srgbClr val="7030A0"/>
                </a:solidFill>
                <a:cs typeface="Arial" pitchFamily="34" charset="0"/>
              </a:rPr>
              <a:t>="utf-8"&gt;</a:t>
            </a:r>
          </a:p>
          <a:p>
            <a:pPr marL="265176" indent="-265176">
              <a:spcBef>
                <a:spcPts val="250"/>
              </a:spcBef>
              <a:buClr>
                <a:schemeClr val="accent1"/>
              </a:buClr>
              <a:buSzPct val="80000"/>
              <a:defRPr/>
            </a:pPr>
            <a:r>
              <a:rPr lang="en-US" sz="1200" b="1" dirty="0">
                <a:solidFill>
                  <a:srgbClr val="7030A0"/>
                </a:solidFill>
                <a:cs typeface="Arial" pitchFamily="34" charset="0"/>
              </a:rPr>
              <a:t>        &lt;/head&gt;</a:t>
            </a:r>
          </a:p>
          <a:p>
            <a:pPr marL="265176" indent="-265176">
              <a:spcBef>
                <a:spcPts val="250"/>
              </a:spcBef>
              <a:buClr>
                <a:schemeClr val="accent1"/>
              </a:buClr>
              <a:buSzPct val="80000"/>
              <a:defRPr/>
            </a:pPr>
            <a:r>
              <a:rPr lang="en-US" sz="1200" b="1" dirty="0">
                <a:solidFill>
                  <a:srgbClr val="7030A0"/>
                </a:solidFill>
                <a:cs typeface="Arial" pitchFamily="34" charset="0"/>
              </a:rPr>
              <a:t>	  &lt;body&gt;</a:t>
            </a:r>
          </a:p>
          <a:p>
            <a:pPr marL="265176" indent="-265176">
              <a:spcBef>
                <a:spcPts val="250"/>
              </a:spcBef>
              <a:buClr>
                <a:schemeClr val="accent1"/>
              </a:buClr>
              <a:buSzPct val="80000"/>
              <a:defRPr/>
            </a:pPr>
            <a:r>
              <a:rPr lang="en-US" sz="1200" b="1" dirty="0">
                <a:solidFill>
                  <a:srgbClr val="7030A0"/>
                </a:solidFill>
                <a:cs typeface="Arial" pitchFamily="34" charset="0"/>
              </a:rPr>
              <a:t>           &lt;p class=“red"&gt; </a:t>
            </a:r>
            <a:r>
              <a:rPr lang="en-US" sz="1200" b="1" dirty="0" err="1">
                <a:solidFill>
                  <a:srgbClr val="7030A0"/>
                </a:solidFill>
                <a:cs typeface="Arial" pitchFamily="34" charset="0"/>
              </a:rPr>
              <a:t>I’am</a:t>
            </a:r>
            <a:r>
              <a:rPr lang="en-US" sz="1200" b="1" dirty="0">
                <a:solidFill>
                  <a:srgbClr val="7030A0"/>
                </a:solidFill>
                <a:cs typeface="Arial" pitchFamily="34" charset="0"/>
              </a:rPr>
              <a:t> red &lt;/p&gt;</a:t>
            </a:r>
          </a:p>
          <a:p>
            <a:pPr marL="265176" indent="-265176">
              <a:spcBef>
                <a:spcPts val="250"/>
              </a:spcBef>
              <a:buClr>
                <a:schemeClr val="accent1"/>
              </a:buClr>
              <a:buSzPct val="80000"/>
              <a:defRPr/>
            </a:pPr>
            <a:r>
              <a:rPr lang="en-US" sz="1200" b="1" dirty="0">
                <a:solidFill>
                  <a:srgbClr val="7030A0"/>
                </a:solidFill>
                <a:cs typeface="Arial" pitchFamily="34" charset="0"/>
              </a:rPr>
              <a:t>           &lt;p class=“red2"&gt; </a:t>
            </a:r>
            <a:r>
              <a:rPr lang="en-US" sz="1200" b="1" dirty="0" err="1">
                <a:solidFill>
                  <a:srgbClr val="7030A0"/>
                </a:solidFill>
                <a:cs typeface="Arial" pitchFamily="34" charset="0"/>
              </a:rPr>
              <a:t>I’am</a:t>
            </a:r>
            <a:r>
              <a:rPr lang="en-US" sz="1200" b="1" dirty="0">
                <a:solidFill>
                  <a:srgbClr val="7030A0"/>
                </a:solidFill>
                <a:cs typeface="Arial" pitchFamily="34" charset="0"/>
              </a:rPr>
              <a:t> red too! &lt;/p&gt;</a:t>
            </a:r>
          </a:p>
          <a:p>
            <a:pPr marL="265176" indent="-265176">
              <a:spcBef>
                <a:spcPts val="250"/>
              </a:spcBef>
              <a:buClr>
                <a:schemeClr val="accent1"/>
              </a:buClr>
              <a:buSzPct val="80000"/>
              <a:defRPr/>
            </a:pPr>
            <a:r>
              <a:rPr lang="en-US" sz="1200" b="1" dirty="0">
                <a:solidFill>
                  <a:srgbClr val="7030A0"/>
                </a:solidFill>
                <a:cs typeface="Arial" pitchFamily="34" charset="0"/>
              </a:rPr>
              <a:t>           &lt;p class=“purple"&gt; </a:t>
            </a:r>
            <a:r>
              <a:rPr lang="en-US" sz="1200" b="1" dirty="0" err="1">
                <a:solidFill>
                  <a:srgbClr val="7030A0"/>
                </a:solidFill>
                <a:cs typeface="Arial" pitchFamily="34" charset="0"/>
              </a:rPr>
              <a:t>I’am</a:t>
            </a:r>
            <a:r>
              <a:rPr lang="en-US" sz="1200" b="1" dirty="0">
                <a:solidFill>
                  <a:srgbClr val="7030A0"/>
                </a:solidFill>
                <a:cs typeface="Arial" pitchFamily="34" charset="0"/>
              </a:rPr>
              <a:t> purple&lt;/p&gt;</a:t>
            </a:r>
          </a:p>
          <a:p>
            <a:pPr marL="265176" indent="-265176">
              <a:spcBef>
                <a:spcPts val="250"/>
              </a:spcBef>
              <a:buClr>
                <a:schemeClr val="accent1"/>
              </a:buClr>
              <a:buSzPct val="80000"/>
              <a:defRPr/>
            </a:pPr>
            <a:r>
              <a:rPr lang="en-US" sz="1200" b="1" dirty="0">
                <a:solidFill>
                  <a:srgbClr val="7030A0"/>
                </a:solidFill>
                <a:cs typeface="Arial" pitchFamily="34" charset="0"/>
              </a:rPr>
              <a:t>	   &lt;/body&gt;         </a:t>
            </a:r>
          </a:p>
          <a:p>
            <a:pPr marL="265176" indent="-265176">
              <a:spcBef>
                <a:spcPts val="250"/>
              </a:spcBef>
              <a:buClr>
                <a:schemeClr val="accent1"/>
              </a:buClr>
              <a:buSzPct val="80000"/>
              <a:defRPr/>
            </a:pPr>
            <a:r>
              <a:rPr lang="en-US" sz="1200" b="1" dirty="0">
                <a:solidFill>
                  <a:srgbClr val="7030A0"/>
                </a:solidFill>
                <a:cs typeface="Arial" pitchFamily="34" charset="0"/>
              </a:rPr>
              <a:t>      &lt;/html&gt;</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103216" y="1998776"/>
            <a:ext cx="3655675"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a:t>
            </a:r>
            <a:r>
              <a:rPr lang="en-US" sz="1200" b="1" dirty="0">
                <a:solidFill>
                  <a:srgbClr val="7030A0"/>
                </a:solidFill>
                <a:cs typeface="Arial" pitchFamily="34" charset="0"/>
              </a:rPr>
              <a:t>red{</a:t>
            </a:r>
          </a:p>
          <a:p>
            <a:pPr marL="265176" indent="-265176">
              <a:spcBef>
                <a:spcPts val="250"/>
              </a:spcBef>
              <a:buClr>
                <a:schemeClr val="accent1"/>
              </a:buClr>
              <a:buSzPct val="80000"/>
              <a:defRPr/>
            </a:pPr>
            <a:r>
              <a:rPr lang="en-US" sz="1200" b="1" dirty="0">
                <a:solidFill>
                  <a:srgbClr val="7030A0"/>
                </a:solidFill>
                <a:cs typeface="Arial" pitchFamily="34" charset="0"/>
              </a:rPr>
              <a:t>         </a:t>
            </a:r>
            <a:r>
              <a:rPr lang="en-US" sz="1200" b="1" dirty="0" err="1">
                <a:solidFill>
                  <a:srgbClr val="7030A0"/>
                </a:solidFill>
                <a:cs typeface="Arial" pitchFamily="34" charset="0"/>
              </a:rPr>
              <a:t>color:red</a:t>
            </a:r>
            <a:r>
              <a:rPr lang="en-US" sz="1200" b="1" dirty="0">
                <a:solidFill>
                  <a:srgbClr val="7030A0"/>
                </a:solidFill>
                <a:cs typeface="Arial" pitchFamily="34" charset="0"/>
              </a:rPr>
              <a:t>;</a:t>
            </a:r>
          </a:p>
          <a:p>
            <a:pPr marL="265176" indent="-265176">
              <a:spcBef>
                <a:spcPts val="250"/>
              </a:spcBef>
              <a:buClr>
                <a:schemeClr val="accent1"/>
              </a:buClr>
              <a:buSzPct val="80000"/>
              <a:defRPr/>
            </a:pPr>
            <a:r>
              <a:rPr lang="en-US" sz="1200" b="1" dirty="0">
                <a:solidFill>
                  <a:srgbClr val="7030A0"/>
                </a:solidFill>
                <a:cs typeface="Arial" pitchFamily="34" charset="0"/>
              </a:rPr>
              <a:t>         opacity:1;</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.red2 {</a:t>
            </a:r>
          </a:p>
          <a:p>
            <a:pPr marL="265176" indent="-265176">
              <a:spcBef>
                <a:spcPts val="250"/>
              </a:spcBef>
              <a:buClr>
                <a:schemeClr val="accent1"/>
              </a:buClr>
              <a:buSzPct val="80000"/>
              <a:defRPr/>
            </a:pPr>
            <a:r>
              <a:rPr lang="en-US" sz="1200" b="1" dirty="0">
                <a:solidFill>
                  <a:srgbClr val="7030A0"/>
                </a:solidFill>
                <a:cs typeface="Arial" pitchFamily="34" charset="0"/>
              </a:rPr>
              <a:t>          color:#FF0000;</a:t>
            </a:r>
          </a:p>
          <a:p>
            <a:pPr marL="265176" indent="-265176">
              <a:spcBef>
                <a:spcPts val="250"/>
              </a:spcBef>
              <a:buClr>
                <a:schemeClr val="accent1"/>
              </a:buClr>
              <a:buSzPct val="80000"/>
              <a:defRPr/>
            </a:pPr>
            <a:r>
              <a:rPr lang="en-US" sz="1200" b="1" dirty="0">
                <a:solidFill>
                  <a:srgbClr val="7030A0"/>
                </a:solidFill>
                <a:cs typeface="Arial" pitchFamily="34" charset="0"/>
              </a:rPr>
              <a:t>         opacity:0.5;</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.purple{</a:t>
            </a:r>
          </a:p>
          <a:p>
            <a:pPr marL="265176" indent="-265176">
              <a:spcBef>
                <a:spcPts val="250"/>
              </a:spcBef>
              <a:buClr>
                <a:schemeClr val="accent1"/>
              </a:buClr>
              <a:buSzPct val="80000"/>
              <a:defRPr/>
            </a:pPr>
            <a:r>
              <a:rPr lang="en-US" sz="1200" b="1" dirty="0">
                <a:solidFill>
                  <a:srgbClr val="7030A0"/>
                </a:solidFill>
                <a:cs typeface="Arial" pitchFamily="34" charset="0"/>
              </a:rPr>
              <a:t>         </a:t>
            </a:r>
            <a:r>
              <a:rPr lang="en-US" sz="1200" b="1" dirty="0" err="1">
                <a:solidFill>
                  <a:srgbClr val="7030A0"/>
                </a:solidFill>
                <a:cs typeface="Arial" pitchFamily="34" charset="0"/>
              </a:rPr>
              <a:t>color:rgba</a:t>
            </a:r>
            <a:r>
              <a:rPr lang="en-US" sz="1200" b="1" dirty="0">
                <a:solidFill>
                  <a:srgbClr val="7030A0"/>
                </a:solidFill>
                <a:cs typeface="Arial" pitchFamily="34" charset="0"/>
              </a:rPr>
              <a:t>(175,51,175,0.2);</a:t>
            </a:r>
          </a:p>
          <a:p>
            <a:pPr marL="265176" indent="-265176">
              <a:spcBef>
                <a:spcPts val="250"/>
              </a:spcBef>
              <a:buClr>
                <a:schemeClr val="accent1"/>
              </a:buClr>
              <a:buSzPct val="80000"/>
              <a:defRPr/>
            </a:pPr>
            <a:r>
              <a:rPr lang="en-US" sz="1200" b="1" dirty="0">
                <a:solidFill>
                  <a:srgbClr val="7030A0"/>
                </a:solidFill>
                <a:cs typeface="Arial" pitchFamily="34" charset="0"/>
              </a:rPr>
              <a:t>       }</a:t>
            </a:r>
          </a:p>
        </p:txBody>
      </p:sp>
    </p:spTree>
    <p:extLst>
      <p:ext uri="{BB962C8B-B14F-4D97-AF65-F5344CB8AC3E}">
        <p14:creationId xmlns:p14="http://schemas.microsoft.com/office/powerpoint/2010/main" val="1809207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274638"/>
            <a:ext cx="8435280" cy="850106"/>
          </a:xfrm>
        </p:spPr>
        <p:txBody>
          <a:bodyPr/>
          <a:lstStyle/>
          <a:p>
            <a:r>
              <a:rPr lang="en-US" b="1" dirty="0"/>
              <a:t> The opacity of a text</a:t>
            </a:r>
            <a:endParaRPr lang="fr-FR" dirty="0"/>
          </a:p>
        </p:txBody>
      </p:sp>
      <p:sp>
        <p:nvSpPr>
          <p:cNvPr id="5" name="Espace réservé du contenu 4"/>
          <p:cNvSpPr>
            <a:spLocks noGrp="1"/>
          </p:cNvSpPr>
          <p:nvPr>
            <p:ph idx="1"/>
          </p:nvPr>
        </p:nvSpPr>
        <p:spPr>
          <a:xfrm>
            <a:off x="2438400" y="1268760"/>
            <a:ext cx="7772400" cy="613048"/>
          </a:xfrm>
        </p:spPr>
        <p:txBody>
          <a:bodyPr>
            <a:normAutofit fontScale="92500"/>
          </a:bodyPr>
          <a:lstStyle/>
          <a:p>
            <a:r>
              <a:rPr lang="en-US" dirty="0"/>
              <a:t>In practice, the property is therefore used in this way:</a:t>
            </a:r>
            <a:endParaRPr lang="fr-FR" dirty="0"/>
          </a:p>
        </p:txBody>
      </p:sp>
      <p:pic>
        <p:nvPicPr>
          <p:cNvPr id="7170" name="Picture 2"/>
          <p:cNvPicPr>
            <a:picLocks noChangeAspect="1" noChangeArrowheads="1"/>
          </p:cNvPicPr>
          <p:nvPr/>
        </p:nvPicPr>
        <p:blipFill>
          <a:blip r:embed="rId2" cstate="print"/>
          <a:srcRect/>
          <a:stretch>
            <a:fillRect/>
          </a:stretch>
        </p:blipFill>
        <p:spPr bwMode="auto">
          <a:xfrm>
            <a:off x="1524000" y="2097572"/>
            <a:ext cx="8970824" cy="3502366"/>
          </a:xfrm>
          <a:prstGeom prst="rect">
            <a:avLst/>
          </a:prstGeom>
          <a:noFill/>
          <a:ln w="9525">
            <a:solidFill>
              <a:schemeClr val="accent5"/>
            </a:solidFill>
            <a:miter lim="800000"/>
            <a:headEnd/>
            <a:tailEnd/>
          </a:ln>
        </p:spPr>
      </p:pic>
    </p:spTree>
    <p:extLst>
      <p:ext uri="{BB962C8B-B14F-4D97-AF65-F5344CB8AC3E}">
        <p14:creationId xmlns:p14="http://schemas.microsoft.com/office/powerpoint/2010/main" val="203068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1016039"/>
          </a:xfrm>
        </p:spPr>
        <p:txBody>
          <a:bodyPr>
            <a:noAutofit/>
          </a:bodyPr>
          <a:lstStyle/>
          <a:p>
            <a:r>
              <a:rPr lang="en-US" sz="3200" dirty="0"/>
              <a:t>The CSS properties of “text” type </a:t>
            </a:r>
            <a:endParaRPr lang="fr-FR" sz="3200" dirty="0"/>
          </a:p>
        </p:txBody>
      </p:sp>
      <p:sp>
        <p:nvSpPr>
          <p:cNvPr id="5" name="Espace réservé du contenu 4"/>
          <p:cNvSpPr>
            <a:spLocks noGrp="1"/>
          </p:cNvSpPr>
          <p:nvPr>
            <p:ph idx="1"/>
          </p:nvPr>
        </p:nvSpPr>
        <p:spPr/>
        <p:txBody>
          <a:bodyPr/>
          <a:lstStyle/>
          <a:p>
            <a:pPr>
              <a:buNone/>
            </a:pPr>
            <a:r>
              <a:rPr lang="en-US" dirty="0"/>
              <a:t>Type properties "text" are used to fix the appearance of our texts.</a:t>
            </a:r>
          </a:p>
          <a:p>
            <a:pPr lvl="1">
              <a:buNone/>
            </a:pPr>
            <a:r>
              <a:rPr lang="en-US" dirty="0">
                <a:solidFill>
                  <a:srgbClr val="0000FF"/>
                </a:solidFill>
              </a:rPr>
              <a:t>- Use of "text-align";</a:t>
            </a:r>
          </a:p>
          <a:p>
            <a:pPr lvl="1">
              <a:buNone/>
            </a:pPr>
            <a:r>
              <a:rPr lang="en-US" dirty="0">
                <a:solidFill>
                  <a:srgbClr val="0000FF"/>
                </a:solidFill>
              </a:rPr>
              <a:t>- Use of "text-transform";</a:t>
            </a:r>
          </a:p>
          <a:p>
            <a:pPr lvl="1">
              <a:buNone/>
            </a:pPr>
            <a:r>
              <a:rPr lang="en-US" dirty="0">
                <a:solidFill>
                  <a:srgbClr val="0000FF"/>
                </a:solidFill>
              </a:rPr>
              <a:t>- Use of "text-decoration";</a:t>
            </a:r>
          </a:p>
          <a:p>
            <a:pPr lvl="1">
              <a:buNone/>
            </a:pPr>
            <a:r>
              <a:rPr lang="en-US" dirty="0">
                <a:solidFill>
                  <a:srgbClr val="0000FF"/>
                </a:solidFill>
              </a:rPr>
              <a:t>- Use of "text-indent";</a:t>
            </a:r>
          </a:p>
          <a:p>
            <a:pPr lvl="1">
              <a:buNone/>
            </a:pPr>
            <a:r>
              <a:rPr lang="en-US" dirty="0">
                <a:solidFill>
                  <a:srgbClr val="0000FF"/>
                </a:solidFill>
              </a:rPr>
              <a:t>- Use of "text-shadow";</a:t>
            </a:r>
            <a:endParaRPr lang="fr-FR" dirty="0">
              <a:solidFill>
                <a:srgbClr val="0000FF"/>
              </a:solidFill>
            </a:endParaRPr>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730775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0306" y="534180"/>
            <a:ext cx="8333679" cy="936104"/>
          </a:xfrm>
        </p:spPr>
        <p:txBody>
          <a:bodyPr>
            <a:normAutofit/>
          </a:bodyPr>
          <a:lstStyle/>
          <a:p>
            <a:r>
              <a:rPr lang="en-US" b="1" dirty="0"/>
              <a:t>Manage the alignment of text</a:t>
            </a:r>
            <a:endParaRPr lang="fr-FR" dirty="0"/>
          </a:p>
        </p:txBody>
      </p:sp>
      <p:sp>
        <p:nvSpPr>
          <p:cNvPr id="5" name="Espace réservé du contenu 4"/>
          <p:cNvSpPr>
            <a:spLocks noGrp="1"/>
          </p:cNvSpPr>
          <p:nvPr>
            <p:ph idx="1"/>
          </p:nvPr>
        </p:nvSpPr>
        <p:spPr>
          <a:xfrm>
            <a:off x="2207568" y="1447800"/>
            <a:ext cx="7978080" cy="4572000"/>
          </a:xfrm>
        </p:spPr>
        <p:txBody>
          <a:bodyPr>
            <a:normAutofit lnSpcReduction="10000"/>
          </a:bodyPr>
          <a:lstStyle/>
          <a:p>
            <a:pPr>
              <a:buNone/>
            </a:pPr>
            <a:r>
              <a:rPr lang="en-US" dirty="0"/>
              <a:t>To change the alignment of text, we use the property </a:t>
            </a:r>
            <a:r>
              <a:rPr lang="fr-FR" dirty="0" err="1">
                <a:solidFill>
                  <a:srgbClr val="0000FF"/>
                </a:solidFill>
              </a:rPr>
              <a:t>text</a:t>
            </a:r>
            <a:r>
              <a:rPr lang="fr-FR" dirty="0">
                <a:solidFill>
                  <a:srgbClr val="0000FF"/>
                </a:solidFill>
              </a:rPr>
              <a:t>-</a:t>
            </a:r>
            <a:r>
              <a:rPr lang="fr-FR" dirty="0" err="1">
                <a:solidFill>
                  <a:srgbClr val="0000FF"/>
                </a:solidFill>
              </a:rPr>
              <a:t>align</a:t>
            </a:r>
            <a:r>
              <a:rPr lang="fr-FR" dirty="0"/>
              <a:t>.</a:t>
            </a:r>
          </a:p>
          <a:p>
            <a:pPr>
              <a:buNone/>
            </a:pPr>
            <a:endParaRPr lang="fr-FR" dirty="0"/>
          </a:p>
          <a:p>
            <a:pPr>
              <a:buNone/>
            </a:pPr>
            <a:r>
              <a:rPr lang="en-US" dirty="0"/>
              <a:t>This property can take five different values:</a:t>
            </a:r>
          </a:p>
          <a:p>
            <a:pPr lvl="1">
              <a:buNone/>
            </a:pPr>
            <a:r>
              <a:rPr lang="en-US" dirty="0"/>
              <a:t>• </a:t>
            </a:r>
            <a:r>
              <a:rPr lang="en-US" dirty="0">
                <a:solidFill>
                  <a:schemeClr val="accent2"/>
                </a:solidFill>
              </a:rPr>
              <a:t>Left</a:t>
            </a:r>
            <a:r>
              <a:rPr lang="en-US" dirty="0"/>
              <a:t>: the text is aligned to the left; default value ;</a:t>
            </a:r>
          </a:p>
          <a:p>
            <a:pPr lvl="1">
              <a:buNone/>
            </a:pPr>
            <a:r>
              <a:rPr lang="en-US" dirty="0"/>
              <a:t>• </a:t>
            </a:r>
            <a:r>
              <a:rPr lang="en-US" dirty="0">
                <a:solidFill>
                  <a:schemeClr val="accent2"/>
                </a:solidFill>
              </a:rPr>
              <a:t>Center</a:t>
            </a:r>
            <a:r>
              <a:rPr lang="en-US" dirty="0"/>
              <a:t>: the text will be centered;</a:t>
            </a:r>
          </a:p>
          <a:p>
            <a:pPr lvl="1">
              <a:buNone/>
            </a:pPr>
            <a:r>
              <a:rPr lang="en-US" dirty="0"/>
              <a:t>• </a:t>
            </a:r>
            <a:r>
              <a:rPr lang="en-US" dirty="0">
                <a:solidFill>
                  <a:schemeClr val="accent2"/>
                </a:solidFill>
              </a:rPr>
              <a:t>Right</a:t>
            </a:r>
            <a:r>
              <a:rPr lang="en-US" dirty="0"/>
              <a:t>: the text will be aligned on the right;</a:t>
            </a:r>
          </a:p>
          <a:p>
            <a:pPr lvl="1">
              <a:buNone/>
            </a:pPr>
            <a:r>
              <a:rPr lang="en-US" dirty="0"/>
              <a:t>• </a:t>
            </a:r>
            <a:r>
              <a:rPr lang="en-US" dirty="0">
                <a:solidFill>
                  <a:schemeClr val="accent2"/>
                </a:solidFill>
              </a:rPr>
              <a:t>Justify</a:t>
            </a:r>
            <a:r>
              <a:rPr lang="en-US" dirty="0"/>
              <a:t>: text will be justified;</a:t>
            </a:r>
          </a:p>
          <a:p>
            <a:pPr lvl="1">
              <a:buNone/>
            </a:pPr>
            <a:r>
              <a:rPr lang="en-US" dirty="0"/>
              <a:t>• </a:t>
            </a:r>
            <a:r>
              <a:rPr lang="en-US" dirty="0">
                <a:solidFill>
                  <a:schemeClr val="accent2"/>
                </a:solidFill>
              </a:rPr>
              <a:t>Inherit</a:t>
            </a:r>
            <a:r>
              <a:rPr lang="en-US" dirty="0"/>
              <a:t>: inherits the properties of the parent element.</a:t>
            </a:r>
          </a:p>
          <a:p>
            <a:pPr lvl="1">
              <a:buNone/>
            </a:pPr>
            <a:endParaRPr lang="en-US" dirty="0"/>
          </a:p>
          <a:p>
            <a:pPr lvl="1">
              <a:buNone/>
            </a:pPr>
            <a:r>
              <a:rPr lang="en-US" dirty="0">
                <a:sym typeface="Wingdings" pitchFamily="2" charset="2"/>
              </a:rPr>
              <a:t></a:t>
            </a:r>
            <a:r>
              <a:rPr lang="en-US" dirty="0"/>
              <a:t>It is good to note that the centering or alignment is always relative to the nearest parent element of the text.</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775221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528" y="636908"/>
            <a:ext cx="8363272" cy="850106"/>
          </a:xfrm>
        </p:spPr>
        <p:txBody>
          <a:bodyPr>
            <a:normAutofit/>
          </a:bodyPr>
          <a:lstStyle/>
          <a:p>
            <a:r>
              <a:rPr lang="en-US" b="1" dirty="0"/>
              <a:t>Manage the alignment of text</a:t>
            </a:r>
            <a:endParaRPr lang="fr-FR" dirty="0"/>
          </a:p>
        </p:txBody>
      </p:sp>
      <p:sp>
        <p:nvSpPr>
          <p:cNvPr id="7" name="Espace réservé du contenu 2"/>
          <p:cNvSpPr txBox="1">
            <a:spLocks/>
          </p:cNvSpPr>
          <p:nvPr/>
        </p:nvSpPr>
        <p:spPr>
          <a:xfrm>
            <a:off x="1919536" y="1553074"/>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008000"/>
                </a:solidFill>
                <a:cs typeface="Arial" pitchFamily="34" charset="0"/>
              </a:rPr>
              <a:t>&lt;html&gt;     </a:t>
            </a:r>
          </a:p>
          <a:p>
            <a:pPr marL="265176" indent="-265176">
              <a:spcBef>
                <a:spcPts val="250"/>
              </a:spcBef>
              <a:buClr>
                <a:schemeClr val="accent1"/>
              </a:buClr>
              <a:buSzPct val="80000"/>
              <a:defRPr/>
            </a:pPr>
            <a:r>
              <a:rPr lang="en-US" sz="1400" b="1" dirty="0">
                <a:solidFill>
                  <a:schemeClr val="accent5"/>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Text&lt;/title&gt;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DC5924"/>
                </a:solidFill>
                <a:cs typeface="Arial" pitchFamily="34" charset="0"/>
              </a:rPr>
              <a:t>      &lt;/head&gt;</a:t>
            </a:r>
          </a:p>
          <a:p>
            <a:pPr marL="265176" indent="-265176">
              <a:spcBef>
                <a:spcPts val="250"/>
              </a:spcBef>
              <a:buClr>
                <a:schemeClr val="accent1"/>
              </a:buClr>
              <a:buSzPct val="80000"/>
              <a:defRPr/>
            </a:pPr>
            <a:r>
              <a:rPr lang="en-US" sz="1400" b="1" dirty="0">
                <a:solidFill>
                  <a:schemeClr val="accent2">
                    <a:lumMod val="75000"/>
                  </a:schemeClr>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 class=“</a:t>
            </a:r>
            <a:r>
              <a:rPr lang="en-US" sz="1400" b="1" dirty="0" err="1">
                <a:solidFill>
                  <a:srgbClr val="7030A0"/>
                </a:solidFill>
                <a:cs typeface="Arial" pitchFamily="34" charset="0"/>
              </a:rPr>
              <a:t>pdiv</a:t>
            </a:r>
            <a:r>
              <a:rPr lang="en-US" sz="1400" b="1" dirty="0">
                <a:solidFill>
                  <a:srgbClr val="7030A0"/>
                </a:solidFill>
                <a:cs typeface="Arial" pitchFamily="34" charset="0"/>
              </a:rPr>
              <a:t>"&gt; A paragraph in div  &lt;/p&gt;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&lt;p&gt;An other paragraph&lt;/p&gt;</a:t>
            </a:r>
          </a:p>
          <a:p>
            <a:pPr marL="265176" indent="-265176">
              <a:spcBef>
                <a:spcPts val="250"/>
              </a:spcBef>
              <a:buClr>
                <a:schemeClr val="accent1"/>
              </a:buClr>
              <a:buSzPct val="80000"/>
              <a:defRPr/>
            </a:pPr>
            <a:r>
              <a:rPr lang="en-US" sz="1400" b="1" dirty="0">
                <a:solidFill>
                  <a:srgbClr val="B89101"/>
                </a:solidFill>
                <a:cs typeface="Arial" pitchFamily="34" charset="0"/>
              </a:rPr>
              <a:t>	   &lt;/body&gt;  </a:t>
            </a:r>
          </a:p>
          <a:p>
            <a:pPr marL="265176" indent="-265176">
              <a:spcBef>
                <a:spcPts val="250"/>
              </a:spcBef>
              <a:buClr>
                <a:schemeClr val="accent1"/>
              </a:buClr>
              <a:buSzPct val="80000"/>
              <a:defRPr/>
            </a:pPr>
            <a:r>
              <a:rPr lang="en-US" sz="1400" b="1" dirty="0">
                <a:solidFill>
                  <a:srgbClr val="00800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543483" y="1547402"/>
            <a:ext cx="2592288"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div{</a:t>
            </a:r>
          </a:p>
          <a:p>
            <a:pPr marL="265176" indent="-265176">
              <a:spcBef>
                <a:spcPts val="250"/>
              </a:spcBef>
              <a:buClr>
                <a:schemeClr val="accent1"/>
              </a:buClr>
              <a:buSzPct val="80000"/>
              <a:defRPr/>
            </a:pPr>
            <a:r>
              <a:rPr lang="en-US" sz="1400" b="1" dirty="0">
                <a:solidFill>
                  <a:srgbClr val="7030A0"/>
                </a:solidFill>
                <a:cs typeface="Arial" pitchFamily="34" charset="0"/>
              </a:rPr>
              <a:t>         width:300px;</a:t>
            </a:r>
          </a:p>
          <a:p>
            <a:pPr marL="265176" indent="-265176">
              <a:spcBef>
                <a:spcPts val="250"/>
              </a:spcBef>
              <a:buClr>
                <a:schemeClr val="accent1"/>
              </a:buClr>
              <a:buSzPct val="80000"/>
              <a:defRPr/>
            </a:pPr>
            <a:r>
              <a:rPr lang="en-US" sz="1400" b="1" dirty="0">
                <a:solidFill>
                  <a:srgbClr val="7030A0"/>
                </a:solidFill>
                <a:cs typeface="Arial" pitchFamily="34" charset="0"/>
              </a:rPr>
              <a:t>         border:1px  solid black;</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a:t>
            </a:r>
            <a:r>
              <a:rPr lang="en-US" sz="1400" b="1" dirty="0" err="1">
                <a:solidFill>
                  <a:srgbClr val="7030A0"/>
                </a:solidFill>
                <a:cs typeface="Arial" pitchFamily="34" charset="0"/>
              </a:rPr>
              <a:t>pdiv</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text-</a:t>
            </a:r>
            <a:r>
              <a:rPr lang="en-US" sz="1400" b="1" dirty="0" err="1">
                <a:solidFill>
                  <a:srgbClr val="7030A0"/>
                </a:solidFill>
                <a:cs typeface="Arial" pitchFamily="34" charset="0"/>
              </a:rPr>
              <a:t>align:right</a:t>
            </a:r>
            <a:r>
              <a:rPr lang="en-US" sz="1400" b="1" dirty="0">
                <a:solidFill>
                  <a:srgbClr val="7030A0"/>
                </a:solidFill>
                <a:cs typeface="Arial" pitchFamily="34" charset="0"/>
              </a:rPr>
              <a: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text-</a:t>
            </a:r>
            <a:r>
              <a:rPr lang="en-US" sz="1400" b="1" dirty="0" err="1">
                <a:solidFill>
                  <a:srgbClr val="7030A0"/>
                </a:solidFill>
                <a:cs typeface="Arial" pitchFamily="34" charset="0"/>
              </a:rPr>
              <a:t>align:center</a:t>
            </a:r>
            <a:r>
              <a:rPr lang="en-US" sz="1400" b="1" dirty="0">
                <a:solidFill>
                  <a:srgbClr val="7030A0"/>
                </a:solidFill>
                <a:cs typeface="Arial" pitchFamily="34" charset="0"/>
              </a:rPr>
              <a: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2617705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528" y="558756"/>
            <a:ext cx="8363272" cy="850106"/>
          </a:xfrm>
        </p:spPr>
        <p:txBody>
          <a:bodyPr>
            <a:normAutofit/>
          </a:bodyPr>
          <a:lstStyle/>
          <a:p>
            <a:r>
              <a:rPr lang="en-US" b="1" dirty="0"/>
              <a:t>Manage the alignment of text</a:t>
            </a:r>
            <a:endParaRPr lang="fr-FR" dirty="0"/>
          </a:p>
        </p:txBody>
      </p:sp>
      <p:pic>
        <p:nvPicPr>
          <p:cNvPr id="2051" name="Picture 3"/>
          <p:cNvPicPr>
            <a:picLocks noChangeAspect="1" noChangeArrowheads="1"/>
          </p:cNvPicPr>
          <p:nvPr/>
        </p:nvPicPr>
        <p:blipFill>
          <a:blip r:embed="rId3" cstate="print"/>
          <a:srcRect/>
          <a:stretch>
            <a:fillRect/>
          </a:stretch>
        </p:blipFill>
        <p:spPr bwMode="auto">
          <a:xfrm>
            <a:off x="1715711" y="1621693"/>
            <a:ext cx="8862649" cy="3415869"/>
          </a:xfrm>
          <a:prstGeom prst="rect">
            <a:avLst/>
          </a:prstGeom>
          <a:noFill/>
          <a:ln w="9525">
            <a:noFill/>
            <a:miter lim="800000"/>
            <a:headEnd/>
            <a:tailEnd/>
          </a:ln>
        </p:spPr>
      </p:pic>
    </p:spTree>
    <p:extLst>
      <p:ext uri="{BB962C8B-B14F-4D97-AF65-F5344CB8AC3E}">
        <p14:creationId xmlns:p14="http://schemas.microsoft.com/office/powerpoint/2010/main" val="1819265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567708"/>
            <a:ext cx="8229600" cy="778098"/>
          </a:xfrm>
        </p:spPr>
        <p:txBody>
          <a:bodyPr>
            <a:normAutofit/>
          </a:bodyPr>
          <a:lstStyle/>
          <a:p>
            <a:r>
              <a:rPr lang="fr-FR" b="1" dirty="0"/>
              <a:t>The </a:t>
            </a:r>
            <a:r>
              <a:rPr lang="fr-FR" b="1" dirty="0" err="1"/>
              <a:t>text</a:t>
            </a:r>
            <a:r>
              <a:rPr lang="fr-FR" b="1" dirty="0"/>
              <a:t>-</a:t>
            </a:r>
            <a:r>
              <a:rPr lang="fr-FR" b="1" dirty="0" err="1"/>
              <a:t>decoration</a:t>
            </a:r>
            <a:r>
              <a:rPr lang="fr-FR" b="1" dirty="0"/>
              <a:t> </a:t>
            </a:r>
            <a:r>
              <a:rPr lang="fr-FR" b="1" dirty="0" err="1"/>
              <a:t>property</a:t>
            </a:r>
            <a:endParaRPr lang="fr-FR" dirty="0"/>
          </a:p>
        </p:txBody>
      </p:sp>
      <p:sp>
        <p:nvSpPr>
          <p:cNvPr id="5" name="Espace réservé du contenu 4"/>
          <p:cNvSpPr>
            <a:spLocks noGrp="1"/>
          </p:cNvSpPr>
          <p:nvPr>
            <p:ph idx="1"/>
          </p:nvPr>
        </p:nvSpPr>
        <p:spPr>
          <a:xfrm>
            <a:off x="2207568" y="1268760"/>
            <a:ext cx="8003232" cy="4751040"/>
          </a:xfrm>
        </p:spPr>
        <p:txBody>
          <a:bodyPr>
            <a:normAutofit/>
          </a:bodyPr>
          <a:lstStyle/>
          <a:p>
            <a:pPr>
              <a:buNone/>
            </a:pPr>
            <a:r>
              <a:rPr lang="en-US" dirty="0"/>
              <a:t>Decoration we will be able to change a text through ownership</a:t>
            </a:r>
          </a:p>
          <a:p>
            <a:pPr>
              <a:buNone/>
            </a:pPr>
            <a:r>
              <a:rPr lang="en-US" dirty="0"/>
              <a:t>text-decoration.</a:t>
            </a:r>
          </a:p>
          <a:p>
            <a:pPr>
              <a:buNone/>
            </a:pPr>
            <a:r>
              <a:rPr lang="en-US" dirty="0"/>
              <a:t>One can choose from six values for this property:</a:t>
            </a:r>
          </a:p>
          <a:p>
            <a:pPr lvl="1">
              <a:buNone/>
            </a:pPr>
            <a:r>
              <a:rPr lang="en-US" dirty="0"/>
              <a:t>• </a:t>
            </a:r>
            <a:r>
              <a:rPr lang="en-US" dirty="0">
                <a:solidFill>
                  <a:schemeClr val="accent2"/>
                </a:solidFill>
              </a:rPr>
              <a:t>Underline</a:t>
            </a:r>
            <a:r>
              <a:rPr lang="en-US" dirty="0"/>
              <a:t>: text will be highlighted;</a:t>
            </a:r>
          </a:p>
          <a:p>
            <a:pPr lvl="1">
              <a:buNone/>
            </a:pPr>
            <a:r>
              <a:rPr lang="en-US" dirty="0"/>
              <a:t>• </a:t>
            </a:r>
            <a:r>
              <a:rPr lang="en-US" dirty="0" err="1">
                <a:solidFill>
                  <a:schemeClr val="accent2"/>
                </a:solidFill>
              </a:rPr>
              <a:t>Overline</a:t>
            </a:r>
            <a:r>
              <a:rPr lang="en-US" dirty="0"/>
              <a:t>: a line will appear above the text;</a:t>
            </a:r>
          </a:p>
          <a:p>
            <a:pPr lvl="1">
              <a:buNone/>
            </a:pPr>
            <a:r>
              <a:rPr lang="en-US" dirty="0"/>
              <a:t>•</a:t>
            </a:r>
            <a:r>
              <a:rPr lang="en-US" dirty="0">
                <a:solidFill>
                  <a:schemeClr val="accent2"/>
                </a:solidFill>
              </a:rPr>
              <a:t> Line-through</a:t>
            </a:r>
            <a:r>
              <a:rPr lang="en-US" dirty="0"/>
              <a:t>: text will be crossed out;</a:t>
            </a:r>
          </a:p>
          <a:p>
            <a:pPr lvl="1">
              <a:buNone/>
            </a:pPr>
            <a:r>
              <a:rPr lang="en-US" dirty="0"/>
              <a:t>• </a:t>
            </a:r>
            <a:r>
              <a:rPr lang="en-US" dirty="0">
                <a:solidFill>
                  <a:schemeClr val="accent2"/>
                </a:solidFill>
              </a:rPr>
              <a:t>Blink</a:t>
            </a:r>
            <a:r>
              <a:rPr lang="en-US" dirty="0"/>
              <a:t>: the text will flash (do not work on all browsers);</a:t>
            </a:r>
          </a:p>
          <a:p>
            <a:pPr lvl="1">
              <a:buNone/>
            </a:pPr>
            <a:r>
              <a:rPr lang="en-US" dirty="0"/>
              <a:t>• </a:t>
            </a:r>
            <a:r>
              <a:rPr lang="en-US" dirty="0">
                <a:solidFill>
                  <a:schemeClr val="accent2"/>
                </a:solidFill>
              </a:rPr>
              <a:t>Inherit</a:t>
            </a:r>
            <a:r>
              <a:rPr lang="en-US" dirty="0"/>
              <a:t>;</a:t>
            </a:r>
          </a:p>
          <a:p>
            <a:pPr lvl="1">
              <a:buNone/>
            </a:pPr>
            <a:r>
              <a:rPr lang="en-US" dirty="0"/>
              <a:t>• </a:t>
            </a:r>
            <a:r>
              <a:rPr lang="en-US" dirty="0">
                <a:solidFill>
                  <a:schemeClr val="accent2"/>
                </a:solidFill>
              </a:rPr>
              <a:t>None</a:t>
            </a:r>
            <a:r>
              <a:rPr lang="en-US" dirty="0"/>
              <a:t>: no decoration, default behavior.</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327857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39074" y="312608"/>
            <a:ext cx="8291264" cy="980728"/>
          </a:xfrm>
        </p:spPr>
        <p:txBody>
          <a:bodyPr>
            <a:normAutofit/>
          </a:bodyPr>
          <a:lstStyle/>
          <a:p>
            <a:r>
              <a:rPr lang="fr-FR" b="1" dirty="0"/>
              <a:t>The </a:t>
            </a:r>
            <a:r>
              <a:rPr lang="fr-FR" b="1" dirty="0" err="1"/>
              <a:t>text</a:t>
            </a:r>
            <a:r>
              <a:rPr lang="fr-FR" b="1" dirty="0"/>
              <a:t>-</a:t>
            </a:r>
            <a:r>
              <a:rPr lang="fr-FR" b="1" dirty="0" err="1"/>
              <a:t>decoration</a:t>
            </a:r>
            <a:r>
              <a:rPr lang="fr-FR" b="1" dirty="0"/>
              <a:t> </a:t>
            </a:r>
            <a:r>
              <a:rPr lang="fr-FR" b="1" dirty="0" err="1"/>
              <a:t>property</a:t>
            </a:r>
            <a:endParaRPr lang="fr-FR" dirty="0"/>
          </a:p>
        </p:txBody>
      </p:sp>
      <p:pic>
        <p:nvPicPr>
          <p:cNvPr id="3075" name="Picture 3"/>
          <p:cNvPicPr>
            <a:picLocks noGrp="1" noChangeAspect="1" noChangeArrowheads="1"/>
          </p:cNvPicPr>
          <p:nvPr>
            <p:ph idx="1"/>
          </p:nvPr>
        </p:nvPicPr>
        <p:blipFill>
          <a:blip r:embed="rId2" cstate="print"/>
          <a:srcRect l="31331" r="31331"/>
          <a:stretch>
            <a:fillRect/>
          </a:stretch>
        </p:blipFill>
        <p:spPr bwMode="auto">
          <a:prstGeom prst="rect">
            <a:avLst/>
          </a:prstGeom>
          <a:noFill/>
          <a:ln w="9525">
            <a:noFill/>
            <a:miter lim="800000"/>
            <a:headEnd/>
            <a:tailEnd/>
          </a:ln>
        </p:spPr>
      </p:pic>
      <p:sp>
        <p:nvSpPr>
          <p:cNvPr id="7" name="Espace réservé du contenu 2"/>
          <p:cNvSpPr txBox="1">
            <a:spLocks/>
          </p:cNvSpPr>
          <p:nvPr/>
        </p:nvSpPr>
        <p:spPr>
          <a:xfrm>
            <a:off x="1919536" y="1527792"/>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Text&lt;/title&gt;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 class=“</a:t>
            </a:r>
            <a:r>
              <a:rPr lang="en-US" sz="1400" b="1" dirty="0" err="1">
                <a:solidFill>
                  <a:srgbClr val="7030A0"/>
                </a:solidFill>
                <a:cs typeface="Arial" pitchFamily="34" charset="0"/>
              </a:rPr>
              <a:t>pdiv</a:t>
            </a:r>
            <a:r>
              <a:rPr lang="en-US" sz="1400" b="1" dirty="0">
                <a:solidFill>
                  <a:srgbClr val="7030A0"/>
                </a:solidFill>
                <a:cs typeface="Arial" pitchFamily="34" charset="0"/>
              </a:rPr>
              <a:t>"&gt; A paragraph in div  &lt;/p&gt;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168008" y="1547330"/>
            <a:ext cx="338437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a:t>
            </a:r>
            <a:r>
              <a:rPr lang="en-US" sz="1400" b="1" dirty="0" err="1">
                <a:solidFill>
                  <a:srgbClr val="7030A0"/>
                </a:solidFill>
                <a:cs typeface="Arial" pitchFamily="34" charset="0"/>
              </a:rPr>
              <a:t>pdiv</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Text-</a:t>
            </a:r>
            <a:r>
              <a:rPr lang="en-US" sz="1400" b="1" dirty="0" err="1">
                <a:solidFill>
                  <a:srgbClr val="7030A0"/>
                </a:solidFill>
                <a:cs typeface="Arial" pitchFamily="34" charset="0"/>
              </a:rPr>
              <a:t>decoration:line</a:t>
            </a:r>
            <a:r>
              <a:rPr lang="en-US" sz="1400" b="1" dirty="0">
                <a:solidFill>
                  <a:srgbClr val="7030A0"/>
                </a:solidFill>
                <a:cs typeface="Arial" pitchFamily="34" charset="0"/>
              </a:rPr>
              <a:t>-through;</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Text-</a:t>
            </a:r>
            <a:r>
              <a:rPr lang="en-US" sz="1400" b="1" dirty="0" err="1">
                <a:solidFill>
                  <a:srgbClr val="7030A0"/>
                </a:solidFill>
                <a:cs typeface="Arial" pitchFamily="34" charset="0"/>
              </a:rPr>
              <a:t>align:center</a:t>
            </a:r>
            <a:r>
              <a:rPr lang="en-US" sz="1400" b="1" dirty="0">
                <a:solidFill>
                  <a:srgbClr val="7030A0"/>
                </a:solidFill>
                <a:cs typeface="Arial" pitchFamily="34" charset="0"/>
              </a:rPr>
              <a:t>;</a:t>
            </a:r>
          </a:p>
          <a:p>
            <a:pPr marL="265176" indent="-265176">
              <a:spcBef>
                <a:spcPts val="250"/>
              </a:spcBef>
              <a:buClr>
                <a:schemeClr val="accent1"/>
              </a:buClr>
              <a:buSzPct val="80000"/>
              <a:defRPr/>
            </a:pPr>
            <a:r>
              <a:rPr lang="en-US" sz="1400" b="1" dirty="0">
                <a:solidFill>
                  <a:srgbClr val="7030A0"/>
                </a:solidFill>
                <a:cs typeface="Arial" pitchFamily="34" charset="0"/>
              </a:rPr>
              <a:t>        Text-</a:t>
            </a:r>
            <a:r>
              <a:rPr lang="en-US" sz="1400" b="1" dirty="0" err="1">
                <a:solidFill>
                  <a:srgbClr val="7030A0"/>
                </a:solidFill>
                <a:cs typeface="Arial" pitchFamily="34" charset="0"/>
              </a:rPr>
              <a:t>decoration:underline</a:t>
            </a:r>
            <a:r>
              <a:rPr lang="en-US" sz="1400" b="1" dirty="0">
                <a:solidFill>
                  <a:srgbClr val="7030A0"/>
                </a:solidFill>
                <a:cs typeface="Arial" pitchFamily="34" charset="0"/>
              </a:rPr>
              <a: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393602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8850" y="274638"/>
            <a:ext cx="8481950" cy="922114"/>
          </a:xfrm>
        </p:spPr>
        <p:txBody>
          <a:bodyPr>
            <a:normAutofit/>
          </a:bodyPr>
          <a:lstStyle/>
          <a:p>
            <a:r>
              <a:rPr lang="fr-FR" b="1" dirty="0"/>
              <a:t>The </a:t>
            </a:r>
            <a:r>
              <a:rPr lang="fr-FR" b="1" dirty="0" err="1"/>
              <a:t>text-indent</a:t>
            </a:r>
            <a:r>
              <a:rPr lang="fr-FR" b="1" dirty="0"/>
              <a:t> </a:t>
            </a:r>
            <a:r>
              <a:rPr lang="fr-FR" b="1" dirty="0" err="1"/>
              <a:t>property</a:t>
            </a:r>
            <a:endParaRPr lang="fr-FR" dirty="0"/>
          </a:p>
        </p:txBody>
      </p:sp>
      <p:sp>
        <p:nvSpPr>
          <p:cNvPr id="5" name="Espace réservé du contenu 4"/>
          <p:cNvSpPr>
            <a:spLocks noGrp="1"/>
          </p:cNvSpPr>
          <p:nvPr>
            <p:ph idx="1"/>
          </p:nvPr>
        </p:nvSpPr>
        <p:spPr>
          <a:xfrm>
            <a:off x="2207568" y="1447800"/>
            <a:ext cx="8208912" cy="4572000"/>
          </a:xfrm>
        </p:spPr>
        <p:txBody>
          <a:bodyPr/>
          <a:lstStyle/>
          <a:p>
            <a:pPr marL="342900" indent="-342900">
              <a:buFont typeface="Arial"/>
              <a:buChar char="•"/>
            </a:pPr>
            <a:r>
              <a:rPr lang="en-US" dirty="0"/>
              <a:t>The text-indent property is used to manage the indentation of text.</a:t>
            </a:r>
          </a:p>
          <a:p>
            <a:pPr marL="342900" indent="-342900">
              <a:buFont typeface="Arial"/>
              <a:buChar char="•"/>
            </a:pPr>
            <a:r>
              <a:rPr lang="en-US" dirty="0"/>
              <a:t>The indentation is the offset of text on the right generally.</a:t>
            </a:r>
          </a:p>
          <a:p>
            <a:pPr marL="342900" indent="-342900">
              <a:buFont typeface="Arial"/>
              <a:buChar char="•"/>
            </a:pPr>
            <a:r>
              <a:rPr lang="en-US" dirty="0"/>
              <a:t>This property accepts the absolute values of type (</a:t>
            </a:r>
            <a:r>
              <a:rPr lang="en-US" dirty="0" err="1"/>
              <a:t>px</a:t>
            </a:r>
            <a:r>
              <a:rPr lang="en-US" dirty="0"/>
              <a:t>, pt) and relative (</a:t>
            </a:r>
            <a:r>
              <a:rPr lang="en-US" dirty="0" err="1"/>
              <a:t>em</a:t>
            </a:r>
            <a:r>
              <a:rPr lang="en-US" dirty="0"/>
              <a:t>, ex,%). </a:t>
            </a:r>
          </a:p>
          <a:p>
            <a:pPr marL="342900" indent="-342900">
              <a:buFont typeface="Arial"/>
              <a:buChar char="•"/>
            </a:pPr>
            <a:r>
              <a:rPr lang="en-US" dirty="0"/>
              <a:t>You can also assign negative values to shift your text on the left.</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75420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normAutofit/>
          </a:bodyPr>
          <a:lstStyle/>
          <a:p>
            <a:r>
              <a:rPr lang="en-US" b="1" dirty="0"/>
              <a:t>CSS: </a:t>
            </a:r>
            <a:r>
              <a:rPr lang="en-US" sz="2800" dirty="0">
                <a:solidFill>
                  <a:srgbClr val="0000FF"/>
                </a:solidFill>
              </a:rPr>
              <a:t>selectors, properties and values</a:t>
            </a:r>
          </a:p>
        </p:txBody>
      </p:sp>
      <p:sp>
        <p:nvSpPr>
          <p:cNvPr id="3" name="Content Placeholder 2"/>
          <p:cNvSpPr>
            <a:spLocks noGrp="1"/>
          </p:cNvSpPr>
          <p:nvPr>
            <p:ph idx="1"/>
          </p:nvPr>
        </p:nvSpPr>
        <p:spPr>
          <a:xfrm>
            <a:off x="1981200" y="1752600"/>
            <a:ext cx="8686800" cy="5105400"/>
          </a:xfrm>
        </p:spPr>
        <p:txBody>
          <a:bodyPr/>
          <a:lstStyle/>
          <a:p>
            <a:endParaRPr lang="fr-FR" dirty="0"/>
          </a:p>
          <a:p>
            <a:pPr marL="342900" indent="-342900">
              <a:buFont typeface="Arial"/>
              <a:buChar char="•"/>
            </a:pPr>
            <a:endParaRPr lang="en-US" sz="1600" dirty="0"/>
          </a:p>
          <a:p>
            <a:pPr marL="342900" indent="-342900">
              <a:buFont typeface="Arial"/>
              <a:buChar char="•"/>
            </a:pPr>
            <a:endParaRPr lang="en-US" sz="1600" dirty="0"/>
          </a:p>
          <a:p>
            <a:pPr marL="342900" indent="-342900">
              <a:buFont typeface="Arial"/>
              <a:buChar char="•"/>
            </a:pPr>
            <a:endParaRPr lang="en-US" sz="1600" dirty="0"/>
          </a:p>
          <a:p>
            <a:pPr marL="342900" indent="-342900">
              <a:buFont typeface="Arial"/>
              <a:buChar char="•"/>
            </a:pPr>
            <a:endParaRPr lang="en-US" sz="1600" dirty="0"/>
          </a:p>
          <a:p>
            <a:pPr marL="342900" indent="-342900">
              <a:buFont typeface="Arial"/>
              <a:buChar char="•"/>
            </a:pPr>
            <a:r>
              <a:rPr lang="en-US" sz="1600" dirty="0"/>
              <a:t>The </a:t>
            </a:r>
            <a:r>
              <a:rPr lang="en-US" sz="1600" dirty="0">
                <a:solidFill>
                  <a:schemeClr val="accent2"/>
                </a:solidFill>
              </a:rPr>
              <a:t> selector </a:t>
            </a:r>
            <a:r>
              <a:rPr lang="en-US" sz="1600" dirty="0">
                <a:solidFill>
                  <a:srgbClr val="0000FF"/>
                </a:solidFill>
              </a:rPr>
              <a:t>“p”</a:t>
            </a:r>
            <a:r>
              <a:rPr lang="en-US" sz="1600" dirty="0"/>
              <a:t> :means that we want to apply a style to all paragraphs of our pages.</a:t>
            </a:r>
            <a:endParaRPr lang="fr-FR" sz="1600" dirty="0"/>
          </a:p>
          <a:p>
            <a:pPr marL="342900" indent="-342900">
              <a:buFont typeface="Arial"/>
              <a:buChar char="•"/>
            </a:pPr>
            <a:r>
              <a:rPr lang="en-US" sz="1600" dirty="0"/>
              <a:t>The </a:t>
            </a:r>
            <a:r>
              <a:rPr lang="en-US" sz="1600" dirty="0">
                <a:solidFill>
                  <a:srgbClr val="F5C201"/>
                </a:solidFill>
              </a:rPr>
              <a:t>property</a:t>
            </a:r>
            <a:r>
              <a:rPr lang="en-US" sz="1600" dirty="0"/>
              <a:t> </a:t>
            </a:r>
            <a:r>
              <a:rPr lang="en-US" sz="1600" dirty="0">
                <a:solidFill>
                  <a:srgbClr val="0000FF"/>
                </a:solidFill>
              </a:rPr>
              <a:t>”color”</a:t>
            </a:r>
            <a:r>
              <a:rPr lang="en-US" sz="1600" dirty="0"/>
              <a:t> :used to change the color of text.</a:t>
            </a:r>
          </a:p>
          <a:p>
            <a:pPr marL="342900" indent="-342900">
              <a:buFont typeface="Arial"/>
              <a:buChar char="•"/>
            </a:pPr>
            <a:r>
              <a:rPr lang="en-US" sz="1600" dirty="0"/>
              <a:t>The </a:t>
            </a:r>
            <a:r>
              <a:rPr lang="en-US" sz="1600" dirty="0">
                <a:solidFill>
                  <a:srgbClr val="F5C201"/>
                </a:solidFill>
              </a:rPr>
              <a:t>property</a:t>
            </a:r>
            <a:r>
              <a:rPr lang="en-US" sz="1600" dirty="0">
                <a:solidFill>
                  <a:srgbClr val="0000FF"/>
                </a:solidFill>
              </a:rPr>
              <a:t> “font-size”  :</a:t>
            </a:r>
            <a:r>
              <a:rPr lang="en-US" sz="1600" dirty="0"/>
              <a:t>is used to change the size of text.</a:t>
            </a:r>
          </a:p>
          <a:p>
            <a:pPr marL="342900" indent="-342900">
              <a:buFont typeface="Arial"/>
              <a:buChar char="•"/>
            </a:pPr>
            <a:r>
              <a:rPr lang="en-US" sz="1600" dirty="0"/>
              <a:t>The </a:t>
            </a:r>
            <a:r>
              <a:rPr lang="en-US" sz="1600" dirty="0">
                <a:solidFill>
                  <a:srgbClr val="F5C201"/>
                </a:solidFill>
              </a:rPr>
              <a:t>value</a:t>
            </a:r>
            <a:r>
              <a:rPr lang="en-US" sz="1600" dirty="0">
                <a:solidFill>
                  <a:srgbClr val="0000FF"/>
                </a:solidFill>
              </a:rPr>
              <a:t> “blue” </a:t>
            </a:r>
            <a:r>
              <a:rPr lang="en-US" sz="1600" dirty="0"/>
              <a:t>: indicates that our paragraphs are blue</a:t>
            </a:r>
          </a:p>
          <a:p>
            <a:pPr marL="342900" indent="-342900">
              <a:buFont typeface="Arial"/>
              <a:buChar char="•"/>
            </a:pPr>
            <a:r>
              <a:rPr lang="en-US" sz="1600" dirty="0"/>
              <a:t>The </a:t>
            </a:r>
            <a:r>
              <a:rPr lang="en-US" sz="1600" dirty="0">
                <a:solidFill>
                  <a:srgbClr val="0000FF"/>
                </a:solidFill>
              </a:rPr>
              <a:t>value “16px” : </a:t>
            </a:r>
            <a:r>
              <a:rPr lang="en-US" sz="1600" dirty="0"/>
              <a:t>indicates that our text has a size of 16px.</a:t>
            </a:r>
            <a:endParaRPr lang="fr-FR" sz="1600" dirty="0"/>
          </a:p>
          <a:p>
            <a:endParaRPr lang="en-US" dirty="0"/>
          </a:p>
        </p:txBody>
      </p:sp>
      <p:sp>
        <p:nvSpPr>
          <p:cNvPr id="4" name="Espace réservé du contenu 2"/>
          <p:cNvSpPr txBox="1">
            <a:spLocks/>
          </p:cNvSpPr>
          <p:nvPr/>
        </p:nvSpPr>
        <p:spPr>
          <a:xfrm>
            <a:off x="4074490" y="1615834"/>
            <a:ext cx="3024336" cy="172819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a:bodyPr>
          <a:lstStyle/>
          <a:p>
            <a:pPr marL="265176" indent="-265176">
              <a:spcBef>
                <a:spcPts val="250"/>
              </a:spcBef>
              <a:buClr>
                <a:schemeClr val="accent1"/>
              </a:buClr>
              <a:buSzPct val="80000"/>
              <a:defRPr/>
            </a:pPr>
            <a:r>
              <a:rPr lang="fr-FR" b="1" dirty="0">
                <a:solidFill>
                  <a:srgbClr val="7030A0"/>
                </a:solidFill>
                <a:cs typeface="Arial" pitchFamily="34" charset="0"/>
              </a:rPr>
              <a:t>P {</a:t>
            </a:r>
          </a:p>
          <a:p>
            <a:pPr marL="265176" indent="-265176">
              <a:spcBef>
                <a:spcPts val="250"/>
              </a:spcBef>
              <a:buClr>
                <a:schemeClr val="accent1"/>
              </a:buClr>
              <a:buSzPct val="80000"/>
              <a:defRPr/>
            </a:pPr>
            <a:r>
              <a:rPr lang="fr-FR" b="1" dirty="0">
                <a:solidFill>
                  <a:srgbClr val="7030A0"/>
                </a:solidFill>
                <a:cs typeface="Arial" pitchFamily="34" charset="0"/>
              </a:rPr>
              <a:t>       </a:t>
            </a:r>
            <a:r>
              <a:rPr lang="fr-FR" b="1" dirty="0" err="1">
                <a:solidFill>
                  <a:schemeClr val="accent2"/>
                </a:solidFill>
                <a:cs typeface="Arial" pitchFamily="34" charset="0"/>
              </a:rPr>
              <a:t>color</a:t>
            </a:r>
            <a:r>
              <a:rPr lang="fr-FR" b="1" dirty="0">
                <a:solidFill>
                  <a:srgbClr val="7030A0"/>
                </a:solidFill>
                <a:cs typeface="Arial" pitchFamily="34" charset="0"/>
              </a:rPr>
              <a:t>  :   </a:t>
            </a:r>
            <a:r>
              <a:rPr lang="fr-FR" b="1" dirty="0" err="1">
                <a:solidFill>
                  <a:srgbClr val="00B050"/>
                </a:solidFill>
                <a:cs typeface="Arial" pitchFamily="34" charset="0"/>
              </a:rPr>
              <a:t>blue</a:t>
            </a:r>
            <a:r>
              <a:rPr lang="fr-FR" b="1" dirty="0">
                <a:solidFill>
                  <a:srgbClr val="7030A0"/>
                </a:solidFill>
                <a:cs typeface="Arial" pitchFamily="34" charset="0"/>
              </a:rPr>
              <a:t>;</a:t>
            </a:r>
          </a:p>
          <a:p>
            <a:pPr marL="265176" indent="-265176">
              <a:spcBef>
                <a:spcPts val="250"/>
              </a:spcBef>
              <a:buClr>
                <a:schemeClr val="accent1"/>
              </a:buClr>
              <a:buSzPct val="80000"/>
              <a:defRPr/>
            </a:pPr>
            <a:r>
              <a:rPr lang="fr-FR" b="1" dirty="0">
                <a:solidFill>
                  <a:srgbClr val="7030A0"/>
                </a:solidFill>
                <a:cs typeface="Arial" pitchFamily="34" charset="0"/>
              </a:rPr>
              <a:t>      </a:t>
            </a:r>
            <a:r>
              <a:rPr lang="fr-FR" b="1" dirty="0">
                <a:solidFill>
                  <a:schemeClr val="accent2"/>
                </a:solidFill>
                <a:cs typeface="Arial" pitchFamily="34" charset="0"/>
              </a:rPr>
              <a:t> font-size   </a:t>
            </a:r>
            <a:r>
              <a:rPr lang="fr-FR" b="1" dirty="0">
                <a:solidFill>
                  <a:srgbClr val="7030A0"/>
                </a:solidFill>
                <a:cs typeface="Arial" pitchFamily="34" charset="0"/>
              </a:rPr>
              <a:t>:    </a:t>
            </a:r>
            <a:r>
              <a:rPr lang="fr-FR" b="1" dirty="0">
                <a:solidFill>
                  <a:srgbClr val="0000FF"/>
                </a:solidFill>
                <a:cs typeface="Arial" pitchFamily="34" charset="0"/>
              </a:rPr>
              <a:t>16px</a:t>
            </a:r>
            <a:r>
              <a:rPr lang="fr-FR" b="1" dirty="0">
                <a:solidFill>
                  <a:srgbClr val="7030A0"/>
                </a:solidFill>
                <a:cs typeface="Arial" pitchFamily="34" charset="0"/>
              </a:rPr>
              <a:t>;</a:t>
            </a:r>
          </a:p>
          <a:p>
            <a:pPr marL="265176" indent="-265176">
              <a:spcBef>
                <a:spcPts val="250"/>
              </a:spcBef>
              <a:buClr>
                <a:schemeClr val="accent1"/>
              </a:buClr>
              <a:buSzPct val="80000"/>
              <a:defRPr/>
            </a:pPr>
            <a:r>
              <a:rPr lang="fr-FR" b="1" dirty="0">
                <a:solidFill>
                  <a:srgbClr val="7030A0"/>
                </a:solidFill>
                <a:cs typeface="Arial" pitchFamily="34" charset="0"/>
              </a:rPr>
              <a:t>    }</a:t>
            </a: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887813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0"/>
            <a:ext cx="8229600" cy="827800"/>
          </a:xfrm>
        </p:spPr>
        <p:txBody>
          <a:bodyPr>
            <a:normAutofit/>
          </a:bodyPr>
          <a:lstStyle/>
          <a:p>
            <a:r>
              <a:rPr lang="fr-FR" b="1" dirty="0"/>
              <a:t>The </a:t>
            </a:r>
            <a:r>
              <a:rPr lang="fr-FR" b="1" dirty="0" err="1"/>
              <a:t>text-indent</a:t>
            </a:r>
            <a:r>
              <a:rPr lang="fr-FR" b="1" dirty="0"/>
              <a:t> </a:t>
            </a:r>
            <a:r>
              <a:rPr lang="fr-FR" b="1" dirty="0" err="1"/>
              <a:t>property</a:t>
            </a:r>
            <a:endParaRPr lang="fr-FR" dirty="0"/>
          </a:p>
        </p:txBody>
      </p:sp>
      <p:sp>
        <p:nvSpPr>
          <p:cNvPr id="7" name="Espace réservé du contenu 2"/>
          <p:cNvSpPr txBox="1">
            <a:spLocks/>
          </p:cNvSpPr>
          <p:nvPr/>
        </p:nvSpPr>
        <p:spPr>
          <a:xfrm>
            <a:off x="1991544" y="934480"/>
            <a:ext cx="4104456" cy="351979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Text&lt;/title&gt;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 class=“</a:t>
            </a:r>
            <a:r>
              <a:rPr lang="en-US" sz="1400" b="1" dirty="0" err="1">
                <a:solidFill>
                  <a:srgbClr val="7030A0"/>
                </a:solidFill>
                <a:cs typeface="Arial" pitchFamily="34" charset="0"/>
              </a:rPr>
              <a:t>pdiv</a:t>
            </a:r>
            <a:r>
              <a:rPr lang="en-US" sz="1400" b="1" dirty="0">
                <a:solidFill>
                  <a:srgbClr val="7030A0"/>
                </a:solidFill>
                <a:cs typeface="Arial" pitchFamily="34" charset="0"/>
              </a:rPr>
              <a:t>"&gt; A paragraph in div  &lt;/p&gt;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384032" y="934480"/>
            <a:ext cx="3384376" cy="351979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a:t>
            </a:r>
            <a:r>
              <a:rPr lang="en-US" sz="1400" b="1" dirty="0" err="1">
                <a:solidFill>
                  <a:srgbClr val="7030A0"/>
                </a:solidFill>
                <a:cs typeface="Arial" pitchFamily="34" charset="0"/>
              </a:rPr>
              <a:t>pdiv</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Text-indent: 20px;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Text-indent: -7%;</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4099" name="Picture 3"/>
          <p:cNvPicPr>
            <a:picLocks noChangeAspect="1" noChangeArrowheads="1"/>
          </p:cNvPicPr>
          <p:nvPr/>
        </p:nvPicPr>
        <p:blipFill>
          <a:blip r:embed="rId2" cstate="print"/>
          <a:srcRect/>
          <a:stretch>
            <a:fillRect/>
          </a:stretch>
        </p:blipFill>
        <p:spPr bwMode="auto">
          <a:xfrm>
            <a:off x="1616938" y="4556760"/>
            <a:ext cx="8943558" cy="2301240"/>
          </a:xfrm>
          <a:prstGeom prst="rect">
            <a:avLst/>
          </a:prstGeom>
          <a:noFill/>
          <a:ln w="9525">
            <a:noFill/>
            <a:miter lim="800000"/>
            <a:headEnd/>
            <a:tailEnd/>
          </a:ln>
        </p:spPr>
      </p:pic>
    </p:spTree>
    <p:extLst>
      <p:ext uri="{BB962C8B-B14F-4D97-AF65-F5344CB8AC3E}">
        <p14:creationId xmlns:p14="http://schemas.microsoft.com/office/powerpoint/2010/main" val="269304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5560" y="724522"/>
            <a:ext cx="8085584" cy="634082"/>
          </a:xfrm>
        </p:spPr>
        <p:txBody>
          <a:bodyPr>
            <a:normAutofit fontScale="90000"/>
          </a:bodyPr>
          <a:lstStyle/>
          <a:p>
            <a:r>
              <a:rPr lang="fr-FR" b="1" dirty="0"/>
              <a:t>The </a:t>
            </a:r>
            <a:r>
              <a:rPr lang="fr-FR" b="1" dirty="0" err="1"/>
              <a:t>text-transform</a:t>
            </a:r>
            <a:r>
              <a:rPr lang="fr-FR" b="1" dirty="0"/>
              <a:t> </a:t>
            </a:r>
            <a:r>
              <a:rPr lang="fr-FR" b="1" dirty="0" err="1"/>
              <a:t>property</a:t>
            </a:r>
            <a:endParaRPr lang="fr-FR" dirty="0"/>
          </a:p>
        </p:txBody>
      </p:sp>
      <p:sp>
        <p:nvSpPr>
          <p:cNvPr id="5" name="Espace réservé du contenu 4"/>
          <p:cNvSpPr>
            <a:spLocks noGrp="1"/>
          </p:cNvSpPr>
          <p:nvPr>
            <p:ph idx="1"/>
          </p:nvPr>
        </p:nvSpPr>
        <p:spPr>
          <a:xfrm>
            <a:off x="1991544" y="1340768"/>
            <a:ext cx="8229600" cy="4572000"/>
          </a:xfrm>
        </p:spPr>
        <p:txBody>
          <a:bodyPr>
            <a:normAutofit/>
          </a:bodyPr>
          <a:lstStyle/>
          <a:p>
            <a:pPr>
              <a:buNone/>
            </a:pPr>
            <a:r>
              <a:rPr lang="en-US" dirty="0"/>
              <a:t>We use the text-transform property to change the appearance of text characters (uppercase or lowercase).</a:t>
            </a:r>
          </a:p>
          <a:p>
            <a:pPr>
              <a:buNone/>
            </a:pPr>
            <a:endParaRPr lang="en-US" dirty="0"/>
          </a:p>
          <a:p>
            <a:pPr>
              <a:buNone/>
            </a:pPr>
            <a:r>
              <a:rPr lang="en-US" dirty="0"/>
              <a:t>We can choose from five values:</a:t>
            </a:r>
          </a:p>
          <a:p>
            <a:pPr lvl="1">
              <a:buNone/>
            </a:pPr>
            <a:r>
              <a:rPr lang="en-US" dirty="0"/>
              <a:t>• </a:t>
            </a:r>
            <a:r>
              <a:rPr lang="en-US" dirty="0">
                <a:solidFill>
                  <a:schemeClr val="accent2"/>
                </a:solidFill>
              </a:rPr>
              <a:t>Uppercase</a:t>
            </a:r>
            <a:r>
              <a:rPr lang="en-US" dirty="0"/>
              <a:t>: converts any text to uppercase;</a:t>
            </a:r>
          </a:p>
          <a:p>
            <a:pPr lvl="1">
              <a:buNone/>
            </a:pPr>
            <a:r>
              <a:rPr lang="en-US" dirty="0"/>
              <a:t>• </a:t>
            </a:r>
            <a:r>
              <a:rPr lang="en-US" dirty="0">
                <a:solidFill>
                  <a:schemeClr val="accent2"/>
                </a:solidFill>
              </a:rPr>
              <a:t>Lowercase</a:t>
            </a:r>
            <a:r>
              <a:rPr lang="en-US" dirty="0"/>
              <a:t>: put all the text lowercase;</a:t>
            </a:r>
          </a:p>
          <a:p>
            <a:pPr lvl="1">
              <a:buNone/>
            </a:pPr>
            <a:r>
              <a:rPr lang="en-US" dirty="0"/>
              <a:t>•</a:t>
            </a:r>
            <a:r>
              <a:rPr lang="en-US" dirty="0">
                <a:solidFill>
                  <a:schemeClr val="accent2"/>
                </a:solidFill>
              </a:rPr>
              <a:t> Capitalize</a:t>
            </a:r>
            <a:r>
              <a:rPr lang="en-US" dirty="0"/>
              <a:t>: sets only the first letter of each word In capital letters ;</a:t>
            </a:r>
          </a:p>
          <a:p>
            <a:pPr lvl="1">
              <a:buNone/>
            </a:pPr>
            <a:r>
              <a:rPr lang="en-US" dirty="0"/>
              <a:t>• </a:t>
            </a:r>
            <a:r>
              <a:rPr lang="en-US" dirty="0">
                <a:solidFill>
                  <a:schemeClr val="accent2"/>
                </a:solidFill>
              </a:rPr>
              <a:t>None</a:t>
            </a:r>
            <a:r>
              <a:rPr lang="en-US" dirty="0"/>
              <a:t>: no transformation;</a:t>
            </a:r>
          </a:p>
          <a:p>
            <a:pPr lvl="1">
              <a:buNone/>
            </a:pPr>
            <a:r>
              <a:rPr lang="en-US" dirty="0"/>
              <a:t>•</a:t>
            </a:r>
            <a:r>
              <a:rPr lang="en-US" dirty="0">
                <a:solidFill>
                  <a:schemeClr val="accent2"/>
                </a:solidFill>
              </a:rPr>
              <a:t> Inherit</a:t>
            </a:r>
            <a:r>
              <a:rPr lang="en-US" dirty="0"/>
              <a:t>: inherits the styles of the parent element</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2555374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67640"/>
            <a:ext cx="8229600" cy="655320"/>
          </a:xfrm>
        </p:spPr>
        <p:txBody>
          <a:bodyPr>
            <a:normAutofit fontScale="90000"/>
          </a:bodyPr>
          <a:lstStyle/>
          <a:p>
            <a:r>
              <a:rPr lang="fr-FR" b="1" dirty="0"/>
              <a:t> The </a:t>
            </a:r>
            <a:r>
              <a:rPr lang="fr-FR" b="1" dirty="0" err="1"/>
              <a:t>text-transform</a:t>
            </a:r>
            <a:r>
              <a:rPr lang="fr-FR" b="1" dirty="0"/>
              <a:t> </a:t>
            </a:r>
            <a:r>
              <a:rPr lang="fr-FR" b="1" dirty="0" err="1"/>
              <a:t>property</a:t>
            </a:r>
            <a:endParaRPr lang="fr-FR" dirty="0"/>
          </a:p>
        </p:txBody>
      </p:sp>
      <p:sp>
        <p:nvSpPr>
          <p:cNvPr id="7" name="Espace réservé du contenu 2"/>
          <p:cNvSpPr txBox="1">
            <a:spLocks/>
          </p:cNvSpPr>
          <p:nvPr/>
        </p:nvSpPr>
        <p:spPr>
          <a:xfrm>
            <a:off x="1991544" y="968152"/>
            <a:ext cx="4104456" cy="3603848"/>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Text&lt;/title&gt;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 class=“</a:t>
            </a:r>
            <a:r>
              <a:rPr lang="en-US" sz="1400" b="1" dirty="0" err="1">
                <a:solidFill>
                  <a:srgbClr val="7030A0"/>
                </a:solidFill>
                <a:cs typeface="Arial" pitchFamily="34" charset="0"/>
              </a:rPr>
              <a:t>pdiv</a:t>
            </a:r>
            <a:r>
              <a:rPr lang="en-US" sz="1400" b="1" dirty="0">
                <a:solidFill>
                  <a:srgbClr val="7030A0"/>
                </a:solidFill>
                <a:cs typeface="Arial" pitchFamily="34" charset="0"/>
              </a:rPr>
              <a:t>"&gt; A paragraph in div  &lt;/p&gt;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456040" y="1002824"/>
            <a:ext cx="3384376" cy="2852896"/>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a:t>
            </a:r>
            <a:r>
              <a:rPr lang="en-US" sz="1400" b="1" dirty="0" err="1">
                <a:solidFill>
                  <a:srgbClr val="7030A0"/>
                </a:solidFill>
                <a:cs typeface="Arial" pitchFamily="34" charset="0"/>
              </a:rPr>
              <a:t>pdiv</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Text-transform: uppercase;</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Text-transform: capitalize;</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5123" name="Picture 3"/>
          <p:cNvPicPr>
            <a:picLocks noChangeAspect="1" noChangeArrowheads="1"/>
          </p:cNvPicPr>
          <p:nvPr/>
        </p:nvPicPr>
        <p:blipFill>
          <a:blip r:embed="rId2" cstate="print"/>
          <a:srcRect/>
          <a:stretch>
            <a:fillRect/>
          </a:stretch>
        </p:blipFill>
        <p:spPr bwMode="auto">
          <a:xfrm>
            <a:off x="1520793" y="4656232"/>
            <a:ext cx="9147208" cy="2140808"/>
          </a:xfrm>
          <a:prstGeom prst="rect">
            <a:avLst/>
          </a:prstGeom>
          <a:noFill/>
          <a:ln w="9525">
            <a:noFill/>
            <a:miter lim="800000"/>
            <a:headEnd/>
            <a:tailEnd/>
          </a:ln>
        </p:spPr>
      </p:pic>
    </p:spTree>
    <p:extLst>
      <p:ext uri="{BB962C8B-B14F-4D97-AF65-F5344CB8AC3E}">
        <p14:creationId xmlns:p14="http://schemas.microsoft.com/office/powerpoint/2010/main" val="517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52718"/>
            <a:ext cx="8229600" cy="1371600"/>
          </a:xfrm>
        </p:spPr>
        <p:txBody>
          <a:bodyPr>
            <a:normAutofit/>
          </a:bodyPr>
          <a:lstStyle/>
          <a:p>
            <a:r>
              <a:rPr lang="en-US" b="1" dirty="0"/>
              <a:t>The properties letter-spacing and word-spacing</a:t>
            </a:r>
            <a:endParaRPr lang="fr-FR" dirty="0"/>
          </a:p>
        </p:txBody>
      </p:sp>
      <p:sp>
        <p:nvSpPr>
          <p:cNvPr id="5" name="Espace réservé du contenu 4"/>
          <p:cNvSpPr>
            <a:spLocks noGrp="1"/>
          </p:cNvSpPr>
          <p:nvPr>
            <p:ph idx="1"/>
          </p:nvPr>
        </p:nvSpPr>
        <p:spPr>
          <a:xfrm>
            <a:off x="2438400" y="1737320"/>
            <a:ext cx="7772400" cy="4572000"/>
          </a:xfrm>
        </p:spPr>
        <p:txBody>
          <a:bodyPr/>
          <a:lstStyle/>
          <a:p>
            <a:pPr marL="342900" indent="-342900">
              <a:buFont typeface="Arial"/>
              <a:buChar char="•"/>
            </a:pPr>
            <a:r>
              <a:rPr lang="en-US" dirty="0"/>
              <a:t>The letter-spacing and word-spacing properties allow respectively, to adjust </a:t>
            </a:r>
            <a:r>
              <a:rPr lang="en-US" dirty="0">
                <a:solidFill>
                  <a:srgbClr val="0000FF"/>
                </a:solidFill>
              </a:rPr>
              <a:t>the space between letters </a:t>
            </a:r>
            <a:r>
              <a:rPr lang="en-US" dirty="0"/>
              <a:t>and </a:t>
            </a:r>
            <a:r>
              <a:rPr lang="en-US" dirty="0">
                <a:solidFill>
                  <a:srgbClr val="0000FF"/>
                </a:solidFill>
              </a:rPr>
              <a:t>between words</a:t>
            </a:r>
            <a:r>
              <a:rPr lang="en-US" dirty="0"/>
              <a:t>.</a:t>
            </a:r>
          </a:p>
          <a:p>
            <a:pPr marL="342900" indent="-342900">
              <a:buFont typeface="Arial"/>
              <a:buChar char="•"/>
            </a:pPr>
            <a:r>
              <a:rPr lang="en-US" dirty="0"/>
              <a:t>These properties behave similarly and accept absolute values (</a:t>
            </a:r>
            <a:r>
              <a:rPr lang="en-US" dirty="0" err="1"/>
              <a:t>px</a:t>
            </a:r>
            <a:r>
              <a:rPr lang="en-US" dirty="0"/>
              <a:t>, pt) and relative (ex, </a:t>
            </a:r>
            <a:r>
              <a:rPr lang="en-US" dirty="0" err="1"/>
              <a:t>em</a:t>
            </a:r>
            <a:r>
              <a:rPr lang="en-US" dirty="0"/>
              <a:t>, %).</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073183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5081" y="0"/>
            <a:ext cx="8715375" cy="1371600"/>
          </a:xfrm>
        </p:spPr>
        <p:txBody>
          <a:bodyPr>
            <a:normAutofit/>
          </a:bodyPr>
          <a:lstStyle/>
          <a:p>
            <a:r>
              <a:rPr lang="en-US" b="1" dirty="0"/>
              <a:t>The properties letter-spacing and word-spacing</a:t>
            </a:r>
            <a:endParaRPr lang="fr-FR" dirty="0"/>
          </a:p>
        </p:txBody>
      </p:sp>
      <p:sp>
        <p:nvSpPr>
          <p:cNvPr id="7" name="Espace réservé du contenu 2"/>
          <p:cNvSpPr txBox="1">
            <a:spLocks/>
          </p:cNvSpPr>
          <p:nvPr/>
        </p:nvSpPr>
        <p:spPr>
          <a:xfrm>
            <a:off x="1991544" y="1340768"/>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Text&lt;/title&gt;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 class=“</a:t>
            </a:r>
            <a:r>
              <a:rPr lang="en-US" sz="1400" b="1" dirty="0" err="1">
                <a:solidFill>
                  <a:srgbClr val="7030A0"/>
                </a:solidFill>
                <a:cs typeface="Arial" pitchFamily="34" charset="0"/>
              </a:rPr>
              <a:t>pdiv</a:t>
            </a:r>
            <a:r>
              <a:rPr lang="en-US" sz="1400" b="1" dirty="0">
                <a:solidFill>
                  <a:srgbClr val="7030A0"/>
                </a:solidFill>
                <a:cs typeface="Arial" pitchFamily="34" charset="0"/>
              </a:rPr>
              <a:t>"&gt; A paragraph in div  &lt;/p&gt;</a:t>
            </a:r>
          </a:p>
          <a:p>
            <a:pPr marL="265176" indent="-265176">
              <a:spcBef>
                <a:spcPts val="250"/>
              </a:spcBef>
              <a:buClr>
                <a:schemeClr val="accent1"/>
              </a:buClr>
              <a:buSzPct val="80000"/>
              <a:defRPr/>
            </a:pPr>
            <a:r>
              <a:rPr lang="en-US" sz="1400" b="1" dirty="0">
                <a:solidFill>
                  <a:srgbClr val="7030A0"/>
                </a:solidFill>
                <a:cs typeface="Arial" pitchFamily="34" charset="0"/>
              </a:rPr>
              <a:t>           &lt;/div&gt;</a:t>
            </a:r>
          </a:p>
          <a:p>
            <a:pPr marL="265176" indent="-265176">
              <a:spcBef>
                <a:spcPts val="250"/>
              </a:spcBef>
              <a:buClr>
                <a:schemeClr val="accent1"/>
              </a:buClr>
              <a:buSzPct val="80000"/>
              <a:defRPr/>
            </a:pPr>
            <a:r>
              <a:rPr lang="en-US" sz="1400" b="1" dirty="0">
                <a:solidFill>
                  <a:srgbClr val="7030A0"/>
                </a:solidFill>
                <a:cs typeface="Arial" pitchFamily="34" charset="0"/>
              </a:rPr>
              <a:t>           &lt;p&gt;An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384032" y="1340768"/>
            <a:ext cx="338437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a:t>
            </a:r>
            <a:r>
              <a:rPr lang="en-US" sz="1400" b="1" dirty="0" err="1">
                <a:solidFill>
                  <a:srgbClr val="7030A0"/>
                </a:solidFill>
                <a:cs typeface="Arial" pitchFamily="34" charset="0"/>
              </a:rPr>
              <a:t>pdiv</a:t>
            </a: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letter-spacing:5px;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word-spacing: 1em;</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6147" name="Picture 3"/>
          <p:cNvPicPr>
            <a:picLocks noChangeAspect="1" noChangeArrowheads="1"/>
          </p:cNvPicPr>
          <p:nvPr/>
        </p:nvPicPr>
        <p:blipFill>
          <a:blip r:embed="rId2" cstate="print"/>
          <a:srcRect/>
          <a:stretch>
            <a:fillRect/>
          </a:stretch>
        </p:blipFill>
        <p:spPr bwMode="auto">
          <a:xfrm>
            <a:off x="1703513" y="4389119"/>
            <a:ext cx="8715375" cy="2457819"/>
          </a:xfrm>
          <a:prstGeom prst="rect">
            <a:avLst/>
          </a:prstGeom>
          <a:noFill/>
          <a:ln w="9525">
            <a:noFill/>
            <a:miter lim="800000"/>
            <a:headEnd/>
            <a:tailEnd/>
          </a:ln>
        </p:spPr>
      </p:pic>
    </p:spTree>
    <p:extLst>
      <p:ext uri="{BB962C8B-B14F-4D97-AF65-F5344CB8AC3E}">
        <p14:creationId xmlns:p14="http://schemas.microsoft.com/office/powerpoint/2010/main" val="48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274638"/>
            <a:ext cx="8147248" cy="706090"/>
          </a:xfrm>
        </p:spPr>
        <p:txBody>
          <a:bodyPr>
            <a:normAutofit/>
          </a:bodyPr>
          <a:lstStyle/>
          <a:p>
            <a:r>
              <a:rPr lang="fr-FR" b="1" dirty="0" err="1"/>
              <a:t>Shadows</a:t>
            </a:r>
            <a:r>
              <a:rPr lang="fr-FR" b="1" dirty="0"/>
              <a:t> of </a:t>
            </a:r>
            <a:r>
              <a:rPr lang="fr-FR" b="1" dirty="0" err="1"/>
              <a:t>texts</a:t>
            </a:r>
            <a:endParaRPr lang="fr-FR" dirty="0"/>
          </a:p>
        </p:txBody>
      </p:sp>
      <p:sp>
        <p:nvSpPr>
          <p:cNvPr id="5" name="Espace réservé du contenu 4"/>
          <p:cNvSpPr>
            <a:spLocks noGrp="1"/>
          </p:cNvSpPr>
          <p:nvPr>
            <p:ph idx="1"/>
          </p:nvPr>
        </p:nvSpPr>
        <p:spPr>
          <a:xfrm>
            <a:off x="2063552" y="1196752"/>
            <a:ext cx="8352928" cy="4823048"/>
          </a:xfrm>
        </p:spPr>
        <p:txBody>
          <a:bodyPr>
            <a:normAutofit fontScale="92500" lnSpcReduction="10000"/>
          </a:bodyPr>
          <a:lstStyle/>
          <a:p>
            <a:pPr>
              <a:buNone/>
            </a:pPr>
            <a:r>
              <a:rPr lang="en-US" dirty="0"/>
              <a:t>We can add shadow effects to text by using the property</a:t>
            </a:r>
          </a:p>
          <a:p>
            <a:pPr>
              <a:buNone/>
            </a:pPr>
            <a:r>
              <a:rPr lang="en-US" dirty="0">
                <a:solidFill>
                  <a:srgbClr val="0000FF"/>
                </a:solidFill>
              </a:rPr>
              <a:t>text-shadow</a:t>
            </a:r>
            <a:r>
              <a:rPr lang="en-US" dirty="0"/>
              <a:t>.</a:t>
            </a:r>
          </a:p>
          <a:p>
            <a:pPr>
              <a:buNone/>
            </a:pPr>
            <a:r>
              <a:rPr lang="en-US" dirty="0"/>
              <a:t>This property requires a minimum of two values to function.</a:t>
            </a:r>
          </a:p>
          <a:p>
            <a:pPr>
              <a:buNone/>
            </a:pPr>
            <a:r>
              <a:rPr lang="en-US" dirty="0"/>
              <a:t>In most cases, we use four in the order given below.</a:t>
            </a:r>
          </a:p>
          <a:p>
            <a:pPr>
              <a:buNone/>
            </a:pPr>
            <a:r>
              <a:rPr lang="en-US" dirty="0"/>
              <a:t>The </a:t>
            </a:r>
            <a:r>
              <a:rPr lang="en-US" dirty="0">
                <a:solidFill>
                  <a:srgbClr val="0000FF"/>
                </a:solidFill>
              </a:rPr>
              <a:t>first three values are lengths </a:t>
            </a:r>
            <a:r>
              <a:rPr lang="en-US" dirty="0"/>
              <a:t>and </a:t>
            </a:r>
            <a:r>
              <a:rPr lang="en-US" dirty="0">
                <a:solidFill>
                  <a:srgbClr val="0000FF"/>
                </a:solidFill>
              </a:rPr>
              <a:t>last is the color of the shadow</a:t>
            </a:r>
            <a:r>
              <a:rPr lang="en-US" dirty="0"/>
              <a:t>:</a:t>
            </a:r>
          </a:p>
          <a:p>
            <a:pPr>
              <a:buNone/>
            </a:pPr>
            <a:endParaRPr lang="en-US" dirty="0"/>
          </a:p>
          <a:p>
            <a:pPr lvl="1">
              <a:buNone/>
            </a:pPr>
            <a:r>
              <a:rPr lang="en-US" dirty="0"/>
              <a:t>• </a:t>
            </a:r>
            <a:r>
              <a:rPr lang="en-US" dirty="0">
                <a:solidFill>
                  <a:srgbClr val="0000FF"/>
                </a:solidFill>
              </a:rPr>
              <a:t>1st</a:t>
            </a:r>
            <a:r>
              <a:rPr lang="en-US" dirty="0"/>
              <a:t> value: </a:t>
            </a:r>
            <a:r>
              <a:rPr lang="en-US" dirty="0">
                <a:solidFill>
                  <a:schemeClr val="accent2"/>
                </a:solidFill>
              </a:rPr>
              <a:t>horizontal displacement of the shadow</a:t>
            </a:r>
            <a:r>
              <a:rPr lang="en-US" dirty="0"/>
              <a:t>;</a:t>
            </a:r>
          </a:p>
          <a:p>
            <a:pPr lvl="1">
              <a:buNone/>
            </a:pPr>
            <a:r>
              <a:rPr lang="en-US" dirty="0"/>
              <a:t>• </a:t>
            </a:r>
            <a:r>
              <a:rPr lang="en-US" dirty="0">
                <a:solidFill>
                  <a:srgbClr val="0000FF"/>
                </a:solidFill>
              </a:rPr>
              <a:t>2nd</a:t>
            </a:r>
            <a:r>
              <a:rPr lang="en-US" dirty="0"/>
              <a:t> value: </a:t>
            </a:r>
            <a:r>
              <a:rPr lang="en-US" dirty="0">
                <a:solidFill>
                  <a:schemeClr val="accent2"/>
                </a:solidFill>
              </a:rPr>
              <a:t>vertical displacement of the shadow</a:t>
            </a:r>
            <a:r>
              <a:rPr lang="en-US" dirty="0"/>
              <a:t>;</a:t>
            </a:r>
          </a:p>
          <a:p>
            <a:pPr lvl="1">
              <a:buNone/>
            </a:pPr>
            <a:r>
              <a:rPr lang="en-US" dirty="0"/>
              <a:t>• </a:t>
            </a:r>
            <a:r>
              <a:rPr lang="en-US" dirty="0">
                <a:solidFill>
                  <a:srgbClr val="0000FF"/>
                </a:solidFill>
              </a:rPr>
              <a:t>3rd</a:t>
            </a:r>
            <a:r>
              <a:rPr lang="en-US" dirty="0"/>
              <a:t> value: </a:t>
            </a:r>
            <a:r>
              <a:rPr lang="en-US" dirty="0">
                <a:solidFill>
                  <a:schemeClr val="accent2"/>
                </a:solidFill>
              </a:rPr>
              <a:t>propagation radius </a:t>
            </a:r>
            <a:r>
              <a:rPr lang="en-US" dirty="0"/>
              <a:t>(Gaussian Blur) of the shadows;</a:t>
            </a:r>
          </a:p>
          <a:p>
            <a:pPr lvl="1">
              <a:buNone/>
            </a:pPr>
            <a:r>
              <a:rPr lang="en-US" dirty="0"/>
              <a:t>• </a:t>
            </a:r>
            <a:r>
              <a:rPr lang="en-US" dirty="0">
                <a:solidFill>
                  <a:srgbClr val="0000FF"/>
                </a:solidFill>
              </a:rPr>
              <a:t>4th</a:t>
            </a:r>
            <a:r>
              <a:rPr lang="en-US" dirty="0"/>
              <a:t> value: </a:t>
            </a:r>
            <a:r>
              <a:rPr lang="en-US" dirty="0">
                <a:solidFill>
                  <a:schemeClr val="accent2"/>
                </a:solidFill>
              </a:rPr>
              <a:t>shadow color </a:t>
            </a:r>
            <a:r>
              <a:rPr lang="en-US" dirty="0"/>
              <a:t>(that accepts the same values of the property "color").</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14421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06090"/>
          </a:xfrm>
        </p:spPr>
        <p:txBody>
          <a:bodyPr>
            <a:normAutofit/>
          </a:bodyPr>
          <a:lstStyle/>
          <a:p>
            <a:r>
              <a:rPr lang="fr-FR" b="1" dirty="0" err="1"/>
              <a:t>Shadows</a:t>
            </a:r>
            <a:r>
              <a:rPr lang="fr-FR" b="1" dirty="0"/>
              <a:t> of </a:t>
            </a:r>
            <a:r>
              <a:rPr lang="fr-FR" b="1" dirty="0" err="1"/>
              <a:t>texts</a:t>
            </a:r>
            <a:endParaRPr lang="fr-FR" dirty="0"/>
          </a:p>
        </p:txBody>
      </p:sp>
      <p:sp>
        <p:nvSpPr>
          <p:cNvPr id="7" name="Espace réservé du contenu 2"/>
          <p:cNvSpPr txBox="1">
            <a:spLocks/>
          </p:cNvSpPr>
          <p:nvPr/>
        </p:nvSpPr>
        <p:spPr>
          <a:xfrm>
            <a:off x="1991544" y="908720"/>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Text&lt;/title&gt;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class=“p1”&gt;An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class=“p2”&gt;An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384032" y="980728"/>
            <a:ext cx="338437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.p1 {</a:t>
            </a:r>
          </a:p>
          <a:p>
            <a:pPr marL="265176" indent="-265176">
              <a:spcBef>
                <a:spcPts val="250"/>
              </a:spcBef>
              <a:buClr>
                <a:schemeClr val="accent1"/>
              </a:buClr>
              <a:buSzPct val="80000"/>
              <a:defRPr/>
            </a:pPr>
            <a:r>
              <a:rPr lang="en-US" sz="1400" b="1" dirty="0">
                <a:solidFill>
                  <a:srgbClr val="7030A0"/>
                </a:solidFill>
                <a:cs typeface="Arial" pitchFamily="34" charset="0"/>
              </a:rPr>
              <a:t>          font-size:40px;</a:t>
            </a:r>
          </a:p>
          <a:p>
            <a:pPr marL="265176" indent="-265176">
              <a:spcBef>
                <a:spcPts val="250"/>
              </a:spcBef>
              <a:buClr>
                <a:schemeClr val="accent1"/>
              </a:buClr>
              <a:buSzPct val="80000"/>
              <a:defRPr/>
            </a:pPr>
            <a:r>
              <a:rPr lang="en-US" sz="1400" b="1" dirty="0">
                <a:solidFill>
                  <a:srgbClr val="7030A0"/>
                </a:solidFill>
                <a:cs typeface="Arial" pitchFamily="34" charset="0"/>
              </a:rPr>
              <a:t>          text-shadow: 1px 2px 3px red</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text-shadow: 1px 20px  blue;</a:t>
            </a:r>
          </a:p>
          <a:p>
            <a:pPr marL="265176" indent="-265176">
              <a:spcBef>
                <a:spcPts val="250"/>
              </a:spcBef>
              <a:buClr>
                <a:schemeClr val="accent1"/>
              </a:buClr>
              <a:buSzPct val="80000"/>
              <a:defRPr/>
            </a:pPr>
            <a:r>
              <a:rPr lang="en-US" sz="1400" b="1" dirty="0">
                <a:solidFill>
                  <a:srgbClr val="7030A0"/>
                </a:solidFill>
                <a:cs typeface="Arial" pitchFamily="34" charset="0"/>
              </a:rPr>
              <a:t>          font-size: 40px;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7171" name="Picture 3"/>
          <p:cNvPicPr>
            <a:picLocks noChangeAspect="1" noChangeArrowheads="1"/>
          </p:cNvPicPr>
          <p:nvPr/>
        </p:nvPicPr>
        <p:blipFill>
          <a:blip r:embed="rId2" cstate="print"/>
          <a:srcRect/>
          <a:stretch>
            <a:fillRect/>
          </a:stretch>
        </p:blipFill>
        <p:spPr bwMode="auto">
          <a:xfrm>
            <a:off x="1524001" y="4413076"/>
            <a:ext cx="9144000" cy="2400300"/>
          </a:xfrm>
          <a:prstGeom prst="rect">
            <a:avLst/>
          </a:prstGeom>
          <a:noFill/>
          <a:ln w="9525">
            <a:noFill/>
            <a:miter lim="800000"/>
            <a:headEnd/>
            <a:tailEnd/>
          </a:ln>
        </p:spPr>
      </p:pic>
    </p:spTree>
    <p:extLst>
      <p:ext uri="{BB962C8B-B14F-4D97-AF65-F5344CB8AC3E}">
        <p14:creationId xmlns:p14="http://schemas.microsoft.com/office/powerpoint/2010/main" val="14522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t>The model of boxes</a:t>
            </a:r>
            <a:endParaRPr lang="fr-FR" dirty="0"/>
          </a:p>
        </p:txBody>
      </p:sp>
      <p:sp>
        <p:nvSpPr>
          <p:cNvPr id="5" name="Espace réservé du contenu 4"/>
          <p:cNvSpPr>
            <a:spLocks noGrp="1"/>
          </p:cNvSpPr>
          <p:nvPr>
            <p:ph idx="1"/>
          </p:nvPr>
        </p:nvSpPr>
        <p:spPr>
          <a:xfrm>
            <a:off x="1991544" y="1447800"/>
            <a:ext cx="8383040" cy="4572000"/>
          </a:xfrm>
        </p:spPr>
        <p:txBody>
          <a:bodyPr>
            <a:normAutofit fontScale="92500" lnSpcReduction="10000"/>
          </a:bodyPr>
          <a:lstStyle/>
          <a:p>
            <a:pPr>
              <a:buNone/>
            </a:pPr>
            <a:r>
              <a:rPr lang="en-US" dirty="0">
                <a:solidFill>
                  <a:srgbClr val="0000FF"/>
                </a:solidFill>
              </a:rPr>
              <a:t>The box model </a:t>
            </a:r>
            <a:r>
              <a:rPr lang="en-US" dirty="0"/>
              <a:t>is a key concept that lets you dispose and position the different elements of your web page.</a:t>
            </a:r>
          </a:p>
          <a:p>
            <a:pPr>
              <a:buNone/>
            </a:pPr>
            <a:r>
              <a:rPr lang="en-US" dirty="0"/>
              <a:t>The box model tells us that "</a:t>
            </a:r>
            <a:r>
              <a:rPr lang="en-US" dirty="0">
                <a:solidFill>
                  <a:srgbClr val="0000FF"/>
                </a:solidFill>
              </a:rPr>
              <a:t>every element of a page is a</a:t>
            </a:r>
          </a:p>
          <a:p>
            <a:pPr>
              <a:buNone/>
            </a:pPr>
            <a:r>
              <a:rPr lang="en-US" dirty="0">
                <a:solidFill>
                  <a:srgbClr val="0000FF"/>
                </a:solidFill>
              </a:rPr>
              <a:t>rectangular box and may have a padding, a margin and borders</a:t>
            </a:r>
            <a:r>
              <a:rPr lang="en-US" dirty="0"/>
              <a:t> ".</a:t>
            </a:r>
          </a:p>
          <a:p>
            <a:pPr>
              <a:buNone/>
            </a:pPr>
            <a:r>
              <a:rPr lang="en-US" dirty="0"/>
              <a:t>A block-level element or inline-level element, is a rectangular box.</a:t>
            </a:r>
          </a:p>
          <a:p>
            <a:pPr>
              <a:buNone/>
            </a:pPr>
            <a:endParaRPr lang="en-US" dirty="0"/>
          </a:p>
          <a:p>
            <a:pPr>
              <a:buNone/>
            </a:pPr>
            <a:r>
              <a:rPr lang="en-US" dirty="0"/>
              <a:t>The properties for specifying the length, width, margin,</a:t>
            </a:r>
          </a:p>
          <a:p>
            <a:pPr>
              <a:buNone/>
            </a:pPr>
            <a:r>
              <a:rPr lang="en-US" dirty="0"/>
              <a:t>padding and borders of an element form what is called the</a:t>
            </a:r>
          </a:p>
          <a:p>
            <a:pPr>
              <a:buNone/>
            </a:pPr>
            <a:r>
              <a:rPr lang="en-US" dirty="0"/>
              <a:t>box model.</a:t>
            </a:r>
            <a:endParaRPr lang="fr-FR" dirty="0"/>
          </a:p>
        </p:txBody>
      </p:sp>
    </p:spTree>
    <p:extLst>
      <p:ext uri="{BB962C8B-B14F-4D97-AF65-F5344CB8AC3E}">
        <p14:creationId xmlns:p14="http://schemas.microsoft.com/office/powerpoint/2010/main" val="1081385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850106"/>
          </a:xfrm>
        </p:spPr>
        <p:txBody>
          <a:bodyPr>
            <a:normAutofit/>
          </a:bodyPr>
          <a:lstStyle/>
          <a:p>
            <a:r>
              <a:rPr lang="fr-FR" b="1" dirty="0"/>
              <a:t>The box model</a:t>
            </a:r>
            <a:endParaRPr lang="fr-FR"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3647729" y="1556793"/>
            <a:ext cx="4676775" cy="2828925"/>
          </a:xfrm>
          <a:prstGeom prst="rect">
            <a:avLst/>
          </a:prstGeom>
          <a:noFill/>
          <a:ln w="9525">
            <a:noFill/>
            <a:miter lim="800000"/>
            <a:headEnd/>
            <a:tailEnd/>
          </a:ln>
        </p:spPr>
      </p:pic>
      <p:sp>
        <p:nvSpPr>
          <p:cNvPr id="7" name="Rectangle 6"/>
          <p:cNvSpPr/>
          <p:nvPr/>
        </p:nvSpPr>
        <p:spPr>
          <a:xfrm>
            <a:off x="1919536" y="4509120"/>
            <a:ext cx="8496944" cy="1938992"/>
          </a:xfrm>
          <a:prstGeom prst="rect">
            <a:avLst/>
          </a:prstGeom>
        </p:spPr>
        <p:txBody>
          <a:bodyPr wrap="square">
            <a:spAutoFit/>
          </a:bodyPr>
          <a:lstStyle/>
          <a:p>
            <a:r>
              <a:rPr lang="en-US" sz="2400" dirty="0"/>
              <a:t>The first enclosure is defined by the length and the width of an element.</a:t>
            </a:r>
          </a:p>
          <a:p>
            <a:r>
              <a:rPr lang="en-US" sz="2400" dirty="0"/>
              <a:t>The padding forms the second box.</a:t>
            </a:r>
          </a:p>
          <a:p>
            <a:r>
              <a:rPr lang="en-US" sz="2400" dirty="0"/>
              <a:t>The borders that constitute the third box.</a:t>
            </a:r>
          </a:p>
          <a:p>
            <a:r>
              <a:rPr lang="en-US" sz="2400" dirty="0"/>
              <a:t>The outer margin comes to form the fourth and last box.</a:t>
            </a:r>
            <a:endParaRPr lang="fr-FR" sz="2400" dirty="0"/>
          </a:p>
        </p:txBody>
      </p:sp>
      <p:sp>
        <p:nvSpPr>
          <p:cNvPr id="9" name="Rectangle 8"/>
          <p:cNvSpPr/>
          <p:nvPr/>
        </p:nvSpPr>
        <p:spPr>
          <a:xfrm>
            <a:off x="5159896" y="2708920"/>
            <a:ext cx="1656184" cy="504056"/>
          </a:xfrm>
          <a:prstGeom prst="rect">
            <a:avLst/>
          </a:prstGeom>
          <a:solidFill>
            <a:srgbClr val="559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Arial" pitchFamily="34" charset="0"/>
                <a:cs typeface="Arial" pitchFamily="34" charset="0"/>
              </a:rPr>
              <a:t>Content</a:t>
            </a:r>
          </a:p>
        </p:txBody>
      </p:sp>
    </p:spTree>
    <p:extLst>
      <p:ext uri="{BB962C8B-B14F-4D97-AF65-F5344CB8AC3E}">
        <p14:creationId xmlns:p14="http://schemas.microsoft.com/office/powerpoint/2010/main" val="3724327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450480"/>
            <a:ext cx="8147248" cy="922114"/>
          </a:xfrm>
        </p:spPr>
        <p:txBody>
          <a:bodyPr>
            <a:normAutofit/>
          </a:bodyPr>
          <a:lstStyle/>
          <a:p>
            <a:r>
              <a:rPr lang="en-US" b="1" dirty="0"/>
              <a:t>Height and width of an element</a:t>
            </a:r>
            <a:endParaRPr lang="fr-FR" dirty="0"/>
          </a:p>
        </p:txBody>
      </p:sp>
      <p:sp>
        <p:nvSpPr>
          <p:cNvPr id="5" name="Espace réservé du contenu 4"/>
          <p:cNvSpPr>
            <a:spLocks noGrp="1"/>
          </p:cNvSpPr>
          <p:nvPr>
            <p:ph idx="1"/>
          </p:nvPr>
        </p:nvSpPr>
        <p:spPr>
          <a:xfrm>
            <a:off x="2063552" y="1508760"/>
            <a:ext cx="8229600" cy="4898760"/>
          </a:xfrm>
        </p:spPr>
        <p:txBody>
          <a:bodyPr>
            <a:normAutofit fontScale="70000" lnSpcReduction="20000"/>
          </a:bodyPr>
          <a:lstStyle/>
          <a:p>
            <a:pPr>
              <a:buNone/>
            </a:pPr>
            <a:r>
              <a:rPr lang="en-US" dirty="0"/>
              <a:t>Every element has a height and width default.</a:t>
            </a:r>
          </a:p>
          <a:p>
            <a:pPr>
              <a:buNone/>
            </a:pPr>
            <a:r>
              <a:rPr lang="en-US" dirty="0"/>
              <a:t>The </a:t>
            </a:r>
            <a:r>
              <a:rPr lang="en-US" dirty="0">
                <a:solidFill>
                  <a:srgbClr val="0000FF"/>
                </a:solidFill>
              </a:rPr>
              <a:t>height</a:t>
            </a:r>
            <a:r>
              <a:rPr lang="en-US" dirty="0"/>
              <a:t> of an element is determined by its content. </a:t>
            </a:r>
          </a:p>
          <a:p>
            <a:pPr>
              <a:buNone/>
            </a:pPr>
            <a:r>
              <a:rPr lang="en-US" dirty="0"/>
              <a:t>(paragraphs one line or two lines do not occupy the same height)</a:t>
            </a:r>
          </a:p>
          <a:p>
            <a:pPr>
              <a:buNone/>
            </a:pPr>
            <a:endParaRPr lang="en-US" dirty="0"/>
          </a:p>
          <a:p>
            <a:pPr>
              <a:buNone/>
            </a:pPr>
            <a:r>
              <a:rPr lang="en-US" dirty="0"/>
              <a:t>The default width of an element is primarily determined by its type (block or inline) and its content if the element is inline type.</a:t>
            </a:r>
          </a:p>
          <a:p>
            <a:pPr>
              <a:buNone/>
            </a:pPr>
            <a:r>
              <a:rPr lang="en-US" dirty="0"/>
              <a:t>The block-level elements automatically occupy the entire available width.</a:t>
            </a:r>
          </a:p>
          <a:p>
            <a:pPr>
              <a:buNone/>
            </a:pPr>
            <a:r>
              <a:rPr lang="en-US" dirty="0"/>
              <a:t>To change the height of an item, use the </a:t>
            </a:r>
            <a:r>
              <a:rPr lang="en-US" dirty="0">
                <a:solidFill>
                  <a:srgbClr val="0000FF"/>
                </a:solidFill>
              </a:rPr>
              <a:t>height property </a:t>
            </a:r>
            <a:r>
              <a:rPr lang="en-US" dirty="0"/>
              <a:t>to which is assigned a value in </a:t>
            </a:r>
            <a:r>
              <a:rPr lang="en-US" dirty="0" err="1">
                <a:solidFill>
                  <a:srgbClr val="0000FF"/>
                </a:solidFill>
              </a:rPr>
              <a:t>px</a:t>
            </a:r>
            <a:r>
              <a:rPr lang="en-US" dirty="0">
                <a:solidFill>
                  <a:srgbClr val="0000FF"/>
                </a:solidFill>
              </a:rPr>
              <a:t>,% </a:t>
            </a:r>
            <a:r>
              <a:rPr lang="en-US" dirty="0"/>
              <a:t>or</a:t>
            </a:r>
            <a:r>
              <a:rPr lang="en-US" dirty="0">
                <a:solidFill>
                  <a:srgbClr val="0000FF"/>
                </a:solidFill>
              </a:rPr>
              <a:t> auto</a:t>
            </a:r>
            <a:r>
              <a:rPr lang="en-US" dirty="0"/>
              <a:t>.</a:t>
            </a:r>
          </a:p>
          <a:p>
            <a:pPr>
              <a:buNone/>
            </a:pPr>
            <a:r>
              <a:rPr lang="en-US" dirty="0"/>
              <a:t>Using the value "auto", we let the browser of our visitors decide the height to be taken by the target element. This is useful if you want to keep the proportions of an image while adapting it to the screen size of our visitors.</a:t>
            </a:r>
          </a:p>
          <a:p>
            <a:pPr>
              <a:buNone/>
            </a:pPr>
            <a:endParaRPr lang="en-US" dirty="0"/>
          </a:p>
          <a:p>
            <a:pPr>
              <a:buNone/>
            </a:pPr>
            <a:r>
              <a:rPr lang="en-US" dirty="0"/>
              <a:t>To change the width of an element, use the </a:t>
            </a:r>
            <a:r>
              <a:rPr lang="en-US" dirty="0">
                <a:solidFill>
                  <a:srgbClr val="0000FF"/>
                </a:solidFill>
              </a:rPr>
              <a:t>width property</a:t>
            </a:r>
            <a:r>
              <a:rPr lang="en-US" dirty="0"/>
              <a:t>.</a:t>
            </a:r>
          </a:p>
          <a:p>
            <a:pPr>
              <a:buNone/>
            </a:pPr>
            <a:r>
              <a:rPr lang="en-US" dirty="0"/>
              <a:t>This property takes the same types of values ​​that height.</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70942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normAutofit/>
          </a:bodyPr>
          <a:lstStyle/>
          <a:p>
            <a:r>
              <a:rPr lang="en-US" b="1" dirty="0"/>
              <a:t>CSS: </a:t>
            </a:r>
            <a:r>
              <a:rPr lang="en-US" sz="2800" dirty="0">
                <a:solidFill>
                  <a:srgbClr val="0000FF"/>
                </a:solidFill>
              </a:rPr>
              <a:t>selectors, </a:t>
            </a:r>
            <a:r>
              <a:rPr lang="en-US" sz="2800" dirty="0">
                <a:solidFill>
                  <a:schemeClr val="accent3">
                    <a:lumMod val="20000"/>
                    <a:lumOff val="80000"/>
                  </a:schemeClr>
                </a:solidFill>
              </a:rPr>
              <a:t>properties and values</a:t>
            </a:r>
          </a:p>
        </p:txBody>
      </p:sp>
      <p:sp>
        <p:nvSpPr>
          <p:cNvPr id="3" name="Content Placeholder 2"/>
          <p:cNvSpPr>
            <a:spLocks noGrp="1"/>
          </p:cNvSpPr>
          <p:nvPr>
            <p:ph idx="1"/>
          </p:nvPr>
        </p:nvSpPr>
        <p:spPr>
          <a:xfrm>
            <a:off x="1524000" y="1752600"/>
            <a:ext cx="8992922" cy="5105400"/>
          </a:xfrm>
        </p:spPr>
        <p:txBody>
          <a:bodyPr>
            <a:normAutofit/>
          </a:bodyPr>
          <a:lstStyle/>
          <a:p>
            <a:pPr marL="457200" indent="-457200">
              <a:buFont typeface="+mj-lt"/>
              <a:buAutoNum type="arabicPeriod"/>
            </a:pPr>
            <a:r>
              <a:rPr lang="en-US" dirty="0">
                <a:solidFill>
                  <a:schemeClr val="accent5"/>
                </a:solidFill>
              </a:rPr>
              <a:t>The element selector:  </a:t>
            </a:r>
            <a:r>
              <a:rPr lang="en-US" dirty="0"/>
              <a:t>selects elements based on the element </a:t>
            </a:r>
            <a:r>
              <a:rPr lang="en-US" dirty="0">
                <a:solidFill>
                  <a:srgbClr val="008000"/>
                </a:solidFill>
              </a:rPr>
              <a:t>name</a:t>
            </a:r>
            <a:r>
              <a:rPr lang="en-US" dirty="0"/>
              <a:t>.</a:t>
            </a:r>
          </a:p>
          <a:p>
            <a:endParaRPr lang="en-US" dirty="0"/>
          </a:p>
          <a:p>
            <a:endParaRPr lang="en-US" dirty="0"/>
          </a:p>
          <a:p>
            <a:endParaRPr lang="en-US" dirty="0"/>
          </a:p>
          <a:p>
            <a:endParaRPr lang="en-US" dirty="0">
              <a:solidFill>
                <a:srgbClr val="DC5924"/>
              </a:solidFill>
            </a:endParaRPr>
          </a:p>
          <a:p>
            <a:pPr marL="342900" indent="-342900">
              <a:buFont typeface="Arial"/>
              <a:buChar char="•"/>
            </a:pPr>
            <a:endParaRPr lang="fr-FR" dirty="0"/>
          </a:p>
        </p:txBody>
      </p:sp>
      <p:pic>
        <p:nvPicPr>
          <p:cNvPr id="5" name="Picture 4" descr="Screen Shot 2018-02-17 at 09.47.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251" y="2772974"/>
            <a:ext cx="2972009" cy="1466872"/>
          </a:xfrm>
          <a:prstGeom prst="rect">
            <a:avLst/>
          </a:prstGeom>
        </p:spPr>
      </p:pic>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22675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274638"/>
            <a:ext cx="8219256" cy="634082"/>
          </a:xfrm>
        </p:spPr>
        <p:txBody>
          <a:bodyPr>
            <a:noAutofit/>
          </a:bodyPr>
          <a:lstStyle/>
          <a:p>
            <a:r>
              <a:rPr lang="en-US" sz="4000" dirty="0"/>
              <a:t>Height and width of an element</a:t>
            </a:r>
            <a:endParaRPr lang="fr-FR" sz="4000" dirty="0"/>
          </a:p>
        </p:txBody>
      </p:sp>
      <p:sp>
        <p:nvSpPr>
          <p:cNvPr id="7" name="Espace réservé du contenu 2"/>
          <p:cNvSpPr txBox="1">
            <a:spLocks/>
          </p:cNvSpPr>
          <p:nvPr/>
        </p:nvSpPr>
        <p:spPr>
          <a:xfrm>
            <a:off x="1991544" y="908720"/>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class=“p1”&gt;An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class=“p2”&gt;An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384032" y="980728"/>
            <a:ext cx="338437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p {</a:t>
            </a:r>
          </a:p>
          <a:p>
            <a:pPr marL="265176" indent="-265176">
              <a:spcBef>
                <a:spcPts val="250"/>
              </a:spcBef>
              <a:buClr>
                <a:schemeClr val="accent1"/>
              </a:buClr>
              <a:buSzPct val="80000"/>
              <a:defRPr/>
            </a:pPr>
            <a:r>
              <a:rPr lang="en-US" sz="1400" b="1" dirty="0">
                <a:solidFill>
                  <a:srgbClr val="7030A0"/>
                </a:solidFill>
                <a:cs typeface="Arial" pitchFamily="34" charset="0"/>
              </a:rPr>
              <a:t>          text-shadow: 1px 20px  blue;</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.p1 {</a:t>
            </a:r>
          </a:p>
          <a:p>
            <a:pPr marL="265176" indent="-265176">
              <a:spcBef>
                <a:spcPts val="250"/>
              </a:spcBef>
              <a:buClr>
                <a:schemeClr val="accent1"/>
              </a:buClr>
              <a:buSzPct val="80000"/>
              <a:defRPr/>
            </a:pPr>
            <a:r>
              <a:rPr lang="en-US" sz="1400" b="1" dirty="0">
                <a:solidFill>
                  <a:srgbClr val="7030A0"/>
                </a:solidFill>
                <a:cs typeface="Arial" pitchFamily="34" charset="0"/>
              </a:rPr>
              <a:t>          border : 1px solid black;</a:t>
            </a:r>
          </a:p>
          <a:p>
            <a:pPr marL="265176" indent="-265176">
              <a:spcBef>
                <a:spcPts val="250"/>
              </a:spcBef>
              <a:buClr>
                <a:schemeClr val="accent1"/>
              </a:buClr>
              <a:buSzPct val="80000"/>
              <a:defRPr/>
            </a:pPr>
            <a:r>
              <a:rPr lang="en-US" sz="1400" b="1" dirty="0">
                <a:solidFill>
                  <a:srgbClr val="7030A0"/>
                </a:solidFill>
                <a:cs typeface="Arial" pitchFamily="34" charset="0"/>
              </a:rPr>
              <a:t>         Height: 150px;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.p2 {</a:t>
            </a:r>
          </a:p>
          <a:p>
            <a:pPr marL="265176" indent="-265176">
              <a:spcBef>
                <a:spcPts val="250"/>
              </a:spcBef>
              <a:buClr>
                <a:schemeClr val="accent1"/>
              </a:buClr>
              <a:buSzPct val="80000"/>
              <a:defRPr/>
            </a:pPr>
            <a:r>
              <a:rPr lang="en-US" sz="1400" b="1" dirty="0">
                <a:solidFill>
                  <a:srgbClr val="7030A0"/>
                </a:solidFill>
                <a:cs typeface="Arial" pitchFamily="34" charset="0"/>
              </a:rPr>
              <a:t>          border : 1px solid black;</a:t>
            </a:r>
          </a:p>
          <a:p>
            <a:pPr marL="265176" indent="-265176">
              <a:spcBef>
                <a:spcPts val="250"/>
              </a:spcBef>
              <a:buClr>
                <a:schemeClr val="accent1"/>
              </a:buClr>
              <a:buSzPct val="80000"/>
              <a:defRPr/>
            </a:pPr>
            <a:r>
              <a:rPr lang="en-US" sz="1400" b="1" dirty="0">
                <a:solidFill>
                  <a:srgbClr val="7030A0"/>
                </a:solidFill>
                <a:cs typeface="Arial" pitchFamily="34" charset="0"/>
              </a:rPr>
              <a:t>          width: 100px;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9219" name="Picture 3"/>
          <p:cNvPicPr>
            <a:picLocks noChangeAspect="1" noChangeArrowheads="1"/>
          </p:cNvPicPr>
          <p:nvPr/>
        </p:nvPicPr>
        <p:blipFill>
          <a:blip r:embed="rId2" cstate="print"/>
          <a:srcRect/>
          <a:stretch>
            <a:fillRect/>
          </a:stretch>
        </p:blipFill>
        <p:spPr bwMode="auto">
          <a:xfrm>
            <a:off x="1626046" y="4077073"/>
            <a:ext cx="8934450" cy="2733675"/>
          </a:xfrm>
          <a:prstGeom prst="rect">
            <a:avLst/>
          </a:prstGeom>
          <a:noFill/>
          <a:ln w="9525">
            <a:noFill/>
            <a:miter lim="800000"/>
            <a:headEnd/>
            <a:tailEnd/>
          </a:ln>
        </p:spPr>
      </p:pic>
    </p:spTree>
    <p:extLst>
      <p:ext uri="{BB962C8B-B14F-4D97-AF65-F5344CB8AC3E}">
        <p14:creationId xmlns:p14="http://schemas.microsoft.com/office/powerpoint/2010/main" val="4023843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476672"/>
            <a:ext cx="8276456" cy="634082"/>
          </a:xfrm>
        </p:spPr>
        <p:txBody>
          <a:bodyPr>
            <a:normAutofit fontScale="90000"/>
          </a:bodyPr>
          <a:lstStyle/>
          <a:p>
            <a:r>
              <a:rPr lang="en-US" b="1" dirty="0"/>
              <a:t> Borders and rounded edges</a:t>
            </a:r>
            <a:endParaRPr lang="fr-FR" dirty="0"/>
          </a:p>
        </p:txBody>
      </p:sp>
      <p:sp>
        <p:nvSpPr>
          <p:cNvPr id="5" name="Espace réservé du contenu 4"/>
          <p:cNvSpPr>
            <a:spLocks noGrp="1"/>
          </p:cNvSpPr>
          <p:nvPr>
            <p:ph idx="1"/>
          </p:nvPr>
        </p:nvSpPr>
        <p:spPr>
          <a:xfrm>
            <a:off x="1991544" y="1447800"/>
            <a:ext cx="8219256" cy="4572000"/>
          </a:xfrm>
        </p:spPr>
        <p:txBody>
          <a:bodyPr>
            <a:normAutofit lnSpcReduction="10000"/>
          </a:bodyPr>
          <a:lstStyle/>
          <a:p>
            <a:pPr>
              <a:buNone/>
            </a:pPr>
            <a:r>
              <a:rPr lang="en-US" dirty="0"/>
              <a:t>There are many kinds of borders some of which are more or less well supported by some browsers.</a:t>
            </a:r>
          </a:p>
          <a:p>
            <a:pPr>
              <a:buNone/>
            </a:pPr>
            <a:endParaRPr lang="en-US" dirty="0"/>
          </a:p>
          <a:p>
            <a:pPr>
              <a:buNone/>
            </a:pPr>
            <a:r>
              <a:rPr lang="en-US" dirty="0"/>
              <a:t>To create and adjust borders, we will need three properties:</a:t>
            </a:r>
          </a:p>
          <a:p>
            <a:pPr>
              <a:buNone/>
            </a:pPr>
            <a:endParaRPr lang="en-US" dirty="0"/>
          </a:p>
          <a:p>
            <a:pPr lvl="1">
              <a:buNone/>
            </a:pPr>
            <a:r>
              <a:rPr lang="en-US" dirty="0"/>
              <a:t>• </a:t>
            </a:r>
            <a:r>
              <a:rPr lang="en-US" dirty="0">
                <a:solidFill>
                  <a:srgbClr val="0000FF"/>
                </a:solidFill>
              </a:rPr>
              <a:t>Border-width</a:t>
            </a:r>
            <a:r>
              <a:rPr lang="en-US" dirty="0"/>
              <a:t>, which will define the thickness of the border (in value </a:t>
            </a:r>
            <a:r>
              <a:rPr lang="en-US" dirty="0" err="1"/>
              <a:t>px</a:t>
            </a:r>
            <a:r>
              <a:rPr lang="en-US" dirty="0"/>
              <a:t>);</a:t>
            </a:r>
          </a:p>
          <a:p>
            <a:pPr lvl="1">
              <a:buNone/>
            </a:pPr>
            <a:r>
              <a:rPr lang="en-US" dirty="0"/>
              <a:t>• </a:t>
            </a:r>
            <a:r>
              <a:rPr lang="en-US" dirty="0">
                <a:solidFill>
                  <a:srgbClr val="0000FF"/>
                </a:solidFill>
              </a:rPr>
              <a:t>Border-style</a:t>
            </a:r>
            <a:r>
              <a:rPr lang="en-US" dirty="0"/>
              <a:t>, which will define the style of the border;</a:t>
            </a:r>
          </a:p>
          <a:p>
            <a:pPr lvl="1">
              <a:buNone/>
            </a:pPr>
            <a:r>
              <a:rPr lang="en-US" dirty="0"/>
              <a:t>• </a:t>
            </a:r>
            <a:r>
              <a:rPr lang="en-US" dirty="0">
                <a:solidFill>
                  <a:srgbClr val="0000FF"/>
                </a:solidFill>
              </a:rPr>
              <a:t>Border-color</a:t>
            </a:r>
            <a:r>
              <a:rPr lang="en-US" dirty="0"/>
              <a:t>, which will define the border color (accept same values as the property "color").</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949899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922114"/>
          </a:xfrm>
        </p:spPr>
        <p:txBody>
          <a:bodyPr/>
          <a:lstStyle/>
          <a:p>
            <a:r>
              <a:rPr lang="en-US" b="1" dirty="0"/>
              <a:t> Borders</a:t>
            </a:r>
            <a:endParaRPr lang="fr-F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423593" y="1683650"/>
            <a:ext cx="7247507" cy="3911588"/>
          </a:xfrm>
          <a:prstGeom prst="rect">
            <a:avLst/>
          </a:prstGeom>
          <a:noFill/>
          <a:ln w="9525">
            <a:noFill/>
            <a:miter lim="800000"/>
            <a:headEnd/>
            <a:tailEnd/>
          </a:ln>
        </p:spPr>
      </p:pic>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9200518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706090"/>
          </a:xfrm>
        </p:spPr>
        <p:txBody>
          <a:bodyPr>
            <a:normAutofit/>
          </a:bodyPr>
          <a:lstStyle/>
          <a:p>
            <a:pPr algn="ctr"/>
            <a:r>
              <a:rPr lang="en-US" b="1" dirty="0"/>
              <a:t>6.2 Borders</a:t>
            </a:r>
            <a:endParaRPr lang="fr-FR" dirty="0"/>
          </a:p>
        </p:txBody>
      </p:sp>
      <p:sp>
        <p:nvSpPr>
          <p:cNvPr id="7" name="Espace réservé du contenu 2"/>
          <p:cNvSpPr txBox="1">
            <a:spLocks/>
          </p:cNvSpPr>
          <p:nvPr/>
        </p:nvSpPr>
        <p:spPr>
          <a:xfrm>
            <a:off x="1919536" y="980728"/>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class=“p1”&gt;An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class=“p2”&gt;An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312024" y="980728"/>
            <a:ext cx="338437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.p1 {</a:t>
            </a:r>
          </a:p>
          <a:p>
            <a:pPr marL="265176" indent="-265176">
              <a:spcBef>
                <a:spcPts val="250"/>
              </a:spcBef>
              <a:buClr>
                <a:schemeClr val="accent1"/>
              </a:buClr>
              <a:buSzPct val="80000"/>
              <a:defRPr/>
            </a:pPr>
            <a:r>
              <a:rPr lang="en-US" sz="1400" b="1" dirty="0">
                <a:solidFill>
                  <a:srgbClr val="7030A0"/>
                </a:solidFill>
                <a:cs typeface="Arial" pitchFamily="34" charset="0"/>
              </a:rPr>
              <a:t>          border-width : 2px ;</a:t>
            </a:r>
          </a:p>
          <a:p>
            <a:pPr marL="265176" indent="-265176">
              <a:spcBef>
                <a:spcPts val="250"/>
              </a:spcBef>
              <a:buClr>
                <a:schemeClr val="accent1"/>
              </a:buClr>
              <a:buSzPct val="80000"/>
              <a:defRPr/>
            </a:pPr>
            <a:r>
              <a:rPr lang="en-US" sz="1400" b="1" dirty="0">
                <a:solidFill>
                  <a:srgbClr val="7030A0"/>
                </a:solidFill>
                <a:cs typeface="Arial" pitchFamily="34" charset="0"/>
              </a:rPr>
              <a:t>          border-style: solid;</a:t>
            </a:r>
          </a:p>
          <a:p>
            <a:pPr marL="265176" indent="-265176">
              <a:spcBef>
                <a:spcPts val="250"/>
              </a:spcBef>
              <a:buClr>
                <a:schemeClr val="accent1"/>
              </a:buClr>
              <a:buSzPct val="80000"/>
              <a:defRPr/>
            </a:pPr>
            <a:r>
              <a:rPr lang="en-US" sz="1400" b="1" dirty="0">
                <a:solidFill>
                  <a:srgbClr val="7030A0"/>
                </a:solidFill>
                <a:cs typeface="Arial" pitchFamily="34" charset="0"/>
              </a:rPr>
              <a:t>          border-color: blue;</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.p2 {</a:t>
            </a:r>
          </a:p>
          <a:p>
            <a:pPr marL="265176" indent="-265176">
              <a:spcBef>
                <a:spcPts val="250"/>
              </a:spcBef>
              <a:buClr>
                <a:schemeClr val="accent1"/>
              </a:buClr>
              <a:buSzPct val="80000"/>
              <a:defRPr/>
            </a:pPr>
            <a:r>
              <a:rPr lang="en-US" sz="1400" b="1" dirty="0">
                <a:solidFill>
                  <a:srgbClr val="7030A0"/>
                </a:solidFill>
                <a:cs typeface="Arial" pitchFamily="34" charset="0"/>
              </a:rPr>
              <a:t>           border-width : 3px ;</a:t>
            </a:r>
          </a:p>
          <a:p>
            <a:pPr marL="265176" indent="-265176">
              <a:spcBef>
                <a:spcPts val="250"/>
              </a:spcBef>
              <a:buClr>
                <a:schemeClr val="accent1"/>
              </a:buClr>
              <a:buSzPct val="80000"/>
              <a:defRPr/>
            </a:pPr>
            <a:r>
              <a:rPr lang="en-US" sz="1400" b="1" dirty="0">
                <a:solidFill>
                  <a:srgbClr val="7030A0"/>
                </a:solidFill>
                <a:cs typeface="Arial" pitchFamily="34" charset="0"/>
              </a:rPr>
              <a:t>          border-style: dashed;</a:t>
            </a:r>
          </a:p>
          <a:p>
            <a:pPr marL="265176" indent="-265176">
              <a:spcBef>
                <a:spcPts val="250"/>
              </a:spcBef>
              <a:buClr>
                <a:schemeClr val="accent1"/>
              </a:buClr>
              <a:buSzPct val="80000"/>
              <a:defRPr/>
            </a:pPr>
            <a:r>
              <a:rPr lang="en-US" sz="14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11267" name="Picture 3"/>
          <p:cNvPicPr>
            <a:picLocks noChangeAspect="1" noChangeArrowheads="1"/>
          </p:cNvPicPr>
          <p:nvPr/>
        </p:nvPicPr>
        <p:blipFill>
          <a:blip r:embed="rId2" cstate="print"/>
          <a:srcRect/>
          <a:stretch>
            <a:fillRect/>
          </a:stretch>
        </p:blipFill>
        <p:spPr bwMode="auto">
          <a:xfrm>
            <a:off x="1524000" y="4077072"/>
            <a:ext cx="9144000" cy="2708920"/>
          </a:xfrm>
          <a:prstGeom prst="rect">
            <a:avLst/>
          </a:prstGeom>
          <a:noFill/>
          <a:ln w="9525">
            <a:noFill/>
            <a:miter lim="800000"/>
            <a:headEnd/>
            <a:tailEnd/>
          </a:ln>
        </p:spPr>
      </p:pic>
    </p:spTree>
    <p:extLst>
      <p:ext uri="{BB962C8B-B14F-4D97-AF65-F5344CB8AC3E}">
        <p14:creationId xmlns:p14="http://schemas.microsoft.com/office/powerpoint/2010/main" val="96754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922114"/>
          </a:xfrm>
        </p:spPr>
        <p:txBody>
          <a:bodyPr/>
          <a:lstStyle/>
          <a:p>
            <a:r>
              <a:rPr lang="en-US" b="1" dirty="0"/>
              <a:t> Borders style</a:t>
            </a:r>
            <a:endParaRPr lang="fr-FR" dirty="0"/>
          </a:p>
        </p:txBody>
      </p:sp>
      <p:sp>
        <p:nvSpPr>
          <p:cNvPr id="3" name="Content Placeholder 2"/>
          <p:cNvSpPr>
            <a:spLocks noGrp="1"/>
          </p:cNvSpPr>
          <p:nvPr>
            <p:ph idx="1"/>
          </p:nvPr>
        </p:nvSpPr>
        <p:spPr>
          <a:xfrm>
            <a:off x="1981200" y="1752600"/>
            <a:ext cx="8229600" cy="4905746"/>
          </a:xfrm>
        </p:spPr>
        <p:txBody>
          <a:bodyPr>
            <a:normAutofit fontScale="77500" lnSpcReduction="20000"/>
          </a:bodyPr>
          <a:lstStyle/>
          <a:p>
            <a:r>
              <a:rPr lang="en-US" dirty="0"/>
              <a:t>The following values are allowed:</a:t>
            </a:r>
          </a:p>
          <a:p>
            <a:pPr marL="342900" indent="-342900">
              <a:buFont typeface="Arial"/>
              <a:buChar char="•"/>
            </a:pPr>
            <a:r>
              <a:rPr lang="en-US" dirty="0">
                <a:solidFill>
                  <a:schemeClr val="accent5"/>
                </a:solidFill>
              </a:rPr>
              <a:t>dotted</a:t>
            </a:r>
            <a:r>
              <a:rPr lang="en-US" dirty="0"/>
              <a:t> - Defines a dotted border</a:t>
            </a:r>
          </a:p>
          <a:p>
            <a:pPr marL="342900" indent="-342900">
              <a:buFont typeface="Arial"/>
              <a:buChar char="•"/>
            </a:pPr>
            <a:r>
              <a:rPr lang="en-US" dirty="0">
                <a:solidFill>
                  <a:srgbClr val="DC5924"/>
                </a:solidFill>
              </a:rPr>
              <a:t>dashed</a:t>
            </a:r>
            <a:r>
              <a:rPr lang="en-US" dirty="0"/>
              <a:t> - Defines a dashed border</a:t>
            </a:r>
          </a:p>
          <a:p>
            <a:pPr marL="342900" indent="-342900">
              <a:buFont typeface="Arial"/>
              <a:buChar char="•"/>
            </a:pPr>
            <a:r>
              <a:rPr lang="en-US" dirty="0">
                <a:solidFill>
                  <a:srgbClr val="DC5924"/>
                </a:solidFill>
              </a:rPr>
              <a:t>solid</a:t>
            </a:r>
            <a:r>
              <a:rPr lang="en-US" dirty="0"/>
              <a:t> - Defines a solid border</a:t>
            </a:r>
          </a:p>
          <a:p>
            <a:pPr marL="342900" indent="-342900">
              <a:buFont typeface="Arial"/>
              <a:buChar char="•"/>
            </a:pPr>
            <a:r>
              <a:rPr lang="en-US" dirty="0">
                <a:solidFill>
                  <a:srgbClr val="DC5924"/>
                </a:solidFill>
              </a:rPr>
              <a:t>double</a:t>
            </a:r>
            <a:r>
              <a:rPr lang="en-US" dirty="0"/>
              <a:t> - Defines a double border</a:t>
            </a:r>
          </a:p>
          <a:p>
            <a:pPr marL="342900" indent="-342900">
              <a:buFont typeface="Arial"/>
              <a:buChar char="•"/>
            </a:pPr>
            <a:r>
              <a:rPr lang="en-US" dirty="0">
                <a:solidFill>
                  <a:srgbClr val="DC5924"/>
                </a:solidFill>
              </a:rPr>
              <a:t>groove</a:t>
            </a:r>
            <a:r>
              <a:rPr lang="en-US" dirty="0"/>
              <a:t> - Defines a 3D grooved border. The effect depends on the border-color value</a:t>
            </a:r>
          </a:p>
          <a:p>
            <a:pPr marL="342900" indent="-342900">
              <a:buFont typeface="Arial"/>
              <a:buChar char="•"/>
            </a:pPr>
            <a:r>
              <a:rPr lang="en-US" dirty="0">
                <a:solidFill>
                  <a:srgbClr val="DC5924"/>
                </a:solidFill>
              </a:rPr>
              <a:t>ridge</a:t>
            </a:r>
            <a:r>
              <a:rPr lang="en-US" dirty="0"/>
              <a:t> - Defines a 3D ridged border. The effect depends on the border-color value</a:t>
            </a:r>
          </a:p>
          <a:p>
            <a:pPr marL="342900" indent="-342900">
              <a:buFont typeface="Arial"/>
              <a:buChar char="•"/>
            </a:pPr>
            <a:r>
              <a:rPr lang="en-US" dirty="0">
                <a:solidFill>
                  <a:srgbClr val="DC5924"/>
                </a:solidFill>
              </a:rPr>
              <a:t>inset</a:t>
            </a:r>
            <a:r>
              <a:rPr lang="en-US" dirty="0"/>
              <a:t> - Defines a 3D inset border. The effect depends on the border-color value</a:t>
            </a:r>
          </a:p>
          <a:p>
            <a:pPr marL="342900" indent="-342900">
              <a:buFont typeface="Arial"/>
              <a:buChar char="•"/>
            </a:pPr>
            <a:r>
              <a:rPr lang="en-US" dirty="0">
                <a:solidFill>
                  <a:srgbClr val="DC5924"/>
                </a:solidFill>
              </a:rPr>
              <a:t>outset</a:t>
            </a:r>
            <a:r>
              <a:rPr lang="en-US" dirty="0"/>
              <a:t> - Defines a 3D outset border. The effect depends on the border-color value</a:t>
            </a:r>
          </a:p>
          <a:p>
            <a:pPr marL="342900" indent="-342900">
              <a:buFont typeface="Arial"/>
              <a:buChar char="•"/>
            </a:pPr>
            <a:r>
              <a:rPr lang="en-US" dirty="0">
                <a:solidFill>
                  <a:srgbClr val="DC5924"/>
                </a:solidFill>
              </a:rPr>
              <a:t>none</a:t>
            </a:r>
            <a:r>
              <a:rPr lang="en-US" dirty="0"/>
              <a:t> - Defines no border</a:t>
            </a:r>
          </a:p>
          <a:p>
            <a:pPr marL="342900" indent="-342900">
              <a:buFont typeface="Arial"/>
              <a:buChar char="•"/>
            </a:pPr>
            <a:r>
              <a:rPr lang="en-US" dirty="0">
                <a:solidFill>
                  <a:srgbClr val="DC5924"/>
                </a:solidFill>
              </a:rPr>
              <a:t>hidden</a:t>
            </a:r>
            <a:r>
              <a:rPr lang="en-US" dirty="0"/>
              <a:t> - Defines a hidden border</a:t>
            </a:r>
          </a:p>
          <a:p>
            <a:endParaRPr lang="en-US" dirty="0"/>
          </a:p>
        </p:txBody>
      </p:sp>
    </p:spTree>
    <p:extLst>
      <p:ext uri="{BB962C8B-B14F-4D97-AF65-F5344CB8AC3E}">
        <p14:creationId xmlns:p14="http://schemas.microsoft.com/office/powerpoint/2010/main" val="2959255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1187889"/>
          </a:xfrm>
        </p:spPr>
        <p:txBody>
          <a:bodyPr>
            <a:normAutofit/>
          </a:bodyPr>
          <a:lstStyle/>
          <a:p>
            <a:r>
              <a:rPr lang="en-US" b="1" dirty="0"/>
              <a:t>Borders and rounded edges</a:t>
            </a:r>
            <a:endParaRPr lang="fr-FR" dirty="0"/>
          </a:p>
        </p:txBody>
      </p:sp>
      <p:sp>
        <p:nvSpPr>
          <p:cNvPr id="5" name="Espace réservé du contenu 4"/>
          <p:cNvSpPr>
            <a:spLocks noGrp="1"/>
          </p:cNvSpPr>
          <p:nvPr>
            <p:ph idx="1"/>
          </p:nvPr>
        </p:nvSpPr>
        <p:spPr/>
        <p:txBody>
          <a:bodyPr>
            <a:normAutofit/>
          </a:bodyPr>
          <a:lstStyle/>
          <a:p>
            <a:r>
              <a:rPr lang="en-US" dirty="0"/>
              <a:t>A long awaited feature by webmasters and developers, which has emerged with CSS3 is the ability to create </a:t>
            </a:r>
            <a:r>
              <a:rPr lang="en-US" dirty="0">
                <a:solidFill>
                  <a:srgbClr val="0000FF"/>
                </a:solidFill>
              </a:rPr>
              <a:t>rounded borders</a:t>
            </a:r>
            <a:r>
              <a:rPr lang="en-US" dirty="0"/>
              <a:t>.</a:t>
            </a:r>
          </a:p>
          <a:p>
            <a:r>
              <a:rPr lang="en-US" dirty="0"/>
              <a:t>To do this, we will use the </a:t>
            </a:r>
            <a:r>
              <a:rPr lang="en-US" dirty="0">
                <a:solidFill>
                  <a:srgbClr val="0000FF"/>
                </a:solidFill>
              </a:rPr>
              <a:t>border-radius property</a:t>
            </a:r>
            <a:r>
              <a:rPr lang="en-US" dirty="0"/>
              <a:t>. </a:t>
            </a:r>
          </a:p>
          <a:p>
            <a:pPr>
              <a:buNone/>
            </a:pPr>
            <a:r>
              <a:rPr lang="en-US" dirty="0"/>
              <a:t>     This property will have a value: the size of the angle, in </a:t>
            </a:r>
            <a:r>
              <a:rPr lang="en-US" dirty="0" err="1">
                <a:solidFill>
                  <a:srgbClr val="0000FF"/>
                </a:solidFill>
              </a:rPr>
              <a:t>px</a:t>
            </a:r>
            <a:r>
              <a:rPr lang="en-US" dirty="0"/>
              <a:t>.</a:t>
            </a:r>
          </a:p>
          <a:p>
            <a:endParaRPr lang="en-US" dirty="0"/>
          </a:p>
          <a:p>
            <a:r>
              <a:rPr lang="en-US" dirty="0"/>
              <a:t>Note that different angles can be defined for each side of our borders using the keywords </a:t>
            </a:r>
            <a:r>
              <a:rPr lang="en-US" dirty="0">
                <a:solidFill>
                  <a:schemeClr val="accent2"/>
                </a:solidFill>
              </a:rPr>
              <a:t>top-left</a:t>
            </a:r>
            <a:r>
              <a:rPr lang="en-US" dirty="0"/>
              <a:t>, </a:t>
            </a:r>
            <a:r>
              <a:rPr lang="en-US" dirty="0">
                <a:solidFill>
                  <a:schemeClr val="accent2"/>
                </a:solidFill>
              </a:rPr>
              <a:t>top-right</a:t>
            </a:r>
            <a:r>
              <a:rPr lang="en-US" dirty="0"/>
              <a:t>, </a:t>
            </a:r>
            <a:r>
              <a:rPr lang="en-US" dirty="0">
                <a:solidFill>
                  <a:schemeClr val="accent2"/>
                </a:solidFill>
              </a:rPr>
              <a:t>bottom-left </a:t>
            </a:r>
            <a:r>
              <a:rPr lang="en-US" dirty="0"/>
              <a:t>and </a:t>
            </a:r>
            <a:r>
              <a:rPr lang="en-US" dirty="0">
                <a:solidFill>
                  <a:schemeClr val="accent2"/>
                </a:solidFill>
              </a:rPr>
              <a:t>bottom-right</a:t>
            </a:r>
            <a:r>
              <a:rPr lang="en-US" dirty="0"/>
              <a:t>.</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7242501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9536" y="274638"/>
            <a:ext cx="8291264" cy="778098"/>
          </a:xfrm>
        </p:spPr>
        <p:txBody>
          <a:bodyPr>
            <a:normAutofit/>
          </a:bodyPr>
          <a:lstStyle/>
          <a:p>
            <a:r>
              <a:rPr lang="en-US" b="1" dirty="0"/>
              <a:t>Borders and rounded edges</a:t>
            </a:r>
            <a:endParaRPr lang="fr-FR" dirty="0"/>
          </a:p>
        </p:txBody>
      </p:sp>
      <p:sp>
        <p:nvSpPr>
          <p:cNvPr id="7" name="Espace réservé du contenu 2"/>
          <p:cNvSpPr txBox="1">
            <a:spLocks/>
          </p:cNvSpPr>
          <p:nvPr/>
        </p:nvSpPr>
        <p:spPr>
          <a:xfrm>
            <a:off x="1919536" y="980728"/>
            <a:ext cx="410445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class=“p1”&gt;An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class=“p2”&gt;An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8" name="Espace réservé du contenu 2"/>
          <p:cNvSpPr txBox="1">
            <a:spLocks/>
          </p:cNvSpPr>
          <p:nvPr/>
        </p:nvSpPr>
        <p:spPr>
          <a:xfrm>
            <a:off x="6312024" y="980728"/>
            <a:ext cx="3384376"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.p1 {</a:t>
            </a:r>
          </a:p>
          <a:p>
            <a:pPr marL="265176" indent="-265176">
              <a:spcBef>
                <a:spcPts val="250"/>
              </a:spcBef>
              <a:buClr>
                <a:schemeClr val="accent1"/>
              </a:buClr>
              <a:buSzPct val="80000"/>
              <a:defRPr/>
            </a:pPr>
            <a:r>
              <a:rPr lang="en-US" sz="1400" b="1" dirty="0">
                <a:solidFill>
                  <a:srgbClr val="7030A0"/>
                </a:solidFill>
                <a:cs typeface="Arial" pitchFamily="34" charset="0"/>
              </a:rPr>
              <a:t>          border-width : 2px ;</a:t>
            </a:r>
          </a:p>
          <a:p>
            <a:pPr marL="265176" indent="-265176">
              <a:spcBef>
                <a:spcPts val="250"/>
              </a:spcBef>
              <a:buClr>
                <a:schemeClr val="accent1"/>
              </a:buClr>
              <a:buSzPct val="80000"/>
              <a:defRPr/>
            </a:pPr>
            <a:r>
              <a:rPr lang="en-US" sz="1400" b="1" dirty="0">
                <a:solidFill>
                  <a:srgbClr val="7030A0"/>
                </a:solidFill>
                <a:cs typeface="Arial" pitchFamily="34" charset="0"/>
              </a:rPr>
              <a:t>          border-style: solid;</a:t>
            </a:r>
          </a:p>
          <a:p>
            <a:pPr marL="265176" indent="-265176">
              <a:spcBef>
                <a:spcPts val="250"/>
              </a:spcBef>
              <a:buClr>
                <a:schemeClr val="accent1"/>
              </a:buClr>
              <a:buSzPct val="80000"/>
              <a:defRPr/>
            </a:pPr>
            <a:r>
              <a:rPr lang="en-US" sz="1400" b="1" dirty="0">
                <a:solidFill>
                  <a:srgbClr val="7030A0"/>
                </a:solidFill>
                <a:cs typeface="Arial" pitchFamily="34" charset="0"/>
              </a:rPr>
              <a:t>          border-color: blue;</a:t>
            </a:r>
          </a:p>
          <a:p>
            <a:pPr marL="265176" indent="-265176">
              <a:spcBef>
                <a:spcPts val="250"/>
              </a:spcBef>
              <a:buClr>
                <a:schemeClr val="accent1"/>
              </a:buClr>
              <a:buSzPct val="80000"/>
              <a:defRPr/>
            </a:pPr>
            <a:r>
              <a:rPr lang="en-US" sz="1400" b="1" dirty="0">
                <a:solidFill>
                  <a:srgbClr val="7030A0"/>
                </a:solidFill>
                <a:cs typeface="Arial" pitchFamily="34" charset="0"/>
              </a:rPr>
              <a:t>          border-radius: 10px;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.p2 {</a:t>
            </a:r>
          </a:p>
          <a:p>
            <a:pPr marL="265176" indent="-265176">
              <a:spcBef>
                <a:spcPts val="250"/>
              </a:spcBef>
              <a:buClr>
                <a:schemeClr val="accent1"/>
              </a:buClr>
              <a:buSzPct val="80000"/>
              <a:defRPr/>
            </a:pPr>
            <a:r>
              <a:rPr lang="en-US" sz="1400" b="1" dirty="0">
                <a:solidFill>
                  <a:srgbClr val="7030A0"/>
                </a:solidFill>
                <a:cs typeface="Arial" pitchFamily="34" charset="0"/>
              </a:rPr>
              <a:t>           border-width : 3px ;</a:t>
            </a:r>
          </a:p>
          <a:p>
            <a:pPr marL="265176" indent="-265176">
              <a:spcBef>
                <a:spcPts val="250"/>
              </a:spcBef>
              <a:buClr>
                <a:schemeClr val="accent1"/>
              </a:buClr>
              <a:buSzPct val="80000"/>
              <a:defRPr/>
            </a:pPr>
            <a:r>
              <a:rPr lang="en-US" sz="1400" b="1" dirty="0">
                <a:solidFill>
                  <a:srgbClr val="7030A0"/>
                </a:solidFill>
                <a:cs typeface="Arial" pitchFamily="34" charset="0"/>
              </a:rPr>
              <a:t>          border-style: solid;</a:t>
            </a:r>
          </a:p>
          <a:p>
            <a:pPr marL="265176" indent="-265176">
              <a:spcBef>
                <a:spcPts val="250"/>
              </a:spcBef>
              <a:buClr>
                <a:schemeClr val="accent1"/>
              </a:buClr>
              <a:buSzPct val="80000"/>
              <a:defRPr/>
            </a:pPr>
            <a:r>
              <a:rPr lang="en-US" sz="14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400" b="1" dirty="0">
                <a:solidFill>
                  <a:srgbClr val="7030A0"/>
                </a:solidFill>
                <a:cs typeface="Arial" pitchFamily="34" charset="0"/>
              </a:rPr>
              <a:t>         border-top-left-radius: 25px;                   border-bottom-right-radius: 25px;</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12291" name="Picture 3"/>
          <p:cNvPicPr>
            <a:picLocks noChangeAspect="1" noChangeArrowheads="1"/>
          </p:cNvPicPr>
          <p:nvPr/>
        </p:nvPicPr>
        <p:blipFill>
          <a:blip r:embed="rId2" cstate="print"/>
          <a:srcRect/>
          <a:stretch>
            <a:fillRect/>
          </a:stretch>
        </p:blipFill>
        <p:spPr bwMode="auto">
          <a:xfrm>
            <a:off x="1703513" y="4293096"/>
            <a:ext cx="8748463" cy="2232248"/>
          </a:xfrm>
          <a:prstGeom prst="rect">
            <a:avLst/>
          </a:prstGeom>
          <a:noFill/>
          <a:ln w="9525">
            <a:noFill/>
            <a:miter lim="800000"/>
            <a:headEnd/>
            <a:tailEnd/>
          </a:ln>
        </p:spPr>
      </p:pic>
    </p:spTree>
    <p:extLst>
      <p:ext uri="{BB962C8B-B14F-4D97-AF65-F5344CB8AC3E}">
        <p14:creationId xmlns:p14="http://schemas.microsoft.com/office/powerpoint/2010/main" val="285880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850106"/>
          </a:xfrm>
        </p:spPr>
        <p:txBody>
          <a:bodyPr/>
          <a:lstStyle/>
          <a:p>
            <a:r>
              <a:rPr lang="fr-FR" b="1" dirty="0"/>
              <a:t>The </a:t>
            </a:r>
            <a:r>
              <a:rPr lang="fr-FR" b="1" dirty="0" err="1"/>
              <a:t>inner</a:t>
            </a:r>
            <a:r>
              <a:rPr lang="fr-FR" b="1" dirty="0"/>
              <a:t> </a:t>
            </a:r>
            <a:r>
              <a:rPr lang="fr-FR" b="1" dirty="0" err="1"/>
              <a:t>margins</a:t>
            </a:r>
            <a:endParaRPr lang="fr-FR" dirty="0"/>
          </a:p>
        </p:txBody>
      </p:sp>
      <p:sp>
        <p:nvSpPr>
          <p:cNvPr id="5" name="Espace réservé du contenu 4"/>
          <p:cNvSpPr>
            <a:spLocks noGrp="1"/>
          </p:cNvSpPr>
          <p:nvPr>
            <p:ph idx="1"/>
          </p:nvPr>
        </p:nvSpPr>
        <p:spPr>
          <a:xfrm>
            <a:off x="1310640" y="1192836"/>
            <a:ext cx="9464040" cy="5390525"/>
          </a:xfrm>
        </p:spPr>
        <p:txBody>
          <a:bodyPr>
            <a:normAutofit fontScale="85000" lnSpcReduction="20000"/>
          </a:bodyPr>
          <a:lstStyle/>
          <a:p>
            <a:pPr>
              <a:lnSpc>
                <a:spcPct val="120000"/>
              </a:lnSpc>
              <a:buNone/>
            </a:pPr>
            <a:r>
              <a:rPr lang="en-US" dirty="0"/>
              <a:t>To set the inner margins of an element, we use the padding property.</a:t>
            </a:r>
          </a:p>
          <a:p>
            <a:pPr>
              <a:lnSpc>
                <a:spcPct val="120000"/>
              </a:lnSpc>
              <a:buNone/>
            </a:pPr>
            <a:r>
              <a:rPr lang="en-US" dirty="0"/>
              <a:t>It can be considered an HTML element always has an edge. </a:t>
            </a:r>
          </a:p>
          <a:p>
            <a:pPr>
              <a:lnSpc>
                <a:spcPct val="120000"/>
              </a:lnSpc>
              <a:buNone/>
            </a:pPr>
            <a:r>
              <a:rPr lang="en-US" dirty="0"/>
              <a:t>It may be explicit, that is to say materialized using CSS properties previously seen or implicit (invisible).</a:t>
            </a:r>
          </a:p>
          <a:p>
            <a:pPr>
              <a:lnSpc>
                <a:spcPct val="120000"/>
              </a:lnSpc>
              <a:buNone/>
            </a:pPr>
            <a:r>
              <a:rPr lang="en-US" dirty="0"/>
              <a:t>The </a:t>
            </a:r>
            <a:r>
              <a:rPr lang="en-US" dirty="0">
                <a:solidFill>
                  <a:srgbClr val="0000FF"/>
                </a:solidFill>
              </a:rPr>
              <a:t>padding</a:t>
            </a:r>
            <a:r>
              <a:rPr lang="en-US" dirty="0"/>
              <a:t> property will define the space between itself and its component edge.</a:t>
            </a:r>
          </a:p>
          <a:p>
            <a:pPr>
              <a:lnSpc>
                <a:spcPct val="120000"/>
              </a:lnSpc>
              <a:buNone/>
            </a:pPr>
            <a:r>
              <a:rPr lang="en-US" dirty="0"/>
              <a:t>This property should be used only for this purpose, and never to position elements on a page or in relation to each other.</a:t>
            </a:r>
          </a:p>
          <a:p>
            <a:pPr>
              <a:lnSpc>
                <a:spcPct val="120000"/>
              </a:lnSpc>
              <a:buNone/>
            </a:pPr>
            <a:r>
              <a:rPr lang="en-US" dirty="0"/>
              <a:t>We usually give a value for padding </a:t>
            </a:r>
            <a:r>
              <a:rPr lang="en-US" dirty="0" err="1"/>
              <a:t>px</a:t>
            </a:r>
            <a:r>
              <a:rPr lang="en-US" dirty="0"/>
              <a:t>.</a:t>
            </a:r>
          </a:p>
          <a:p>
            <a:pPr>
              <a:lnSpc>
                <a:spcPct val="120000"/>
              </a:lnSpc>
              <a:buNone/>
            </a:pPr>
            <a:r>
              <a:rPr lang="en-US" dirty="0"/>
              <a:t>Note that we can define different spacing for each margin interior of our elements using the </a:t>
            </a:r>
            <a:r>
              <a:rPr lang="en-US" dirty="0">
                <a:solidFill>
                  <a:srgbClr val="0000FF"/>
                </a:solidFill>
              </a:rPr>
              <a:t>padding-right</a:t>
            </a:r>
            <a:r>
              <a:rPr lang="en-US" dirty="0"/>
              <a:t> property, </a:t>
            </a:r>
            <a:r>
              <a:rPr lang="en-US" dirty="0">
                <a:solidFill>
                  <a:srgbClr val="0000FF"/>
                </a:solidFill>
              </a:rPr>
              <a:t>padding-bottom</a:t>
            </a:r>
            <a:r>
              <a:rPr lang="en-US" dirty="0"/>
              <a:t>, </a:t>
            </a:r>
            <a:r>
              <a:rPr lang="en-US" dirty="0">
                <a:solidFill>
                  <a:srgbClr val="0000FF"/>
                </a:solidFill>
              </a:rPr>
              <a:t>padding-left</a:t>
            </a:r>
            <a:r>
              <a:rPr lang="en-US" dirty="0"/>
              <a:t> and </a:t>
            </a:r>
            <a:r>
              <a:rPr lang="en-US" dirty="0">
                <a:solidFill>
                  <a:srgbClr val="0000FF"/>
                </a:solidFill>
              </a:rPr>
              <a:t>padding-top</a:t>
            </a:r>
            <a:r>
              <a:rPr lang="en-US" dirty="0"/>
              <a:t>.</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4131412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
            <a:ext cx="8286800" cy="1253859"/>
          </a:xfrm>
        </p:spPr>
        <p:txBody>
          <a:bodyPr/>
          <a:lstStyle/>
          <a:p>
            <a:r>
              <a:rPr lang="fr-FR" b="1" dirty="0"/>
              <a:t>The </a:t>
            </a:r>
            <a:r>
              <a:rPr lang="fr-FR" b="1" dirty="0" err="1"/>
              <a:t>inner</a:t>
            </a:r>
            <a:r>
              <a:rPr lang="fr-FR" b="1" dirty="0"/>
              <a:t> </a:t>
            </a:r>
            <a:r>
              <a:rPr lang="fr-FR" b="1" dirty="0" err="1"/>
              <a:t>margins</a:t>
            </a:r>
            <a:endParaRPr lang="fr-FR" dirty="0"/>
          </a:p>
        </p:txBody>
      </p:sp>
      <p:sp>
        <p:nvSpPr>
          <p:cNvPr id="6" name="Espace réservé du contenu 2"/>
          <p:cNvSpPr txBox="1">
            <a:spLocks/>
          </p:cNvSpPr>
          <p:nvPr/>
        </p:nvSpPr>
        <p:spPr>
          <a:xfrm>
            <a:off x="1847528" y="1484784"/>
            <a:ext cx="3816424" cy="4172886"/>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chemeClr val="accent5"/>
                </a:solidFill>
                <a:cs typeface="Arial" pitchFamily="34" charset="0"/>
              </a:rPr>
              <a:t>class=“p1”</a:t>
            </a:r>
            <a:r>
              <a:rPr lang="en-US" sz="1400" b="1" dirty="0">
                <a:solidFill>
                  <a:srgbClr val="7030A0"/>
                </a:solidFill>
                <a:cs typeface="Arial" pitchFamily="34" charset="0"/>
              </a:rPr>
              <a:t>&gt;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class=“p2</a:t>
            </a:r>
            <a:r>
              <a:rPr lang="en-US" sz="1400" b="1" dirty="0">
                <a:solidFill>
                  <a:srgbClr val="7030A0"/>
                </a:solidFill>
                <a:cs typeface="Arial" pitchFamily="34" charset="0"/>
              </a:rPr>
              <a:t>”&gt;An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class=“p3”</a:t>
            </a:r>
            <a:r>
              <a:rPr lang="en-US" sz="1400" b="1" dirty="0">
                <a:solidFill>
                  <a:srgbClr val="7030A0"/>
                </a:solidFill>
                <a:cs typeface="Arial" pitchFamily="34" charset="0"/>
              </a:rPr>
              <a:t>&gt;An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7" name="Espace réservé du contenu 2"/>
          <p:cNvSpPr txBox="1">
            <a:spLocks/>
          </p:cNvSpPr>
          <p:nvPr/>
        </p:nvSpPr>
        <p:spPr>
          <a:xfrm>
            <a:off x="5932564" y="1484784"/>
            <a:ext cx="3384376" cy="4641696"/>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200" b="1" dirty="0">
                <a:solidFill>
                  <a:srgbClr val="7030A0"/>
                </a:solidFill>
                <a:cs typeface="Arial" pitchFamily="34" charset="0"/>
              </a:rPr>
              <a:t>.p1 { border-width : 2px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blue;</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.p2 {</a:t>
            </a:r>
          </a:p>
          <a:p>
            <a:pPr marL="265176" indent="-265176">
              <a:spcBef>
                <a:spcPts val="250"/>
              </a:spcBef>
              <a:buClr>
                <a:schemeClr val="accent1"/>
              </a:buClr>
              <a:buSzPct val="80000"/>
              <a:defRPr/>
            </a:pPr>
            <a:r>
              <a:rPr lang="en-US" sz="1200" b="1" dirty="0">
                <a:solidFill>
                  <a:srgbClr val="7030A0"/>
                </a:solidFill>
                <a:cs typeface="Arial" pitchFamily="34" charset="0"/>
              </a:rPr>
              <a:t>           border-width : 3px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200" b="1" dirty="0">
                <a:solidFill>
                  <a:srgbClr val="0000FF"/>
                </a:solidFill>
                <a:cs typeface="Arial" pitchFamily="34" charset="0"/>
              </a:rPr>
              <a:t>         padding: 20px;</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.p2 {</a:t>
            </a:r>
          </a:p>
          <a:p>
            <a:pPr marL="265176" indent="-265176">
              <a:spcBef>
                <a:spcPts val="250"/>
              </a:spcBef>
              <a:buClr>
                <a:schemeClr val="accent1"/>
              </a:buClr>
              <a:buSzPct val="80000"/>
              <a:defRPr/>
            </a:pPr>
            <a:r>
              <a:rPr lang="en-US" sz="1200" b="1" dirty="0">
                <a:solidFill>
                  <a:srgbClr val="7030A0"/>
                </a:solidFill>
                <a:cs typeface="Arial" pitchFamily="34" charset="0"/>
              </a:rPr>
              <a:t>           border-width : 3px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200" b="1" dirty="0">
                <a:solidFill>
                  <a:srgbClr val="0000FF"/>
                </a:solidFill>
                <a:cs typeface="Arial" pitchFamily="34" charset="0"/>
              </a:rPr>
              <a:t>         padding-bottom: 10px;</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13991805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
            <a:ext cx="8286800" cy="1253859"/>
          </a:xfrm>
        </p:spPr>
        <p:txBody>
          <a:bodyPr/>
          <a:lstStyle/>
          <a:p>
            <a:r>
              <a:rPr lang="fr-FR" b="1" dirty="0"/>
              <a:t>The </a:t>
            </a:r>
            <a:r>
              <a:rPr lang="fr-FR" b="1" dirty="0" err="1"/>
              <a:t>inner</a:t>
            </a:r>
            <a:r>
              <a:rPr lang="fr-FR" b="1" dirty="0"/>
              <a:t> </a:t>
            </a:r>
            <a:r>
              <a:rPr lang="fr-FR" b="1" dirty="0" err="1"/>
              <a:t>margins</a:t>
            </a:r>
            <a:endParaRPr lang="fr-FR" dirty="0"/>
          </a:p>
        </p:txBody>
      </p:sp>
      <p:pic>
        <p:nvPicPr>
          <p:cNvPr id="8194" name="Picture 2"/>
          <p:cNvPicPr>
            <a:picLocks noGrp="1" noChangeAspect="1" noChangeArrowheads="1"/>
          </p:cNvPicPr>
          <p:nvPr>
            <p:ph idx="1"/>
          </p:nvPr>
        </p:nvPicPr>
        <p:blipFill>
          <a:blip r:embed="rId2" cstate="print"/>
          <a:srcRect t="-17" b="-17"/>
          <a:stretch>
            <a:fillRect/>
          </a:stretch>
        </p:blipFill>
        <p:spPr bwMode="auto">
          <a:xfrm>
            <a:off x="1538227" y="2178050"/>
            <a:ext cx="8990269" cy="2794065"/>
          </a:xfrm>
          <a:prstGeom prst="rect">
            <a:avLst/>
          </a:prstGeom>
          <a:noFill/>
          <a:ln w="9525">
            <a:solidFill>
              <a:schemeClr val="accent5"/>
            </a:solidFill>
            <a:miter lim="800000"/>
            <a:headEnd/>
            <a:tailEnd/>
          </a:ln>
        </p:spPr>
      </p:pic>
      <p:sp>
        <p:nvSpPr>
          <p:cNvPr id="8" name="TextBox 7"/>
          <p:cNvSpPr txBox="1"/>
          <p:nvPr/>
        </p:nvSpPr>
        <p:spPr>
          <a:xfrm>
            <a:off x="8730788" y="1777939"/>
            <a:ext cx="903837" cy="400110"/>
          </a:xfrm>
          <a:prstGeom prst="rect">
            <a:avLst/>
          </a:prstGeom>
          <a:noFill/>
        </p:spPr>
        <p:txBody>
          <a:bodyPr wrap="none" rtlCol="0">
            <a:spAutoFit/>
          </a:bodyPr>
          <a:lstStyle/>
          <a:p>
            <a:r>
              <a:rPr lang="en-US" sz="2000" b="1" dirty="0"/>
              <a:t>Result </a:t>
            </a:r>
          </a:p>
        </p:txBody>
      </p:sp>
    </p:spTree>
    <p:extLst>
      <p:ext uri="{BB962C8B-B14F-4D97-AF65-F5344CB8AC3E}">
        <p14:creationId xmlns:p14="http://schemas.microsoft.com/office/powerpoint/2010/main" val="230961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975042"/>
          </a:xfrm>
        </p:spPr>
        <p:txBody>
          <a:bodyPr>
            <a:normAutofit/>
          </a:bodyPr>
          <a:lstStyle/>
          <a:p>
            <a:r>
              <a:rPr lang="en-US" b="1" dirty="0"/>
              <a:t>CSS: </a:t>
            </a:r>
            <a:r>
              <a:rPr lang="en-US" sz="2800" dirty="0">
                <a:solidFill>
                  <a:srgbClr val="0000FF"/>
                </a:solidFill>
              </a:rPr>
              <a:t>selectors, </a:t>
            </a:r>
            <a:r>
              <a:rPr lang="en-US" sz="2800" dirty="0">
                <a:solidFill>
                  <a:schemeClr val="accent3">
                    <a:lumMod val="20000"/>
                    <a:lumOff val="80000"/>
                  </a:schemeClr>
                </a:solidFill>
              </a:rPr>
              <a:t>properties and values</a:t>
            </a:r>
          </a:p>
        </p:txBody>
      </p:sp>
      <p:sp>
        <p:nvSpPr>
          <p:cNvPr id="3" name="Content Placeholder 2"/>
          <p:cNvSpPr>
            <a:spLocks noGrp="1"/>
          </p:cNvSpPr>
          <p:nvPr>
            <p:ph idx="1"/>
          </p:nvPr>
        </p:nvSpPr>
        <p:spPr>
          <a:xfrm>
            <a:off x="1524000" y="1325880"/>
            <a:ext cx="8992922" cy="5105400"/>
          </a:xfrm>
        </p:spPr>
        <p:txBody>
          <a:bodyPr>
            <a:normAutofit/>
          </a:bodyPr>
          <a:lstStyle/>
          <a:p>
            <a:pPr marL="457200" indent="-457200">
              <a:buFont typeface="+mj-lt"/>
              <a:buAutoNum type="arabicPeriod"/>
            </a:pPr>
            <a:r>
              <a:rPr lang="en-US" dirty="0">
                <a:solidFill>
                  <a:schemeClr val="accent5"/>
                </a:solidFill>
              </a:rPr>
              <a:t>The element selector:  </a:t>
            </a:r>
            <a:r>
              <a:rPr lang="en-US" dirty="0"/>
              <a:t>selects elements based on the element </a:t>
            </a:r>
            <a:r>
              <a:rPr lang="en-US" dirty="0">
                <a:solidFill>
                  <a:srgbClr val="008000"/>
                </a:solidFill>
              </a:rPr>
              <a:t>name</a:t>
            </a:r>
            <a:r>
              <a:rPr lang="en-US" dirty="0"/>
              <a:t>.</a:t>
            </a:r>
          </a:p>
          <a:p>
            <a:pPr marL="457200" indent="-457200">
              <a:buFont typeface="+mj-lt"/>
              <a:buAutoNum type="arabicPeriod"/>
            </a:pPr>
            <a:r>
              <a:rPr lang="en-US" dirty="0">
                <a:solidFill>
                  <a:srgbClr val="DC5924"/>
                </a:solidFill>
              </a:rPr>
              <a:t>The id selector: </a:t>
            </a:r>
            <a:r>
              <a:rPr lang="en-US" dirty="0"/>
              <a:t>uses the id attribute of an HTML element to select a specific element.</a:t>
            </a:r>
          </a:p>
          <a:p>
            <a:pPr marL="457200" indent="-457200">
              <a:buFont typeface="+mj-lt"/>
              <a:buAutoNum type="arabicPeriod"/>
            </a:pPr>
            <a:endParaRPr lang="en-US" dirty="0">
              <a:solidFill>
                <a:srgbClr val="DC5924"/>
              </a:solidFill>
            </a:endParaRPr>
          </a:p>
          <a:p>
            <a:pPr marL="342900" indent="-342900">
              <a:buFont typeface="Wingdings" charset="2"/>
              <a:buChar char="²"/>
            </a:pPr>
            <a:r>
              <a:rPr lang="en-US" dirty="0"/>
              <a:t>The </a:t>
            </a:r>
            <a:r>
              <a:rPr lang="en-US" dirty="0">
                <a:solidFill>
                  <a:schemeClr val="accent2"/>
                </a:solidFill>
              </a:rPr>
              <a:t>id</a:t>
            </a:r>
            <a:r>
              <a:rPr lang="en-US" dirty="0"/>
              <a:t> of an element should be unique within a page, so the id selector is used to select one unique element!</a:t>
            </a:r>
          </a:p>
          <a:p>
            <a:pPr marL="342900" indent="-342900">
              <a:buFont typeface="Wingdings" charset="2"/>
              <a:buChar char="²"/>
            </a:pPr>
            <a:r>
              <a:rPr lang="en-US" dirty="0"/>
              <a:t>To select an element with a specific id, write a hash (</a:t>
            </a:r>
            <a:r>
              <a:rPr lang="en-US" dirty="0">
                <a:solidFill>
                  <a:srgbClr val="FF0000"/>
                </a:solidFill>
              </a:rPr>
              <a:t>#</a:t>
            </a:r>
            <a:r>
              <a:rPr lang="en-US" dirty="0"/>
              <a:t>) character, followed by the id of the element.</a:t>
            </a:r>
          </a:p>
          <a:p>
            <a:pPr marL="342900" indent="-342900">
              <a:buFont typeface="Wingdings" charset="2"/>
              <a:buChar char="²"/>
            </a:pPr>
            <a:r>
              <a:rPr lang="en-US" dirty="0"/>
              <a:t>The style rule below will be applied to the HTML element with id="para1”</a:t>
            </a:r>
          </a:p>
          <a:p>
            <a:endParaRPr lang="en-US" dirty="0">
              <a:solidFill>
                <a:srgbClr val="DC5924"/>
              </a:solidFill>
            </a:endParaRPr>
          </a:p>
          <a:p>
            <a:pPr marL="342900" indent="-342900">
              <a:buFont typeface="Arial"/>
              <a:buChar char="•"/>
            </a:pPr>
            <a:endParaRPr lang="fr-FR" dirty="0"/>
          </a:p>
        </p:txBody>
      </p:sp>
      <p:pic>
        <p:nvPicPr>
          <p:cNvPr id="6" name="Picture 5" descr="Screen Shot 2018-02-17 at 09.49.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520" y="5913120"/>
            <a:ext cx="3718561" cy="883920"/>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97703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5560" y="274638"/>
            <a:ext cx="8075240" cy="922114"/>
          </a:xfrm>
        </p:spPr>
        <p:txBody>
          <a:bodyPr/>
          <a:lstStyle/>
          <a:p>
            <a:r>
              <a:rPr lang="fr-FR" b="1" dirty="0"/>
              <a:t>The </a:t>
            </a:r>
            <a:r>
              <a:rPr lang="fr-FR" b="1" dirty="0" err="1"/>
              <a:t>outer</a:t>
            </a:r>
            <a:r>
              <a:rPr lang="fr-FR" b="1" dirty="0"/>
              <a:t> </a:t>
            </a:r>
            <a:r>
              <a:rPr lang="fr-FR" b="1" dirty="0" err="1"/>
              <a:t>margins</a:t>
            </a:r>
            <a:endParaRPr lang="fr-FR" dirty="0"/>
          </a:p>
        </p:txBody>
      </p:sp>
      <p:sp>
        <p:nvSpPr>
          <p:cNvPr id="5" name="Espace réservé du contenu 4"/>
          <p:cNvSpPr>
            <a:spLocks noGrp="1"/>
          </p:cNvSpPr>
          <p:nvPr>
            <p:ph idx="1"/>
          </p:nvPr>
        </p:nvSpPr>
        <p:spPr>
          <a:xfrm>
            <a:off x="2135560" y="1447800"/>
            <a:ext cx="8208912" cy="4933528"/>
          </a:xfrm>
        </p:spPr>
        <p:txBody>
          <a:bodyPr>
            <a:normAutofit lnSpcReduction="10000"/>
          </a:bodyPr>
          <a:lstStyle/>
          <a:p>
            <a:pPr>
              <a:buNone/>
            </a:pPr>
            <a:r>
              <a:rPr lang="en-US" dirty="0"/>
              <a:t>To define the size of the outer margins, space</a:t>
            </a:r>
          </a:p>
          <a:p>
            <a:pPr>
              <a:buNone/>
            </a:pPr>
            <a:r>
              <a:rPr lang="en-US" dirty="0"/>
              <a:t>outside the borders of an element we will use the margin property.</a:t>
            </a:r>
          </a:p>
          <a:p>
            <a:pPr>
              <a:buNone/>
            </a:pPr>
            <a:r>
              <a:rPr lang="en-US" dirty="0">
                <a:solidFill>
                  <a:srgbClr val="FF0000"/>
                </a:solidFill>
              </a:rPr>
              <a:t>Unlike the padding property, the margin property can</a:t>
            </a:r>
          </a:p>
          <a:p>
            <a:pPr>
              <a:buNone/>
            </a:pPr>
            <a:r>
              <a:rPr lang="en-US" dirty="0">
                <a:solidFill>
                  <a:srgbClr val="FF0000"/>
                </a:solidFill>
              </a:rPr>
              <a:t>be used to position elements in a page or relative to each other.</a:t>
            </a:r>
          </a:p>
          <a:p>
            <a:pPr>
              <a:buNone/>
            </a:pPr>
            <a:endParaRPr lang="en-US" dirty="0"/>
          </a:p>
          <a:p>
            <a:pPr>
              <a:buNone/>
            </a:pPr>
            <a:r>
              <a:rPr lang="en-US" dirty="0"/>
              <a:t>We usually assign values in </a:t>
            </a:r>
            <a:r>
              <a:rPr lang="en-US" dirty="0" err="1"/>
              <a:t>px</a:t>
            </a:r>
            <a:r>
              <a:rPr lang="en-US" dirty="0"/>
              <a:t> or % in this property.</a:t>
            </a:r>
          </a:p>
          <a:p>
            <a:pPr>
              <a:buNone/>
            </a:pPr>
            <a:r>
              <a:rPr lang="en-US" dirty="0"/>
              <a:t>We can add different margins on each side of our elements with the </a:t>
            </a:r>
            <a:r>
              <a:rPr lang="en-US" dirty="0">
                <a:solidFill>
                  <a:srgbClr val="0000FF"/>
                </a:solidFill>
              </a:rPr>
              <a:t>margin-right</a:t>
            </a:r>
            <a:r>
              <a:rPr lang="en-US" dirty="0"/>
              <a:t> properties, </a:t>
            </a:r>
            <a:r>
              <a:rPr lang="en-US" dirty="0">
                <a:solidFill>
                  <a:srgbClr val="0000FF"/>
                </a:solidFill>
              </a:rPr>
              <a:t>margin-bottom</a:t>
            </a:r>
            <a:r>
              <a:rPr lang="en-US" dirty="0"/>
              <a:t>, </a:t>
            </a:r>
            <a:r>
              <a:rPr lang="en-US" dirty="0">
                <a:solidFill>
                  <a:srgbClr val="0000FF"/>
                </a:solidFill>
              </a:rPr>
              <a:t>margin-left</a:t>
            </a:r>
            <a:r>
              <a:rPr lang="en-US" dirty="0"/>
              <a:t> and </a:t>
            </a:r>
            <a:r>
              <a:rPr lang="en-US" dirty="0">
                <a:solidFill>
                  <a:srgbClr val="0000FF"/>
                </a:solidFill>
              </a:rPr>
              <a:t>margin-top</a:t>
            </a:r>
            <a:r>
              <a:rPr lang="en-US" dirty="0"/>
              <a:t>.</a:t>
            </a:r>
          </a:p>
          <a:p>
            <a:pPr>
              <a:buNone/>
            </a:pP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6448280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4624"/>
            <a:ext cx="8229600" cy="1244709"/>
          </a:xfrm>
        </p:spPr>
        <p:txBody>
          <a:bodyPr/>
          <a:lstStyle/>
          <a:p>
            <a:r>
              <a:rPr lang="fr-FR" b="1" dirty="0"/>
              <a:t>The </a:t>
            </a:r>
            <a:r>
              <a:rPr lang="fr-FR" b="1" dirty="0" err="1"/>
              <a:t>outer</a:t>
            </a:r>
            <a:r>
              <a:rPr lang="fr-FR" b="1" dirty="0"/>
              <a:t> </a:t>
            </a:r>
            <a:r>
              <a:rPr lang="fr-FR" b="1" dirty="0" err="1"/>
              <a:t>margins</a:t>
            </a:r>
            <a:endParaRPr lang="fr-FR" dirty="0"/>
          </a:p>
        </p:txBody>
      </p:sp>
      <p:sp>
        <p:nvSpPr>
          <p:cNvPr id="6" name="Espace réservé du contenu 2"/>
          <p:cNvSpPr txBox="1">
            <a:spLocks/>
          </p:cNvSpPr>
          <p:nvPr/>
        </p:nvSpPr>
        <p:spPr>
          <a:xfrm>
            <a:off x="1847528" y="1484784"/>
            <a:ext cx="3816424"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class=“p1”</a:t>
            </a:r>
            <a:r>
              <a:rPr lang="en-US" sz="1400" b="1" dirty="0">
                <a:solidFill>
                  <a:srgbClr val="7030A0"/>
                </a:solidFill>
                <a:cs typeface="Arial" pitchFamily="34" charset="0"/>
              </a:rPr>
              <a:t>&gt;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class=“p2”</a:t>
            </a:r>
            <a:r>
              <a:rPr lang="en-US" sz="1400" b="1" dirty="0">
                <a:solidFill>
                  <a:srgbClr val="7030A0"/>
                </a:solidFill>
                <a:cs typeface="Arial" pitchFamily="34" charset="0"/>
              </a:rPr>
              <a:t>&gt;An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class=“p3”</a:t>
            </a:r>
            <a:r>
              <a:rPr lang="en-US" sz="1400" b="1" dirty="0">
                <a:solidFill>
                  <a:srgbClr val="7030A0"/>
                </a:solidFill>
                <a:cs typeface="Arial" pitchFamily="34" charset="0"/>
              </a:rPr>
              <a:t>&gt;An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7" name="Espace réservé du contenu 2"/>
          <p:cNvSpPr txBox="1">
            <a:spLocks/>
          </p:cNvSpPr>
          <p:nvPr/>
        </p:nvSpPr>
        <p:spPr>
          <a:xfrm>
            <a:off x="6318126" y="1450560"/>
            <a:ext cx="3384376" cy="443711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200" b="1" dirty="0">
                <a:solidFill>
                  <a:srgbClr val="7030A0"/>
                </a:solidFill>
                <a:cs typeface="Arial" pitchFamily="34" charset="0"/>
              </a:rPr>
              <a:t>.p1 { border-width : 2px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blue;}</a:t>
            </a:r>
          </a:p>
          <a:p>
            <a:pPr marL="265176" indent="-265176">
              <a:spcBef>
                <a:spcPts val="250"/>
              </a:spcBef>
              <a:buClr>
                <a:schemeClr val="accent1"/>
              </a:buClr>
              <a:buSzPct val="80000"/>
              <a:defRPr/>
            </a:pPr>
            <a:r>
              <a:rPr lang="en-US" sz="1200" b="1" dirty="0">
                <a:solidFill>
                  <a:srgbClr val="7030A0"/>
                </a:solidFill>
                <a:cs typeface="Arial" pitchFamily="34" charset="0"/>
              </a:rPr>
              <a:t>.p2 {  border-width : 3px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200" b="1" dirty="0">
                <a:solidFill>
                  <a:srgbClr val="7030A0"/>
                </a:solidFill>
                <a:cs typeface="Arial" pitchFamily="34" charset="0"/>
              </a:rPr>
              <a:t>         padding: 20px;</a:t>
            </a:r>
          </a:p>
          <a:p>
            <a:pPr marL="265176" indent="-265176">
              <a:spcBef>
                <a:spcPts val="250"/>
              </a:spcBef>
              <a:buClr>
                <a:schemeClr val="accent1"/>
              </a:buClr>
              <a:buSzPct val="80000"/>
              <a:defRPr/>
            </a:pPr>
            <a:r>
              <a:rPr lang="en-US" sz="1200" b="1" dirty="0">
                <a:solidFill>
                  <a:srgbClr val="0000FF"/>
                </a:solidFill>
                <a:cs typeface="Arial" pitchFamily="34" charset="0"/>
              </a:rPr>
              <a:t>         margin-bottom:100px;</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.p3 {</a:t>
            </a:r>
          </a:p>
          <a:p>
            <a:pPr marL="265176" indent="-265176">
              <a:spcBef>
                <a:spcPts val="250"/>
              </a:spcBef>
              <a:buClr>
                <a:schemeClr val="accent1"/>
              </a:buClr>
              <a:buSzPct val="80000"/>
              <a:defRPr/>
            </a:pPr>
            <a:r>
              <a:rPr lang="en-US" sz="1200" b="1" dirty="0">
                <a:solidFill>
                  <a:srgbClr val="7030A0"/>
                </a:solidFill>
                <a:cs typeface="Arial" pitchFamily="34" charset="0"/>
              </a:rPr>
              <a:t>           border-width : 3px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200" b="1" dirty="0">
                <a:solidFill>
                  <a:srgbClr val="7030A0"/>
                </a:solidFill>
                <a:cs typeface="Arial" pitchFamily="34" charset="0"/>
              </a:rPr>
              <a:t>         padding-bottom: 10px;</a:t>
            </a:r>
          </a:p>
          <a:p>
            <a:pPr marL="265176" indent="-265176">
              <a:spcBef>
                <a:spcPts val="250"/>
              </a:spcBef>
              <a:buClr>
                <a:schemeClr val="accent1"/>
              </a:buClr>
              <a:buSzPct val="80000"/>
              <a:defRPr/>
            </a:pPr>
            <a:r>
              <a:rPr lang="en-US" sz="1200" b="1" dirty="0">
                <a:solidFill>
                  <a:srgbClr val="0000FF"/>
                </a:solidFill>
                <a:cs typeface="Arial" pitchFamily="34" charset="0"/>
              </a:rPr>
              <a:t>         margin:10px;</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Tree>
    <p:extLst>
      <p:ext uri="{BB962C8B-B14F-4D97-AF65-F5344CB8AC3E}">
        <p14:creationId xmlns:p14="http://schemas.microsoft.com/office/powerpoint/2010/main" val="42342855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4624"/>
            <a:ext cx="8229600" cy="1244709"/>
          </a:xfrm>
        </p:spPr>
        <p:txBody>
          <a:bodyPr/>
          <a:lstStyle/>
          <a:p>
            <a:r>
              <a:rPr lang="fr-FR" b="1" dirty="0"/>
              <a:t>The </a:t>
            </a:r>
            <a:r>
              <a:rPr lang="fr-FR" b="1" dirty="0" err="1"/>
              <a:t>outer</a:t>
            </a:r>
            <a:r>
              <a:rPr lang="fr-FR" b="1" dirty="0"/>
              <a:t> </a:t>
            </a:r>
            <a:r>
              <a:rPr lang="fr-FR" b="1" dirty="0" err="1"/>
              <a:t>margins</a:t>
            </a:r>
            <a:endParaRPr lang="fr-FR" dirty="0"/>
          </a:p>
        </p:txBody>
      </p:sp>
      <p:pic>
        <p:nvPicPr>
          <p:cNvPr id="9218" name="Picture 2"/>
          <p:cNvPicPr>
            <a:picLocks noChangeAspect="1" noChangeArrowheads="1"/>
          </p:cNvPicPr>
          <p:nvPr/>
        </p:nvPicPr>
        <p:blipFill>
          <a:blip r:embed="rId2" cstate="print"/>
          <a:srcRect/>
          <a:stretch>
            <a:fillRect/>
          </a:stretch>
        </p:blipFill>
        <p:spPr bwMode="auto">
          <a:xfrm>
            <a:off x="1524000" y="2426089"/>
            <a:ext cx="9144000" cy="2577293"/>
          </a:xfrm>
          <a:prstGeom prst="rect">
            <a:avLst/>
          </a:prstGeom>
          <a:noFill/>
          <a:ln w="9525">
            <a:solidFill>
              <a:schemeClr val="accent5"/>
            </a:solidFill>
            <a:miter lim="800000"/>
            <a:headEnd/>
            <a:tailEnd/>
          </a:ln>
        </p:spPr>
      </p:pic>
      <p:sp>
        <p:nvSpPr>
          <p:cNvPr id="8" name="TextBox 7"/>
          <p:cNvSpPr txBox="1"/>
          <p:nvPr/>
        </p:nvSpPr>
        <p:spPr>
          <a:xfrm>
            <a:off x="8246534" y="1864267"/>
            <a:ext cx="903837" cy="400110"/>
          </a:xfrm>
          <a:prstGeom prst="rect">
            <a:avLst/>
          </a:prstGeom>
          <a:noFill/>
        </p:spPr>
        <p:txBody>
          <a:bodyPr wrap="none" rtlCol="0">
            <a:spAutoFit/>
          </a:bodyPr>
          <a:lstStyle/>
          <a:p>
            <a:r>
              <a:rPr lang="en-US" sz="2000" b="1" dirty="0"/>
              <a:t>Result </a:t>
            </a:r>
          </a:p>
        </p:txBody>
      </p:sp>
    </p:spTree>
    <p:extLst>
      <p:ext uri="{BB962C8B-B14F-4D97-AF65-F5344CB8AC3E}">
        <p14:creationId xmlns:p14="http://schemas.microsoft.com/office/powerpoint/2010/main" val="282774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Shadows</a:t>
            </a:r>
            <a:r>
              <a:rPr lang="fr-FR" b="1" dirty="0"/>
              <a:t> boxes</a:t>
            </a:r>
            <a:endParaRPr lang="fr-FR" dirty="0"/>
          </a:p>
        </p:txBody>
      </p:sp>
      <p:sp>
        <p:nvSpPr>
          <p:cNvPr id="5" name="Espace réservé du contenu 4"/>
          <p:cNvSpPr>
            <a:spLocks noGrp="1"/>
          </p:cNvSpPr>
          <p:nvPr>
            <p:ph idx="1"/>
          </p:nvPr>
        </p:nvSpPr>
        <p:spPr>
          <a:xfrm>
            <a:off x="2063552" y="1447800"/>
            <a:ext cx="8050088" cy="4572000"/>
          </a:xfrm>
        </p:spPr>
        <p:txBody>
          <a:bodyPr>
            <a:normAutofit lnSpcReduction="10000"/>
          </a:bodyPr>
          <a:lstStyle/>
          <a:p>
            <a:pPr>
              <a:buNone/>
            </a:pPr>
            <a:r>
              <a:rPr lang="en-US" dirty="0"/>
              <a:t>We can create shadows around the boxes, just as we did for our texts before using the box-shadow property.</a:t>
            </a:r>
          </a:p>
          <a:p>
            <a:pPr>
              <a:buNone/>
            </a:pPr>
            <a:endParaRPr lang="en-US" dirty="0"/>
          </a:p>
          <a:p>
            <a:pPr>
              <a:buNone/>
            </a:pPr>
            <a:r>
              <a:rPr lang="en-US" dirty="0"/>
              <a:t>The latter works like text-shadow, with two mandatory values and recommended four to walk:</a:t>
            </a:r>
          </a:p>
          <a:p>
            <a:pPr lvl="1">
              <a:buNone/>
            </a:pPr>
            <a:r>
              <a:rPr lang="en-US" dirty="0"/>
              <a:t>• </a:t>
            </a:r>
            <a:r>
              <a:rPr lang="en-US" dirty="0">
                <a:solidFill>
                  <a:srgbClr val="0000FF"/>
                </a:solidFill>
              </a:rPr>
              <a:t>1st</a:t>
            </a:r>
            <a:r>
              <a:rPr lang="en-US" dirty="0"/>
              <a:t> value: </a:t>
            </a:r>
            <a:r>
              <a:rPr lang="en-US" dirty="0">
                <a:solidFill>
                  <a:schemeClr val="accent2"/>
                </a:solidFill>
              </a:rPr>
              <a:t>horizontal displacement of the shadow</a:t>
            </a:r>
            <a:r>
              <a:rPr lang="en-US" dirty="0"/>
              <a:t>;</a:t>
            </a:r>
          </a:p>
          <a:p>
            <a:pPr lvl="1">
              <a:buNone/>
            </a:pPr>
            <a:r>
              <a:rPr lang="en-US" dirty="0"/>
              <a:t>• </a:t>
            </a:r>
            <a:r>
              <a:rPr lang="en-US" dirty="0">
                <a:solidFill>
                  <a:srgbClr val="0000FF"/>
                </a:solidFill>
              </a:rPr>
              <a:t>2nd</a:t>
            </a:r>
            <a:r>
              <a:rPr lang="en-US" dirty="0"/>
              <a:t> value: </a:t>
            </a:r>
            <a:r>
              <a:rPr lang="en-US" dirty="0">
                <a:solidFill>
                  <a:schemeClr val="accent2"/>
                </a:solidFill>
              </a:rPr>
              <a:t>vertical displacement of the shadow</a:t>
            </a:r>
            <a:r>
              <a:rPr lang="en-US" dirty="0"/>
              <a:t>;</a:t>
            </a:r>
          </a:p>
          <a:p>
            <a:pPr lvl="1">
              <a:buNone/>
            </a:pPr>
            <a:r>
              <a:rPr lang="en-US" dirty="0"/>
              <a:t>• </a:t>
            </a:r>
            <a:r>
              <a:rPr lang="en-US" dirty="0">
                <a:solidFill>
                  <a:srgbClr val="0000FF"/>
                </a:solidFill>
              </a:rPr>
              <a:t>3rd</a:t>
            </a:r>
            <a:r>
              <a:rPr lang="en-US" dirty="0"/>
              <a:t> value: </a:t>
            </a:r>
            <a:r>
              <a:rPr lang="en-US" dirty="0">
                <a:solidFill>
                  <a:schemeClr val="accent2"/>
                </a:solidFill>
              </a:rPr>
              <a:t>propagation radius </a:t>
            </a:r>
            <a:r>
              <a:rPr lang="en-US" dirty="0"/>
              <a:t>(Gaussian Blur) </a:t>
            </a:r>
            <a:r>
              <a:rPr lang="en-US" dirty="0">
                <a:solidFill>
                  <a:schemeClr val="accent2"/>
                </a:solidFill>
              </a:rPr>
              <a:t>of the shadows</a:t>
            </a:r>
            <a:r>
              <a:rPr lang="en-US" dirty="0"/>
              <a:t>;</a:t>
            </a:r>
          </a:p>
          <a:p>
            <a:pPr lvl="1">
              <a:buNone/>
            </a:pPr>
            <a:r>
              <a:rPr lang="en-US" dirty="0"/>
              <a:t>• </a:t>
            </a:r>
            <a:r>
              <a:rPr lang="en-US" dirty="0">
                <a:solidFill>
                  <a:srgbClr val="0000FF"/>
                </a:solidFill>
              </a:rPr>
              <a:t>4th</a:t>
            </a:r>
            <a:r>
              <a:rPr lang="en-US" dirty="0"/>
              <a:t> value: </a:t>
            </a:r>
            <a:r>
              <a:rPr lang="en-US" dirty="0">
                <a:solidFill>
                  <a:schemeClr val="accent2"/>
                </a:solidFill>
              </a:rPr>
              <a:t>shadow color </a:t>
            </a:r>
            <a:r>
              <a:rPr lang="en-US" dirty="0"/>
              <a:t>(accepts the same values as the 'color' property).</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5230123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1847528" y="2042853"/>
            <a:ext cx="3816424"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class=“p1”</a:t>
            </a:r>
            <a:r>
              <a:rPr lang="en-US" sz="1400" b="1" dirty="0">
                <a:solidFill>
                  <a:srgbClr val="7030A0"/>
                </a:solidFill>
                <a:cs typeface="Arial" pitchFamily="34" charset="0"/>
              </a:rPr>
              <a:t>&gt;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class=“p2”</a:t>
            </a:r>
            <a:r>
              <a:rPr lang="en-US" sz="1400" b="1" dirty="0">
                <a:solidFill>
                  <a:srgbClr val="7030A0"/>
                </a:solidFill>
                <a:cs typeface="Arial" pitchFamily="34" charset="0"/>
              </a:rPr>
              <a:t>&gt;An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&lt;p </a:t>
            </a:r>
            <a:r>
              <a:rPr lang="en-US" sz="1400" b="1" dirty="0">
                <a:solidFill>
                  <a:srgbClr val="DC5924"/>
                </a:solidFill>
                <a:cs typeface="Arial" pitchFamily="34" charset="0"/>
              </a:rPr>
              <a:t>class=“p3”</a:t>
            </a:r>
            <a:r>
              <a:rPr lang="en-US" sz="1400" b="1" dirty="0">
                <a:solidFill>
                  <a:srgbClr val="7030A0"/>
                </a:solidFill>
                <a:cs typeface="Arial" pitchFamily="34" charset="0"/>
              </a:rPr>
              <a:t>&gt;An other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7" name="Espace réservé du contenu 2"/>
          <p:cNvSpPr txBox="1">
            <a:spLocks/>
          </p:cNvSpPr>
          <p:nvPr/>
        </p:nvSpPr>
        <p:spPr>
          <a:xfrm>
            <a:off x="6239080" y="1790840"/>
            <a:ext cx="3384376" cy="443711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200" b="1" dirty="0">
                <a:solidFill>
                  <a:srgbClr val="7030A0"/>
                </a:solidFill>
                <a:cs typeface="Arial" pitchFamily="34" charset="0"/>
              </a:rPr>
              <a:t>.p1 { border-width : 2px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blue;}</a:t>
            </a:r>
          </a:p>
          <a:p>
            <a:pPr marL="265176" indent="-265176">
              <a:spcBef>
                <a:spcPts val="250"/>
              </a:spcBef>
              <a:buClr>
                <a:schemeClr val="accent1"/>
              </a:buClr>
              <a:buSzPct val="80000"/>
              <a:defRPr/>
            </a:pPr>
            <a:endParaRPr lang="en-US" sz="1200" b="1" dirty="0">
              <a:solidFill>
                <a:srgbClr val="7030A0"/>
              </a:solidFill>
              <a:cs typeface="Arial" pitchFamily="34" charset="0"/>
            </a:endParaRPr>
          </a:p>
          <a:p>
            <a:pPr marL="265176" indent="-265176">
              <a:spcBef>
                <a:spcPts val="250"/>
              </a:spcBef>
              <a:buClr>
                <a:schemeClr val="accent1"/>
              </a:buClr>
              <a:buSzPct val="80000"/>
              <a:defRPr/>
            </a:pPr>
            <a:r>
              <a:rPr lang="en-US" sz="1200" b="1" dirty="0">
                <a:solidFill>
                  <a:srgbClr val="7030A0"/>
                </a:solidFill>
                <a:cs typeface="Arial" pitchFamily="34" charset="0"/>
              </a:rPr>
              <a:t>.p2 {  border-width : 3px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200" b="1" dirty="0">
                <a:solidFill>
                  <a:srgbClr val="7030A0"/>
                </a:solidFill>
                <a:cs typeface="Arial" pitchFamily="34" charset="0"/>
              </a:rPr>
              <a:t>         padding: 20px;</a:t>
            </a:r>
          </a:p>
          <a:p>
            <a:pPr marL="265176" indent="-265176">
              <a:spcBef>
                <a:spcPts val="250"/>
              </a:spcBef>
              <a:buClr>
                <a:schemeClr val="accent1"/>
              </a:buClr>
              <a:buSzPct val="80000"/>
              <a:defRPr/>
            </a:pPr>
            <a:r>
              <a:rPr lang="en-US" sz="1200" b="1" dirty="0">
                <a:solidFill>
                  <a:srgbClr val="7030A0"/>
                </a:solidFill>
                <a:cs typeface="Arial" pitchFamily="34" charset="0"/>
              </a:rPr>
              <a:t>         margin-bottom:100px;</a:t>
            </a:r>
          </a:p>
          <a:p>
            <a:pPr marL="265176" indent="-265176">
              <a:spcBef>
                <a:spcPts val="250"/>
              </a:spcBef>
              <a:buClr>
                <a:schemeClr val="accent1"/>
              </a:buClr>
              <a:buSzPct val="80000"/>
              <a:defRPr/>
            </a:pPr>
            <a:r>
              <a:rPr lang="en-US" sz="1200" b="1" dirty="0">
                <a:solidFill>
                  <a:srgbClr val="0000FF"/>
                </a:solidFill>
                <a:cs typeface="Arial" pitchFamily="34" charset="0"/>
              </a:rPr>
              <a:t>         box-shadow:2px 2px 3px blue;</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r>
              <a:rPr lang="en-US" sz="1200" b="1" dirty="0">
                <a:solidFill>
                  <a:srgbClr val="7030A0"/>
                </a:solidFill>
                <a:cs typeface="Arial" pitchFamily="34" charset="0"/>
              </a:rPr>
              <a:t>.p3 { border-width : 3px ;</a:t>
            </a:r>
          </a:p>
          <a:p>
            <a:pPr marL="265176" indent="-265176">
              <a:spcBef>
                <a:spcPts val="250"/>
              </a:spcBef>
              <a:buClr>
                <a:schemeClr val="accent1"/>
              </a:buClr>
              <a:buSzPct val="80000"/>
              <a:defRPr/>
            </a:pPr>
            <a:r>
              <a:rPr lang="en-US" sz="1200" b="1" dirty="0">
                <a:solidFill>
                  <a:srgbClr val="7030A0"/>
                </a:solidFill>
                <a:cs typeface="Arial" pitchFamily="34" charset="0"/>
              </a:rPr>
              <a:t>          border-style: solid;</a:t>
            </a:r>
          </a:p>
          <a:p>
            <a:pPr marL="265176" indent="-265176">
              <a:spcBef>
                <a:spcPts val="250"/>
              </a:spcBef>
              <a:buClr>
                <a:schemeClr val="accent1"/>
              </a:buClr>
              <a:buSzPct val="80000"/>
              <a:defRPr/>
            </a:pPr>
            <a:r>
              <a:rPr lang="en-US" sz="1200" b="1" dirty="0">
                <a:solidFill>
                  <a:srgbClr val="7030A0"/>
                </a:solidFill>
                <a:cs typeface="Arial" pitchFamily="34" charset="0"/>
              </a:rPr>
              <a:t>          border-color: #BB3333;</a:t>
            </a:r>
          </a:p>
          <a:p>
            <a:pPr marL="265176" indent="-265176">
              <a:spcBef>
                <a:spcPts val="250"/>
              </a:spcBef>
              <a:buClr>
                <a:schemeClr val="accent1"/>
              </a:buClr>
              <a:buSzPct val="80000"/>
              <a:defRPr/>
            </a:pPr>
            <a:r>
              <a:rPr lang="en-US" sz="1200" b="1" dirty="0">
                <a:solidFill>
                  <a:srgbClr val="7030A0"/>
                </a:solidFill>
                <a:cs typeface="Arial" pitchFamily="34" charset="0"/>
              </a:rPr>
              <a:t>         padding-bottom: 10px;</a:t>
            </a:r>
          </a:p>
          <a:p>
            <a:pPr marL="265176" indent="-265176">
              <a:spcBef>
                <a:spcPts val="250"/>
              </a:spcBef>
              <a:buClr>
                <a:schemeClr val="accent1"/>
              </a:buClr>
              <a:buSzPct val="80000"/>
              <a:defRPr/>
            </a:pPr>
            <a:r>
              <a:rPr lang="en-US" sz="1200" b="1" dirty="0">
                <a:solidFill>
                  <a:srgbClr val="7030A0"/>
                </a:solidFill>
                <a:cs typeface="Arial" pitchFamily="34" charset="0"/>
              </a:rPr>
              <a:t>         margin:10px;</a:t>
            </a:r>
          </a:p>
          <a:p>
            <a:pPr marL="265176" indent="-265176">
              <a:spcBef>
                <a:spcPts val="250"/>
              </a:spcBef>
              <a:buClr>
                <a:schemeClr val="accent1"/>
              </a:buClr>
              <a:buSzPct val="80000"/>
              <a:defRPr/>
            </a:pPr>
            <a:r>
              <a:rPr lang="en-US" sz="1200" b="1" dirty="0">
                <a:solidFill>
                  <a:srgbClr val="0000FF"/>
                </a:solidFill>
                <a:cs typeface="Arial" pitchFamily="34" charset="0"/>
              </a:rPr>
              <a:t>        box-shadow:4px 4px 3px red;</a:t>
            </a:r>
          </a:p>
          <a:p>
            <a:pPr marL="265176" indent="-265176">
              <a:spcBef>
                <a:spcPts val="250"/>
              </a:spcBef>
              <a:buClr>
                <a:schemeClr val="accent1"/>
              </a:buClr>
              <a:buSzPct val="80000"/>
              <a:defRPr/>
            </a:pPr>
            <a:r>
              <a:rPr lang="en-US" sz="1200" b="1" dirty="0">
                <a:solidFill>
                  <a:srgbClr val="7030A0"/>
                </a:solidFill>
                <a:cs typeface="Arial" pitchFamily="34" charset="0"/>
              </a:rPr>
              <a:t>         }</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2" name="Titre 1"/>
          <p:cNvSpPr>
            <a:spLocks noGrp="1"/>
          </p:cNvSpPr>
          <p:nvPr>
            <p:ph type="title"/>
          </p:nvPr>
        </p:nvSpPr>
        <p:spPr>
          <a:xfrm>
            <a:off x="1981200" y="44624"/>
            <a:ext cx="8229600" cy="1283196"/>
          </a:xfrm>
          <a:solidFill>
            <a:schemeClr val="bg1"/>
          </a:solidFill>
          <a:ln>
            <a:solidFill>
              <a:schemeClr val="bg1"/>
            </a:solidFill>
          </a:ln>
        </p:spPr>
        <p:txBody>
          <a:bodyPr/>
          <a:lstStyle/>
          <a:p>
            <a:r>
              <a:rPr lang="fr-FR" b="1" dirty="0" err="1"/>
              <a:t>Shadows</a:t>
            </a:r>
            <a:r>
              <a:rPr lang="fr-FR" b="1" dirty="0"/>
              <a:t> boxes</a:t>
            </a:r>
            <a:endParaRPr lang="fr-FR" dirty="0"/>
          </a:p>
        </p:txBody>
      </p:sp>
    </p:spTree>
    <p:extLst>
      <p:ext uri="{BB962C8B-B14F-4D97-AF65-F5344CB8AC3E}">
        <p14:creationId xmlns:p14="http://schemas.microsoft.com/office/powerpoint/2010/main" val="208416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4624"/>
            <a:ext cx="8229600" cy="1283196"/>
          </a:xfrm>
          <a:solidFill>
            <a:schemeClr val="bg1"/>
          </a:solidFill>
          <a:ln>
            <a:solidFill>
              <a:schemeClr val="bg1"/>
            </a:solidFill>
          </a:ln>
        </p:spPr>
        <p:txBody>
          <a:bodyPr/>
          <a:lstStyle/>
          <a:p>
            <a:r>
              <a:rPr lang="fr-FR" b="1" dirty="0" err="1"/>
              <a:t>Shadows</a:t>
            </a:r>
            <a:r>
              <a:rPr lang="fr-FR" b="1" dirty="0"/>
              <a:t> boxes</a:t>
            </a:r>
            <a:endParaRPr lang="fr-F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524000" y="2382648"/>
            <a:ext cx="8964488" cy="2777382"/>
          </a:xfrm>
          <a:prstGeom prst="rect">
            <a:avLst/>
          </a:prstGeom>
          <a:noFill/>
          <a:ln w="9525">
            <a:solidFill>
              <a:schemeClr val="accent5"/>
            </a:solidFill>
            <a:miter lim="800000"/>
            <a:headEnd/>
            <a:tailEnd/>
          </a:ln>
        </p:spPr>
      </p:pic>
      <p:sp>
        <p:nvSpPr>
          <p:cNvPr id="5" name="TextBox 4"/>
          <p:cNvSpPr txBox="1"/>
          <p:nvPr/>
        </p:nvSpPr>
        <p:spPr>
          <a:xfrm>
            <a:off x="8246534" y="1864267"/>
            <a:ext cx="903837" cy="400110"/>
          </a:xfrm>
          <a:prstGeom prst="rect">
            <a:avLst/>
          </a:prstGeom>
          <a:noFill/>
        </p:spPr>
        <p:txBody>
          <a:bodyPr wrap="none" rtlCol="0">
            <a:spAutoFit/>
          </a:bodyPr>
          <a:lstStyle/>
          <a:p>
            <a:r>
              <a:rPr lang="en-US" sz="2000" b="1" dirty="0"/>
              <a:t>Result </a:t>
            </a:r>
          </a:p>
        </p:txBody>
      </p:sp>
    </p:spTree>
    <p:extLst>
      <p:ext uri="{BB962C8B-B14F-4D97-AF65-F5344CB8AC3E}">
        <p14:creationId xmlns:p14="http://schemas.microsoft.com/office/powerpoint/2010/main" val="34923621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52718"/>
            <a:ext cx="8104778" cy="1371600"/>
          </a:xfrm>
        </p:spPr>
        <p:txBody>
          <a:bodyPr>
            <a:normAutofit/>
          </a:bodyPr>
          <a:lstStyle/>
          <a:p>
            <a:pPr algn="ctr"/>
            <a:r>
              <a:rPr lang="fr-FR" b="1" dirty="0"/>
              <a:t>Management background? </a:t>
            </a:r>
            <a:endParaRPr lang="fr-FR" dirty="0"/>
          </a:p>
        </p:txBody>
      </p:sp>
      <p:sp>
        <p:nvSpPr>
          <p:cNvPr id="5" name="Espace réservé du contenu 4"/>
          <p:cNvSpPr>
            <a:spLocks noGrp="1"/>
          </p:cNvSpPr>
          <p:nvPr>
            <p:ph idx="1"/>
          </p:nvPr>
        </p:nvSpPr>
        <p:spPr>
          <a:xfrm>
            <a:off x="1991544" y="1447800"/>
            <a:ext cx="8352928" cy="4572000"/>
          </a:xfrm>
        </p:spPr>
        <p:txBody>
          <a:bodyPr>
            <a:normAutofit/>
          </a:bodyPr>
          <a:lstStyle/>
          <a:p>
            <a:pPr>
              <a:buNone/>
            </a:pPr>
            <a:endParaRPr lang="fr-FR" b="1" dirty="0"/>
          </a:p>
          <a:p>
            <a:pPr marL="342900" indent="-342900">
              <a:buFont typeface="Arial"/>
              <a:buChar char="•"/>
            </a:pPr>
            <a:r>
              <a:rPr lang="en-US" b="1" dirty="0">
                <a:solidFill>
                  <a:srgbClr val="0000FF"/>
                </a:solidFill>
              </a:rPr>
              <a:t>Add color or image for the background</a:t>
            </a:r>
            <a:endParaRPr lang="en-US" b="1" dirty="0"/>
          </a:p>
          <a:p>
            <a:pPr marL="342900" indent="-342900">
              <a:buFont typeface="Arial"/>
              <a:buChar char="•"/>
            </a:pPr>
            <a:r>
              <a:rPr lang="en-US" dirty="0"/>
              <a:t>To add a background color, we will use the </a:t>
            </a:r>
            <a:r>
              <a:rPr lang="en-US" dirty="0">
                <a:solidFill>
                  <a:srgbClr val="0000FF"/>
                </a:solidFill>
              </a:rPr>
              <a:t>background-color property</a:t>
            </a:r>
            <a:r>
              <a:rPr lang="en-US" dirty="0"/>
              <a:t>.</a:t>
            </a:r>
          </a:p>
          <a:p>
            <a:pPr marL="342900" indent="-342900">
              <a:buFont typeface="Arial"/>
              <a:buChar char="•"/>
            </a:pPr>
            <a:r>
              <a:rPr lang="en-US" dirty="0"/>
              <a:t>This property accepts the same values as the color property we have seen, namely color, name type values, hexadecimal or RGB.</a:t>
            </a:r>
            <a:endParaRPr lang="fr-FR"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6165488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Background Elements</a:t>
            </a:r>
          </a:p>
        </p:txBody>
      </p:sp>
      <p:pic>
        <p:nvPicPr>
          <p:cNvPr id="4" name="Content Placeholder 3" descr="Screen Shot 2018-02-17 at 11.25.41.png"/>
          <p:cNvPicPr>
            <a:picLocks noGrp="1" noChangeAspect="1"/>
          </p:cNvPicPr>
          <p:nvPr>
            <p:ph idx="1"/>
          </p:nvPr>
        </p:nvPicPr>
        <p:blipFill>
          <a:blip r:embed="rId2">
            <a:extLst>
              <a:ext uri="{28A0092B-C50C-407E-A947-70E740481C1C}">
                <a14:useLocalDpi xmlns:a14="http://schemas.microsoft.com/office/drawing/2010/main" val="0"/>
              </a:ext>
            </a:extLst>
          </a:blip>
          <a:srcRect t="-49227" b="-49227"/>
          <a:stretch>
            <a:fillRect/>
          </a:stretch>
        </p:blipFill>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8829320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528" y="274638"/>
            <a:ext cx="8363272" cy="1033939"/>
          </a:xfrm>
        </p:spPr>
        <p:txBody>
          <a:bodyPr>
            <a:normAutofit/>
          </a:bodyPr>
          <a:lstStyle/>
          <a:p>
            <a:r>
              <a:rPr lang="fr-FR" b="1" dirty="0"/>
              <a:t>Management background? </a:t>
            </a:r>
            <a:endParaRPr lang="fr-FR" dirty="0"/>
          </a:p>
        </p:txBody>
      </p:sp>
      <p:sp>
        <p:nvSpPr>
          <p:cNvPr id="6" name="Espace réservé du contenu 2"/>
          <p:cNvSpPr txBox="1">
            <a:spLocks/>
          </p:cNvSpPr>
          <p:nvPr/>
        </p:nvSpPr>
        <p:spPr>
          <a:xfrm>
            <a:off x="1847528" y="1484784"/>
            <a:ext cx="3816424"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Boxes&lt;/title&gt;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 class=“p1”&gt;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&lt;p class=“p2”&gt;An other paragraph&lt;/p&gt;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7" name="Espace réservé du contenu 2"/>
          <p:cNvSpPr txBox="1">
            <a:spLocks/>
          </p:cNvSpPr>
          <p:nvPr/>
        </p:nvSpPr>
        <p:spPr>
          <a:xfrm>
            <a:off x="5184664" y="2240868"/>
            <a:ext cx="3384376" cy="93610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200" b="1" dirty="0">
                <a:solidFill>
                  <a:srgbClr val="7030A0"/>
                </a:solidFill>
                <a:cs typeface="Arial" pitchFamily="34" charset="0"/>
              </a:rPr>
              <a:t>body{ background-color: silver;}</a:t>
            </a:r>
          </a:p>
          <a:p>
            <a:pPr marL="265176" indent="-265176">
              <a:spcBef>
                <a:spcPts val="250"/>
              </a:spcBef>
              <a:buClr>
                <a:schemeClr val="accent1"/>
              </a:buClr>
              <a:buSzPct val="80000"/>
              <a:defRPr/>
            </a:pPr>
            <a:endParaRPr lang="en-US" sz="1200" b="1" dirty="0">
              <a:solidFill>
                <a:srgbClr val="7030A0"/>
              </a:solidFill>
              <a:cs typeface="Arial" pitchFamily="34" charset="0"/>
            </a:endParaRPr>
          </a:p>
          <a:p>
            <a:pPr marL="265176" indent="-265176">
              <a:spcBef>
                <a:spcPts val="250"/>
              </a:spcBef>
              <a:buClr>
                <a:schemeClr val="accent1"/>
              </a:buClr>
              <a:buSzPct val="80000"/>
              <a:defRPr/>
            </a:pPr>
            <a:r>
              <a:rPr lang="en-US" sz="1200" b="1" dirty="0">
                <a:solidFill>
                  <a:srgbClr val="7030A0"/>
                </a:solidFill>
                <a:cs typeface="Arial" pitchFamily="34" charset="0"/>
              </a:rPr>
              <a:t>.p2 { background-</a:t>
            </a:r>
            <a:r>
              <a:rPr lang="en-US" sz="1200" b="1" dirty="0" err="1">
                <a:solidFill>
                  <a:srgbClr val="7030A0"/>
                </a:solidFill>
                <a:cs typeface="Arial" pitchFamily="34" charset="0"/>
              </a:rPr>
              <a:t>color:olive</a:t>
            </a:r>
            <a:r>
              <a:rPr lang="en-US" sz="1200" b="1" dirty="0">
                <a:solidFill>
                  <a:srgbClr val="7030A0"/>
                </a:solidFill>
                <a:cs typeface="Arial" pitchFamily="34" charset="0"/>
              </a:rPr>
              <a:t>;}</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15362" name="Picture 2"/>
          <p:cNvPicPr>
            <a:picLocks noChangeAspect="1" noChangeArrowheads="1"/>
          </p:cNvPicPr>
          <p:nvPr/>
        </p:nvPicPr>
        <p:blipFill>
          <a:blip r:embed="rId2" cstate="print"/>
          <a:srcRect/>
          <a:stretch>
            <a:fillRect/>
          </a:stretch>
        </p:blipFill>
        <p:spPr bwMode="auto">
          <a:xfrm>
            <a:off x="2279576" y="4943476"/>
            <a:ext cx="8077200" cy="1914525"/>
          </a:xfrm>
          <a:prstGeom prst="rect">
            <a:avLst/>
          </a:prstGeom>
          <a:noFill/>
          <a:ln w="9525">
            <a:solidFill>
              <a:srgbClr val="000000"/>
            </a:solidFill>
            <a:miter lim="800000"/>
            <a:headEnd/>
            <a:tailEnd/>
          </a:ln>
        </p:spPr>
      </p:pic>
      <p:sp>
        <p:nvSpPr>
          <p:cNvPr id="8" name="TextBox 7"/>
          <p:cNvSpPr txBox="1"/>
          <p:nvPr/>
        </p:nvSpPr>
        <p:spPr>
          <a:xfrm>
            <a:off x="9059333" y="4353467"/>
            <a:ext cx="903837" cy="400110"/>
          </a:xfrm>
          <a:prstGeom prst="rect">
            <a:avLst/>
          </a:prstGeom>
          <a:noFill/>
        </p:spPr>
        <p:txBody>
          <a:bodyPr wrap="none" rtlCol="0">
            <a:spAutoFit/>
          </a:bodyPr>
          <a:lstStyle/>
          <a:p>
            <a:r>
              <a:rPr lang="en-US" sz="2000" b="1" dirty="0"/>
              <a:t>Result </a:t>
            </a:r>
          </a:p>
        </p:txBody>
      </p:sp>
    </p:spTree>
    <p:extLst>
      <p:ext uri="{BB962C8B-B14F-4D97-AF65-F5344CB8AC3E}">
        <p14:creationId xmlns:p14="http://schemas.microsoft.com/office/powerpoint/2010/main" val="14466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274638"/>
            <a:ext cx="8147248" cy="922114"/>
          </a:xfrm>
        </p:spPr>
        <p:txBody>
          <a:bodyPr>
            <a:normAutofit/>
          </a:bodyPr>
          <a:lstStyle/>
          <a:p>
            <a:r>
              <a:rPr lang="fr-FR" b="1" dirty="0"/>
              <a:t>Management background? </a:t>
            </a:r>
            <a:endParaRPr lang="fr-FR" dirty="0"/>
          </a:p>
        </p:txBody>
      </p:sp>
      <p:sp>
        <p:nvSpPr>
          <p:cNvPr id="5" name="Espace réservé du contenu 4"/>
          <p:cNvSpPr>
            <a:spLocks noGrp="1"/>
          </p:cNvSpPr>
          <p:nvPr>
            <p:ph idx="1"/>
          </p:nvPr>
        </p:nvSpPr>
        <p:spPr>
          <a:xfrm>
            <a:off x="2063552" y="1447800"/>
            <a:ext cx="8147248" cy="1909192"/>
          </a:xfrm>
        </p:spPr>
        <p:txBody>
          <a:bodyPr>
            <a:normAutofit fontScale="92500" lnSpcReduction="10000"/>
          </a:bodyPr>
          <a:lstStyle/>
          <a:p>
            <a:pPr marL="342900" indent="-342900">
              <a:buFont typeface="Arial"/>
              <a:buChar char="•"/>
            </a:pPr>
            <a:r>
              <a:rPr lang="en-US" dirty="0"/>
              <a:t>One can also add a </a:t>
            </a:r>
            <a:r>
              <a:rPr lang="en-US" dirty="0">
                <a:solidFill>
                  <a:srgbClr val="0000FF"/>
                </a:solidFill>
              </a:rPr>
              <a:t>background image </a:t>
            </a:r>
            <a:r>
              <a:rPr lang="en-US" dirty="0"/>
              <a:t>with </a:t>
            </a:r>
            <a:r>
              <a:rPr lang="en-US" dirty="0">
                <a:solidFill>
                  <a:srgbClr val="0000FF"/>
                </a:solidFill>
              </a:rPr>
              <a:t>background-image</a:t>
            </a:r>
            <a:r>
              <a:rPr lang="en-US" dirty="0"/>
              <a:t> </a:t>
            </a:r>
            <a:r>
              <a:rPr lang="en-US" dirty="0">
                <a:solidFill>
                  <a:srgbClr val="0000FF"/>
                </a:solidFill>
              </a:rPr>
              <a:t>property</a:t>
            </a:r>
            <a:r>
              <a:rPr lang="en-US" dirty="0"/>
              <a:t>.</a:t>
            </a:r>
          </a:p>
          <a:p>
            <a:pPr marL="342900" indent="-342900">
              <a:buFont typeface="Arial"/>
              <a:buChar char="•"/>
            </a:pPr>
            <a:r>
              <a:rPr lang="en-US" dirty="0"/>
              <a:t>It gives him value the URL of the image, in this case, takes the form of a relative path as we had seen for links.</a:t>
            </a:r>
          </a:p>
        </p:txBody>
      </p:sp>
    </p:spTree>
    <p:extLst>
      <p:ext uri="{BB962C8B-B14F-4D97-AF65-F5344CB8AC3E}">
        <p14:creationId xmlns:p14="http://schemas.microsoft.com/office/powerpoint/2010/main" val="55347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8535723" cy="1371600"/>
          </a:xfrm>
        </p:spPr>
        <p:txBody>
          <a:bodyPr>
            <a:normAutofit/>
          </a:bodyPr>
          <a:lstStyle/>
          <a:p>
            <a:r>
              <a:rPr lang="en-US" b="1" dirty="0"/>
              <a:t>CSS: </a:t>
            </a:r>
            <a:r>
              <a:rPr lang="en-US" sz="2800" dirty="0">
                <a:solidFill>
                  <a:srgbClr val="0000FF"/>
                </a:solidFill>
              </a:rPr>
              <a:t>selectors, </a:t>
            </a:r>
            <a:r>
              <a:rPr lang="en-US" sz="2800" dirty="0">
                <a:solidFill>
                  <a:schemeClr val="accent3">
                    <a:lumMod val="20000"/>
                    <a:lumOff val="80000"/>
                  </a:schemeClr>
                </a:solidFill>
              </a:rPr>
              <a:t>properties and values</a:t>
            </a:r>
          </a:p>
        </p:txBody>
      </p:sp>
      <p:sp>
        <p:nvSpPr>
          <p:cNvPr id="3" name="Content Placeholder 2"/>
          <p:cNvSpPr>
            <a:spLocks noGrp="1"/>
          </p:cNvSpPr>
          <p:nvPr>
            <p:ph idx="1"/>
          </p:nvPr>
        </p:nvSpPr>
        <p:spPr>
          <a:xfrm>
            <a:off x="1524000" y="1752600"/>
            <a:ext cx="8992922" cy="5105400"/>
          </a:xfrm>
        </p:spPr>
        <p:txBody>
          <a:bodyPr>
            <a:normAutofit/>
          </a:bodyPr>
          <a:lstStyle/>
          <a:p>
            <a:pPr marL="457200" indent="-457200">
              <a:buFont typeface="+mj-lt"/>
              <a:buAutoNum type="arabicPeriod"/>
            </a:pPr>
            <a:r>
              <a:rPr lang="en-US" dirty="0">
                <a:solidFill>
                  <a:schemeClr val="accent5"/>
                </a:solidFill>
              </a:rPr>
              <a:t>The element selector:  </a:t>
            </a:r>
            <a:r>
              <a:rPr lang="en-US" dirty="0"/>
              <a:t>selects elements based on the element </a:t>
            </a:r>
            <a:r>
              <a:rPr lang="en-US" dirty="0">
                <a:solidFill>
                  <a:srgbClr val="008000"/>
                </a:solidFill>
              </a:rPr>
              <a:t>name</a:t>
            </a:r>
            <a:r>
              <a:rPr lang="en-US" dirty="0"/>
              <a:t>.</a:t>
            </a:r>
          </a:p>
          <a:p>
            <a:pPr marL="457200" indent="-457200">
              <a:buFont typeface="+mj-lt"/>
              <a:buAutoNum type="arabicPeriod"/>
            </a:pPr>
            <a:r>
              <a:rPr lang="en-US" dirty="0">
                <a:solidFill>
                  <a:srgbClr val="DC5924"/>
                </a:solidFill>
              </a:rPr>
              <a:t>The id selector: </a:t>
            </a:r>
            <a:r>
              <a:rPr lang="en-US" dirty="0"/>
              <a:t>uses the id attribute of an HTML element to select a specific element.</a:t>
            </a:r>
          </a:p>
          <a:p>
            <a:pPr marL="457200" indent="-457200">
              <a:buFont typeface="+mj-lt"/>
              <a:buAutoNum type="arabicPeriod"/>
            </a:pPr>
            <a:r>
              <a:rPr lang="en-US" dirty="0">
                <a:solidFill>
                  <a:srgbClr val="DC5924"/>
                </a:solidFill>
              </a:rPr>
              <a:t>The class selector: </a:t>
            </a:r>
            <a:r>
              <a:rPr lang="en-US" dirty="0"/>
              <a:t>selects elements with a specific class attribute.</a:t>
            </a:r>
          </a:p>
          <a:p>
            <a:pPr marL="342900" indent="-342900">
              <a:buFont typeface="Wingdings" charset="2"/>
              <a:buChar char="²"/>
            </a:pPr>
            <a:r>
              <a:rPr lang="en-US" dirty="0"/>
              <a:t>To select elements with a specific class, write a period (</a:t>
            </a:r>
            <a:r>
              <a:rPr lang="en-US" dirty="0">
                <a:solidFill>
                  <a:srgbClr val="FF0000"/>
                </a:solidFill>
              </a:rPr>
              <a:t>.</a:t>
            </a:r>
            <a:r>
              <a:rPr lang="en-US" dirty="0"/>
              <a:t>) character, followed by the name of the class.</a:t>
            </a:r>
          </a:p>
          <a:p>
            <a:pPr marL="342900" indent="-342900">
              <a:buFont typeface="Wingdings" charset="2"/>
              <a:buChar char="²"/>
            </a:pPr>
            <a:r>
              <a:rPr lang="en-US" dirty="0"/>
              <a:t>In the example below, all HTML elements with class="center" will be red and center-aligned:</a:t>
            </a:r>
          </a:p>
          <a:p>
            <a:endParaRPr lang="en-US" dirty="0">
              <a:solidFill>
                <a:srgbClr val="DC5924"/>
              </a:solidFill>
            </a:endParaRPr>
          </a:p>
          <a:p>
            <a:pPr marL="342900" indent="-342900">
              <a:buFont typeface="Arial"/>
              <a:buChar char="•"/>
            </a:pPr>
            <a:endParaRPr lang="fr-FR"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53818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274638"/>
            <a:ext cx="8435280" cy="850106"/>
          </a:xfrm>
        </p:spPr>
        <p:txBody>
          <a:bodyPr>
            <a:normAutofit/>
          </a:bodyPr>
          <a:lstStyle/>
          <a:p>
            <a:r>
              <a:rPr lang="fr-FR" b="1" dirty="0"/>
              <a:t>Management background? </a:t>
            </a:r>
            <a:endParaRPr lang="fr-FR" dirty="0"/>
          </a:p>
        </p:txBody>
      </p:sp>
      <p:sp>
        <p:nvSpPr>
          <p:cNvPr id="9" name="Espace réservé du contenu 2"/>
          <p:cNvSpPr txBox="1">
            <a:spLocks/>
          </p:cNvSpPr>
          <p:nvPr/>
        </p:nvSpPr>
        <p:spPr>
          <a:xfrm>
            <a:off x="1775520" y="1340768"/>
            <a:ext cx="5328592" cy="3816424"/>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&lt;!DOCTYPE html&gt; </a:t>
            </a:r>
          </a:p>
          <a:p>
            <a:pPr marL="265176" indent="-265176">
              <a:spcBef>
                <a:spcPts val="250"/>
              </a:spcBef>
              <a:buClr>
                <a:schemeClr val="accent1"/>
              </a:buClr>
              <a:buSzPct val="80000"/>
              <a:defRPr/>
            </a:pPr>
            <a:r>
              <a:rPr lang="en-US" sz="1400" b="1" dirty="0">
                <a:solidFill>
                  <a:srgbClr val="7030A0"/>
                </a:solidFill>
                <a:cs typeface="Arial" pitchFamily="34" charset="0"/>
              </a:rPr>
              <a:t>&lt;html&gt;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r>
              <a:rPr lang="en-US" sz="1400" b="1" dirty="0">
                <a:solidFill>
                  <a:srgbClr val="7030A0"/>
                </a:solidFill>
                <a:cs typeface="Arial" pitchFamily="34" charset="0"/>
              </a:rPr>
              <a:t>	       &lt;title&gt; Background&lt;/title&gt;</a:t>
            </a:r>
          </a:p>
          <a:p>
            <a:pPr marL="265176" indent="-265176">
              <a:spcBef>
                <a:spcPts val="250"/>
              </a:spcBef>
              <a:buClr>
                <a:schemeClr val="accent1"/>
              </a:buClr>
              <a:buSzPct val="80000"/>
              <a:defRPr/>
            </a:pPr>
            <a:r>
              <a:rPr lang="en-US" sz="1400" b="1" dirty="0">
                <a:solidFill>
                  <a:srgbClr val="7030A0"/>
                </a:solidFill>
                <a:cs typeface="Arial" pitchFamily="34" charset="0"/>
              </a:rPr>
              <a:t>	       &lt;meta </a:t>
            </a:r>
            <a:r>
              <a:rPr lang="en-US" sz="1400" b="1" dirty="0" err="1">
                <a:solidFill>
                  <a:srgbClr val="7030A0"/>
                </a:solidFill>
                <a:cs typeface="Arial" pitchFamily="34" charset="0"/>
              </a:rPr>
              <a:t>charset</a:t>
            </a:r>
            <a:r>
              <a:rPr lang="en-US" sz="1400" b="1" dirty="0">
                <a:solidFill>
                  <a:srgbClr val="7030A0"/>
                </a:solidFill>
                <a:cs typeface="Arial" pitchFamily="34" charset="0"/>
              </a:rPr>
              <a:t>="utf-8"&gt;</a:t>
            </a:r>
          </a:p>
          <a:p>
            <a:pPr marL="265176" indent="-265176">
              <a:spcBef>
                <a:spcPts val="250"/>
              </a:spcBef>
              <a:buClr>
                <a:schemeClr val="accent1"/>
              </a:buClr>
              <a:buSzPct val="80000"/>
              <a:defRPr/>
            </a:pPr>
            <a:r>
              <a:rPr lang="en-US" sz="1400" b="1" dirty="0">
                <a:solidFill>
                  <a:srgbClr val="C00000"/>
                </a:solidFill>
                <a:cs typeface="Arial" pitchFamily="34" charset="0"/>
              </a:rPr>
              <a:t>               &lt;link </a:t>
            </a:r>
            <a:r>
              <a:rPr lang="en-US" sz="1400" b="1" dirty="0" err="1">
                <a:solidFill>
                  <a:srgbClr val="C00000"/>
                </a:solidFill>
                <a:cs typeface="Arial" pitchFamily="34" charset="0"/>
              </a:rPr>
              <a:t>rel</a:t>
            </a:r>
            <a:r>
              <a:rPr lang="en-US" sz="1400" b="1" dirty="0">
                <a:solidFill>
                  <a:srgbClr val="C00000"/>
                </a:solidFill>
                <a:cs typeface="Arial" pitchFamily="34" charset="0"/>
              </a:rPr>
              <a:t>=“</a:t>
            </a:r>
            <a:r>
              <a:rPr lang="en-US" sz="1400" b="1" dirty="0" err="1">
                <a:solidFill>
                  <a:srgbClr val="C00000"/>
                </a:solidFill>
                <a:cs typeface="Arial" pitchFamily="34" charset="0"/>
              </a:rPr>
              <a:t>stylesheet</a:t>
            </a:r>
            <a:r>
              <a:rPr lang="en-US" sz="1400" b="1" dirty="0">
                <a:solidFill>
                  <a:srgbClr val="C00000"/>
                </a:solidFill>
                <a:cs typeface="Arial" pitchFamily="34" charset="0"/>
              </a:rPr>
              <a:t>”  </a:t>
            </a:r>
            <a:r>
              <a:rPr lang="en-US" sz="1400" b="1" dirty="0" err="1">
                <a:solidFill>
                  <a:srgbClr val="C00000"/>
                </a:solidFill>
                <a:cs typeface="Arial" pitchFamily="34" charset="0"/>
              </a:rPr>
              <a:t>href</a:t>
            </a:r>
            <a:r>
              <a:rPr lang="en-US" sz="1400" b="1" dirty="0">
                <a:solidFill>
                  <a:srgbClr val="C00000"/>
                </a:solidFill>
                <a:cs typeface="Arial" pitchFamily="34" charset="0"/>
              </a:rPr>
              <a:t>=“background.css”/&gt;</a:t>
            </a:r>
          </a:p>
          <a:p>
            <a:pPr marL="265176" indent="-265176">
              <a:spcBef>
                <a:spcPts val="250"/>
              </a:spcBef>
              <a:buClr>
                <a:schemeClr val="accent1"/>
              </a:buClr>
              <a:buSzPct val="80000"/>
              <a:defRPr/>
            </a:pPr>
            <a:r>
              <a:rPr lang="en-US" sz="1400" b="1" dirty="0">
                <a:solidFill>
                  <a:srgbClr val="7030A0"/>
                </a:solidFill>
                <a:cs typeface="Arial" pitchFamily="34" charset="0"/>
              </a:rPr>
              <a:t>        &lt;/head&gt;</a:t>
            </a:r>
          </a:p>
          <a:p>
            <a:pPr marL="265176" indent="-265176">
              <a:spcBef>
                <a:spcPts val="250"/>
              </a:spcBef>
              <a:buClr>
                <a:schemeClr val="accent1"/>
              </a:buClr>
              <a:buSzPct val="80000"/>
              <a:defRPr/>
            </a:pPr>
            <a:endParaRPr lang="en-US" sz="1400" b="1" dirty="0">
              <a:solidFill>
                <a:srgbClr val="7030A0"/>
              </a:solidFill>
              <a:cs typeface="Arial" pitchFamily="34" charset="0"/>
            </a:endParaRPr>
          </a:p>
          <a:p>
            <a:pPr marL="265176" indent="-265176">
              <a:spcBef>
                <a:spcPts val="250"/>
              </a:spcBef>
              <a:buClr>
                <a:schemeClr val="accent1"/>
              </a:buClr>
              <a:buSzPct val="80000"/>
              <a:defRPr/>
            </a:pPr>
            <a:r>
              <a:rPr lang="en-US" sz="1400" b="1" dirty="0">
                <a:solidFill>
                  <a:srgbClr val="7030A0"/>
                </a:solidFill>
                <a:cs typeface="Arial" pitchFamily="34" charset="0"/>
              </a:rPr>
              <a:t>	  &lt;body&gt;</a:t>
            </a:r>
          </a:p>
          <a:p>
            <a:pPr marL="265176" indent="-265176">
              <a:spcBef>
                <a:spcPts val="250"/>
              </a:spcBef>
              <a:buClr>
                <a:schemeClr val="accent1"/>
              </a:buClr>
              <a:buSzPct val="80000"/>
              <a:defRPr/>
            </a:pPr>
            <a:r>
              <a:rPr lang="en-US" sz="1400" b="1" dirty="0">
                <a:solidFill>
                  <a:srgbClr val="7030A0"/>
                </a:solidFill>
                <a:cs typeface="Arial" pitchFamily="34" charset="0"/>
              </a:rPr>
              <a:t>            &lt;p class=“p1”&gt; A paragraph  &lt;/p&gt;</a:t>
            </a:r>
          </a:p>
          <a:p>
            <a:pPr marL="265176" indent="-265176">
              <a:spcBef>
                <a:spcPts val="250"/>
              </a:spcBef>
              <a:buClr>
                <a:schemeClr val="accent1"/>
              </a:buClr>
              <a:buSzPct val="80000"/>
              <a:defRPr/>
            </a:pPr>
            <a:r>
              <a:rPr lang="en-US" sz="1400" b="1" dirty="0">
                <a:solidFill>
                  <a:srgbClr val="7030A0"/>
                </a:solidFill>
                <a:cs typeface="Arial" pitchFamily="34" charset="0"/>
              </a:rPr>
              <a:t>	   &lt;/body&gt;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&lt;/html&gt;</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pic>
        <p:nvPicPr>
          <p:cNvPr id="17410" name="Picture 2"/>
          <p:cNvPicPr>
            <a:picLocks noChangeAspect="1" noChangeArrowheads="1"/>
          </p:cNvPicPr>
          <p:nvPr/>
        </p:nvPicPr>
        <p:blipFill>
          <a:blip r:embed="rId2" cstate="print"/>
          <a:srcRect/>
          <a:stretch>
            <a:fillRect/>
          </a:stretch>
        </p:blipFill>
        <p:spPr bwMode="auto">
          <a:xfrm>
            <a:off x="5200234" y="4845435"/>
            <a:ext cx="3019425" cy="1495425"/>
          </a:xfrm>
          <a:prstGeom prst="rect">
            <a:avLst/>
          </a:prstGeom>
          <a:noFill/>
          <a:ln w="9525">
            <a:solidFill>
              <a:srgbClr val="000000"/>
            </a:solidFill>
            <a:miter lim="800000"/>
            <a:headEnd/>
            <a:tailEnd/>
          </a:ln>
        </p:spPr>
      </p:pic>
      <p:sp>
        <p:nvSpPr>
          <p:cNvPr id="11" name="Espace réservé du contenu 2"/>
          <p:cNvSpPr txBox="1">
            <a:spLocks/>
          </p:cNvSpPr>
          <p:nvPr/>
        </p:nvSpPr>
        <p:spPr>
          <a:xfrm>
            <a:off x="6064734" y="3645024"/>
            <a:ext cx="4527066" cy="100811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Autofit/>
          </a:bodyPr>
          <a:lstStyle/>
          <a:p>
            <a:pPr marL="265176" indent="-265176">
              <a:spcBef>
                <a:spcPts val="250"/>
              </a:spcBef>
              <a:buClr>
                <a:schemeClr val="accent1"/>
              </a:buClr>
              <a:buSzPct val="80000"/>
              <a:defRPr/>
            </a:pPr>
            <a:r>
              <a:rPr lang="en-US" sz="1400" b="1" dirty="0">
                <a:solidFill>
                  <a:srgbClr val="7030A0"/>
                </a:solidFill>
                <a:cs typeface="Arial" pitchFamily="34" charset="0"/>
              </a:rPr>
              <a:t>Body{</a:t>
            </a:r>
          </a:p>
          <a:p>
            <a:pPr marL="265176" indent="-265176">
              <a:spcBef>
                <a:spcPts val="250"/>
              </a:spcBef>
              <a:buClr>
                <a:schemeClr val="accent1"/>
              </a:buClr>
              <a:buSzPct val="80000"/>
              <a:defRPr/>
            </a:pPr>
            <a:r>
              <a:rPr lang="en-US" sz="1400" b="1" dirty="0">
                <a:solidFill>
                  <a:srgbClr val="7030A0"/>
                </a:solidFill>
                <a:cs typeface="Arial" pitchFamily="34" charset="0"/>
              </a:rPr>
              <a:t>       </a:t>
            </a:r>
            <a:r>
              <a:rPr lang="en-US" sz="1400" b="1" dirty="0" err="1">
                <a:solidFill>
                  <a:srgbClr val="FF0000"/>
                </a:solidFill>
                <a:cs typeface="Arial" pitchFamily="34" charset="0"/>
              </a:rPr>
              <a:t>background-image:url</a:t>
            </a:r>
            <a:r>
              <a:rPr lang="en-US" sz="1400" b="1" dirty="0">
                <a:solidFill>
                  <a:srgbClr val="FF0000"/>
                </a:solidFill>
                <a:cs typeface="Arial" pitchFamily="34" charset="0"/>
              </a:rPr>
              <a:t>(“nature_image1.jpg”);</a:t>
            </a:r>
          </a:p>
          <a:p>
            <a:pPr marL="265176" indent="-265176">
              <a:spcBef>
                <a:spcPts val="250"/>
              </a:spcBef>
              <a:buClr>
                <a:schemeClr val="accent1"/>
              </a:buClr>
              <a:buSzPct val="80000"/>
              <a:defRPr/>
            </a:pPr>
            <a:r>
              <a:rPr lang="en-US" sz="1400" b="1" dirty="0">
                <a:solidFill>
                  <a:srgbClr val="7030A0"/>
                </a:solidFill>
                <a:cs typeface="Arial" pitchFamily="34" charset="0"/>
              </a:rPr>
              <a:t>         }</a:t>
            </a:r>
            <a:endParaRPr lang="fr-FR" sz="1400" b="1" dirty="0">
              <a:solidFill>
                <a:srgbClr val="7030A0"/>
              </a:solidFill>
              <a:cs typeface="Arial" pitchFamily="34" charset="0"/>
            </a:endParaRPr>
          </a:p>
        </p:txBody>
      </p:sp>
      <p:sp>
        <p:nvSpPr>
          <p:cNvPr id="12" name="ZoneTexte 11"/>
          <p:cNvSpPr txBox="1"/>
          <p:nvPr/>
        </p:nvSpPr>
        <p:spPr>
          <a:xfrm>
            <a:off x="6064735" y="3306470"/>
            <a:ext cx="1763619" cy="338554"/>
          </a:xfrm>
          <a:prstGeom prst="rect">
            <a:avLst/>
          </a:prstGeom>
          <a:solidFill>
            <a:schemeClr val="bg1"/>
          </a:solidFill>
          <a:ln>
            <a:solidFill>
              <a:srgbClr val="000000"/>
            </a:solidFill>
          </a:ln>
        </p:spPr>
        <p:txBody>
          <a:bodyPr wrap="square" rtlCol="0">
            <a:spAutoFit/>
          </a:bodyPr>
          <a:lstStyle/>
          <a:p>
            <a:r>
              <a:rPr lang="fr-FR" sz="1600" dirty="0"/>
              <a:t>background.css</a:t>
            </a:r>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67256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28056" y="404664"/>
            <a:ext cx="8239944" cy="706090"/>
          </a:xfrm>
        </p:spPr>
        <p:txBody>
          <a:bodyPr>
            <a:normAutofit/>
          </a:bodyPr>
          <a:lstStyle/>
          <a:p>
            <a:r>
              <a:rPr lang="fr-FR" b="1" dirty="0"/>
              <a:t>Management background? </a:t>
            </a:r>
            <a:endParaRPr lang="fr-FR" dirty="0"/>
          </a:p>
        </p:txBody>
      </p:sp>
      <p:pic>
        <p:nvPicPr>
          <p:cNvPr id="16386" name="Picture 2"/>
          <p:cNvPicPr>
            <a:picLocks noChangeAspect="1" noChangeArrowheads="1"/>
          </p:cNvPicPr>
          <p:nvPr/>
        </p:nvPicPr>
        <p:blipFill>
          <a:blip r:embed="rId2" cstate="print"/>
          <a:srcRect/>
          <a:stretch>
            <a:fillRect/>
          </a:stretch>
        </p:blipFill>
        <p:spPr bwMode="auto">
          <a:xfrm>
            <a:off x="1847528" y="2780929"/>
            <a:ext cx="8401050" cy="3686175"/>
          </a:xfrm>
          <a:prstGeom prst="rect">
            <a:avLst/>
          </a:prstGeom>
          <a:noFill/>
          <a:ln w="9525">
            <a:solidFill>
              <a:srgbClr val="000000"/>
            </a:solidFill>
            <a:miter lim="800000"/>
            <a:headEnd/>
            <a:tailEnd/>
          </a:ln>
        </p:spPr>
      </p:pic>
      <p:sp>
        <p:nvSpPr>
          <p:cNvPr id="12" name="Rectangle 11"/>
          <p:cNvSpPr/>
          <p:nvPr/>
        </p:nvSpPr>
        <p:spPr>
          <a:xfrm>
            <a:off x="2028056" y="1122338"/>
            <a:ext cx="8100392" cy="1077218"/>
          </a:xfrm>
          <a:prstGeom prst="rect">
            <a:avLst/>
          </a:prstGeom>
          <a:solidFill>
            <a:schemeClr val="bg1"/>
          </a:solidFill>
          <a:ln>
            <a:solidFill>
              <a:srgbClr val="000000"/>
            </a:solidFill>
          </a:ln>
        </p:spPr>
        <p:txBody>
          <a:bodyPr wrap="square">
            <a:spAutoFit/>
          </a:bodyPr>
          <a:lstStyle/>
          <a:p>
            <a:r>
              <a:rPr lang="en-US" sz="1600" dirty="0"/>
              <a:t>By default, the image is repeated horizontally and vertically to fill the entire space of our web page since we have inserted in our body element.</a:t>
            </a:r>
          </a:p>
          <a:p>
            <a:r>
              <a:rPr lang="en-US" sz="1600" dirty="0"/>
              <a:t>If your original image occupies more space than the element in which you insert it, it will not be repeated but instead clipped.</a:t>
            </a:r>
            <a:endParaRPr lang="fr-FR" sz="1600" dirty="0"/>
          </a:p>
        </p:txBody>
      </p:sp>
      <p:sp>
        <p:nvSpPr>
          <p:cNvPr id="7" name="TextBox 6"/>
          <p:cNvSpPr txBox="1"/>
          <p:nvPr/>
        </p:nvSpPr>
        <p:spPr>
          <a:xfrm>
            <a:off x="5588001" y="2299844"/>
            <a:ext cx="903837" cy="400110"/>
          </a:xfrm>
          <a:prstGeom prst="rect">
            <a:avLst/>
          </a:prstGeom>
          <a:noFill/>
        </p:spPr>
        <p:txBody>
          <a:bodyPr wrap="none" rtlCol="0">
            <a:spAutoFit/>
          </a:bodyPr>
          <a:lstStyle/>
          <a:p>
            <a:r>
              <a:rPr lang="en-US" sz="2000" b="1" dirty="0"/>
              <a:t>Result </a:t>
            </a:r>
          </a:p>
        </p:txBody>
      </p:sp>
    </p:spTree>
    <p:extLst>
      <p:ext uri="{BB962C8B-B14F-4D97-AF65-F5344CB8AC3E}">
        <p14:creationId xmlns:p14="http://schemas.microsoft.com/office/powerpoint/2010/main" val="23876232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43492" y="274638"/>
            <a:ext cx="8167309" cy="1033939"/>
          </a:xfrm>
        </p:spPr>
        <p:txBody>
          <a:bodyPr>
            <a:normAutofit/>
          </a:bodyPr>
          <a:lstStyle/>
          <a:p>
            <a:r>
              <a:rPr lang="fr-FR" b="1" dirty="0"/>
              <a:t>Management background? </a:t>
            </a:r>
            <a:endParaRPr lang="fr-FR" dirty="0"/>
          </a:p>
        </p:txBody>
      </p:sp>
      <p:sp>
        <p:nvSpPr>
          <p:cNvPr id="5" name="Espace réservé du contenu 4"/>
          <p:cNvSpPr>
            <a:spLocks noGrp="1"/>
          </p:cNvSpPr>
          <p:nvPr>
            <p:ph idx="1"/>
          </p:nvPr>
        </p:nvSpPr>
        <p:spPr>
          <a:xfrm>
            <a:off x="2438400" y="1447800"/>
            <a:ext cx="7772400" cy="1189112"/>
          </a:xfrm>
          <a:ln>
            <a:solidFill>
              <a:srgbClr val="000000"/>
            </a:solidFill>
          </a:ln>
        </p:spPr>
        <p:txBody>
          <a:bodyPr>
            <a:normAutofit fontScale="92500"/>
          </a:bodyPr>
          <a:lstStyle/>
          <a:p>
            <a:r>
              <a:rPr lang="en-US" dirty="0"/>
              <a:t>This is what happens in the following example where we have </a:t>
            </a:r>
            <a:r>
              <a:rPr lang="en-US" sz="2400" dirty="0"/>
              <a:t>inserted our background image of our p element to which we have given the dimensions of 200px * 100px:</a:t>
            </a:r>
            <a:endParaRPr lang="fr-FR" sz="2400" dirty="0"/>
          </a:p>
        </p:txBody>
      </p:sp>
      <p:pic>
        <p:nvPicPr>
          <p:cNvPr id="18434" name="Picture 2"/>
          <p:cNvPicPr>
            <a:picLocks noChangeAspect="1" noChangeArrowheads="1"/>
          </p:cNvPicPr>
          <p:nvPr/>
        </p:nvPicPr>
        <p:blipFill>
          <a:blip r:embed="rId2" cstate="print"/>
          <a:srcRect/>
          <a:stretch>
            <a:fillRect/>
          </a:stretch>
        </p:blipFill>
        <p:spPr bwMode="auto">
          <a:xfrm>
            <a:off x="3976536" y="4489876"/>
            <a:ext cx="5810250" cy="1657350"/>
          </a:xfrm>
          <a:prstGeom prst="rect">
            <a:avLst/>
          </a:prstGeom>
          <a:noFill/>
          <a:ln w="9525">
            <a:solidFill>
              <a:srgbClr val="000000"/>
            </a:solidFill>
            <a:miter lim="800000"/>
            <a:headEnd/>
            <a:tailEnd/>
          </a:ln>
        </p:spPr>
      </p:pic>
      <p:sp>
        <p:nvSpPr>
          <p:cNvPr id="8" name="Rectangle 7"/>
          <p:cNvSpPr/>
          <p:nvPr/>
        </p:nvSpPr>
        <p:spPr>
          <a:xfrm>
            <a:off x="2639616" y="2786311"/>
            <a:ext cx="4572000" cy="1323439"/>
          </a:xfrm>
          <a:prstGeom prst="rect">
            <a:avLst/>
          </a:prstGeom>
          <a:ln>
            <a:solidFill>
              <a:srgbClr val="000000"/>
            </a:solidFill>
          </a:ln>
        </p:spPr>
        <p:txBody>
          <a:bodyPr>
            <a:spAutoFit/>
          </a:bodyPr>
          <a:lstStyle/>
          <a:p>
            <a:r>
              <a:rPr lang="en-US" sz="1600" dirty="0">
                <a:solidFill>
                  <a:srgbClr val="7030A0"/>
                </a:solidFill>
              </a:rPr>
              <a:t>P{</a:t>
            </a:r>
          </a:p>
          <a:p>
            <a:r>
              <a:rPr lang="en-US" sz="1600" dirty="0">
                <a:solidFill>
                  <a:srgbClr val="7030A0"/>
                </a:solidFill>
              </a:rPr>
              <a:t>       height:100px;</a:t>
            </a:r>
          </a:p>
          <a:p>
            <a:r>
              <a:rPr lang="en-US" sz="1600" dirty="0">
                <a:solidFill>
                  <a:srgbClr val="7030A0"/>
                </a:solidFill>
              </a:rPr>
              <a:t>       width:200px;</a:t>
            </a:r>
          </a:p>
          <a:p>
            <a:r>
              <a:rPr lang="en-US" sz="1600" dirty="0">
                <a:solidFill>
                  <a:srgbClr val="7030A0"/>
                </a:solidFill>
              </a:rPr>
              <a:t>       background-</a:t>
            </a:r>
            <a:r>
              <a:rPr lang="en-US" sz="1600" dirty="0" err="1">
                <a:solidFill>
                  <a:srgbClr val="7030A0"/>
                </a:solidFill>
              </a:rPr>
              <a:t>image:url</a:t>
            </a:r>
            <a:r>
              <a:rPr lang="en-US" sz="1600" dirty="0">
                <a:solidFill>
                  <a:srgbClr val="7030A0"/>
                </a:solidFill>
              </a:rPr>
              <a:t>("nature_image1.jpg");</a:t>
            </a:r>
          </a:p>
          <a:p>
            <a:r>
              <a:rPr lang="en-US" sz="1600" dirty="0">
                <a:solidFill>
                  <a:srgbClr val="7030A0"/>
                </a:solidFill>
              </a:rPr>
              <a:t>     }</a:t>
            </a:r>
          </a:p>
        </p:txBody>
      </p:sp>
      <p:sp>
        <p:nvSpPr>
          <p:cNvPr id="6" name="Rectangle 5"/>
          <p:cNvSpPr/>
          <p:nvPr/>
        </p:nvSpPr>
        <p:spPr>
          <a:xfrm rot="16200000">
            <a:off x="7784067" y="3576269"/>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sp>
        <p:nvSpPr>
          <p:cNvPr id="9" name="TextBox 8"/>
          <p:cNvSpPr txBox="1"/>
          <p:nvPr/>
        </p:nvSpPr>
        <p:spPr>
          <a:xfrm>
            <a:off x="7535334" y="4072833"/>
            <a:ext cx="903837" cy="400110"/>
          </a:xfrm>
          <a:prstGeom prst="rect">
            <a:avLst/>
          </a:prstGeom>
          <a:noFill/>
        </p:spPr>
        <p:txBody>
          <a:bodyPr wrap="none" rtlCol="0">
            <a:spAutoFit/>
          </a:bodyPr>
          <a:lstStyle/>
          <a:p>
            <a:r>
              <a:rPr lang="en-US" sz="2000" b="1" dirty="0"/>
              <a:t>Result </a:t>
            </a:r>
          </a:p>
        </p:txBody>
      </p:sp>
    </p:spTree>
    <p:extLst>
      <p:ext uri="{BB962C8B-B14F-4D97-AF65-F5344CB8AC3E}">
        <p14:creationId xmlns:p14="http://schemas.microsoft.com/office/powerpoint/2010/main" val="27135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1173162"/>
          </a:xfrm>
        </p:spPr>
        <p:txBody>
          <a:bodyPr>
            <a:normAutofit/>
          </a:bodyPr>
          <a:lstStyle/>
          <a:p>
            <a:r>
              <a:rPr lang="en-US" b="1" dirty="0"/>
              <a:t>Position and background repeat</a:t>
            </a:r>
            <a:endParaRPr lang="fr-FR" dirty="0"/>
          </a:p>
        </p:txBody>
      </p:sp>
      <p:sp>
        <p:nvSpPr>
          <p:cNvPr id="5" name="Espace réservé du contenu 4"/>
          <p:cNvSpPr>
            <a:spLocks noGrp="1"/>
          </p:cNvSpPr>
          <p:nvPr>
            <p:ph idx="1"/>
          </p:nvPr>
        </p:nvSpPr>
        <p:spPr>
          <a:xfrm>
            <a:off x="2063552" y="1447800"/>
            <a:ext cx="7776864" cy="4572000"/>
          </a:xfrm>
        </p:spPr>
        <p:txBody>
          <a:bodyPr>
            <a:normAutofit/>
          </a:bodyPr>
          <a:lstStyle/>
          <a:p>
            <a:pPr>
              <a:buNone/>
            </a:pPr>
            <a:r>
              <a:rPr lang="en-US" sz="2000" dirty="0"/>
              <a:t>The </a:t>
            </a:r>
            <a:r>
              <a:rPr lang="en-US" sz="2000" dirty="0">
                <a:solidFill>
                  <a:srgbClr val="0000FF"/>
                </a:solidFill>
              </a:rPr>
              <a:t>background-repeat </a:t>
            </a:r>
            <a:r>
              <a:rPr lang="en-US" sz="2000" dirty="0"/>
              <a:t>property allows us to manage the repeat of our background.</a:t>
            </a:r>
          </a:p>
          <a:p>
            <a:pPr>
              <a:buNone/>
            </a:pPr>
            <a:r>
              <a:rPr lang="en-US" sz="2000" dirty="0"/>
              <a:t>This property accepts four values:</a:t>
            </a:r>
          </a:p>
          <a:p>
            <a:pPr>
              <a:buNone/>
            </a:pPr>
            <a:r>
              <a:rPr lang="en-US" sz="2000" dirty="0"/>
              <a:t>• </a:t>
            </a:r>
            <a:r>
              <a:rPr lang="en-US" sz="2000" dirty="0">
                <a:solidFill>
                  <a:schemeClr val="accent2"/>
                </a:solidFill>
              </a:rPr>
              <a:t>Repeat</a:t>
            </a:r>
            <a:r>
              <a:rPr lang="en-US" sz="2000" dirty="0"/>
              <a:t>: the background is repeated horizontally and vertically,</a:t>
            </a:r>
          </a:p>
          <a:p>
            <a:pPr>
              <a:buNone/>
            </a:pPr>
            <a:r>
              <a:rPr lang="en-US" sz="2000" dirty="0"/>
              <a:t>this is the default behavior;</a:t>
            </a:r>
          </a:p>
          <a:p>
            <a:pPr>
              <a:buNone/>
            </a:pPr>
            <a:r>
              <a:rPr lang="en-US" sz="2000" dirty="0"/>
              <a:t>• </a:t>
            </a:r>
            <a:r>
              <a:rPr lang="en-US" sz="2000" dirty="0">
                <a:solidFill>
                  <a:schemeClr val="accent2"/>
                </a:solidFill>
              </a:rPr>
              <a:t>Repeat-x</a:t>
            </a:r>
            <a:r>
              <a:rPr lang="en-US" sz="2000" dirty="0"/>
              <a:t>: the background repeated horizontally;</a:t>
            </a:r>
          </a:p>
          <a:p>
            <a:pPr>
              <a:buNone/>
            </a:pPr>
            <a:r>
              <a:rPr lang="en-US" sz="2000" dirty="0"/>
              <a:t>• </a:t>
            </a:r>
            <a:r>
              <a:rPr lang="en-US" sz="2000" dirty="0">
                <a:solidFill>
                  <a:schemeClr val="accent2"/>
                </a:solidFill>
              </a:rPr>
              <a:t>Repeat-y</a:t>
            </a:r>
            <a:r>
              <a:rPr lang="en-US" sz="2000" dirty="0"/>
              <a:t>: the background repeats only vertically;</a:t>
            </a:r>
          </a:p>
          <a:p>
            <a:pPr>
              <a:buNone/>
            </a:pPr>
            <a:r>
              <a:rPr lang="en-US" sz="2000" dirty="0"/>
              <a:t>• </a:t>
            </a:r>
            <a:r>
              <a:rPr lang="en-US" sz="2000" dirty="0">
                <a:solidFill>
                  <a:schemeClr val="accent2"/>
                </a:solidFill>
              </a:rPr>
              <a:t>No-repeat</a:t>
            </a:r>
            <a:r>
              <a:rPr lang="en-US" sz="2000" dirty="0"/>
              <a:t>: the background is not repeated.</a:t>
            </a:r>
            <a:endParaRPr lang="fr-FR" sz="20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7435982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1173162"/>
          </a:xfrm>
        </p:spPr>
        <p:txBody>
          <a:bodyPr>
            <a:normAutofit/>
          </a:bodyPr>
          <a:lstStyle/>
          <a:p>
            <a:r>
              <a:rPr lang="en-US" b="1" dirty="0"/>
              <a:t>Position and background repeat</a:t>
            </a:r>
            <a:endParaRPr lang="fr-FR" dirty="0"/>
          </a:p>
        </p:txBody>
      </p:sp>
      <p:pic>
        <p:nvPicPr>
          <p:cNvPr id="6" name="Picture 5" descr="Screen Shot 2018-02-17 at 11.29.50.png"/>
          <p:cNvPicPr>
            <a:picLocks noChangeAspect="1"/>
          </p:cNvPicPr>
          <p:nvPr/>
        </p:nvPicPr>
        <p:blipFill>
          <a:blip>
            <a:extLst>
              <a:ext uri="{28A0092B-C50C-407E-A947-70E740481C1C}">
                <a14:useLocalDpi xmlns:a14="http://schemas.microsoft.com/office/drawing/2010/main" val="0"/>
              </a:ext>
            </a:extLst>
          </a:blip>
          <a:stretch>
            <a:fillRect/>
          </a:stretch>
        </p:blipFill>
        <p:spPr>
          <a:xfrm>
            <a:off x="1725729" y="1447800"/>
            <a:ext cx="5346184" cy="3190150"/>
          </a:xfrm>
          <a:prstGeom prst="rect">
            <a:avLst/>
          </a:prstGeom>
        </p:spPr>
      </p:pic>
      <p:pic>
        <p:nvPicPr>
          <p:cNvPr id="7" name="Picture 6" descr="Screen Shot 2018-02-17 at 11.28.48.png"/>
          <p:cNvPicPr>
            <a:picLocks noChangeAspect="1"/>
          </p:cNvPicPr>
          <p:nvPr/>
        </p:nvPicPr>
        <p:blipFill>
          <a:blip>
            <a:extLst>
              <a:ext uri="{28A0092B-C50C-407E-A947-70E740481C1C}">
                <a14:useLocalDpi xmlns:a14="http://schemas.microsoft.com/office/drawing/2010/main" val="0"/>
              </a:ext>
            </a:extLst>
          </a:blip>
          <a:stretch>
            <a:fillRect/>
          </a:stretch>
        </p:blipFill>
        <p:spPr>
          <a:xfrm>
            <a:off x="4152900" y="4267200"/>
            <a:ext cx="6515100" cy="2590800"/>
          </a:xfrm>
          <a:prstGeom prst="rect">
            <a:avLst/>
          </a:prstGeom>
        </p:spPr>
      </p:pic>
      <p:sp>
        <p:nvSpPr>
          <p:cNvPr id="10" name="Rectangle 9"/>
          <p:cNvSpPr/>
          <p:nvPr/>
        </p:nvSpPr>
        <p:spPr>
          <a:xfrm rot="16200000">
            <a:off x="7784067" y="3576269"/>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sp>
        <p:nvSpPr>
          <p:cNvPr id="12" name="TextBox 11"/>
          <p:cNvSpPr txBox="1"/>
          <p:nvPr/>
        </p:nvSpPr>
        <p:spPr>
          <a:xfrm>
            <a:off x="7612579" y="3948614"/>
            <a:ext cx="903837" cy="400110"/>
          </a:xfrm>
          <a:prstGeom prst="rect">
            <a:avLst/>
          </a:prstGeom>
          <a:noFill/>
        </p:spPr>
        <p:txBody>
          <a:bodyPr wrap="none" rtlCol="0">
            <a:spAutoFit/>
          </a:bodyPr>
          <a:lstStyle/>
          <a:p>
            <a:r>
              <a:rPr lang="en-US" sz="2000" b="1" dirty="0"/>
              <a:t>Result </a:t>
            </a:r>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85013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1173162"/>
          </a:xfrm>
        </p:spPr>
        <p:txBody>
          <a:bodyPr>
            <a:normAutofit/>
          </a:bodyPr>
          <a:lstStyle/>
          <a:p>
            <a:r>
              <a:rPr lang="en-US" b="1" dirty="0"/>
              <a:t>Position and background repeat</a:t>
            </a:r>
            <a:endParaRPr lang="fr-FR" dirty="0"/>
          </a:p>
        </p:txBody>
      </p:sp>
      <p:sp>
        <p:nvSpPr>
          <p:cNvPr id="10" name="Rectangle 9"/>
          <p:cNvSpPr/>
          <p:nvPr/>
        </p:nvSpPr>
        <p:spPr>
          <a:xfrm rot="16200000">
            <a:off x="7802475" y="3833939"/>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pic>
        <p:nvPicPr>
          <p:cNvPr id="3" name="Picture 2" descr="Screen Shot 2018-02-17 at 11.30.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567" y="1447801"/>
            <a:ext cx="5240728" cy="3299345"/>
          </a:xfrm>
          <a:prstGeom prst="rect">
            <a:avLst/>
          </a:prstGeom>
        </p:spPr>
      </p:pic>
      <p:pic>
        <p:nvPicPr>
          <p:cNvPr id="4" name="Picture 3" descr="Screen Shot 2018-02-17 at 11.28.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314" y="4343477"/>
            <a:ext cx="5020686" cy="2514523"/>
          </a:xfrm>
          <a:prstGeom prst="rect">
            <a:avLst/>
          </a:prstGeom>
        </p:spPr>
      </p:pic>
      <p:sp>
        <p:nvSpPr>
          <p:cNvPr id="8" name="TextBox 7"/>
          <p:cNvSpPr txBox="1"/>
          <p:nvPr/>
        </p:nvSpPr>
        <p:spPr>
          <a:xfrm>
            <a:off x="8246534" y="3943366"/>
            <a:ext cx="903837" cy="400110"/>
          </a:xfrm>
          <a:prstGeom prst="rect">
            <a:avLst/>
          </a:prstGeom>
          <a:noFill/>
        </p:spPr>
        <p:txBody>
          <a:bodyPr wrap="none" rtlCol="0">
            <a:spAutoFit/>
          </a:bodyPr>
          <a:lstStyle/>
          <a:p>
            <a:r>
              <a:rPr lang="en-US" sz="2000" b="1" dirty="0"/>
              <a:t>Result </a:t>
            </a:r>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8808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1149401"/>
          </a:xfrm>
        </p:spPr>
        <p:txBody>
          <a:bodyPr>
            <a:normAutofit/>
          </a:bodyPr>
          <a:lstStyle/>
          <a:p>
            <a:r>
              <a:rPr lang="fr-FR" b="1" dirty="0"/>
              <a:t>Management background? </a:t>
            </a:r>
            <a:endParaRPr lang="fr-FR" dirty="0"/>
          </a:p>
        </p:txBody>
      </p:sp>
      <p:sp>
        <p:nvSpPr>
          <p:cNvPr id="6" name="Rectangle 5"/>
          <p:cNvSpPr/>
          <p:nvPr/>
        </p:nvSpPr>
        <p:spPr>
          <a:xfrm>
            <a:off x="2135560" y="1700808"/>
            <a:ext cx="4572000" cy="1077218"/>
          </a:xfrm>
          <a:prstGeom prst="rect">
            <a:avLst/>
          </a:prstGeom>
          <a:ln>
            <a:solidFill>
              <a:srgbClr val="000000"/>
            </a:solidFill>
          </a:ln>
        </p:spPr>
        <p:txBody>
          <a:bodyPr>
            <a:spAutoFit/>
          </a:bodyPr>
          <a:lstStyle/>
          <a:p>
            <a:r>
              <a:rPr lang="en-US" sz="1600" dirty="0">
                <a:solidFill>
                  <a:srgbClr val="7030A0"/>
                </a:solidFill>
              </a:rPr>
              <a:t>body{</a:t>
            </a:r>
          </a:p>
          <a:p>
            <a:r>
              <a:rPr lang="en-US" sz="1600" dirty="0">
                <a:solidFill>
                  <a:srgbClr val="7030A0"/>
                </a:solidFill>
              </a:rPr>
              <a:t>       background-</a:t>
            </a:r>
            <a:r>
              <a:rPr lang="en-US" sz="1600" dirty="0" err="1">
                <a:solidFill>
                  <a:srgbClr val="7030A0"/>
                </a:solidFill>
              </a:rPr>
              <a:t>image:url</a:t>
            </a:r>
            <a:r>
              <a:rPr lang="en-US" sz="1600" dirty="0">
                <a:solidFill>
                  <a:srgbClr val="7030A0"/>
                </a:solidFill>
              </a:rPr>
              <a:t>("nature_image1.jpg");</a:t>
            </a:r>
          </a:p>
          <a:p>
            <a:r>
              <a:rPr lang="en-US" sz="1600" dirty="0">
                <a:solidFill>
                  <a:srgbClr val="FF0000"/>
                </a:solidFill>
              </a:rPr>
              <a:t>       background-</a:t>
            </a:r>
            <a:r>
              <a:rPr lang="en-US" sz="1600" dirty="0" err="1">
                <a:solidFill>
                  <a:srgbClr val="FF0000"/>
                </a:solidFill>
              </a:rPr>
              <a:t>repeat:no</a:t>
            </a:r>
            <a:r>
              <a:rPr lang="en-US" sz="1600" dirty="0">
                <a:solidFill>
                  <a:srgbClr val="FF0000"/>
                </a:solidFill>
              </a:rPr>
              <a:t>-repeat;</a:t>
            </a:r>
          </a:p>
          <a:p>
            <a:r>
              <a:rPr lang="en-US" sz="1600" dirty="0">
                <a:solidFill>
                  <a:srgbClr val="7030A0"/>
                </a:solidFill>
              </a:rPr>
              <a:t>       }</a:t>
            </a:r>
          </a:p>
        </p:txBody>
      </p:sp>
      <p:pic>
        <p:nvPicPr>
          <p:cNvPr id="19458" name="Picture 2"/>
          <p:cNvPicPr>
            <a:picLocks noChangeAspect="1" noChangeArrowheads="1"/>
          </p:cNvPicPr>
          <p:nvPr/>
        </p:nvPicPr>
        <p:blipFill>
          <a:blip r:embed="rId2" cstate="print"/>
          <a:srcRect/>
          <a:stretch>
            <a:fillRect/>
          </a:stretch>
        </p:blipFill>
        <p:spPr bwMode="auto">
          <a:xfrm>
            <a:off x="2927649" y="3284985"/>
            <a:ext cx="5580617" cy="2390775"/>
          </a:xfrm>
          <a:prstGeom prst="rect">
            <a:avLst/>
          </a:prstGeom>
          <a:noFill/>
          <a:ln w="9525">
            <a:solidFill>
              <a:srgbClr val="000000"/>
            </a:solidFill>
            <a:miter lim="800000"/>
            <a:headEnd/>
            <a:tailEnd/>
          </a:ln>
        </p:spPr>
      </p:pic>
      <p:sp>
        <p:nvSpPr>
          <p:cNvPr id="7" name="Rectangle 6"/>
          <p:cNvSpPr/>
          <p:nvPr/>
        </p:nvSpPr>
        <p:spPr>
          <a:xfrm rot="16200000">
            <a:off x="7110654" y="2516415"/>
            <a:ext cx="383438" cy="523220"/>
          </a:xfrm>
          <a:prstGeom prst="rect">
            <a:avLst/>
          </a:prstGeom>
        </p:spPr>
        <p:txBody>
          <a:bodyPr wrap="none">
            <a:spAutoFit/>
          </a:bodyPr>
          <a:lstStyle/>
          <a:p>
            <a:r>
              <a:rPr lang="en-US" sz="2800" b="1" dirty="0">
                <a:latin typeface="Lucida Grande"/>
                <a:ea typeface="Lucida Grande"/>
                <a:cs typeface="Lucida Grande"/>
              </a:rPr>
              <a:t>↵</a:t>
            </a:r>
            <a:endParaRPr lang="en-US" sz="2800" dirty="0"/>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8362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274638"/>
            <a:ext cx="8435280" cy="922114"/>
          </a:xfrm>
        </p:spPr>
        <p:txBody>
          <a:bodyPr>
            <a:normAutofit/>
          </a:bodyPr>
          <a:lstStyle/>
          <a:p>
            <a:r>
              <a:rPr lang="fr-FR" b="1" dirty="0"/>
              <a:t>Management background? </a:t>
            </a:r>
            <a:endParaRPr lang="fr-FR" dirty="0"/>
          </a:p>
        </p:txBody>
      </p:sp>
      <p:sp>
        <p:nvSpPr>
          <p:cNvPr id="5" name="Espace réservé du contenu 4"/>
          <p:cNvSpPr>
            <a:spLocks noGrp="1"/>
          </p:cNvSpPr>
          <p:nvPr>
            <p:ph idx="1"/>
          </p:nvPr>
        </p:nvSpPr>
        <p:spPr>
          <a:xfrm>
            <a:off x="1775520" y="1447800"/>
            <a:ext cx="3744416" cy="3133328"/>
          </a:xfrm>
        </p:spPr>
        <p:txBody>
          <a:bodyPr>
            <a:normAutofit/>
          </a:bodyPr>
          <a:lstStyle/>
          <a:p>
            <a:r>
              <a:rPr lang="en-US" sz="2000" dirty="0"/>
              <a:t>To control the position of our background image, we use the </a:t>
            </a:r>
            <a:r>
              <a:rPr lang="en-US" sz="2000" dirty="0">
                <a:solidFill>
                  <a:srgbClr val="0000FF"/>
                </a:solidFill>
              </a:rPr>
              <a:t>background-position</a:t>
            </a:r>
            <a:r>
              <a:rPr lang="en-US" sz="2000" dirty="0"/>
              <a:t> property.</a:t>
            </a:r>
          </a:p>
          <a:p>
            <a:pPr>
              <a:buNone/>
            </a:pPr>
            <a:r>
              <a:rPr lang="en-US" sz="2000" dirty="0"/>
              <a:t>     This property requires two values to work: a </a:t>
            </a:r>
            <a:r>
              <a:rPr lang="en-US" sz="2000" dirty="0">
                <a:solidFill>
                  <a:schemeClr val="accent1"/>
                </a:solidFill>
              </a:rPr>
              <a:t>horizontal coordinate </a:t>
            </a:r>
            <a:r>
              <a:rPr lang="en-US" sz="2000" dirty="0"/>
              <a:t>and a </a:t>
            </a:r>
            <a:r>
              <a:rPr lang="en-US" sz="2000" dirty="0">
                <a:solidFill>
                  <a:schemeClr val="accent1"/>
                </a:solidFill>
              </a:rPr>
              <a:t>vertical coordinate</a:t>
            </a:r>
            <a:r>
              <a:rPr lang="en-US" sz="2000" dirty="0"/>
              <a:t>. </a:t>
            </a:r>
          </a:p>
          <a:p>
            <a:r>
              <a:rPr lang="en-US" sz="2000" dirty="0"/>
              <a:t>The background will be offset from the top edge to the left of its parent element.</a:t>
            </a:r>
            <a:endParaRPr lang="fr-FR" sz="2000" dirty="0"/>
          </a:p>
        </p:txBody>
      </p:sp>
      <p:sp>
        <p:nvSpPr>
          <p:cNvPr id="7" name="Rectangle 6"/>
          <p:cNvSpPr/>
          <p:nvPr/>
        </p:nvSpPr>
        <p:spPr>
          <a:xfrm>
            <a:off x="2063552" y="4797152"/>
            <a:ext cx="4176464" cy="1477328"/>
          </a:xfrm>
          <a:prstGeom prst="rect">
            <a:avLst/>
          </a:prstGeom>
        </p:spPr>
        <p:txBody>
          <a:bodyPr wrap="square">
            <a:spAutoFit/>
          </a:bodyPr>
          <a:lstStyle/>
          <a:p>
            <a:r>
              <a:rPr lang="en-US" dirty="0"/>
              <a:t>In this example, I shifted my 100px image to the right and 10px down from the top left corner of the body element, its parent. Remember that the body element occupies the hole of the page.</a:t>
            </a:r>
            <a:endParaRPr lang="fr-FR" dirty="0"/>
          </a:p>
        </p:txBody>
      </p:sp>
      <p:sp>
        <p:nvSpPr>
          <p:cNvPr id="8" name="Rectangle 7"/>
          <p:cNvSpPr/>
          <p:nvPr/>
        </p:nvSpPr>
        <p:spPr>
          <a:xfrm>
            <a:off x="5591944" y="1772817"/>
            <a:ext cx="4572000" cy="1323439"/>
          </a:xfrm>
          <a:prstGeom prst="rect">
            <a:avLst/>
          </a:prstGeom>
          <a:ln>
            <a:solidFill>
              <a:srgbClr val="000000"/>
            </a:solidFill>
          </a:ln>
        </p:spPr>
        <p:txBody>
          <a:bodyPr>
            <a:spAutoFit/>
          </a:bodyPr>
          <a:lstStyle/>
          <a:p>
            <a:r>
              <a:rPr lang="en-US" sz="1600" dirty="0">
                <a:solidFill>
                  <a:srgbClr val="7030A0"/>
                </a:solidFill>
              </a:rPr>
              <a:t>body{</a:t>
            </a:r>
          </a:p>
          <a:p>
            <a:r>
              <a:rPr lang="en-US" sz="1600" dirty="0">
                <a:solidFill>
                  <a:srgbClr val="7030A0"/>
                </a:solidFill>
              </a:rPr>
              <a:t>       background-</a:t>
            </a:r>
            <a:r>
              <a:rPr lang="en-US" sz="1600" dirty="0" err="1">
                <a:solidFill>
                  <a:srgbClr val="7030A0"/>
                </a:solidFill>
              </a:rPr>
              <a:t>image:url</a:t>
            </a:r>
            <a:r>
              <a:rPr lang="en-US" sz="1600" dirty="0">
                <a:solidFill>
                  <a:srgbClr val="7030A0"/>
                </a:solidFill>
              </a:rPr>
              <a:t>("nature_image1.jpg");</a:t>
            </a:r>
          </a:p>
          <a:p>
            <a:r>
              <a:rPr lang="en-US" sz="1600" dirty="0">
                <a:solidFill>
                  <a:srgbClr val="7030A0"/>
                </a:solidFill>
              </a:rPr>
              <a:t>       background-</a:t>
            </a:r>
            <a:r>
              <a:rPr lang="en-US" sz="1600" dirty="0" err="1">
                <a:solidFill>
                  <a:srgbClr val="7030A0"/>
                </a:solidFill>
              </a:rPr>
              <a:t>repeat:no</a:t>
            </a:r>
            <a:r>
              <a:rPr lang="en-US" sz="1600" dirty="0">
                <a:solidFill>
                  <a:srgbClr val="7030A0"/>
                </a:solidFill>
              </a:rPr>
              <a:t>-repeat;</a:t>
            </a:r>
          </a:p>
          <a:p>
            <a:r>
              <a:rPr lang="en-US" sz="1600" dirty="0">
                <a:solidFill>
                  <a:srgbClr val="7030A0"/>
                </a:solidFill>
              </a:rPr>
              <a:t>       background-position: 100px  10px;</a:t>
            </a:r>
          </a:p>
          <a:p>
            <a:r>
              <a:rPr lang="en-US" sz="1600" dirty="0">
                <a:solidFill>
                  <a:srgbClr val="7030A0"/>
                </a:solidFill>
              </a:rPr>
              <a:t>       }</a:t>
            </a:r>
          </a:p>
        </p:txBody>
      </p:sp>
      <p:pic>
        <p:nvPicPr>
          <p:cNvPr id="20482" name="Picture 2"/>
          <p:cNvPicPr>
            <a:picLocks noChangeAspect="1" noChangeArrowheads="1"/>
          </p:cNvPicPr>
          <p:nvPr/>
        </p:nvPicPr>
        <p:blipFill>
          <a:blip r:embed="rId3" cstate="print"/>
          <a:srcRect/>
          <a:stretch>
            <a:fillRect/>
          </a:stretch>
        </p:blipFill>
        <p:spPr bwMode="auto">
          <a:xfrm>
            <a:off x="6524948" y="3573016"/>
            <a:ext cx="3819525" cy="1924050"/>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29318049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260648"/>
            <a:ext cx="7988424" cy="1187152"/>
          </a:xfrm>
        </p:spPr>
        <p:txBody>
          <a:bodyPr>
            <a:normAutofit/>
          </a:bodyPr>
          <a:lstStyle/>
          <a:p>
            <a:r>
              <a:rPr lang="en-US" b="1" dirty="0"/>
              <a:t>Insert multiple background images</a:t>
            </a:r>
            <a:endParaRPr lang="fr-FR" dirty="0"/>
          </a:p>
        </p:txBody>
      </p:sp>
      <p:sp>
        <p:nvSpPr>
          <p:cNvPr id="5" name="Espace réservé du contenu 4"/>
          <p:cNvSpPr>
            <a:spLocks noGrp="1"/>
          </p:cNvSpPr>
          <p:nvPr>
            <p:ph idx="1"/>
          </p:nvPr>
        </p:nvSpPr>
        <p:spPr>
          <a:xfrm>
            <a:off x="1991544" y="1447800"/>
            <a:ext cx="8424936" cy="4572000"/>
          </a:xfrm>
        </p:spPr>
        <p:txBody>
          <a:bodyPr>
            <a:normAutofit/>
          </a:bodyPr>
          <a:lstStyle/>
          <a:p>
            <a:pPr marL="342900" indent="-342900">
              <a:buFont typeface="Arial"/>
              <a:buChar char="•"/>
            </a:pPr>
            <a:r>
              <a:rPr lang="en-US" sz="2400" dirty="0"/>
              <a:t>It is possible, thanks to CSS3, to insert multiple background images.</a:t>
            </a:r>
          </a:p>
          <a:p>
            <a:pPr marL="342900" indent="-342900">
              <a:buFont typeface="Arial"/>
              <a:buChar char="•"/>
            </a:pPr>
            <a:r>
              <a:rPr lang="en-US" sz="2400" dirty="0"/>
              <a:t>we will take two new images that will be placed in a subfolder and a parent folder for a change and see all the cases.</a:t>
            </a:r>
          </a:p>
          <a:p>
            <a:pPr>
              <a:buNone/>
            </a:pPr>
            <a:endParaRPr lang="en-US" sz="2400" dirty="0"/>
          </a:p>
          <a:p>
            <a:pPr>
              <a:buNone/>
            </a:pPr>
            <a:r>
              <a:rPr lang="en-US" sz="2400" dirty="0">
                <a:solidFill>
                  <a:schemeClr val="accent4"/>
                </a:solidFill>
              </a:rPr>
              <a:t>In practice, if your site is well built and not too complicated, you should have all your images in a folder named "images"</a:t>
            </a:r>
            <a:endParaRPr lang="fr-FR" sz="2400" dirty="0">
              <a:solidFill>
                <a:schemeClr val="accent4"/>
              </a:solidFill>
            </a:endParaRPr>
          </a:p>
        </p:txBody>
      </p:sp>
    </p:spTree>
    <p:extLst>
      <p:ext uri="{BB962C8B-B14F-4D97-AF65-F5344CB8AC3E}">
        <p14:creationId xmlns:p14="http://schemas.microsoft.com/office/powerpoint/2010/main" val="23968635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4892" y="404664"/>
            <a:ext cx="8379092" cy="957274"/>
          </a:xfrm>
        </p:spPr>
        <p:txBody>
          <a:bodyPr>
            <a:normAutofit/>
          </a:bodyPr>
          <a:lstStyle/>
          <a:p>
            <a:r>
              <a:rPr lang="en-US" b="1" dirty="0"/>
              <a:t>Insert multiple background images</a:t>
            </a:r>
            <a:endParaRPr lang="fr-FR" dirty="0"/>
          </a:p>
        </p:txBody>
      </p:sp>
      <p:sp>
        <p:nvSpPr>
          <p:cNvPr id="8" name="Rectangle 7"/>
          <p:cNvSpPr/>
          <p:nvPr/>
        </p:nvSpPr>
        <p:spPr>
          <a:xfrm>
            <a:off x="2752748" y="1623277"/>
            <a:ext cx="6264696" cy="1569660"/>
          </a:xfrm>
          <a:prstGeom prst="rect">
            <a:avLst/>
          </a:prstGeom>
          <a:ln>
            <a:solidFill>
              <a:srgbClr val="000000"/>
            </a:solidFill>
          </a:ln>
        </p:spPr>
        <p:txBody>
          <a:bodyPr wrap="square">
            <a:spAutoFit/>
          </a:bodyPr>
          <a:lstStyle/>
          <a:p>
            <a:r>
              <a:rPr lang="en-US" sz="1600" dirty="0">
                <a:solidFill>
                  <a:srgbClr val="7030A0"/>
                </a:solidFill>
              </a:rPr>
              <a:t>body{</a:t>
            </a:r>
          </a:p>
          <a:p>
            <a:r>
              <a:rPr lang="en-US" sz="1600" dirty="0">
                <a:solidFill>
                  <a:srgbClr val="7030A0"/>
                </a:solidFill>
              </a:rPr>
              <a:t>       background:</a:t>
            </a:r>
          </a:p>
          <a:p>
            <a:r>
              <a:rPr lang="en-US" sz="1600" dirty="0">
                <a:solidFill>
                  <a:srgbClr val="7030A0"/>
                </a:solidFill>
              </a:rPr>
              <a:t>       </a:t>
            </a:r>
            <a:r>
              <a:rPr lang="en-US" sz="1600" dirty="0" err="1">
                <a:solidFill>
                  <a:srgbClr val="7030A0"/>
                </a:solidFill>
              </a:rPr>
              <a:t>url</a:t>
            </a:r>
            <a:r>
              <a:rPr lang="en-US" sz="1600" dirty="0">
                <a:solidFill>
                  <a:srgbClr val="7030A0"/>
                </a:solidFill>
              </a:rPr>
              <a:t>("nature_image1.jpg") fixed no-repeat 300px  0,</a:t>
            </a:r>
          </a:p>
          <a:p>
            <a:r>
              <a:rPr lang="en-US" sz="1600" dirty="0">
                <a:solidFill>
                  <a:srgbClr val="7030A0"/>
                </a:solidFill>
              </a:rPr>
              <a:t>       </a:t>
            </a:r>
            <a:r>
              <a:rPr lang="en-US" sz="1600" dirty="0" err="1">
                <a:solidFill>
                  <a:srgbClr val="7030A0"/>
                </a:solidFill>
              </a:rPr>
              <a:t>url</a:t>
            </a:r>
            <a:r>
              <a:rPr lang="en-US" sz="1600" dirty="0">
                <a:solidFill>
                  <a:srgbClr val="7030A0"/>
                </a:solidFill>
              </a:rPr>
              <a:t>(“../image_nature2.jpg") fixed no-repeat top left, </a:t>
            </a:r>
          </a:p>
          <a:p>
            <a:r>
              <a:rPr lang="en-US" sz="1600" dirty="0">
                <a:solidFill>
                  <a:srgbClr val="7030A0"/>
                </a:solidFill>
              </a:rPr>
              <a:t>       </a:t>
            </a:r>
            <a:r>
              <a:rPr lang="en-US" sz="1600" dirty="0" err="1">
                <a:solidFill>
                  <a:srgbClr val="7030A0"/>
                </a:solidFill>
              </a:rPr>
              <a:t>url</a:t>
            </a:r>
            <a:r>
              <a:rPr lang="en-US" sz="1600" dirty="0">
                <a:solidFill>
                  <a:srgbClr val="7030A0"/>
                </a:solidFill>
              </a:rPr>
              <a:t>(“parent/image_nature3.jpg") fixed no-repeat top right;  </a:t>
            </a:r>
          </a:p>
          <a:p>
            <a:r>
              <a:rPr lang="en-US" sz="1600" dirty="0">
                <a:solidFill>
                  <a:srgbClr val="7030A0"/>
                </a:solidFill>
              </a:rPr>
              <a:t>       }</a:t>
            </a:r>
          </a:p>
        </p:txBody>
      </p:sp>
      <p:pic>
        <p:nvPicPr>
          <p:cNvPr id="21506" name="Picture 2"/>
          <p:cNvPicPr>
            <a:picLocks noChangeAspect="1" noChangeArrowheads="1"/>
          </p:cNvPicPr>
          <p:nvPr/>
        </p:nvPicPr>
        <p:blipFill>
          <a:blip r:embed="rId3" cstate="print"/>
          <a:srcRect/>
          <a:stretch>
            <a:fillRect/>
          </a:stretch>
        </p:blipFill>
        <p:spPr bwMode="auto">
          <a:xfrm>
            <a:off x="1524000" y="3721449"/>
            <a:ext cx="8964488" cy="2580415"/>
          </a:xfrm>
          <a:prstGeom prst="rect">
            <a:avLst/>
          </a:prstGeom>
          <a:noFill/>
          <a:ln w="9525">
            <a:solidFill>
              <a:srgbClr val="000000"/>
            </a:solidFill>
            <a:miter lim="800000"/>
            <a:headEnd/>
            <a:tailEnd/>
          </a:ln>
        </p:spPr>
      </p:pic>
      <p:sp>
        <p:nvSpPr>
          <p:cNvPr id="5" name="Rectangle 4"/>
          <p:cNvSpPr/>
          <p:nvPr/>
        </p:nvSpPr>
        <p:spPr>
          <a:xfrm>
            <a:off x="5647313" y="3259784"/>
            <a:ext cx="796942" cy="461665"/>
          </a:xfrm>
          <a:prstGeom prst="rect">
            <a:avLst/>
          </a:prstGeom>
        </p:spPr>
        <p:txBody>
          <a:bodyPr wrap="square">
            <a:spAutoFit/>
          </a:bodyPr>
          <a:lstStyle/>
          <a:p>
            <a:r>
              <a:rPr lang="en-US" sz="2400" dirty="0">
                <a:latin typeface="Wingdings"/>
                <a:ea typeface="Wingdings"/>
                <a:cs typeface="Wingdings"/>
              </a:rPr>
              <a:t></a:t>
            </a:r>
            <a:endParaRPr lang="en-US" sz="2400" dirty="0"/>
          </a:p>
        </p:txBody>
      </p:sp>
    </p:spTree>
    <p:extLst>
      <p:ext uri="{BB962C8B-B14F-4D97-AF65-F5344CB8AC3E}">
        <p14:creationId xmlns:p14="http://schemas.microsoft.com/office/powerpoint/2010/main" val="354115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9215</TotalTime>
  <Words>6873</Words>
  <Application>Microsoft Office PowerPoint</Application>
  <PresentationFormat>Widescreen</PresentationFormat>
  <Paragraphs>1326</Paragraphs>
  <Slides>116</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Arial</vt:lpstr>
      <vt:lpstr>Calibri</vt:lpstr>
      <vt:lpstr>Calibri Light</vt:lpstr>
      <vt:lpstr>Lucida Grande</vt:lpstr>
      <vt:lpstr>Wingdings</vt:lpstr>
      <vt:lpstr>Zapf Dingbats</vt:lpstr>
      <vt:lpstr>Office Theme</vt:lpstr>
      <vt:lpstr>Web Development </vt:lpstr>
      <vt:lpstr>Content</vt:lpstr>
      <vt:lpstr>CSS</vt:lpstr>
      <vt:lpstr>CSS: Syntax</vt:lpstr>
      <vt:lpstr>CSS: Selectors, properties and values</vt:lpstr>
      <vt:lpstr>CSS: selectors, properties and values</vt:lpstr>
      <vt:lpstr>CSS: selectors, properties and values</vt:lpstr>
      <vt:lpstr>CSS: selectors, properties and values</vt:lpstr>
      <vt:lpstr>CSS: selectors, properties and values</vt:lpstr>
      <vt:lpstr>CSS: selectors, properties and values</vt:lpstr>
      <vt:lpstr>CSS: selectors, properties and values</vt:lpstr>
      <vt:lpstr>CSS: selectors, properties and values</vt:lpstr>
      <vt:lpstr>  Where to write the CSS?</vt:lpstr>
      <vt:lpstr>Where to write the CSS : Internal style sheet</vt:lpstr>
      <vt:lpstr>Where to write the CSS : Internal style sheet</vt:lpstr>
      <vt:lpstr>Where to write the CSS : Inline style</vt:lpstr>
      <vt:lpstr>Where to write the CSS : Inline style</vt:lpstr>
      <vt:lpstr>Where to write the CSS : External style sheet</vt:lpstr>
      <vt:lpstr>Where to write the CSS : External style sheet</vt:lpstr>
      <vt:lpstr>Where to write the CSS : External style sheet</vt:lpstr>
      <vt:lpstr>Where to write the CSS : External style sheet</vt:lpstr>
      <vt:lpstr>Where to write the CSS : External style sheet</vt:lpstr>
      <vt:lpstr>Where to write the CSS : the best solution </vt:lpstr>
      <vt:lpstr>The comments in CSS</vt:lpstr>
      <vt:lpstr>HTML Class: The attributes 'class' and 'id'</vt:lpstr>
      <vt:lpstr>The attributes 'class' and 'id'</vt:lpstr>
      <vt:lpstr>The attributes 'class' and 'id'</vt:lpstr>
      <vt:lpstr>The attributes 'class' and 'id'</vt:lpstr>
      <vt:lpstr>PowerPoint Presentation</vt:lpstr>
      <vt:lpstr>The attributes 'class' and 'id'</vt:lpstr>
      <vt:lpstr>The attributes 'class' and 'id'</vt:lpstr>
      <vt:lpstr>div and span elements</vt:lpstr>
      <vt:lpstr>div and span elements</vt:lpstr>
      <vt:lpstr>div and span elements</vt:lpstr>
      <vt:lpstr>Format text and position elements through CSS</vt:lpstr>
      <vt:lpstr>Font-size property </vt:lpstr>
      <vt:lpstr>Font-size property</vt:lpstr>
      <vt:lpstr>Font-style property</vt:lpstr>
      <vt:lpstr>Font-weight property</vt:lpstr>
      <vt:lpstr>Font-weight property</vt:lpstr>
      <vt:lpstr>The « web safe fonts »</vt:lpstr>
      <vt:lpstr>The color property</vt:lpstr>
      <vt:lpstr>The color property</vt:lpstr>
      <vt:lpstr>The color property</vt:lpstr>
      <vt:lpstr>The color property</vt:lpstr>
      <vt:lpstr>The color property</vt:lpstr>
      <vt:lpstr>The color property</vt:lpstr>
      <vt:lpstr>The color property</vt:lpstr>
      <vt:lpstr>The color property</vt:lpstr>
      <vt:lpstr>The opacity of a text</vt:lpstr>
      <vt:lpstr> The opacity of a text</vt:lpstr>
      <vt:lpstr> The opacity of a text</vt:lpstr>
      <vt:lpstr>The CSS properties of “text” type </vt:lpstr>
      <vt:lpstr>Manage the alignment of text</vt:lpstr>
      <vt:lpstr>Manage the alignment of text</vt:lpstr>
      <vt:lpstr>Manage the alignment of text</vt:lpstr>
      <vt:lpstr>The text-decoration property</vt:lpstr>
      <vt:lpstr>The text-decoration property</vt:lpstr>
      <vt:lpstr>The text-indent property</vt:lpstr>
      <vt:lpstr>The text-indent property</vt:lpstr>
      <vt:lpstr>The text-transform property</vt:lpstr>
      <vt:lpstr> The text-transform property</vt:lpstr>
      <vt:lpstr>The properties letter-spacing and word-spacing</vt:lpstr>
      <vt:lpstr>The properties letter-spacing and word-spacing</vt:lpstr>
      <vt:lpstr>Shadows of texts</vt:lpstr>
      <vt:lpstr>Shadows of texts</vt:lpstr>
      <vt:lpstr>The model of boxes</vt:lpstr>
      <vt:lpstr>The box model</vt:lpstr>
      <vt:lpstr>Height and width of an element</vt:lpstr>
      <vt:lpstr>Height and width of an element</vt:lpstr>
      <vt:lpstr> Borders and rounded edges</vt:lpstr>
      <vt:lpstr> Borders</vt:lpstr>
      <vt:lpstr>6.2 Borders</vt:lpstr>
      <vt:lpstr> Borders style</vt:lpstr>
      <vt:lpstr>Borders and rounded edges</vt:lpstr>
      <vt:lpstr>Borders and rounded edges</vt:lpstr>
      <vt:lpstr>The inner margins</vt:lpstr>
      <vt:lpstr>The inner margins</vt:lpstr>
      <vt:lpstr>The inner margins</vt:lpstr>
      <vt:lpstr>The outer margins</vt:lpstr>
      <vt:lpstr>The outer margins</vt:lpstr>
      <vt:lpstr>The outer margins</vt:lpstr>
      <vt:lpstr>Shadows boxes</vt:lpstr>
      <vt:lpstr>Shadows boxes</vt:lpstr>
      <vt:lpstr>Shadows boxes</vt:lpstr>
      <vt:lpstr>Management background? </vt:lpstr>
      <vt:lpstr>Background Elements</vt:lpstr>
      <vt:lpstr>Management background? </vt:lpstr>
      <vt:lpstr>Management background? </vt:lpstr>
      <vt:lpstr>Management background? </vt:lpstr>
      <vt:lpstr>Management background? </vt:lpstr>
      <vt:lpstr>Management background? </vt:lpstr>
      <vt:lpstr>Position and background repeat</vt:lpstr>
      <vt:lpstr>Position and background repeat</vt:lpstr>
      <vt:lpstr>Position and background repeat</vt:lpstr>
      <vt:lpstr>Management background? </vt:lpstr>
      <vt:lpstr>Management background? </vt:lpstr>
      <vt:lpstr>Insert multiple background images</vt:lpstr>
      <vt:lpstr>Insert multiple background images</vt:lpstr>
      <vt:lpstr>HTML Media  &lt;Audio&gt; &lt;video&gt;</vt:lpstr>
      <vt:lpstr>HTML Media: Audio</vt:lpstr>
      <vt:lpstr>HTML Media: Audio</vt:lpstr>
      <vt:lpstr>HTML Media: Audio</vt:lpstr>
      <vt:lpstr>HTML Media: Video</vt:lpstr>
      <vt:lpstr>HTML Media: Video</vt:lpstr>
      <vt:lpstr>HTML Media: Video</vt:lpstr>
      <vt:lpstr>HTML Media: Video (How it works?)</vt:lpstr>
      <vt:lpstr>HTML Media: Video attribute</vt:lpstr>
      <vt:lpstr>HTML Media: Video – Browser Support</vt:lpstr>
      <vt:lpstr>HTML Media: Video – Media type</vt:lpstr>
      <vt:lpstr>HTML Media: Video </vt:lpstr>
      <vt:lpstr>HTML Media: Video – Methods, Properties, and Events</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Youssef</dc:creator>
  <cp:lastModifiedBy>F A</cp:lastModifiedBy>
  <cp:revision>523</cp:revision>
  <dcterms:created xsi:type="dcterms:W3CDTF">2016-02-04T21:14:10Z</dcterms:created>
  <dcterms:modified xsi:type="dcterms:W3CDTF">2019-01-31T18:19:12Z</dcterms:modified>
</cp:coreProperties>
</file>