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notesMasterIdLst>
    <p:notesMasterId r:id="rId121"/>
  </p:notesMasterIdLst>
  <p:sldIdLst>
    <p:sldId id="258" r:id="rId2"/>
    <p:sldId id="332" r:id="rId3"/>
    <p:sldId id="289" r:id="rId4"/>
    <p:sldId id="291" r:id="rId5"/>
    <p:sldId id="292" r:id="rId6"/>
    <p:sldId id="293" r:id="rId7"/>
    <p:sldId id="535" r:id="rId8"/>
    <p:sldId id="536" r:id="rId9"/>
    <p:sldId id="537" r:id="rId10"/>
    <p:sldId id="538" r:id="rId11"/>
    <p:sldId id="298" r:id="rId12"/>
    <p:sldId id="539" r:id="rId13"/>
    <p:sldId id="300" r:id="rId14"/>
    <p:sldId id="540" r:id="rId15"/>
    <p:sldId id="541" r:id="rId16"/>
    <p:sldId id="542" r:id="rId17"/>
    <p:sldId id="543" r:id="rId18"/>
    <p:sldId id="544" r:id="rId19"/>
    <p:sldId id="306" r:id="rId20"/>
    <p:sldId id="307" r:id="rId21"/>
    <p:sldId id="308" r:id="rId22"/>
    <p:sldId id="309" r:id="rId23"/>
    <p:sldId id="310" r:id="rId24"/>
    <p:sldId id="311" r:id="rId25"/>
    <p:sldId id="334" r:id="rId26"/>
    <p:sldId id="330" r:id="rId27"/>
    <p:sldId id="312" r:id="rId28"/>
    <p:sldId id="313" r:id="rId29"/>
    <p:sldId id="314" r:id="rId30"/>
    <p:sldId id="315" r:id="rId31"/>
    <p:sldId id="316" r:id="rId32"/>
    <p:sldId id="317" r:id="rId33"/>
    <p:sldId id="318" r:id="rId34"/>
    <p:sldId id="319" r:id="rId35"/>
    <p:sldId id="320" r:id="rId36"/>
    <p:sldId id="321" r:id="rId37"/>
    <p:sldId id="322" r:id="rId38"/>
    <p:sldId id="323" r:id="rId39"/>
    <p:sldId id="324" r:id="rId40"/>
    <p:sldId id="325" r:id="rId41"/>
    <p:sldId id="326" r:id="rId42"/>
    <p:sldId id="327" r:id="rId43"/>
    <p:sldId id="329" r:id="rId44"/>
    <p:sldId id="328" r:id="rId45"/>
    <p:sldId id="331" r:id="rId46"/>
    <p:sldId id="335" r:id="rId47"/>
    <p:sldId id="336" r:id="rId48"/>
    <p:sldId id="337" r:id="rId49"/>
    <p:sldId id="338" r:id="rId50"/>
    <p:sldId id="339" r:id="rId51"/>
    <p:sldId id="340" r:id="rId52"/>
    <p:sldId id="341" r:id="rId53"/>
    <p:sldId id="342" r:id="rId54"/>
    <p:sldId id="343" r:id="rId55"/>
    <p:sldId id="344" r:id="rId56"/>
    <p:sldId id="346" r:id="rId57"/>
    <p:sldId id="347" r:id="rId58"/>
    <p:sldId id="348" r:id="rId59"/>
    <p:sldId id="349" r:id="rId60"/>
    <p:sldId id="345" r:id="rId61"/>
    <p:sldId id="350" r:id="rId62"/>
    <p:sldId id="351" r:id="rId63"/>
    <p:sldId id="352" r:id="rId64"/>
    <p:sldId id="353" r:id="rId65"/>
    <p:sldId id="354" r:id="rId66"/>
    <p:sldId id="355" r:id="rId67"/>
    <p:sldId id="356" r:id="rId68"/>
    <p:sldId id="357" r:id="rId69"/>
    <p:sldId id="358" r:id="rId70"/>
    <p:sldId id="359" r:id="rId71"/>
    <p:sldId id="360" r:id="rId72"/>
    <p:sldId id="361" r:id="rId73"/>
    <p:sldId id="362" r:id="rId74"/>
    <p:sldId id="363" r:id="rId75"/>
    <p:sldId id="364" r:id="rId76"/>
    <p:sldId id="365" r:id="rId77"/>
    <p:sldId id="366" r:id="rId78"/>
    <p:sldId id="367" r:id="rId79"/>
    <p:sldId id="368" r:id="rId80"/>
    <p:sldId id="369" r:id="rId81"/>
    <p:sldId id="370" r:id="rId82"/>
    <p:sldId id="371" r:id="rId83"/>
    <p:sldId id="372" r:id="rId84"/>
    <p:sldId id="373" r:id="rId85"/>
    <p:sldId id="374" r:id="rId86"/>
    <p:sldId id="375" r:id="rId87"/>
    <p:sldId id="376" r:id="rId88"/>
    <p:sldId id="377" r:id="rId89"/>
    <p:sldId id="378" r:id="rId90"/>
    <p:sldId id="379" r:id="rId91"/>
    <p:sldId id="380" r:id="rId92"/>
    <p:sldId id="381" r:id="rId93"/>
    <p:sldId id="382" r:id="rId94"/>
    <p:sldId id="545" r:id="rId95"/>
    <p:sldId id="384" r:id="rId96"/>
    <p:sldId id="385" r:id="rId97"/>
    <p:sldId id="386" r:id="rId98"/>
    <p:sldId id="387" r:id="rId99"/>
    <p:sldId id="546" r:id="rId100"/>
    <p:sldId id="547" r:id="rId101"/>
    <p:sldId id="393" r:id="rId102"/>
    <p:sldId id="548" r:id="rId103"/>
    <p:sldId id="395" r:id="rId104"/>
    <p:sldId id="549" r:id="rId105"/>
    <p:sldId id="550" r:id="rId106"/>
    <p:sldId id="551" r:id="rId107"/>
    <p:sldId id="552" r:id="rId108"/>
    <p:sldId id="553" r:id="rId109"/>
    <p:sldId id="554" r:id="rId110"/>
    <p:sldId id="555" r:id="rId111"/>
    <p:sldId id="404" r:id="rId112"/>
    <p:sldId id="405" r:id="rId113"/>
    <p:sldId id="406" r:id="rId114"/>
    <p:sldId id="407" r:id="rId115"/>
    <p:sldId id="408" r:id="rId116"/>
    <p:sldId id="409" r:id="rId117"/>
    <p:sldId id="410" r:id="rId118"/>
    <p:sldId id="556" r:id="rId119"/>
    <p:sldId id="383" r:id="rId1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545" autoAdjust="0"/>
  </p:normalViewPr>
  <p:slideViewPr>
    <p:cSldViewPr snapToGrid="0">
      <p:cViewPr varScale="1">
        <p:scale>
          <a:sx n="63" d="100"/>
          <a:sy n="63" d="100"/>
        </p:scale>
        <p:origin x="912" y="6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A5C6A6-C2A1-474E-99BC-D77799A40601}" type="datetimeFigureOut">
              <a:rPr lang="en-US" smtClean="0"/>
              <a:t>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8F9CFF-C310-419C-A627-688F20266BF8}" type="slidenum">
              <a:rPr lang="en-US" smtClean="0"/>
              <a:t>‹#›</a:t>
            </a:fld>
            <a:endParaRPr lang="en-US"/>
          </a:p>
        </p:txBody>
      </p:sp>
    </p:spTree>
    <p:extLst>
      <p:ext uri="{BB962C8B-B14F-4D97-AF65-F5344CB8AC3E}">
        <p14:creationId xmlns:p14="http://schemas.microsoft.com/office/powerpoint/2010/main" val="4220474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03A5A-F73C-C842-995B-48A50EC68954}" type="slidenum">
              <a:rPr lang="en-US" smtClean="0"/>
              <a:t>1</a:t>
            </a:fld>
            <a:endParaRPr lang="en-US"/>
          </a:p>
        </p:txBody>
      </p:sp>
    </p:spTree>
    <p:extLst>
      <p:ext uri="{BB962C8B-B14F-4D97-AF65-F5344CB8AC3E}">
        <p14:creationId xmlns:p14="http://schemas.microsoft.com/office/powerpoint/2010/main" val="1244022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Ttriple</a:t>
            </a:r>
            <a:r>
              <a:rPr lang="en-US" baseline="0" dirty="0"/>
              <a:t> </a:t>
            </a:r>
            <a:r>
              <a:rPr lang="en-US" baseline="0" dirty="0" err="1"/>
              <a:t>equle</a:t>
            </a:r>
            <a:r>
              <a:rPr lang="en-US" baseline="0" dirty="0"/>
              <a:t> sign in </a:t>
            </a:r>
            <a:r>
              <a:rPr lang="en-US" baseline="0" dirty="0" err="1"/>
              <a:t>javascript</a:t>
            </a:r>
            <a:r>
              <a:rPr lang="en-US" baseline="0" dirty="0"/>
              <a:t> means equality without type coercion</a:t>
            </a:r>
          </a:p>
          <a:p>
            <a:endParaRPr lang="en-US" baseline="0" dirty="0"/>
          </a:p>
          <a:p>
            <a:r>
              <a:rPr lang="en-US" baseline="0" dirty="0"/>
              <a:t>For example:  1==“1” // true, automatic type coercion</a:t>
            </a:r>
          </a:p>
          <a:p>
            <a:r>
              <a:rPr lang="en-US" baseline="0" dirty="0"/>
              <a:t>1===“1” // false, not the same type</a:t>
            </a:r>
            <a:endParaRPr lang="en-US" dirty="0"/>
          </a:p>
        </p:txBody>
      </p:sp>
      <p:sp>
        <p:nvSpPr>
          <p:cNvPr id="4" name="Slide Number Placeholder 3"/>
          <p:cNvSpPr>
            <a:spLocks noGrp="1"/>
          </p:cNvSpPr>
          <p:nvPr>
            <p:ph type="sldNum" sz="quarter" idx="10"/>
          </p:nvPr>
        </p:nvSpPr>
        <p:spPr/>
        <p:txBody>
          <a:bodyPr/>
          <a:lstStyle/>
          <a:p>
            <a:fld id="{68950CE5-63B7-3140-BA32-01E1B46C9F59}" type="slidenum">
              <a:rPr lang="en-US" smtClean="0"/>
              <a:t>53</a:t>
            </a:fld>
            <a:endParaRPr lang="en-US"/>
          </a:p>
        </p:txBody>
      </p:sp>
    </p:spTree>
    <p:extLst>
      <p:ext uri="{BB962C8B-B14F-4D97-AF65-F5344CB8AC3E}">
        <p14:creationId xmlns:p14="http://schemas.microsoft.com/office/powerpoint/2010/main" val="3236821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Ttriple</a:t>
            </a:r>
            <a:r>
              <a:rPr lang="en-US" baseline="0" dirty="0"/>
              <a:t> </a:t>
            </a:r>
            <a:r>
              <a:rPr lang="en-US" baseline="0" dirty="0" err="1"/>
              <a:t>equle</a:t>
            </a:r>
            <a:r>
              <a:rPr lang="en-US" baseline="0" dirty="0"/>
              <a:t> sign in </a:t>
            </a:r>
            <a:r>
              <a:rPr lang="en-US" baseline="0" dirty="0" err="1"/>
              <a:t>javascript</a:t>
            </a:r>
            <a:r>
              <a:rPr lang="en-US" baseline="0" dirty="0"/>
              <a:t> means equality without type coercion</a:t>
            </a:r>
          </a:p>
          <a:p>
            <a:endParaRPr lang="en-US" baseline="0" dirty="0"/>
          </a:p>
          <a:p>
            <a:r>
              <a:rPr lang="en-US" baseline="0" dirty="0"/>
              <a:t>For example:  1==“1” // true, automatic type coercion</a:t>
            </a:r>
          </a:p>
          <a:p>
            <a:r>
              <a:rPr lang="en-US" baseline="0" dirty="0"/>
              <a:t>1===“1” // false, not the same type</a:t>
            </a:r>
            <a:endParaRPr lang="en-US" dirty="0"/>
          </a:p>
        </p:txBody>
      </p:sp>
      <p:sp>
        <p:nvSpPr>
          <p:cNvPr id="4" name="Slide Number Placeholder 3"/>
          <p:cNvSpPr>
            <a:spLocks noGrp="1"/>
          </p:cNvSpPr>
          <p:nvPr>
            <p:ph type="sldNum" sz="quarter" idx="10"/>
          </p:nvPr>
        </p:nvSpPr>
        <p:spPr/>
        <p:txBody>
          <a:bodyPr/>
          <a:lstStyle/>
          <a:p>
            <a:fld id="{68950CE5-63B7-3140-BA32-01E1B46C9F59}" type="slidenum">
              <a:rPr lang="en-US" smtClean="0"/>
              <a:t>54</a:t>
            </a:fld>
            <a:endParaRPr lang="en-US"/>
          </a:p>
        </p:txBody>
      </p:sp>
    </p:spTree>
    <p:extLst>
      <p:ext uri="{BB962C8B-B14F-4D97-AF65-F5344CB8AC3E}">
        <p14:creationId xmlns:p14="http://schemas.microsoft.com/office/powerpoint/2010/main" val="3236821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Ttriple</a:t>
            </a:r>
            <a:r>
              <a:rPr lang="en-US" baseline="0" dirty="0"/>
              <a:t> </a:t>
            </a:r>
            <a:r>
              <a:rPr lang="en-US" baseline="0" dirty="0" err="1"/>
              <a:t>equle</a:t>
            </a:r>
            <a:r>
              <a:rPr lang="en-US" baseline="0" dirty="0"/>
              <a:t> sign in </a:t>
            </a:r>
            <a:r>
              <a:rPr lang="en-US" baseline="0" dirty="0" err="1"/>
              <a:t>javascript</a:t>
            </a:r>
            <a:r>
              <a:rPr lang="en-US" baseline="0" dirty="0"/>
              <a:t> means equality without type coercion</a:t>
            </a:r>
          </a:p>
          <a:p>
            <a:endParaRPr lang="en-US" baseline="0" dirty="0"/>
          </a:p>
          <a:p>
            <a:r>
              <a:rPr lang="en-US" baseline="0" dirty="0"/>
              <a:t>For example:  1==“1” // true, automatic type coercion</a:t>
            </a:r>
          </a:p>
          <a:p>
            <a:r>
              <a:rPr lang="en-US" baseline="0" dirty="0"/>
              <a:t>1===“1” // false, not the same type</a:t>
            </a:r>
            <a:endParaRPr lang="en-US" dirty="0"/>
          </a:p>
        </p:txBody>
      </p:sp>
      <p:sp>
        <p:nvSpPr>
          <p:cNvPr id="4" name="Slide Number Placeholder 3"/>
          <p:cNvSpPr>
            <a:spLocks noGrp="1"/>
          </p:cNvSpPr>
          <p:nvPr>
            <p:ph type="sldNum" sz="quarter" idx="10"/>
          </p:nvPr>
        </p:nvSpPr>
        <p:spPr/>
        <p:txBody>
          <a:bodyPr/>
          <a:lstStyle/>
          <a:p>
            <a:fld id="{68950CE5-63B7-3140-BA32-01E1B46C9F59}" type="slidenum">
              <a:rPr lang="en-US" smtClean="0"/>
              <a:t>55</a:t>
            </a:fld>
            <a:endParaRPr lang="en-US"/>
          </a:p>
        </p:txBody>
      </p:sp>
    </p:spTree>
    <p:extLst>
      <p:ext uri="{BB962C8B-B14F-4D97-AF65-F5344CB8AC3E}">
        <p14:creationId xmlns:p14="http://schemas.microsoft.com/office/powerpoint/2010/main" val="3236821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Ttriple</a:t>
            </a:r>
            <a:r>
              <a:rPr lang="en-US" baseline="0" dirty="0"/>
              <a:t> </a:t>
            </a:r>
            <a:r>
              <a:rPr lang="en-US" baseline="0" dirty="0" err="1"/>
              <a:t>equle</a:t>
            </a:r>
            <a:r>
              <a:rPr lang="en-US" baseline="0" dirty="0"/>
              <a:t> sign in </a:t>
            </a:r>
            <a:r>
              <a:rPr lang="en-US" baseline="0" dirty="0" err="1"/>
              <a:t>javascript</a:t>
            </a:r>
            <a:r>
              <a:rPr lang="en-US" baseline="0" dirty="0"/>
              <a:t> means equality without type coercion</a:t>
            </a:r>
          </a:p>
          <a:p>
            <a:endParaRPr lang="en-US" baseline="0" dirty="0"/>
          </a:p>
          <a:p>
            <a:r>
              <a:rPr lang="en-US" baseline="0" dirty="0"/>
              <a:t>For example:  1==“1” // true, automatic type coercion</a:t>
            </a:r>
          </a:p>
          <a:p>
            <a:r>
              <a:rPr lang="en-US" baseline="0" dirty="0"/>
              <a:t>1===“1” // false, not the same type</a:t>
            </a:r>
            <a:endParaRPr lang="en-US" dirty="0"/>
          </a:p>
        </p:txBody>
      </p:sp>
      <p:sp>
        <p:nvSpPr>
          <p:cNvPr id="4" name="Slide Number Placeholder 3"/>
          <p:cNvSpPr>
            <a:spLocks noGrp="1"/>
          </p:cNvSpPr>
          <p:nvPr>
            <p:ph type="sldNum" sz="quarter" idx="10"/>
          </p:nvPr>
        </p:nvSpPr>
        <p:spPr/>
        <p:txBody>
          <a:bodyPr/>
          <a:lstStyle/>
          <a:p>
            <a:fld id="{68950CE5-63B7-3140-BA32-01E1B46C9F59}" type="slidenum">
              <a:rPr lang="en-US" smtClean="0"/>
              <a:t>56</a:t>
            </a:fld>
            <a:endParaRPr lang="en-US"/>
          </a:p>
        </p:txBody>
      </p:sp>
    </p:spTree>
    <p:extLst>
      <p:ext uri="{BB962C8B-B14F-4D97-AF65-F5344CB8AC3E}">
        <p14:creationId xmlns:p14="http://schemas.microsoft.com/office/powerpoint/2010/main" val="32368213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Ttriple</a:t>
            </a:r>
            <a:r>
              <a:rPr lang="en-US" baseline="0" dirty="0"/>
              <a:t> </a:t>
            </a:r>
            <a:r>
              <a:rPr lang="en-US" baseline="0" dirty="0" err="1"/>
              <a:t>equle</a:t>
            </a:r>
            <a:r>
              <a:rPr lang="en-US" baseline="0" dirty="0"/>
              <a:t> sign in </a:t>
            </a:r>
            <a:r>
              <a:rPr lang="en-US" baseline="0" dirty="0" err="1"/>
              <a:t>javascript</a:t>
            </a:r>
            <a:r>
              <a:rPr lang="en-US" baseline="0" dirty="0"/>
              <a:t> means equality without type coercion</a:t>
            </a:r>
          </a:p>
          <a:p>
            <a:endParaRPr lang="en-US" baseline="0" dirty="0"/>
          </a:p>
          <a:p>
            <a:r>
              <a:rPr lang="en-US" baseline="0" dirty="0"/>
              <a:t>For example:  1==“1” // true, automatic type coercion</a:t>
            </a:r>
          </a:p>
          <a:p>
            <a:r>
              <a:rPr lang="en-US" baseline="0" dirty="0"/>
              <a:t>1===“1” // false, not the same type</a:t>
            </a:r>
            <a:endParaRPr lang="en-US" dirty="0"/>
          </a:p>
        </p:txBody>
      </p:sp>
      <p:sp>
        <p:nvSpPr>
          <p:cNvPr id="4" name="Slide Number Placeholder 3"/>
          <p:cNvSpPr>
            <a:spLocks noGrp="1"/>
          </p:cNvSpPr>
          <p:nvPr>
            <p:ph type="sldNum" sz="quarter" idx="10"/>
          </p:nvPr>
        </p:nvSpPr>
        <p:spPr/>
        <p:txBody>
          <a:bodyPr/>
          <a:lstStyle/>
          <a:p>
            <a:fld id="{68950CE5-63B7-3140-BA32-01E1B46C9F59}" type="slidenum">
              <a:rPr lang="en-US" smtClean="0"/>
              <a:t>57</a:t>
            </a:fld>
            <a:endParaRPr lang="en-US"/>
          </a:p>
        </p:txBody>
      </p:sp>
    </p:spTree>
    <p:extLst>
      <p:ext uri="{BB962C8B-B14F-4D97-AF65-F5344CB8AC3E}">
        <p14:creationId xmlns:p14="http://schemas.microsoft.com/office/powerpoint/2010/main" val="32368213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Ttriple</a:t>
            </a:r>
            <a:r>
              <a:rPr lang="en-US" baseline="0" dirty="0"/>
              <a:t> </a:t>
            </a:r>
            <a:r>
              <a:rPr lang="en-US" baseline="0" dirty="0" err="1"/>
              <a:t>equle</a:t>
            </a:r>
            <a:r>
              <a:rPr lang="en-US" baseline="0" dirty="0"/>
              <a:t> sign in </a:t>
            </a:r>
            <a:r>
              <a:rPr lang="en-US" baseline="0" dirty="0" err="1"/>
              <a:t>javascript</a:t>
            </a:r>
            <a:r>
              <a:rPr lang="en-US" baseline="0" dirty="0"/>
              <a:t> means equality without type coercion</a:t>
            </a:r>
          </a:p>
          <a:p>
            <a:endParaRPr lang="en-US" baseline="0" dirty="0"/>
          </a:p>
          <a:p>
            <a:r>
              <a:rPr lang="en-US" baseline="0" dirty="0"/>
              <a:t>For example:  1==“1” // true, automatic type coercion</a:t>
            </a:r>
          </a:p>
          <a:p>
            <a:r>
              <a:rPr lang="en-US" baseline="0" dirty="0"/>
              <a:t>1===“1” // false, not the same type</a:t>
            </a:r>
            <a:endParaRPr lang="en-US" dirty="0"/>
          </a:p>
        </p:txBody>
      </p:sp>
      <p:sp>
        <p:nvSpPr>
          <p:cNvPr id="4" name="Slide Number Placeholder 3"/>
          <p:cNvSpPr>
            <a:spLocks noGrp="1"/>
          </p:cNvSpPr>
          <p:nvPr>
            <p:ph type="sldNum" sz="quarter" idx="10"/>
          </p:nvPr>
        </p:nvSpPr>
        <p:spPr/>
        <p:txBody>
          <a:bodyPr/>
          <a:lstStyle/>
          <a:p>
            <a:fld id="{68950CE5-63B7-3140-BA32-01E1B46C9F59}" type="slidenum">
              <a:rPr lang="en-US" smtClean="0"/>
              <a:t>60</a:t>
            </a:fld>
            <a:endParaRPr lang="en-US"/>
          </a:p>
        </p:txBody>
      </p:sp>
    </p:spTree>
    <p:extLst>
      <p:ext uri="{BB962C8B-B14F-4D97-AF65-F5344CB8AC3E}">
        <p14:creationId xmlns:p14="http://schemas.microsoft.com/office/powerpoint/2010/main" val="32368213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Ttriple</a:t>
            </a:r>
            <a:r>
              <a:rPr lang="en-US" baseline="0" dirty="0"/>
              <a:t> </a:t>
            </a:r>
            <a:r>
              <a:rPr lang="en-US" baseline="0" dirty="0" err="1"/>
              <a:t>equle</a:t>
            </a:r>
            <a:r>
              <a:rPr lang="en-US" baseline="0" dirty="0"/>
              <a:t> sign in </a:t>
            </a:r>
            <a:r>
              <a:rPr lang="en-US" baseline="0" dirty="0" err="1"/>
              <a:t>javascript</a:t>
            </a:r>
            <a:r>
              <a:rPr lang="en-US" baseline="0" dirty="0"/>
              <a:t> means equality without type coercion</a:t>
            </a:r>
          </a:p>
          <a:p>
            <a:endParaRPr lang="en-US" baseline="0" dirty="0"/>
          </a:p>
          <a:p>
            <a:r>
              <a:rPr lang="en-US" baseline="0" dirty="0"/>
              <a:t>For example:  1==“1” // true, automatic type coercion</a:t>
            </a:r>
          </a:p>
          <a:p>
            <a:r>
              <a:rPr lang="en-US" baseline="0" dirty="0"/>
              <a:t>1===“1” // false, not the same type</a:t>
            </a:r>
            <a:endParaRPr lang="en-US" dirty="0"/>
          </a:p>
        </p:txBody>
      </p:sp>
      <p:sp>
        <p:nvSpPr>
          <p:cNvPr id="4" name="Slide Number Placeholder 3"/>
          <p:cNvSpPr>
            <a:spLocks noGrp="1"/>
          </p:cNvSpPr>
          <p:nvPr>
            <p:ph type="sldNum" sz="quarter" idx="10"/>
          </p:nvPr>
        </p:nvSpPr>
        <p:spPr/>
        <p:txBody>
          <a:bodyPr/>
          <a:lstStyle/>
          <a:p>
            <a:fld id="{68950CE5-63B7-3140-BA32-01E1B46C9F59}" type="slidenum">
              <a:rPr lang="en-US" smtClean="0"/>
              <a:t>61</a:t>
            </a:fld>
            <a:endParaRPr lang="en-US"/>
          </a:p>
        </p:txBody>
      </p:sp>
    </p:spTree>
    <p:extLst>
      <p:ext uri="{BB962C8B-B14F-4D97-AF65-F5344CB8AC3E}">
        <p14:creationId xmlns:p14="http://schemas.microsoft.com/office/powerpoint/2010/main" val="32368213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Ttriple</a:t>
            </a:r>
            <a:r>
              <a:rPr lang="en-US" baseline="0" dirty="0"/>
              <a:t> </a:t>
            </a:r>
            <a:r>
              <a:rPr lang="en-US" baseline="0" dirty="0" err="1"/>
              <a:t>equle</a:t>
            </a:r>
            <a:r>
              <a:rPr lang="en-US" baseline="0" dirty="0"/>
              <a:t> sign in </a:t>
            </a:r>
            <a:r>
              <a:rPr lang="en-US" baseline="0" dirty="0" err="1"/>
              <a:t>javascript</a:t>
            </a:r>
            <a:r>
              <a:rPr lang="en-US" baseline="0" dirty="0"/>
              <a:t> means equality without type coercion</a:t>
            </a:r>
          </a:p>
          <a:p>
            <a:endParaRPr lang="en-US" baseline="0" dirty="0"/>
          </a:p>
          <a:p>
            <a:r>
              <a:rPr lang="en-US" baseline="0" dirty="0"/>
              <a:t>For example:  1==“1” // true, automatic type coercion</a:t>
            </a:r>
          </a:p>
          <a:p>
            <a:r>
              <a:rPr lang="en-US" baseline="0" dirty="0"/>
              <a:t>1===“1” // false, not the same type</a:t>
            </a:r>
            <a:endParaRPr lang="en-US" dirty="0"/>
          </a:p>
        </p:txBody>
      </p:sp>
      <p:sp>
        <p:nvSpPr>
          <p:cNvPr id="4" name="Slide Number Placeholder 3"/>
          <p:cNvSpPr>
            <a:spLocks noGrp="1"/>
          </p:cNvSpPr>
          <p:nvPr>
            <p:ph type="sldNum" sz="quarter" idx="10"/>
          </p:nvPr>
        </p:nvSpPr>
        <p:spPr/>
        <p:txBody>
          <a:bodyPr/>
          <a:lstStyle/>
          <a:p>
            <a:fld id="{68950CE5-63B7-3140-BA32-01E1B46C9F59}" type="slidenum">
              <a:rPr lang="en-US" smtClean="0"/>
              <a:t>63</a:t>
            </a:fld>
            <a:endParaRPr lang="en-US"/>
          </a:p>
        </p:txBody>
      </p:sp>
    </p:spTree>
    <p:extLst>
      <p:ext uri="{BB962C8B-B14F-4D97-AF65-F5344CB8AC3E}">
        <p14:creationId xmlns:p14="http://schemas.microsoft.com/office/powerpoint/2010/main" val="32368213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a look at the code in this exercise. This code turns the calculator on if it is currently off, and turns it off if the calculator is currently on.</a:t>
            </a:r>
          </a:p>
          <a:p>
            <a:r>
              <a:rPr lang="en-US" dirty="0"/>
              <a:t>See if you can figure out how this code works. In the next exercise, we'll walk through it line by line.</a:t>
            </a:r>
          </a:p>
          <a:p>
            <a:endParaRPr lang="en-US" dirty="0"/>
          </a:p>
        </p:txBody>
      </p:sp>
      <p:sp>
        <p:nvSpPr>
          <p:cNvPr id="4" name="Slide Number Placeholder 3"/>
          <p:cNvSpPr>
            <a:spLocks noGrp="1"/>
          </p:cNvSpPr>
          <p:nvPr>
            <p:ph type="sldNum" sz="quarter" idx="10"/>
          </p:nvPr>
        </p:nvSpPr>
        <p:spPr/>
        <p:txBody>
          <a:bodyPr/>
          <a:lstStyle/>
          <a:p>
            <a:fld id="{68950CE5-63B7-3140-BA32-01E1B46C9F59}" type="slidenum">
              <a:rPr lang="en-US" smtClean="0"/>
              <a:t>80</a:t>
            </a:fld>
            <a:endParaRPr lang="en-US"/>
          </a:p>
        </p:txBody>
      </p:sp>
    </p:spTree>
    <p:extLst>
      <p:ext uri="{BB962C8B-B14F-4D97-AF65-F5344CB8AC3E}">
        <p14:creationId xmlns:p14="http://schemas.microsoft.com/office/powerpoint/2010/main" val="9492341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a look at the code in this exercise. This code turns the calculator on if it is currently off, and turns it off if the calculator is currently on.</a:t>
            </a:r>
          </a:p>
          <a:p>
            <a:r>
              <a:rPr lang="en-US" dirty="0"/>
              <a:t>See if you can figure out how this code works. In the next exercise, we'll walk through it line by line.</a:t>
            </a:r>
          </a:p>
          <a:p>
            <a:endParaRPr lang="en-US" dirty="0"/>
          </a:p>
        </p:txBody>
      </p:sp>
      <p:sp>
        <p:nvSpPr>
          <p:cNvPr id="4" name="Slide Number Placeholder 3"/>
          <p:cNvSpPr>
            <a:spLocks noGrp="1"/>
          </p:cNvSpPr>
          <p:nvPr>
            <p:ph type="sldNum" sz="quarter" idx="10"/>
          </p:nvPr>
        </p:nvSpPr>
        <p:spPr/>
        <p:txBody>
          <a:bodyPr/>
          <a:lstStyle/>
          <a:p>
            <a:fld id="{68950CE5-63B7-3140-BA32-01E1B46C9F59}" type="slidenum">
              <a:rPr lang="en-US" smtClean="0"/>
              <a:t>81</a:t>
            </a:fld>
            <a:endParaRPr lang="en-US"/>
          </a:p>
        </p:txBody>
      </p:sp>
    </p:spTree>
    <p:extLst>
      <p:ext uri="{BB962C8B-B14F-4D97-AF65-F5344CB8AC3E}">
        <p14:creationId xmlns:p14="http://schemas.microsoft.com/office/powerpoint/2010/main" val="949234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In this lesson, you will learn about </a:t>
            </a:r>
            <a:r>
              <a:rPr lang="en-US" i="1" dirty="0"/>
              <a:t>data types</a:t>
            </a:r>
            <a:r>
              <a:rPr lang="en-US" dirty="0"/>
              <a:t> and </a:t>
            </a:r>
            <a:r>
              <a:rPr lang="en-US" i="1" dirty="0"/>
              <a:t>built-in methods</a:t>
            </a:r>
            <a:r>
              <a:rPr lang="en-US" dirty="0"/>
              <a:t>, essential knowledge for all aspiring JavaScript developers. When you finish, you'll know how to write programs that solve mathematical expressions, compute the length of a word, and generate random numbers.</a:t>
            </a:r>
          </a:p>
          <a:p>
            <a:endParaRPr lang="en-US" dirty="0"/>
          </a:p>
        </p:txBody>
      </p:sp>
      <p:sp>
        <p:nvSpPr>
          <p:cNvPr id="4" name="Slide Number Placeholder 3"/>
          <p:cNvSpPr>
            <a:spLocks noGrp="1"/>
          </p:cNvSpPr>
          <p:nvPr>
            <p:ph type="sldNum" sz="quarter" idx="10"/>
          </p:nvPr>
        </p:nvSpPr>
        <p:spPr/>
        <p:txBody>
          <a:bodyPr/>
          <a:lstStyle/>
          <a:p>
            <a:fld id="{68950CE5-63B7-3140-BA32-01E1B46C9F59}" type="slidenum">
              <a:rPr lang="en-US" smtClean="0"/>
              <a:t>4</a:t>
            </a:fld>
            <a:endParaRPr lang="en-US"/>
          </a:p>
        </p:txBody>
      </p:sp>
    </p:spTree>
    <p:extLst>
      <p:ext uri="{BB962C8B-B14F-4D97-AF65-F5344CB8AC3E}">
        <p14:creationId xmlns:p14="http://schemas.microsoft.com/office/powerpoint/2010/main" val="35045533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950CE5-63B7-3140-BA32-01E1B46C9F59}" type="slidenum">
              <a:rPr lang="en-US" smtClean="0"/>
              <a:t>82</a:t>
            </a:fld>
            <a:endParaRPr lang="en-US"/>
          </a:p>
        </p:txBody>
      </p:sp>
    </p:spTree>
    <p:extLst>
      <p:ext uri="{BB962C8B-B14F-4D97-AF65-F5344CB8AC3E}">
        <p14:creationId xmlns:p14="http://schemas.microsoft.com/office/powerpoint/2010/main" val="2563974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950CE5-63B7-3140-BA32-01E1B46C9F59}" type="slidenum">
              <a:rPr lang="en-US" smtClean="0"/>
              <a:t>83</a:t>
            </a:fld>
            <a:endParaRPr lang="en-US"/>
          </a:p>
        </p:txBody>
      </p:sp>
    </p:spTree>
    <p:extLst>
      <p:ext uri="{BB962C8B-B14F-4D97-AF65-F5344CB8AC3E}">
        <p14:creationId xmlns:p14="http://schemas.microsoft.com/office/powerpoint/2010/main" val="25639740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950CE5-63B7-3140-BA32-01E1B46C9F59}" type="slidenum">
              <a:rPr lang="en-US" smtClean="0"/>
              <a:t>84</a:t>
            </a:fld>
            <a:endParaRPr lang="en-US"/>
          </a:p>
        </p:txBody>
      </p:sp>
    </p:spTree>
    <p:extLst>
      <p:ext uri="{BB962C8B-B14F-4D97-AF65-F5344CB8AC3E}">
        <p14:creationId xmlns:p14="http://schemas.microsoft.com/office/powerpoint/2010/main" val="25639740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950CE5-63B7-3140-BA32-01E1B46C9F59}" type="slidenum">
              <a:rPr lang="en-US" smtClean="0"/>
              <a:t>85</a:t>
            </a:fld>
            <a:endParaRPr lang="en-US"/>
          </a:p>
        </p:txBody>
      </p:sp>
    </p:spTree>
    <p:extLst>
      <p:ext uri="{BB962C8B-B14F-4D97-AF65-F5344CB8AC3E}">
        <p14:creationId xmlns:p14="http://schemas.microsoft.com/office/powerpoint/2010/main" val="25639740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950CE5-63B7-3140-BA32-01E1B46C9F59}" type="slidenum">
              <a:rPr lang="en-US" smtClean="0"/>
              <a:t>90</a:t>
            </a:fld>
            <a:endParaRPr lang="en-US"/>
          </a:p>
        </p:txBody>
      </p:sp>
    </p:spTree>
    <p:extLst>
      <p:ext uri="{BB962C8B-B14F-4D97-AF65-F5344CB8AC3E}">
        <p14:creationId xmlns:p14="http://schemas.microsoft.com/office/powerpoint/2010/main" val="25639740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950CE5-63B7-3140-BA32-01E1B46C9F59}" type="slidenum">
              <a:rPr lang="en-US" smtClean="0"/>
              <a:t>91</a:t>
            </a:fld>
            <a:endParaRPr lang="en-US"/>
          </a:p>
        </p:txBody>
      </p:sp>
    </p:spTree>
    <p:extLst>
      <p:ext uri="{BB962C8B-B14F-4D97-AF65-F5344CB8AC3E}">
        <p14:creationId xmlns:p14="http://schemas.microsoft.com/office/powerpoint/2010/main" val="25639740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950CE5-63B7-3140-BA32-01E1B46C9F59}" type="slidenum">
              <a:rPr lang="en-US" smtClean="0"/>
              <a:t>92</a:t>
            </a:fld>
            <a:endParaRPr lang="en-US"/>
          </a:p>
        </p:txBody>
      </p:sp>
    </p:spTree>
    <p:extLst>
      <p:ext uri="{BB962C8B-B14F-4D97-AF65-F5344CB8AC3E}">
        <p14:creationId xmlns:p14="http://schemas.microsoft.com/office/powerpoint/2010/main" val="25639740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950CE5-63B7-3140-BA32-01E1B46C9F59}" type="slidenum">
              <a:rPr lang="en-US" smtClean="0"/>
              <a:t>93</a:t>
            </a:fld>
            <a:endParaRPr lang="en-US"/>
          </a:p>
        </p:txBody>
      </p:sp>
    </p:spTree>
    <p:extLst>
      <p:ext uri="{BB962C8B-B14F-4D97-AF65-F5344CB8AC3E}">
        <p14:creationId xmlns:p14="http://schemas.microsoft.com/office/powerpoint/2010/main" val="25639740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950CE5-63B7-3140-BA32-01E1B46C9F59}" type="slidenum">
              <a:rPr lang="en-US" smtClean="0"/>
              <a:t>94</a:t>
            </a:fld>
            <a:endParaRPr lang="en-US"/>
          </a:p>
        </p:txBody>
      </p:sp>
    </p:spTree>
    <p:extLst>
      <p:ext uri="{BB962C8B-B14F-4D97-AF65-F5344CB8AC3E}">
        <p14:creationId xmlns:p14="http://schemas.microsoft.com/office/powerpoint/2010/main" val="25639740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950CE5-63B7-3140-BA32-01E1B46C9F59}" type="slidenum">
              <a:rPr lang="en-US" smtClean="0"/>
              <a:t>95</a:t>
            </a:fld>
            <a:endParaRPr lang="en-US"/>
          </a:p>
        </p:txBody>
      </p:sp>
    </p:spTree>
    <p:extLst>
      <p:ext uri="{BB962C8B-B14F-4D97-AF65-F5344CB8AC3E}">
        <p14:creationId xmlns:p14="http://schemas.microsoft.com/office/powerpoint/2010/main" val="2563974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Hello! is logged to the console. Notice, we denote the end of the line with a semicolon. Although your code will usually run as intended without a semicolon, it is best practice to always include one to ensure your code works as expected in situations when it does need one.</a:t>
            </a:r>
          </a:p>
        </p:txBody>
      </p:sp>
      <p:sp>
        <p:nvSpPr>
          <p:cNvPr id="4" name="Slide Number Placeholder 3"/>
          <p:cNvSpPr>
            <a:spLocks noGrp="1"/>
          </p:cNvSpPr>
          <p:nvPr>
            <p:ph type="sldNum" sz="quarter" idx="10"/>
          </p:nvPr>
        </p:nvSpPr>
        <p:spPr/>
        <p:txBody>
          <a:bodyPr/>
          <a:lstStyle/>
          <a:p>
            <a:fld id="{68950CE5-63B7-3140-BA32-01E1B46C9F59}" type="slidenum">
              <a:rPr lang="en-US" smtClean="0"/>
              <a:t>5</a:t>
            </a:fld>
            <a:endParaRPr lang="en-US"/>
          </a:p>
        </p:txBody>
      </p:sp>
    </p:spTree>
    <p:extLst>
      <p:ext uri="{BB962C8B-B14F-4D97-AF65-F5344CB8AC3E}">
        <p14:creationId xmlns:p14="http://schemas.microsoft.com/office/powerpoint/2010/main" val="38365215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950CE5-63B7-3140-BA32-01E1B46C9F59}" type="slidenum">
              <a:rPr lang="en-US" smtClean="0"/>
              <a:t>97</a:t>
            </a:fld>
            <a:endParaRPr lang="en-US"/>
          </a:p>
        </p:txBody>
      </p:sp>
    </p:spTree>
    <p:extLst>
      <p:ext uri="{BB962C8B-B14F-4D97-AF65-F5344CB8AC3E}">
        <p14:creationId xmlns:p14="http://schemas.microsoft.com/office/powerpoint/2010/main" val="25639740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950CE5-63B7-3140-BA32-01E1B46C9F59}" type="slidenum">
              <a:rPr lang="en-US" smtClean="0"/>
              <a:t>98</a:t>
            </a:fld>
            <a:endParaRPr lang="en-US"/>
          </a:p>
        </p:txBody>
      </p:sp>
    </p:spTree>
    <p:extLst>
      <p:ext uri="{BB962C8B-B14F-4D97-AF65-F5344CB8AC3E}">
        <p14:creationId xmlns:p14="http://schemas.microsoft.com/office/powerpoint/2010/main" val="25639740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950CE5-63B7-3140-BA32-01E1B46C9F59}" type="slidenum">
              <a:rPr lang="en-US" smtClean="0"/>
              <a:t>99</a:t>
            </a:fld>
            <a:endParaRPr lang="en-US"/>
          </a:p>
        </p:txBody>
      </p:sp>
    </p:spTree>
    <p:extLst>
      <p:ext uri="{BB962C8B-B14F-4D97-AF65-F5344CB8AC3E}">
        <p14:creationId xmlns:p14="http://schemas.microsoft.com/office/powerpoint/2010/main" val="25639740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950CE5-63B7-3140-BA32-01E1B46C9F59}" type="slidenum">
              <a:rPr lang="en-US" smtClean="0"/>
              <a:t>100</a:t>
            </a:fld>
            <a:endParaRPr lang="en-US"/>
          </a:p>
        </p:txBody>
      </p:sp>
    </p:spTree>
    <p:extLst>
      <p:ext uri="{BB962C8B-B14F-4D97-AF65-F5344CB8AC3E}">
        <p14:creationId xmlns:p14="http://schemas.microsoft.com/office/powerpoint/2010/main" val="25639740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950CE5-63B7-3140-BA32-01E1B46C9F59}" type="slidenum">
              <a:rPr lang="en-US" smtClean="0"/>
              <a:t>101</a:t>
            </a:fld>
            <a:endParaRPr lang="en-US"/>
          </a:p>
        </p:txBody>
      </p:sp>
    </p:spTree>
    <p:extLst>
      <p:ext uri="{BB962C8B-B14F-4D97-AF65-F5344CB8AC3E}">
        <p14:creationId xmlns:p14="http://schemas.microsoft.com/office/powerpoint/2010/main" val="25639740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950CE5-63B7-3140-BA32-01E1B46C9F59}" type="slidenum">
              <a:rPr lang="en-US" smtClean="0"/>
              <a:t>102</a:t>
            </a:fld>
            <a:endParaRPr lang="en-US"/>
          </a:p>
        </p:txBody>
      </p:sp>
    </p:spTree>
    <p:extLst>
      <p:ext uri="{BB962C8B-B14F-4D97-AF65-F5344CB8AC3E}">
        <p14:creationId xmlns:p14="http://schemas.microsoft.com/office/powerpoint/2010/main" val="25639740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950CE5-63B7-3140-BA32-01E1B46C9F59}" type="slidenum">
              <a:rPr lang="en-US" smtClean="0"/>
              <a:t>103</a:t>
            </a:fld>
            <a:endParaRPr lang="en-US"/>
          </a:p>
        </p:txBody>
      </p:sp>
    </p:spTree>
    <p:extLst>
      <p:ext uri="{BB962C8B-B14F-4D97-AF65-F5344CB8AC3E}">
        <p14:creationId xmlns:p14="http://schemas.microsoft.com/office/powerpoint/2010/main" val="2563974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we'll explore how we can use the building blocks of JavaScript to write programs that make decisions. </a:t>
            </a:r>
          </a:p>
        </p:txBody>
      </p:sp>
      <p:sp>
        <p:nvSpPr>
          <p:cNvPr id="4" name="Slide Number Placeholder 3"/>
          <p:cNvSpPr>
            <a:spLocks noGrp="1"/>
          </p:cNvSpPr>
          <p:nvPr>
            <p:ph type="sldNum" sz="quarter" idx="10"/>
          </p:nvPr>
        </p:nvSpPr>
        <p:spPr/>
        <p:txBody>
          <a:bodyPr/>
          <a:lstStyle/>
          <a:p>
            <a:fld id="{68950CE5-63B7-3140-BA32-01E1B46C9F59}" type="slidenum">
              <a:rPr lang="en-US" smtClean="0"/>
              <a:t>47</a:t>
            </a:fld>
            <a:endParaRPr lang="en-US"/>
          </a:p>
        </p:txBody>
      </p:sp>
    </p:spTree>
    <p:extLst>
      <p:ext uri="{BB962C8B-B14F-4D97-AF65-F5344CB8AC3E}">
        <p14:creationId xmlns:p14="http://schemas.microsoft.com/office/powerpoint/2010/main" val="880674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we'll explore how we can use the building blocks of JavaScript to write programs that make decisions. </a:t>
            </a:r>
          </a:p>
        </p:txBody>
      </p:sp>
      <p:sp>
        <p:nvSpPr>
          <p:cNvPr id="4" name="Slide Number Placeholder 3"/>
          <p:cNvSpPr>
            <a:spLocks noGrp="1"/>
          </p:cNvSpPr>
          <p:nvPr>
            <p:ph type="sldNum" sz="quarter" idx="10"/>
          </p:nvPr>
        </p:nvSpPr>
        <p:spPr/>
        <p:txBody>
          <a:bodyPr/>
          <a:lstStyle/>
          <a:p>
            <a:fld id="{68950CE5-63B7-3140-BA32-01E1B46C9F59}" type="slidenum">
              <a:rPr lang="en-US" smtClean="0"/>
              <a:t>48</a:t>
            </a:fld>
            <a:endParaRPr lang="en-US"/>
          </a:p>
        </p:txBody>
      </p:sp>
    </p:spTree>
    <p:extLst>
      <p:ext uri="{BB962C8B-B14F-4D97-AF65-F5344CB8AC3E}">
        <p14:creationId xmlns:p14="http://schemas.microsoft.com/office/powerpoint/2010/main" val="880674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we'll explore how we can use the building blocks of JavaScript to write programs that make decisions. </a:t>
            </a:r>
          </a:p>
        </p:txBody>
      </p:sp>
      <p:sp>
        <p:nvSpPr>
          <p:cNvPr id="4" name="Slide Number Placeholder 3"/>
          <p:cNvSpPr>
            <a:spLocks noGrp="1"/>
          </p:cNvSpPr>
          <p:nvPr>
            <p:ph type="sldNum" sz="quarter" idx="10"/>
          </p:nvPr>
        </p:nvSpPr>
        <p:spPr/>
        <p:txBody>
          <a:bodyPr/>
          <a:lstStyle/>
          <a:p>
            <a:fld id="{68950CE5-63B7-3140-BA32-01E1B46C9F59}" type="slidenum">
              <a:rPr lang="en-US" smtClean="0"/>
              <a:t>49</a:t>
            </a:fld>
            <a:endParaRPr lang="en-US"/>
          </a:p>
        </p:txBody>
      </p:sp>
    </p:spTree>
    <p:extLst>
      <p:ext uri="{BB962C8B-B14F-4D97-AF65-F5344CB8AC3E}">
        <p14:creationId xmlns:p14="http://schemas.microsoft.com/office/powerpoint/2010/main" val="880674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we'll explore how we can use the building blocks of JavaScript to write programs that make decisions. </a:t>
            </a:r>
          </a:p>
        </p:txBody>
      </p:sp>
      <p:sp>
        <p:nvSpPr>
          <p:cNvPr id="4" name="Slide Number Placeholder 3"/>
          <p:cNvSpPr>
            <a:spLocks noGrp="1"/>
          </p:cNvSpPr>
          <p:nvPr>
            <p:ph type="sldNum" sz="quarter" idx="10"/>
          </p:nvPr>
        </p:nvSpPr>
        <p:spPr/>
        <p:txBody>
          <a:bodyPr/>
          <a:lstStyle/>
          <a:p>
            <a:fld id="{68950CE5-63B7-3140-BA32-01E1B46C9F59}" type="slidenum">
              <a:rPr lang="en-US" smtClean="0"/>
              <a:t>50</a:t>
            </a:fld>
            <a:endParaRPr lang="en-US"/>
          </a:p>
        </p:txBody>
      </p:sp>
    </p:spTree>
    <p:extLst>
      <p:ext uri="{BB962C8B-B14F-4D97-AF65-F5344CB8AC3E}">
        <p14:creationId xmlns:p14="http://schemas.microsoft.com/office/powerpoint/2010/main" val="880674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we'll explore how we can use the building blocks of JavaScript to write programs that make decisions. </a:t>
            </a:r>
          </a:p>
        </p:txBody>
      </p:sp>
      <p:sp>
        <p:nvSpPr>
          <p:cNvPr id="4" name="Slide Number Placeholder 3"/>
          <p:cNvSpPr>
            <a:spLocks noGrp="1"/>
          </p:cNvSpPr>
          <p:nvPr>
            <p:ph type="sldNum" sz="quarter" idx="10"/>
          </p:nvPr>
        </p:nvSpPr>
        <p:spPr/>
        <p:txBody>
          <a:bodyPr/>
          <a:lstStyle/>
          <a:p>
            <a:fld id="{68950CE5-63B7-3140-BA32-01E1B46C9F59}" type="slidenum">
              <a:rPr lang="en-US" smtClean="0"/>
              <a:t>51</a:t>
            </a:fld>
            <a:endParaRPr lang="en-US"/>
          </a:p>
        </p:txBody>
      </p:sp>
    </p:spTree>
    <p:extLst>
      <p:ext uri="{BB962C8B-B14F-4D97-AF65-F5344CB8AC3E}">
        <p14:creationId xmlns:p14="http://schemas.microsoft.com/office/powerpoint/2010/main" val="880674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core task of programming is writing lists of instructions for computers, or translating our ideas from human-speak to computer-speak. </a:t>
            </a:r>
          </a:p>
          <a:p>
            <a:r>
              <a:rPr lang="en-US" dirty="0"/>
              <a:t>Let's learn how we can ask JavaScript to think like us and make decisions the way we do.</a:t>
            </a:r>
          </a:p>
          <a:p>
            <a:r>
              <a:rPr lang="en-US" dirty="0"/>
              <a:t>We'll start with human-speak. Many decisions we make everyday boil down to this sentence in some form:</a:t>
            </a:r>
          </a:p>
          <a:p>
            <a:endParaRPr lang="en-US" dirty="0"/>
          </a:p>
          <a:p>
            <a:endParaRPr lang="en-US" dirty="0"/>
          </a:p>
        </p:txBody>
      </p:sp>
      <p:sp>
        <p:nvSpPr>
          <p:cNvPr id="4" name="Slide Number Placeholder 3"/>
          <p:cNvSpPr>
            <a:spLocks noGrp="1"/>
          </p:cNvSpPr>
          <p:nvPr>
            <p:ph type="sldNum" sz="quarter" idx="10"/>
          </p:nvPr>
        </p:nvSpPr>
        <p:spPr/>
        <p:txBody>
          <a:bodyPr/>
          <a:lstStyle/>
          <a:p>
            <a:fld id="{68950CE5-63B7-3140-BA32-01E1B46C9F59}" type="slidenum">
              <a:rPr lang="en-US" smtClean="0"/>
              <a:t>52</a:t>
            </a:fld>
            <a:endParaRPr lang="en-US"/>
          </a:p>
        </p:txBody>
      </p:sp>
    </p:spTree>
    <p:extLst>
      <p:ext uri="{BB962C8B-B14F-4D97-AF65-F5344CB8AC3E}">
        <p14:creationId xmlns:p14="http://schemas.microsoft.com/office/powerpoint/2010/main" val="32368213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5" name="Footer Placeholder 4"/>
          <p:cNvSpPr>
            <a:spLocks noGrp="1"/>
          </p:cNvSpPr>
          <p:nvPr>
            <p:ph type="ftr" sz="quarter" idx="11"/>
          </p:nvPr>
        </p:nvSpPr>
        <p:spPr/>
        <p:txBody>
          <a:bodyPr/>
          <a:lstStyle>
            <a:lvl1pPr algn="l">
              <a:defRPr/>
            </a:lvl1pPr>
          </a:lstStyle>
          <a:p>
            <a:r>
              <a:rPr lang="en-US"/>
              <a:t>By: Dr. Nouf Alzahrani</a:t>
            </a:r>
            <a:endParaRPr lang="en-US" dirty="0"/>
          </a:p>
        </p:txBody>
      </p:sp>
      <p:sp>
        <p:nvSpPr>
          <p:cNvPr id="6" name="Slide Number Placeholder 5"/>
          <p:cNvSpPr>
            <a:spLocks noGrp="1"/>
          </p:cNvSpPr>
          <p:nvPr>
            <p:ph type="sldNum" sz="quarter" idx="12"/>
          </p:nvPr>
        </p:nvSpPr>
        <p:spPr/>
        <p:txBody>
          <a:bodyPr/>
          <a:lstStyle/>
          <a:p>
            <a:r>
              <a:rPr lang="en-US" dirty="0"/>
              <a:t>1.</a:t>
            </a:r>
            <a:fld id="{B6A26DCF-2B61-447C-9AE3-560BB53FADD6}" type="slidenum">
              <a:rPr lang="en-US" smtClean="0"/>
              <a:pPr/>
              <a:t>‹#›</a:t>
            </a:fld>
            <a:endParaRPr lang="en-US" dirty="0"/>
          </a:p>
        </p:txBody>
      </p:sp>
      <p:pic>
        <p:nvPicPr>
          <p:cNvPr id="7" name="Picture 2" descr="http://portal.bu.edu.sa/Baha-theme/images/baha%20logo.png">
            <a:extLst>
              <a:ext uri="{FF2B5EF4-FFF2-40B4-BE49-F238E27FC236}">
                <a16:creationId xmlns:a16="http://schemas.microsoft.com/office/drawing/2014/main" id="{8BF002A4-4D7F-42F7-BFFE-AC1D1251214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204016" y="279581"/>
            <a:ext cx="738568" cy="775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4073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lgn="l">
              <a:defRPr/>
            </a:lvl1pPr>
          </a:lstStyle>
          <a:p>
            <a:r>
              <a:rPr lang="en-US"/>
              <a:t>By: Dr. Nouf Alzahrani</a:t>
            </a:r>
            <a:endParaRPr lang="en-US" dirty="0"/>
          </a:p>
        </p:txBody>
      </p:sp>
      <p:sp>
        <p:nvSpPr>
          <p:cNvPr id="6" name="Slide Number Placeholder 5"/>
          <p:cNvSpPr>
            <a:spLocks noGrp="1"/>
          </p:cNvSpPr>
          <p:nvPr>
            <p:ph type="sldNum" sz="quarter" idx="12"/>
          </p:nvPr>
        </p:nvSpPr>
        <p:spPr/>
        <p:txBody>
          <a:bodyPr/>
          <a:lstStyle/>
          <a:p>
            <a:r>
              <a:rPr lang="en-US" dirty="0"/>
              <a:t>1.</a:t>
            </a:r>
            <a:fld id="{B6A26DCF-2B61-447C-9AE3-560BB53FADD6}" type="slidenum">
              <a:rPr lang="en-US" smtClean="0"/>
              <a:pPr/>
              <a:t>‹#›</a:t>
            </a:fld>
            <a:endParaRPr lang="en-US" dirty="0"/>
          </a:p>
        </p:txBody>
      </p:sp>
      <p:pic>
        <p:nvPicPr>
          <p:cNvPr id="7" name="Picture 2" descr="http://portal.bu.edu.sa/Baha-theme/images/baha%20logo.png">
            <a:extLst>
              <a:ext uri="{FF2B5EF4-FFF2-40B4-BE49-F238E27FC236}">
                <a16:creationId xmlns:a16="http://schemas.microsoft.com/office/drawing/2014/main" id="{9588C8DF-307F-4834-9BC7-C95523712A86}"/>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204016" y="279581"/>
            <a:ext cx="738568" cy="775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9408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3"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lgn="l">
              <a:defRPr/>
            </a:lvl1pPr>
          </a:lstStyle>
          <a:p>
            <a:r>
              <a:rPr lang="en-US"/>
              <a:t>By: Dr. Nouf Alzahrani</a:t>
            </a:r>
            <a:endParaRPr lang="en-US" dirty="0"/>
          </a:p>
        </p:txBody>
      </p:sp>
      <p:sp>
        <p:nvSpPr>
          <p:cNvPr id="6" name="Slide Number Placeholder 5"/>
          <p:cNvSpPr>
            <a:spLocks noGrp="1"/>
          </p:cNvSpPr>
          <p:nvPr>
            <p:ph type="sldNum" sz="quarter" idx="12"/>
          </p:nvPr>
        </p:nvSpPr>
        <p:spPr/>
        <p:txBody>
          <a:bodyPr/>
          <a:lstStyle/>
          <a:p>
            <a:r>
              <a:rPr lang="en-US" dirty="0"/>
              <a:t>1.</a:t>
            </a:r>
            <a:fld id="{B6A26DCF-2B61-447C-9AE3-560BB53FADD6}" type="slidenum">
              <a:rPr lang="en-US" smtClean="0"/>
              <a:pPr/>
              <a:t>‹#›</a:t>
            </a:fld>
            <a:endParaRPr lang="en-US" dirty="0"/>
          </a:p>
        </p:txBody>
      </p:sp>
      <p:pic>
        <p:nvPicPr>
          <p:cNvPr id="7" name="Picture 2" descr="http://portal.bu.edu.sa/Baha-theme/images/baha%20logo.png">
            <a:extLst>
              <a:ext uri="{FF2B5EF4-FFF2-40B4-BE49-F238E27FC236}">
                <a16:creationId xmlns:a16="http://schemas.microsoft.com/office/drawing/2014/main" id="{09200A74-ADC4-436C-BD06-DD8895BDDA96}"/>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204016" y="279581"/>
            <a:ext cx="738568" cy="775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770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chemeClr val="accent6">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lvl1pPr algn="just">
              <a:defRPr/>
            </a:lvl1pPr>
            <a:lvl2pPr algn="just">
              <a:defRPr/>
            </a:lvl2pPr>
            <a:lvl3pPr algn="just">
              <a:defRPr/>
            </a:lvl3pPr>
            <a:lvl4pPr algn="just">
              <a:defRPr/>
            </a:lvl4pPr>
            <a:lvl5pPr algn="jus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lgn="l">
              <a:defRPr/>
            </a:lvl1pPr>
          </a:lstStyle>
          <a:p>
            <a:r>
              <a:rPr lang="en-US"/>
              <a:t>By: Dr. Nouf Alzahrani</a:t>
            </a:r>
            <a:endParaRPr lang="en-US" dirty="0"/>
          </a:p>
        </p:txBody>
      </p:sp>
      <p:sp>
        <p:nvSpPr>
          <p:cNvPr id="6" name="Slide Number Placeholder 5"/>
          <p:cNvSpPr>
            <a:spLocks noGrp="1"/>
          </p:cNvSpPr>
          <p:nvPr>
            <p:ph type="sldNum" sz="quarter" idx="12"/>
          </p:nvPr>
        </p:nvSpPr>
        <p:spPr/>
        <p:txBody>
          <a:bodyPr/>
          <a:lstStyle/>
          <a:p>
            <a:r>
              <a:rPr lang="en-US" dirty="0"/>
              <a:t>1.</a:t>
            </a:r>
            <a:fld id="{B6A26DCF-2B61-447C-9AE3-560BB53FADD6}" type="slidenum">
              <a:rPr lang="en-US" smtClean="0"/>
              <a:pPr/>
              <a:t>‹#›</a:t>
            </a:fld>
            <a:endParaRPr lang="en-US" dirty="0"/>
          </a:p>
        </p:txBody>
      </p:sp>
      <p:pic>
        <p:nvPicPr>
          <p:cNvPr id="7" name="Picture 2" descr="http://portal.bu.edu.sa/Baha-theme/images/baha%20logo.png">
            <a:extLst>
              <a:ext uri="{FF2B5EF4-FFF2-40B4-BE49-F238E27FC236}">
                <a16:creationId xmlns:a16="http://schemas.microsoft.com/office/drawing/2014/main" id="{4A8F6159-6A3A-4143-9B28-8EC5CD09B419}"/>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204016" y="279581"/>
            <a:ext cx="738568" cy="775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503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4"/>
            <a:ext cx="10515600" cy="2852737"/>
          </a:xfrm>
        </p:spPr>
        <p:txBody>
          <a:bodyPr anchor="b"/>
          <a:lstStyle>
            <a:lvl1pPr>
              <a:defRPr sz="6000" b="1">
                <a:solidFill>
                  <a:schemeClr val="accent5">
                    <a:lumMod val="50000"/>
                  </a:schemeClr>
                </a:solidFill>
              </a:defRPr>
            </a:lvl1pPr>
          </a:lstStyle>
          <a:p>
            <a:r>
              <a:rPr lang="en-US" dirty="0"/>
              <a:t>Click to edit Master title style</a:t>
            </a:r>
          </a:p>
        </p:txBody>
      </p:sp>
      <p:sp>
        <p:nvSpPr>
          <p:cNvPr id="3" name="Text Placeholder 2"/>
          <p:cNvSpPr>
            <a:spLocks noGrp="1"/>
          </p:cNvSpPr>
          <p:nvPr>
            <p:ph type="body" idx="1"/>
          </p:nvPr>
        </p:nvSpPr>
        <p:spPr>
          <a:xfrm>
            <a:off x="831851" y="4589469"/>
            <a:ext cx="10515600" cy="1500187"/>
          </a:xfrm>
        </p:spPr>
        <p:txBody>
          <a:bodyPr/>
          <a:lstStyle>
            <a:lvl1pPr marL="0" indent="0">
              <a:buNone/>
              <a:defRPr sz="2400" b="1">
                <a:solidFill>
                  <a:schemeClr val="accent2">
                    <a:lumMod val="50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
        <p:nvSpPr>
          <p:cNvPr id="5" name="Footer Placeholder 4"/>
          <p:cNvSpPr>
            <a:spLocks noGrp="1"/>
          </p:cNvSpPr>
          <p:nvPr>
            <p:ph type="ftr" sz="quarter" idx="11"/>
          </p:nvPr>
        </p:nvSpPr>
        <p:spPr/>
        <p:txBody>
          <a:bodyPr/>
          <a:lstStyle/>
          <a:p>
            <a:pPr algn="l"/>
            <a:r>
              <a:rPr lang="en-US"/>
              <a:t>By: Dr. Nouf Alzahrani</a:t>
            </a:r>
            <a:endParaRPr lang="en-US" dirty="0"/>
          </a:p>
        </p:txBody>
      </p:sp>
      <p:sp>
        <p:nvSpPr>
          <p:cNvPr id="6" name="Slide Number Placeholder 5"/>
          <p:cNvSpPr>
            <a:spLocks noGrp="1"/>
          </p:cNvSpPr>
          <p:nvPr>
            <p:ph type="sldNum" sz="quarter" idx="12"/>
          </p:nvPr>
        </p:nvSpPr>
        <p:spPr/>
        <p:txBody>
          <a:bodyPr/>
          <a:lstStyle/>
          <a:p>
            <a:r>
              <a:rPr lang="en-US" dirty="0"/>
              <a:t>1.</a:t>
            </a:r>
            <a:fld id="{B6A26DCF-2B61-447C-9AE3-560BB53FADD6}" type="slidenum">
              <a:rPr lang="en-US" smtClean="0"/>
              <a:pPr/>
              <a:t>‹#›</a:t>
            </a:fld>
            <a:endParaRPr lang="en-US" dirty="0"/>
          </a:p>
        </p:txBody>
      </p:sp>
      <p:pic>
        <p:nvPicPr>
          <p:cNvPr id="7" name="Picture 2" descr="http://portal.bu.edu.sa/Baha-theme/images/baha%20logo.png">
            <a:extLst>
              <a:ext uri="{FF2B5EF4-FFF2-40B4-BE49-F238E27FC236}">
                <a16:creationId xmlns:a16="http://schemas.microsoft.com/office/drawing/2014/main" id="{9FC55DF2-68AD-455C-ADF2-733D839DFF5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204016" y="279581"/>
            <a:ext cx="738568" cy="775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4912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pPr algn="l"/>
            <a:r>
              <a:rPr lang="en-US"/>
              <a:t>By: Dr. Nouf Alzahrani</a:t>
            </a:r>
            <a:endParaRPr lang="en-US" dirty="0"/>
          </a:p>
        </p:txBody>
      </p:sp>
      <p:sp>
        <p:nvSpPr>
          <p:cNvPr id="7" name="Slide Number Placeholder 6"/>
          <p:cNvSpPr>
            <a:spLocks noGrp="1"/>
          </p:cNvSpPr>
          <p:nvPr>
            <p:ph type="sldNum" sz="quarter" idx="12"/>
          </p:nvPr>
        </p:nvSpPr>
        <p:spPr/>
        <p:txBody>
          <a:bodyPr/>
          <a:lstStyle/>
          <a:p>
            <a:r>
              <a:rPr lang="en-US" dirty="0"/>
              <a:t>1.</a:t>
            </a:r>
            <a:fld id="{B6A26DCF-2B61-447C-9AE3-560BB53FADD6}" type="slidenum">
              <a:rPr lang="en-US" smtClean="0"/>
              <a:pPr/>
              <a:t>‹#›</a:t>
            </a:fld>
            <a:endParaRPr lang="en-US" dirty="0"/>
          </a:p>
        </p:txBody>
      </p:sp>
      <p:pic>
        <p:nvPicPr>
          <p:cNvPr id="8" name="Picture 2" descr="http://portal.bu.edu.sa/Baha-theme/images/baha%20logo.png">
            <a:extLst>
              <a:ext uri="{FF2B5EF4-FFF2-40B4-BE49-F238E27FC236}">
                <a16:creationId xmlns:a16="http://schemas.microsoft.com/office/drawing/2014/main" id="{4BBE7F78-D035-42F8-961F-1010B74BA37F}"/>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204016" y="279581"/>
            <a:ext cx="738568" cy="775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321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6172203"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lvl1pPr algn="l">
              <a:defRPr/>
            </a:lvl1pPr>
          </a:lstStyle>
          <a:p>
            <a:r>
              <a:rPr lang="en-US"/>
              <a:t>By: Dr. Nouf Alzahrani</a:t>
            </a:r>
            <a:endParaRPr lang="en-US" dirty="0"/>
          </a:p>
        </p:txBody>
      </p:sp>
      <p:sp>
        <p:nvSpPr>
          <p:cNvPr id="9" name="Slide Number Placeholder 8"/>
          <p:cNvSpPr>
            <a:spLocks noGrp="1"/>
          </p:cNvSpPr>
          <p:nvPr>
            <p:ph type="sldNum" sz="quarter" idx="12"/>
          </p:nvPr>
        </p:nvSpPr>
        <p:spPr/>
        <p:txBody>
          <a:bodyPr/>
          <a:lstStyle/>
          <a:p>
            <a:r>
              <a:rPr lang="en-US" dirty="0"/>
              <a:t>1.</a:t>
            </a:r>
            <a:fld id="{B6A26DCF-2B61-447C-9AE3-560BB53FADD6}" type="slidenum">
              <a:rPr lang="en-US" smtClean="0"/>
              <a:pPr/>
              <a:t>‹#›</a:t>
            </a:fld>
            <a:endParaRPr lang="en-US" dirty="0"/>
          </a:p>
        </p:txBody>
      </p:sp>
      <p:pic>
        <p:nvPicPr>
          <p:cNvPr id="10" name="Picture 2" descr="http://portal.bu.edu.sa/Baha-theme/images/baha%20logo.png">
            <a:extLst>
              <a:ext uri="{FF2B5EF4-FFF2-40B4-BE49-F238E27FC236}">
                <a16:creationId xmlns:a16="http://schemas.microsoft.com/office/drawing/2014/main" id="{EE88EB01-F4B2-4BC0-AA9A-37F748265255}"/>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204016" y="279581"/>
            <a:ext cx="738568" cy="775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747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lvl1pPr algn="l">
              <a:defRPr/>
            </a:lvl1pPr>
          </a:lstStyle>
          <a:p>
            <a:r>
              <a:rPr lang="en-US"/>
              <a:t>By: Dr. Nouf Alzahrani</a:t>
            </a:r>
            <a:endParaRPr lang="en-US" dirty="0"/>
          </a:p>
        </p:txBody>
      </p:sp>
      <p:sp>
        <p:nvSpPr>
          <p:cNvPr id="5" name="Slide Number Placeholder 4"/>
          <p:cNvSpPr>
            <a:spLocks noGrp="1"/>
          </p:cNvSpPr>
          <p:nvPr>
            <p:ph type="sldNum" sz="quarter" idx="12"/>
          </p:nvPr>
        </p:nvSpPr>
        <p:spPr/>
        <p:txBody>
          <a:bodyPr/>
          <a:lstStyle/>
          <a:p>
            <a:r>
              <a:rPr lang="en-US" dirty="0"/>
              <a:t>1.</a:t>
            </a:r>
            <a:fld id="{B6A26DCF-2B61-447C-9AE3-560BB53FADD6}" type="slidenum">
              <a:rPr lang="en-US" smtClean="0"/>
              <a:pPr/>
              <a:t>‹#›</a:t>
            </a:fld>
            <a:endParaRPr lang="en-US" dirty="0"/>
          </a:p>
        </p:txBody>
      </p:sp>
      <p:pic>
        <p:nvPicPr>
          <p:cNvPr id="6" name="Picture 2" descr="http://portal.bu.edu.sa/Baha-theme/images/baha%20logo.png">
            <a:extLst>
              <a:ext uri="{FF2B5EF4-FFF2-40B4-BE49-F238E27FC236}">
                <a16:creationId xmlns:a16="http://schemas.microsoft.com/office/drawing/2014/main" id="{8232F218-C408-40D8-AE62-33B692855158}"/>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204016" y="279581"/>
            <a:ext cx="738568" cy="775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626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lgn="l">
              <a:defRPr/>
            </a:lvl1pPr>
          </a:lstStyle>
          <a:p>
            <a:r>
              <a:rPr lang="en-US"/>
              <a:t>By: Dr. Nouf Alzahrani</a:t>
            </a:r>
            <a:endParaRPr lang="en-US" dirty="0"/>
          </a:p>
        </p:txBody>
      </p:sp>
      <p:sp>
        <p:nvSpPr>
          <p:cNvPr id="4" name="Slide Number Placeholder 3"/>
          <p:cNvSpPr>
            <a:spLocks noGrp="1"/>
          </p:cNvSpPr>
          <p:nvPr>
            <p:ph type="sldNum" sz="quarter" idx="12"/>
          </p:nvPr>
        </p:nvSpPr>
        <p:spPr/>
        <p:txBody>
          <a:bodyPr/>
          <a:lstStyle/>
          <a:p>
            <a:r>
              <a:rPr lang="en-US" dirty="0"/>
              <a:t>1.</a:t>
            </a:r>
            <a:fld id="{B6A26DCF-2B61-447C-9AE3-560BB53FADD6}" type="slidenum">
              <a:rPr lang="en-US" smtClean="0"/>
              <a:pPr/>
              <a:t>‹#›</a:t>
            </a:fld>
            <a:endParaRPr lang="en-US" dirty="0"/>
          </a:p>
        </p:txBody>
      </p:sp>
      <p:pic>
        <p:nvPicPr>
          <p:cNvPr id="5" name="Picture 2" descr="http://portal.bu.edu.sa/Baha-theme/images/baha%20logo.png">
            <a:extLst>
              <a:ext uri="{FF2B5EF4-FFF2-40B4-BE49-F238E27FC236}">
                <a16:creationId xmlns:a16="http://schemas.microsoft.com/office/drawing/2014/main" id="{059B7110-46C7-4DED-B7A4-33F0A2233149}"/>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204016" y="279581"/>
            <a:ext cx="738568" cy="775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8853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31"/>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lvl1pPr algn="l">
              <a:defRPr/>
            </a:lvl1pPr>
          </a:lstStyle>
          <a:p>
            <a:r>
              <a:rPr lang="en-US"/>
              <a:t>By: Dr. Nouf Alzahrani</a:t>
            </a:r>
            <a:endParaRPr lang="en-US" dirty="0"/>
          </a:p>
        </p:txBody>
      </p:sp>
      <p:sp>
        <p:nvSpPr>
          <p:cNvPr id="7" name="Slide Number Placeholder 6"/>
          <p:cNvSpPr>
            <a:spLocks noGrp="1"/>
          </p:cNvSpPr>
          <p:nvPr>
            <p:ph type="sldNum" sz="quarter" idx="12"/>
          </p:nvPr>
        </p:nvSpPr>
        <p:spPr/>
        <p:txBody>
          <a:bodyPr/>
          <a:lstStyle/>
          <a:p>
            <a:r>
              <a:rPr lang="en-US" dirty="0"/>
              <a:t>1.</a:t>
            </a:r>
            <a:fld id="{B6A26DCF-2B61-447C-9AE3-560BB53FADD6}" type="slidenum">
              <a:rPr lang="en-US" smtClean="0"/>
              <a:pPr/>
              <a:t>‹#›</a:t>
            </a:fld>
            <a:endParaRPr lang="en-US" dirty="0"/>
          </a:p>
        </p:txBody>
      </p:sp>
      <p:pic>
        <p:nvPicPr>
          <p:cNvPr id="8" name="Picture 2" descr="http://portal.bu.edu.sa/Baha-theme/images/baha%20logo.png">
            <a:extLst>
              <a:ext uri="{FF2B5EF4-FFF2-40B4-BE49-F238E27FC236}">
                <a16:creationId xmlns:a16="http://schemas.microsoft.com/office/drawing/2014/main" id="{31CCE7D2-1050-4B56-B8A1-A2D1175EC4C7}"/>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204016" y="279581"/>
            <a:ext cx="738568" cy="775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515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31"/>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lvl1pPr algn="l">
              <a:defRPr/>
            </a:lvl1pPr>
          </a:lstStyle>
          <a:p>
            <a:r>
              <a:rPr lang="en-US"/>
              <a:t>By: Dr. Nouf Alzahrani</a:t>
            </a:r>
            <a:endParaRPr lang="en-US" dirty="0"/>
          </a:p>
        </p:txBody>
      </p:sp>
      <p:sp>
        <p:nvSpPr>
          <p:cNvPr id="7" name="Slide Number Placeholder 6"/>
          <p:cNvSpPr>
            <a:spLocks noGrp="1"/>
          </p:cNvSpPr>
          <p:nvPr>
            <p:ph type="sldNum" sz="quarter" idx="12"/>
          </p:nvPr>
        </p:nvSpPr>
        <p:spPr/>
        <p:txBody>
          <a:bodyPr/>
          <a:lstStyle/>
          <a:p>
            <a:r>
              <a:rPr lang="en-US" dirty="0"/>
              <a:t>1.</a:t>
            </a:r>
            <a:fld id="{B6A26DCF-2B61-447C-9AE3-560BB53FADD6}" type="slidenum">
              <a:rPr lang="en-US" smtClean="0"/>
              <a:pPr/>
              <a:t>‹#›</a:t>
            </a:fld>
            <a:endParaRPr lang="en-US" dirty="0"/>
          </a:p>
        </p:txBody>
      </p:sp>
      <p:pic>
        <p:nvPicPr>
          <p:cNvPr id="8" name="Picture 2" descr="http://portal.bu.edu.sa/Baha-theme/images/baha%20logo.png">
            <a:extLst>
              <a:ext uri="{FF2B5EF4-FFF2-40B4-BE49-F238E27FC236}">
                <a16:creationId xmlns:a16="http://schemas.microsoft.com/office/drawing/2014/main" id="{BB26EE48-F067-4597-935B-9F38B20FF013}"/>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204016" y="279581"/>
            <a:ext cx="738568" cy="775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107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838203" y="6356356"/>
            <a:ext cx="9503535"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By: Dr. Nouf Alzahrani</a:t>
            </a:r>
            <a:endParaRPr lang="en-US" dirty="0"/>
          </a:p>
        </p:txBody>
      </p:sp>
      <p:sp>
        <p:nvSpPr>
          <p:cNvPr id="6" name="Slide Number Placeholder 5"/>
          <p:cNvSpPr>
            <a:spLocks noGrp="1"/>
          </p:cNvSpPr>
          <p:nvPr>
            <p:ph type="sldNum" sz="quarter" idx="4"/>
          </p:nvPr>
        </p:nvSpPr>
        <p:spPr>
          <a:xfrm>
            <a:off x="10805378" y="6356356"/>
            <a:ext cx="548425"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1.</a:t>
            </a:r>
            <a:fld id="{B6A26DCF-2B61-447C-9AE3-560BB53FADD6}" type="slidenum">
              <a:rPr lang="en-US" smtClean="0"/>
              <a:pPr/>
              <a:t>‹#›</a:t>
            </a:fld>
            <a:endParaRPr lang="en-US" dirty="0"/>
          </a:p>
        </p:txBody>
      </p:sp>
    </p:spTree>
    <p:extLst>
      <p:ext uri="{BB962C8B-B14F-4D97-AF65-F5344CB8AC3E}">
        <p14:creationId xmlns:p14="http://schemas.microsoft.com/office/powerpoint/2010/main" val="1659910416"/>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hf sldNum="0"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just"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just"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just"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just"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just"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eveloper.mozilla.org/en-US/docs/Web/JavaScript/Reference/Global_Objects/String/prototyp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eveloper.mozilla.org/en-US/docs/Web/JavaScript/Reference/Global_Objects/Number"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Web Development </a:t>
            </a:r>
          </a:p>
        </p:txBody>
      </p:sp>
      <p:sp>
        <p:nvSpPr>
          <p:cNvPr id="3" name="Subtitle 2"/>
          <p:cNvSpPr>
            <a:spLocks noGrp="1"/>
          </p:cNvSpPr>
          <p:nvPr>
            <p:ph type="subTitle" idx="1"/>
          </p:nvPr>
        </p:nvSpPr>
        <p:spPr/>
        <p:txBody>
          <a:bodyPr/>
          <a:lstStyle/>
          <a:p>
            <a:r>
              <a:rPr lang="en-US" dirty="0"/>
              <a:t>Unit 2- Part 2-1 </a:t>
            </a:r>
          </a:p>
        </p:txBody>
      </p:sp>
    </p:spTree>
    <p:extLst>
      <p:ext uri="{BB962C8B-B14F-4D97-AF65-F5344CB8AC3E}">
        <p14:creationId xmlns:p14="http://schemas.microsoft.com/office/powerpoint/2010/main" val="4027283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152718"/>
            <a:ext cx="7620000" cy="1371600"/>
          </a:xfrm>
        </p:spPr>
        <p:txBody>
          <a:bodyPr/>
          <a:lstStyle/>
          <a:p>
            <a:r>
              <a:rPr lang="en-US" dirty="0"/>
              <a:t>Introduction to JS: </a:t>
            </a:r>
            <a:r>
              <a:rPr lang="en-US" dirty="0">
                <a:solidFill>
                  <a:srgbClr val="0000FF"/>
                </a:solidFill>
              </a:rPr>
              <a:t>Math Operators</a:t>
            </a:r>
          </a:p>
        </p:txBody>
      </p:sp>
      <p:sp>
        <p:nvSpPr>
          <p:cNvPr id="3" name="Content Placeholder 2"/>
          <p:cNvSpPr>
            <a:spLocks noGrp="1"/>
          </p:cNvSpPr>
          <p:nvPr>
            <p:ph idx="1"/>
          </p:nvPr>
        </p:nvSpPr>
        <p:spPr>
          <a:xfrm>
            <a:off x="1981200" y="1752600"/>
            <a:ext cx="8221133" cy="4881562"/>
          </a:xfrm>
        </p:spPr>
        <p:txBody>
          <a:bodyPr/>
          <a:lstStyle/>
          <a:p>
            <a:pPr algn="ctr"/>
            <a:r>
              <a:rPr lang="en-US" sz="3200" dirty="0">
                <a:solidFill>
                  <a:srgbClr val="DC5924"/>
                </a:solidFill>
              </a:rPr>
              <a:t>Exercise</a:t>
            </a:r>
          </a:p>
          <a:p>
            <a:pPr marL="457200" indent="-457200">
              <a:buFont typeface="+mj-lt"/>
              <a:buAutoNum type="arabicPeriod"/>
            </a:pPr>
            <a:r>
              <a:rPr lang="en-US" sz="2400" dirty="0"/>
              <a:t> Inside of a </a:t>
            </a:r>
            <a:r>
              <a:rPr lang="en-US" sz="2400" dirty="0" err="1"/>
              <a:t>console.log</a:t>
            </a:r>
            <a:r>
              <a:rPr lang="en-US" sz="2400" dirty="0"/>
              <a:t>(), add 3.5 to your age.</a:t>
            </a:r>
          </a:p>
          <a:p>
            <a:pPr marL="457200" indent="-457200">
              <a:buFont typeface="+mj-lt"/>
              <a:buAutoNum type="arabicPeriod"/>
            </a:pPr>
            <a:r>
              <a:rPr lang="en-US" sz="2400" dirty="0"/>
              <a:t>On a new line write another </a:t>
            </a:r>
            <a:r>
              <a:rPr lang="en-US" sz="2400" dirty="0" err="1"/>
              <a:t>console.log</a:t>
            </a:r>
            <a:r>
              <a:rPr lang="en-US" sz="2400" dirty="0"/>
              <a:t>(). Inside the new </a:t>
            </a:r>
            <a:r>
              <a:rPr lang="en-US" sz="2400" dirty="0" err="1"/>
              <a:t>console.log</a:t>
            </a:r>
            <a:r>
              <a:rPr lang="en-US" sz="2400" dirty="0"/>
              <a:t>()'s parentheses, take the current year and subtract 1969. </a:t>
            </a:r>
          </a:p>
          <a:p>
            <a:pPr marL="457200" indent="-457200">
              <a:buFont typeface="+mj-lt"/>
              <a:buAutoNum type="arabicPeriod"/>
            </a:pPr>
            <a:r>
              <a:rPr lang="en-US" sz="2400" dirty="0"/>
              <a:t>Create another </a:t>
            </a:r>
            <a:r>
              <a:rPr lang="en-US" sz="2400" dirty="0" err="1"/>
              <a:t>console.lg</a:t>
            </a:r>
            <a:r>
              <a:rPr lang="en-US" sz="2400" dirty="0"/>
              <a:t>(). Inside the parentheses divide 65 by 240.</a:t>
            </a:r>
          </a:p>
          <a:p>
            <a:pPr marL="457200" indent="-457200">
              <a:buFont typeface="+mj-lt"/>
              <a:buAutoNum type="arabicPeriod"/>
            </a:pPr>
            <a:r>
              <a:rPr lang="en-US" sz="2400" dirty="0"/>
              <a:t>Create one last </a:t>
            </a:r>
            <a:r>
              <a:rPr lang="en-US" sz="2400" dirty="0" err="1"/>
              <a:t>console.log</a:t>
            </a:r>
            <a:r>
              <a:rPr lang="en-US" sz="2400" dirty="0"/>
              <a:t>. Inside the parentheses, multiply 0.2708 by 100. </a:t>
            </a:r>
          </a:p>
          <a:p>
            <a:pPr marL="457200" indent="-457200">
              <a:buFont typeface="+mj-lt"/>
              <a:buAutoNum type="arabicPeriod"/>
            </a:pPr>
            <a:endParaRPr lang="en-US" sz="2400" dirty="0"/>
          </a:p>
        </p:txBody>
      </p:sp>
      <p:sp>
        <p:nvSpPr>
          <p:cNvPr id="5" name="Rectangle 4"/>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423704320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152718"/>
            <a:ext cx="7620000" cy="1318047"/>
          </a:xfrm>
        </p:spPr>
        <p:txBody>
          <a:bodyPr>
            <a:normAutofit/>
          </a:bodyPr>
          <a:lstStyle/>
          <a:p>
            <a:r>
              <a:rPr lang="en-US" dirty="0" err="1"/>
              <a:t>Js</a:t>
            </a:r>
            <a:r>
              <a:rPr lang="en-US" dirty="0"/>
              <a:t>: Function</a:t>
            </a:r>
            <a:br>
              <a:rPr lang="en-US" dirty="0"/>
            </a:br>
            <a:r>
              <a:rPr lang="en-US" sz="2800" dirty="0">
                <a:solidFill>
                  <a:srgbClr val="0000FF"/>
                </a:solidFill>
              </a:rPr>
              <a:t>Arrow</a:t>
            </a:r>
            <a:r>
              <a:rPr lang="en-US" dirty="0">
                <a:solidFill>
                  <a:srgbClr val="0000FF"/>
                </a:solidFill>
              </a:rPr>
              <a:t> </a:t>
            </a:r>
            <a:r>
              <a:rPr lang="en-US" sz="2800" dirty="0">
                <a:solidFill>
                  <a:srgbClr val="0000FF"/>
                </a:solidFill>
              </a:rPr>
              <a:t>Function</a:t>
            </a:r>
          </a:p>
        </p:txBody>
      </p:sp>
      <p:sp>
        <p:nvSpPr>
          <p:cNvPr id="3" name="Content Placeholder 2"/>
          <p:cNvSpPr>
            <a:spLocks noGrp="1"/>
          </p:cNvSpPr>
          <p:nvPr>
            <p:ph idx="1"/>
          </p:nvPr>
        </p:nvSpPr>
        <p:spPr>
          <a:xfrm>
            <a:off x="1524001" y="1470764"/>
            <a:ext cx="8957387" cy="5387236"/>
          </a:xfrm>
        </p:spPr>
        <p:txBody>
          <a:bodyPr>
            <a:noAutofit/>
          </a:bodyPr>
          <a:lstStyle/>
          <a:p>
            <a:pPr marL="342900" indent="-342900">
              <a:buFont typeface="Arial"/>
              <a:buChar char="•"/>
            </a:pPr>
            <a:r>
              <a:rPr lang="en-US" sz="2400" dirty="0"/>
              <a:t>JavaScript also provides several ways to refactor arrow function syntax. We'll explore a few of these techniques here, using an example function from a previous exercise.</a:t>
            </a:r>
          </a:p>
          <a:p>
            <a:pPr marL="342900" indent="-342900">
              <a:buFont typeface="Arial"/>
              <a:buChar char="•"/>
            </a:pPr>
            <a:endParaRPr lang="en-US" sz="2400" dirty="0"/>
          </a:p>
          <a:p>
            <a:pPr marL="342900" indent="-342900">
              <a:buFont typeface="Arial"/>
              <a:buChar char="•"/>
            </a:pPr>
            <a:endParaRPr lang="en-US" sz="2400" dirty="0"/>
          </a:p>
          <a:p>
            <a:pPr marL="342900" indent="-342900">
              <a:buFont typeface="Arial"/>
              <a:buChar char="•"/>
            </a:pPr>
            <a:endParaRPr lang="en-US" sz="2400" dirty="0"/>
          </a:p>
          <a:p>
            <a:pPr marL="342900" indent="-342900">
              <a:buFont typeface="Arial"/>
              <a:buChar char="•"/>
            </a:pPr>
            <a:endParaRPr lang="en-US" sz="2400" dirty="0"/>
          </a:p>
          <a:p>
            <a:pPr marL="342900" indent="-342900">
              <a:buFont typeface="Arial"/>
              <a:buChar char="•"/>
            </a:pPr>
            <a:endParaRPr lang="en-US" sz="2400" dirty="0"/>
          </a:p>
          <a:p>
            <a:pPr marL="342900" indent="-342900">
              <a:buFont typeface="Arial"/>
              <a:buChar char="•"/>
            </a:pPr>
            <a:endParaRPr lang="en-US" sz="2400" dirty="0"/>
          </a:p>
          <a:p>
            <a:pPr marL="342900" indent="-342900">
              <a:buFont typeface="Arial"/>
              <a:buChar char="•"/>
            </a:pPr>
            <a:endParaRPr lang="en-US" sz="2400" dirty="0"/>
          </a:p>
          <a:p>
            <a:pPr algn="ctr"/>
            <a:r>
              <a:rPr lang="en-US" sz="2000" dirty="0">
                <a:solidFill>
                  <a:srgbClr val="FF0000"/>
                </a:solidFill>
              </a:rPr>
              <a:t>We can refactor this function in three ways. The most condensed form of the function is known as </a:t>
            </a:r>
            <a:r>
              <a:rPr lang="en-US" sz="2000" i="1" dirty="0">
                <a:solidFill>
                  <a:srgbClr val="FF0000"/>
                </a:solidFill>
              </a:rPr>
              <a:t>concise body</a:t>
            </a:r>
            <a:r>
              <a:rPr lang="en-US" sz="2000" dirty="0">
                <a:solidFill>
                  <a:srgbClr val="FF0000"/>
                </a:solidFill>
              </a:rPr>
              <a:t>. </a:t>
            </a:r>
          </a:p>
        </p:txBody>
      </p:sp>
      <p:graphicFrame>
        <p:nvGraphicFramePr>
          <p:cNvPr id="5" name="Table 4"/>
          <p:cNvGraphicFramePr>
            <a:graphicFrameLocks noGrp="1"/>
          </p:cNvGraphicFramePr>
          <p:nvPr>
            <p:extLst>
              <p:ext uri="{D42A27DB-BD31-4B8C-83A1-F6EECF244321}">
                <p14:modId xmlns:p14="http://schemas.microsoft.com/office/powerpoint/2010/main" val="3629643984"/>
              </p:ext>
            </p:extLst>
          </p:nvPr>
        </p:nvGraphicFramePr>
        <p:xfrm>
          <a:off x="3647095" y="2592769"/>
          <a:ext cx="5118574" cy="3139440"/>
        </p:xfrm>
        <a:graphic>
          <a:graphicData uri="http://schemas.openxmlformats.org/drawingml/2006/table">
            <a:tbl>
              <a:tblPr firstRow="1" bandRow="1">
                <a:tableStyleId>{5C22544A-7EE6-4342-B048-85BDC9FD1C3A}</a:tableStyleId>
              </a:tblPr>
              <a:tblGrid>
                <a:gridCol w="5118574">
                  <a:extLst>
                    <a:ext uri="{9D8B030D-6E8A-4147-A177-3AD203B41FA5}">
                      <a16:colId xmlns:a16="http://schemas.microsoft.com/office/drawing/2014/main" val="20000"/>
                    </a:ext>
                  </a:extLst>
                </a:gridCol>
              </a:tblGrid>
              <a:tr h="2824719">
                <a:tc>
                  <a:txBody>
                    <a:bodyPr/>
                    <a:lstStyle/>
                    <a:p>
                      <a:r>
                        <a:rPr lang="en-US" sz="2000" b="0" dirty="0" err="1">
                          <a:solidFill>
                            <a:schemeClr val="accent3">
                              <a:lumMod val="60000"/>
                              <a:lumOff val="40000"/>
                            </a:schemeClr>
                          </a:solidFill>
                        </a:rPr>
                        <a:t>Const</a:t>
                      </a:r>
                      <a:r>
                        <a:rPr lang="en-US" sz="2000" b="0" dirty="0">
                          <a:solidFill>
                            <a:schemeClr val="accent3">
                              <a:lumMod val="60000"/>
                              <a:lumOff val="40000"/>
                            </a:schemeClr>
                          </a:solidFill>
                        </a:rPr>
                        <a:t>  </a:t>
                      </a:r>
                      <a:r>
                        <a:rPr lang="en-US" sz="2000" b="0" dirty="0" err="1">
                          <a:solidFill>
                            <a:schemeClr val="accent3">
                              <a:lumMod val="60000"/>
                              <a:lumOff val="40000"/>
                            </a:schemeClr>
                          </a:solidFill>
                        </a:rPr>
                        <a:t>multiplyByNineFifths</a:t>
                      </a:r>
                      <a:r>
                        <a:rPr lang="en-US" sz="2000" b="0" baseline="0" dirty="0">
                          <a:solidFill>
                            <a:schemeClr val="accent3">
                              <a:lumMod val="60000"/>
                              <a:lumOff val="40000"/>
                            </a:schemeClr>
                          </a:solidFill>
                        </a:rPr>
                        <a:t> </a:t>
                      </a:r>
                      <a:r>
                        <a:rPr lang="en-US" sz="2000" b="0" dirty="0"/>
                        <a:t>= (</a:t>
                      </a:r>
                      <a:r>
                        <a:rPr lang="en-US" sz="2000" b="0" dirty="0" err="1">
                          <a:solidFill>
                            <a:srgbClr val="97A7D0"/>
                          </a:solidFill>
                        </a:rPr>
                        <a:t>celsius</a:t>
                      </a:r>
                      <a:r>
                        <a:rPr lang="en-US" sz="2000" b="0" dirty="0"/>
                        <a:t>) =&gt; { </a:t>
                      </a:r>
                    </a:p>
                    <a:p>
                      <a:r>
                        <a:rPr lang="en-US" sz="2000" b="0" dirty="0">
                          <a:solidFill>
                            <a:srgbClr val="97A7D0"/>
                          </a:solidFill>
                        </a:rPr>
                        <a:t>return</a:t>
                      </a:r>
                      <a:r>
                        <a:rPr lang="en-US" sz="2000" b="0" dirty="0"/>
                        <a:t> </a:t>
                      </a:r>
                      <a:r>
                        <a:rPr lang="en-US" sz="2000" b="0" dirty="0" err="1">
                          <a:solidFill>
                            <a:schemeClr val="accent5"/>
                          </a:solidFill>
                        </a:rPr>
                        <a:t>celsius</a:t>
                      </a:r>
                      <a:r>
                        <a:rPr lang="en-US" sz="2000" b="0" dirty="0">
                          <a:solidFill>
                            <a:schemeClr val="accent5"/>
                          </a:solidFill>
                        </a:rPr>
                        <a:t> </a:t>
                      </a:r>
                      <a:r>
                        <a:rPr lang="en-US" sz="2000" b="0" dirty="0"/>
                        <a:t>* (</a:t>
                      </a:r>
                      <a:r>
                        <a:rPr lang="en-US" sz="2000" b="0" dirty="0">
                          <a:solidFill>
                            <a:schemeClr val="accent5"/>
                          </a:solidFill>
                        </a:rPr>
                        <a:t>9</a:t>
                      </a:r>
                      <a:r>
                        <a:rPr lang="en-US" sz="2000" b="0" dirty="0"/>
                        <a:t>/</a:t>
                      </a:r>
                      <a:r>
                        <a:rPr lang="en-US" sz="2000" b="0" dirty="0">
                          <a:solidFill>
                            <a:srgbClr val="DC5924"/>
                          </a:solidFill>
                        </a:rPr>
                        <a:t>5</a:t>
                      </a:r>
                      <a:r>
                        <a:rPr lang="en-US" sz="2000" b="0" dirty="0"/>
                        <a:t>);</a:t>
                      </a:r>
                    </a:p>
                    <a:p>
                      <a:r>
                        <a:rPr lang="en-US" sz="2000" b="0" dirty="0"/>
                        <a:t> } ;</a:t>
                      </a:r>
                    </a:p>
                    <a:p>
                      <a:r>
                        <a:rPr lang="en-US" sz="2000" b="0" dirty="0" err="1">
                          <a:solidFill>
                            <a:schemeClr val="accent3">
                              <a:lumMod val="60000"/>
                              <a:lumOff val="40000"/>
                            </a:schemeClr>
                          </a:solidFill>
                        </a:rPr>
                        <a:t>Const</a:t>
                      </a:r>
                      <a:r>
                        <a:rPr lang="en-US" sz="2000" b="0" dirty="0">
                          <a:solidFill>
                            <a:schemeClr val="accent3">
                              <a:lumMod val="60000"/>
                              <a:lumOff val="40000"/>
                            </a:schemeClr>
                          </a:solidFill>
                        </a:rPr>
                        <a:t>  </a:t>
                      </a:r>
                      <a:r>
                        <a:rPr lang="en-US" sz="2000" b="0" dirty="0" err="1">
                          <a:solidFill>
                            <a:schemeClr val="accent3">
                              <a:lumMod val="60000"/>
                              <a:lumOff val="40000"/>
                            </a:schemeClr>
                          </a:solidFill>
                        </a:rPr>
                        <a:t>getFahrenheit</a:t>
                      </a:r>
                      <a:r>
                        <a:rPr lang="en-US" sz="2000" b="0" dirty="0">
                          <a:solidFill>
                            <a:schemeClr val="accent3">
                              <a:lumMod val="60000"/>
                              <a:lumOff val="40000"/>
                            </a:schemeClr>
                          </a:solidFill>
                        </a:rPr>
                        <a:t> </a:t>
                      </a:r>
                      <a:r>
                        <a:rPr lang="en-US" sz="2000" b="0" dirty="0"/>
                        <a:t>= (</a:t>
                      </a:r>
                      <a:r>
                        <a:rPr lang="en-US" sz="2000" b="0" dirty="0" err="1">
                          <a:solidFill>
                            <a:srgbClr val="97A7D0"/>
                          </a:solidFill>
                        </a:rPr>
                        <a:t>celsius</a:t>
                      </a:r>
                      <a:r>
                        <a:rPr lang="en-US" sz="2000" b="0" dirty="0"/>
                        <a:t>) =&gt; { </a:t>
                      </a:r>
                    </a:p>
                    <a:p>
                      <a:r>
                        <a:rPr lang="en-US" sz="2000" b="0" dirty="0">
                          <a:solidFill>
                            <a:srgbClr val="97A7D0"/>
                          </a:solidFill>
                        </a:rPr>
                        <a:t>return</a:t>
                      </a:r>
                      <a:r>
                        <a:rPr lang="en-US" sz="2000" b="0" dirty="0"/>
                        <a:t> </a:t>
                      </a:r>
                      <a:r>
                        <a:rPr lang="en-US" sz="2000" b="0" dirty="0" err="1">
                          <a:solidFill>
                            <a:srgbClr val="DC5924"/>
                          </a:solidFill>
                        </a:rPr>
                        <a:t>multiplyByNineFifths</a:t>
                      </a:r>
                      <a:r>
                        <a:rPr lang="en-US" sz="2000" b="0" baseline="0" dirty="0">
                          <a:solidFill>
                            <a:schemeClr val="accent3">
                              <a:lumMod val="60000"/>
                              <a:lumOff val="40000"/>
                            </a:schemeClr>
                          </a:solidFill>
                        </a:rPr>
                        <a:t>  </a:t>
                      </a:r>
                      <a:r>
                        <a:rPr lang="en-US" sz="2000" b="0" dirty="0"/>
                        <a:t>(</a:t>
                      </a:r>
                      <a:r>
                        <a:rPr lang="en-US" sz="2000" b="0" dirty="0" err="1">
                          <a:solidFill>
                            <a:srgbClr val="DC5924"/>
                          </a:solidFill>
                        </a:rPr>
                        <a:t>celsius</a:t>
                      </a:r>
                      <a:r>
                        <a:rPr lang="en-US" sz="2000" b="0" dirty="0"/>
                        <a:t>) </a:t>
                      </a:r>
                      <a:r>
                        <a:rPr lang="en-US" sz="2000" b="0" baseline="0" dirty="0"/>
                        <a:t> + </a:t>
                      </a:r>
                      <a:r>
                        <a:rPr lang="en-US" sz="2000" b="0" baseline="0" dirty="0">
                          <a:solidFill>
                            <a:srgbClr val="DC5924"/>
                          </a:solidFill>
                        </a:rPr>
                        <a:t>32</a:t>
                      </a:r>
                      <a:r>
                        <a:rPr lang="en-US" sz="2000" b="0" baseline="0" dirty="0"/>
                        <a:t>;</a:t>
                      </a:r>
                    </a:p>
                    <a:p>
                      <a:r>
                        <a:rPr lang="en-US" sz="2000" b="0" dirty="0"/>
                        <a:t>} ;</a:t>
                      </a:r>
                    </a:p>
                    <a:p>
                      <a:endParaRPr lang="en-US" sz="2000" b="0" dirty="0"/>
                    </a:p>
                    <a:p>
                      <a:r>
                        <a:rPr lang="en-US" sz="2000" b="0" dirty="0" err="1">
                          <a:solidFill>
                            <a:srgbClr val="DC5924"/>
                          </a:solidFill>
                        </a:rPr>
                        <a:t>console.</a:t>
                      </a:r>
                      <a:r>
                        <a:rPr lang="en-US" sz="2000" b="0" dirty="0" err="1">
                          <a:solidFill>
                            <a:srgbClr val="4FFFF6"/>
                          </a:solidFill>
                        </a:rPr>
                        <a:t>log</a:t>
                      </a:r>
                      <a:r>
                        <a:rPr lang="en-US" sz="2000" b="0" dirty="0"/>
                        <a:t>( ‘</a:t>
                      </a:r>
                      <a:r>
                        <a:rPr lang="en-US" sz="2000" b="0" dirty="0">
                          <a:solidFill>
                            <a:schemeClr val="accent2"/>
                          </a:solidFill>
                        </a:rPr>
                        <a:t>The temperature is ’  </a:t>
                      </a:r>
                      <a:r>
                        <a:rPr lang="en-US" sz="2000" b="0" dirty="0"/>
                        <a:t>+ </a:t>
                      </a:r>
                      <a:r>
                        <a:rPr lang="en-US" sz="2000" b="0" dirty="0" err="1">
                          <a:solidFill>
                            <a:srgbClr val="DC5924"/>
                          </a:solidFill>
                        </a:rPr>
                        <a:t>getFahrenheit</a:t>
                      </a:r>
                      <a:r>
                        <a:rPr lang="en-US" sz="2000" b="0" dirty="0">
                          <a:solidFill>
                            <a:srgbClr val="DC5924"/>
                          </a:solidFill>
                        </a:rPr>
                        <a:t> </a:t>
                      </a:r>
                      <a:r>
                        <a:rPr lang="en-US" sz="2000" b="0" dirty="0"/>
                        <a:t>(</a:t>
                      </a:r>
                      <a:r>
                        <a:rPr lang="en-US" sz="2000" b="0" dirty="0">
                          <a:solidFill>
                            <a:srgbClr val="DC5924"/>
                          </a:solidFill>
                        </a:rPr>
                        <a:t>15</a:t>
                      </a:r>
                      <a:r>
                        <a:rPr lang="en-US" sz="2000" b="0" dirty="0"/>
                        <a:t>) +  </a:t>
                      </a:r>
                      <a:r>
                        <a:rPr lang="fr-FR" sz="2000" dirty="0"/>
                        <a:t>'°F’ </a:t>
                      </a:r>
                      <a:r>
                        <a:rPr lang="en-US" sz="2000" b="0" dirty="0"/>
                        <a:t>);</a:t>
                      </a:r>
                    </a:p>
                    <a:p>
                      <a:endParaRPr lang="en-US" sz="2000" b="0" dirty="0"/>
                    </a:p>
                  </a:txBody>
                  <a:tcPr>
                    <a:solidFill>
                      <a:srgbClr val="000000"/>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6811901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152718"/>
            <a:ext cx="7620000" cy="1318047"/>
          </a:xfrm>
        </p:spPr>
        <p:txBody>
          <a:bodyPr>
            <a:normAutofit/>
          </a:bodyPr>
          <a:lstStyle/>
          <a:p>
            <a:r>
              <a:rPr lang="en-US" dirty="0" err="1"/>
              <a:t>Js</a:t>
            </a:r>
            <a:r>
              <a:rPr lang="en-US" dirty="0"/>
              <a:t>: Function</a:t>
            </a:r>
            <a:br>
              <a:rPr lang="en-US" dirty="0"/>
            </a:br>
            <a:r>
              <a:rPr lang="en-US" sz="2800" dirty="0">
                <a:solidFill>
                  <a:srgbClr val="0000FF"/>
                </a:solidFill>
              </a:rPr>
              <a:t>Arrow</a:t>
            </a:r>
            <a:r>
              <a:rPr lang="en-US" dirty="0">
                <a:solidFill>
                  <a:srgbClr val="0000FF"/>
                </a:solidFill>
              </a:rPr>
              <a:t> </a:t>
            </a:r>
            <a:r>
              <a:rPr lang="en-US" sz="2800" dirty="0">
                <a:solidFill>
                  <a:srgbClr val="0000FF"/>
                </a:solidFill>
              </a:rPr>
              <a:t>Function</a:t>
            </a:r>
          </a:p>
        </p:txBody>
      </p:sp>
      <p:sp>
        <p:nvSpPr>
          <p:cNvPr id="3" name="Content Placeholder 2"/>
          <p:cNvSpPr>
            <a:spLocks noGrp="1"/>
          </p:cNvSpPr>
          <p:nvPr>
            <p:ph idx="1"/>
          </p:nvPr>
        </p:nvSpPr>
        <p:spPr>
          <a:xfrm>
            <a:off x="1524001" y="1470764"/>
            <a:ext cx="8957387" cy="5387236"/>
          </a:xfrm>
        </p:spPr>
        <p:txBody>
          <a:bodyPr>
            <a:noAutofit/>
          </a:bodyPr>
          <a:lstStyle/>
          <a:p>
            <a:pPr marL="457200" indent="-457200">
              <a:buFont typeface="+mj-lt"/>
              <a:buAutoNum type="arabicPeriod"/>
            </a:pPr>
            <a:r>
              <a:rPr lang="en-US" sz="2400" dirty="0"/>
              <a:t>Functions that take a single parameter should not use parentheses. The code will still work, but it's better practice to omit the parentheses around single parameters. However, if a function takes zero or multiple parameters, parentheses are required. </a:t>
            </a:r>
          </a:p>
          <a:p>
            <a:pPr marL="457200" indent="-457200">
              <a:buFont typeface="+mj-lt"/>
              <a:buAutoNum type="arabicPeriod"/>
            </a:pPr>
            <a:r>
              <a:rPr lang="en-US" sz="2400" dirty="0"/>
              <a:t>A function composed of a sole single-line block is automatically returned. The contents of the block should immediately follow the arrow </a:t>
            </a:r>
            <a:r>
              <a:rPr lang="en-US" sz="2400" dirty="0">
                <a:solidFill>
                  <a:schemeClr val="accent5"/>
                </a:solidFill>
              </a:rPr>
              <a:t>=&gt;</a:t>
            </a:r>
            <a:r>
              <a:rPr lang="en-US" sz="2400" dirty="0"/>
              <a:t> and the </a:t>
            </a:r>
            <a:r>
              <a:rPr lang="en-US" sz="2400" dirty="0">
                <a:solidFill>
                  <a:srgbClr val="DC5924"/>
                </a:solidFill>
              </a:rPr>
              <a:t>return</a:t>
            </a:r>
            <a:r>
              <a:rPr lang="en-US" sz="2400" dirty="0"/>
              <a:t> keyword can be removed. This is referred to as </a:t>
            </a:r>
            <a:r>
              <a:rPr lang="en-US" sz="2400" i="1" dirty="0"/>
              <a:t>implicit return</a:t>
            </a:r>
            <a:r>
              <a:rPr lang="en-US" sz="2400" dirty="0"/>
              <a:t>.</a:t>
            </a:r>
          </a:p>
          <a:p>
            <a:pPr marL="457200" indent="-457200">
              <a:buFont typeface="+mj-lt"/>
              <a:buAutoNum type="arabicPeriod"/>
            </a:pPr>
            <a:r>
              <a:rPr lang="en-US" sz="2400" dirty="0"/>
              <a:t>A function composed of a sole single-line block does not need brackets.</a:t>
            </a:r>
          </a:p>
          <a:p>
            <a:pPr marL="457200" indent="-457200">
              <a:buFont typeface="+mj-lt"/>
              <a:buAutoNum type="arabicPeriod"/>
            </a:pPr>
            <a:endParaRPr lang="en-US" sz="2400" dirty="0">
              <a:solidFill>
                <a:srgbClr val="FF0000"/>
              </a:solidFill>
            </a:endParaRPr>
          </a:p>
        </p:txBody>
      </p:sp>
    </p:spTree>
    <p:extLst>
      <p:ext uri="{BB962C8B-B14F-4D97-AF65-F5344CB8AC3E}">
        <p14:creationId xmlns:p14="http://schemas.microsoft.com/office/powerpoint/2010/main" val="54067647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152718"/>
            <a:ext cx="7620000" cy="1318047"/>
          </a:xfrm>
        </p:spPr>
        <p:txBody>
          <a:bodyPr>
            <a:normAutofit/>
          </a:bodyPr>
          <a:lstStyle/>
          <a:p>
            <a:r>
              <a:rPr lang="en-US" dirty="0" err="1"/>
              <a:t>Js</a:t>
            </a:r>
            <a:r>
              <a:rPr lang="en-US" dirty="0"/>
              <a:t>: Function</a:t>
            </a:r>
            <a:br>
              <a:rPr lang="en-US" dirty="0"/>
            </a:br>
            <a:r>
              <a:rPr lang="en-US" sz="2800" dirty="0">
                <a:solidFill>
                  <a:srgbClr val="0000FF"/>
                </a:solidFill>
              </a:rPr>
              <a:t>Arrow</a:t>
            </a:r>
            <a:r>
              <a:rPr lang="en-US" dirty="0">
                <a:solidFill>
                  <a:srgbClr val="0000FF"/>
                </a:solidFill>
              </a:rPr>
              <a:t> </a:t>
            </a:r>
            <a:r>
              <a:rPr lang="en-US" sz="2800" dirty="0">
                <a:solidFill>
                  <a:srgbClr val="0000FF"/>
                </a:solidFill>
              </a:rPr>
              <a:t>Function</a:t>
            </a:r>
          </a:p>
        </p:txBody>
      </p:sp>
      <p:sp>
        <p:nvSpPr>
          <p:cNvPr id="3" name="Content Placeholder 2"/>
          <p:cNvSpPr>
            <a:spLocks noGrp="1"/>
          </p:cNvSpPr>
          <p:nvPr>
            <p:ph idx="1"/>
          </p:nvPr>
        </p:nvSpPr>
        <p:spPr>
          <a:xfrm>
            <a:off x="1524001" y="1470764"/>
            <a:ext cx="8957387" cy="5387236"/>
          </a:xfrm>
        </p:spPr>
        <p:txBody>
          <a:bodyPr>
            <a:noAutofit/>
          </a:bodyPr>
          <a:lstStyle/>
          <a:p>
            <a:pPr marL="457200" indent="-457200">
              <a:buFont typeface="+mj-lt"/>
              <a:buAutoNum type="arabicPeriod"/>
            </a:pPr>
            <a:r>
              <a:rPr lang="en-US" sz="2400" dirty="0"/>
              <a:t>In other words, the previous code can be refactored like this:</a:t>
            </a:r>
            <a:endParaRPr lang="en-US" sz="2400" dirty="0">
              <a:solidFill>
                <a:srgbClr val="FF0000"/>
              </a:solidFill>
            </a:endParaRPr>
          </a:p>
        </p:txBody>
      </p:sp>
      <p:graphicFrame>
        <p:nvGraphicFramePr>
          <p:cNvPr id="5" name="Table 4"/>
          <p:cNvGraphicFramePr>
            <a:graphicFrameLocks noGrp="1"/>
          </p:cNvGraphicFramePr>
          <p:nvPr>
            <p:extLst/>
          </p:nvPr>
        </p:nvGraphicFramePr>
        <p:xfrm>
          <a:off x="2994617" y="2740972"/>
          <a:ext cx="5771053" cy="2834640"/>
        </p:xfrm>
        <a:graphic>
          <a:graphicData uri="http://schemas.openxmlformats.org/drawingml/2006/table">
            <a:tbl>
              <a:tblPr firstRow="1" bandRow="1">
                <a:tableStyleId>{5C22544A-7EE6-4342-B048-85BDC9FD1C3A}</a:tableStyleId>
              </a:tblPr>
              <a:tblGrid>
                <a:gridCol w="5771053">
                  <a:extLst>
                    <a:ext uri="{9D8B030D-6E8A-4147-A177-3AD203B41FA5}">
                      <a16:colId xmlns:a16="http://schemas.microsoft.com/office/drawing/2014/main" val="20000"/>
                    </a:ext>
                  </a:extLst>
                </a:gridCol>
              </a:tblGrid>
              <a:tr h="2601694">
                <a:tc>
                  <a:txBody>
                    <a:bodyPr/>
                    <a:lstStyle/>
                    <a:p>
                      <a:r>
                        <a:rPr lang="en-US" sz="2000" b="0" dirty="0" err="1">
                          <a:solidFill>
                            <a:schemeClr val="accent3">
                              <a:lumMod val="60000"/>
                              <a:lumOff val="40000"/>
                            </a:schemeClr>
                          </a:solidFill>
                        </a:rPr>
                        <a:t>Const</a:t>
                      </a:r>
                      <a:r>
                        <a:rPr lang="en-US" sz="2000" b="0" dirty="0">
                          <a:solidFill>
                            <a:schemeClr val="accent3">
                              <a:lumMod val="60000"/>
                              <a:lumOff val="40000"/>
                            </a:schemeClr>
                          </a:solidFill>
                        </a:rPr>
                        <a:t>  </a:t>
                      </a:r>
                      <a:r>
                        <a:rPr lang="en-US" sz="2000" b="0" dirty="0" err="1">
                          <a:solidFill>
                            <a:schemeClr val="accent3">
                              <a:lumMod val="60000"/>
                              <a:lumOff val="40000"/>
                            </a:schemeClr>
                          </a:solidFill>
                        </a:rPr>
                        <a:t>multiplyByNineFifths</a:t>
                      </a:r>
                      <a:r>
                        <a:rPr lang="en-US" sz="2000" b="0" baseline="0" dirty="0">
                          <a:solidFill>
                            <a:schemeClr val="accent3">
                              <a:lumMod val="60000"/>
                              <a:lumOff val="40000"/>
                            </a:schemeClr>
                          </a:solidFill>
                        </a:rPr>
                        <a:t> </a:t>
                      </a:r>
                      <a:r>
                        <a:rPr lang="en-US" sz="2000" b="0" dirty="0"/>
                        <a:t>= </a:t>
                      </a:r>
                      <a:r>
                        <a:rPr lang="en-US" sz="2000" b="0" dirty="0" err="1">
                          <a:solidFill>
                            <a:srgbClr val="97A7D0"/>
                          </a:solidFill>
                        </a:rPr>
                        <a:t>celsius</a:t>
                      </a:r>
                      <a:r>
                        <a:rPr lang="en-US" sz="2000" b="0" dirty="0"/>
                        <a:t> =&gt; </a:t>
                      </a:r>
                    </a:p>
                    <a:p>
                      <a:r>
                        <a:rPr lang="en-US" sz="2000" b="0" dirty="0"/>
                        <a:t> </a:t>
                      </a:r>
                      <a:r>
                        <a:rPr lang="en-US" sz="2000" b="0" dirty="0" err="1">
                          <a:solidFill>
                            <a:schemeClr val="accent5"/>
                          </a:solidFill>
                        </a:rPr>
                        <a:t>celsius</a:t>
                      </a:r>
                      <a:r>
                        <a:rPr lang="en-US" sz="2000" b="0" dirty="0">
                          <a:solidFill>
                            <a:schemeClr val="accent5"/>
                          </a:solidFill>
                        </a:rPr>
                        <a:t> </a:t>
                      </a:r>
                      <a:r>
                        <a:rPr lang="en-US" sz="2000" b="0" dirty="0"/>
                        <a:t>* (</a:t>
                      </a:r>
                      <a:r>
                        <a:rPr lang="en-US" sz="2000" b="0" dirty="0">
                          <a:solidFill>
                            <a:schemeClr val="accent5"/>
                          </a:solidFill>
                        </a:rPr>
                        <a:t>9</a:t>
                      </a:r>
                      <a:r>
                        <a:rPr lang="en-US" sz="2000" b="0" dirty="0"/>
                        <a:t>/</a:t>
                      </a:r>
                      <a:r>
                        <a:rPr lang="en-US" sz="2000" b="0" dirty="0">
                          <a:solidFill>
                            <a:srgbClr val="DC5924"/>
                          </a:solidFill>
                        </a:rPr>
                        <a:t>5</a:t>
                      </a:r>
                      <a:r>
                        <a:rPr lang="en-US" sz="2000" b="0" dirty="0"/>
                        <a:t>);</a:t>
                      </a:r>
                    </a:p>
                    <a:p>
                      <a:r>
                        <a:rPr lang="en-US" sz="2000" b="0" dirty="0"/>
                        <a:t> </a:t>
                      </a:r>
                    </a:p>
                    <a:p>
                      <a:r>
                        <a:rPr lang="en-US" sz="2000" b="0" dirty="0" err="1">
                          <a:solidFill>
                            <a:schemeClr val="accent3">
                              <a:lumMod val="60000"/>
                              <a:lumOff val="40000"/>
                            </a:schemeClr>
                          </a:solidFill>
                        </a:rPr>
                        <a:t>Const</a:t>
                      </a:r>
                      <a:r>
                        <a:rPr lang="en-US" sz="2000" b="0" dirty="0">
                          <a:solidFill>
                            <a:schemeClr val="accent3">
                              <a:lumMod val="60000"/>
                              <a:lumOff val="40000"/>
                            </a:schemeClr>
                          </a:solidFill>
                        </a:rPr>
                        <a:t>  </a:t>
                      </a:r>
                      <a:r>
                        <a:rPr lang="en-US" sz="2000" b="0" dirty="0" err="1">
                          <a:solidFill>
                            <a:schemeClr val="accent3">
                              <a:lumMod val="60000"/>
                              <a:lumOff val="40000"/>
                            </a:schemeClr>
                          </a:solidFill>
                        </a:rPr>
                        <a:t>getFahrenheit</a:t>
                      </a:r>
                      <a:r>
                        <a:rPr lang="en-US" sz="2000" b="0" dirty="0">
                          <a:solidFill>
                            <a:schemeClr val="accent3">
                              <a:lumMod val="60000"/>
                              <a:lumOff val="40000"/>
                            </a:schemeClr>
                          </a:solidFill>
                        </a:rPr>
                        <a:t> </a:t>
                      </a:r>
                      <a:r>
                        <a:rPr lang="en-US" sz="2000" b="0" dirty="0"/>
                        <a:t>= </a:t>
                      </a:r>
                      <a:r>
                        <a:rPr lang="en-US" sz="2000" b="0" dirty="0" err="1">
                          <a:solidFill>
                            <a:srgbClr val="97A7D0"/>
                          </a:solidFill>
                        </a:rPr>
                        <a:t>celsius</a:t>
                      </a:r>
                      <a:r>
                        <a:rPr lang="en-US" sz="2000" b="0" baseline="0" dirty="0">
                          <a:solidFill>
                            <a:schemeClr val="lt1"/>
                          </a:solidFill>
                        </a:rPr>
                        <a:t> </a:t>
                      </a:r>
                      <a:r>
                        <a:rPr lang="en-US" sz="2000" b="0" dirty="0"/>
                        <a:t>=&gt; </a:t>
                      </a:r>
                    </a:p>
                    <a:p>
                      <a:r>
                        <a:rPr lang="en-US" sz="2000" b="0" dirty="0" err="1">
                          <a:solidFill>
                            <a:srgbClr val="DC5924"/>
                          </a:solidFill>
                        </a:rPr>
                        <a:t>multiplyByNineFifths</a:t>
                      </a:r>
                      <a:r>
                        <a:rPr lang="en-US" sz="2000" b="0" baseline="0" dirty="0">
                          <a:solidFill>
                            <a:schemeClr val="accent3">
                              <a:lumMod val="60000"/>
                              <a:lumOff val="40000"/>
                            </a:schemeClr>
                          </a:solidFill>
                        </a:rPr>
                        <a:t>  </a:t>
                      </a:r>
                      <a:r>
                        <a:rPr lang="en-US" sz="2000" b="0" dirty="0"/>
                        <a:t>(</a:t>
                      </a:r>
                      <a:r>
                        <a:rPr lang="en-US" sz="2000" b="0" dirty="0" err="1">
                          <a:solidFill>
                            <a:srgbClr val="DC5924"/>
                          </a:solidFill>
                        </a:rPr>
                        <a:t>celsius</a:t>
                      </a:r>
                      <a:r>
                        <a:rPr lang="en-US" sz="2000" b="0" dirty="0"/>
                        <a:t>) </a:t>
                      </a:r>
                      <a:r>
                        <a:rPr lang="en-US" sz="2000" b="0" baseline="0" dirty="0"/>
                        <a:t> + </a:t>
                      </a:r>
                      <a:r>
                        <a:rPr lang="en-US" sz="2000" b="0" baseline="0" dirty="0">
                          <a:solidFill>
                            <a:srgbClr val="DC5924"/>
                          </a:solidFill>
                        </a:rPr>
                        <a:t>32</a:t>
                      </a:r>
                      <a:r>
                        <a:rPr lang="en-US" sz="2000" b="0" baseline="0" dirty="0"/>
                        <a:t>;</a:t>
                      </a:r>
                      <a:endParaRPr lang="en-US" sz="2000" b="0" dirty="0"/>
                    </a:p>
                    <a:p>
                      <a:endParaRPr lang="en-US" sz="2000" b="0" dirty="0"/>
                    </a:p>
                    <a:p>
                      <a:r>
                        <a:rPr lang="en-US" sz="2000" b="0" dirty="0" err="1">
                          <a:solidFill>
                            <a:srgbClr val="DC5924"/>
                          </a:solidFill>
                        </a:rPr>
                        <a:t>console.</a:t>
                      </a:r>
                      <a:r>
                        <a:rPr lang="en-US" sz="2000" b="0" dirty="0" err="1">
                          <a:solidFill>
                            <a:srgbClr val="4FFFF6"/>
                          </a:solidFill>
                        </a:rPr>
                        <a:t>log</a:t>
                      </a:r>
                      <a:r>
                        <a:rPr lang="en-US" sz="2000" b="0" dirty="0"/>
                        <a:t>( ‘</a:t>
                      </a:r>
                      <a:r>
                        <a:rPr lang="en-US" sz="2000" b="0" dirty="0">
                          <a:solidFill>
                            <a:schemeClr val="accent2"/>
                          </a:solidFill>
                        </a:rPr>
                        <a:t>The temperature is ’  </a:t>
                      </a:r>
                      <a:r>
                        <a:rPr lang="en-US" sz="2000" b="0" dirty="0"/>
                        <a:t>+ </a:t>
                      </a:r>
                      <a:r>
                        <a:rPr lang="en-US" sz="2000" b="0" dirty="0" err="1">
                          <a:solidFill>
                            <a:srgbClr val="DC5924"/>
                          </a:solidFill>
                        </a:rPr>
                        <a:t>getFahrenheit</a:t>
                      </a:r>
                      <a:r>
                        <a:rPr lang="en-US" sz="2000" b="0" dirty="0">
                          <a:solidFill>
                            <a:srgbClr val="DC5924"/>
                          </a:solidFill>
                        </a:rPr>
                        <a:t> </a:t>
                      </a:r>
                      <a:r>
                        <a:rPr lang="en-US" sz="2000" b="0" dirty="0"/>
                        <a:t>(</a:t>
                      </a:r>
                      <a:r>
                        <a:rPr lang="en-US" sz="2000" b="0" dirty="0">
                          <a:solidFill>
                            <a:srgbClr val="DC5924"/>
                          </a:solidFill>
                        </a:rPr>
                        <a:t>15</a:t>
                      </a:r>
                      <a:r>
                        <a:rPr lang="en-US" sz="2000" b="0" dirty="0"/>
                        <a:t>) +  </a:t>
                      </a:r>
                      <a:r>
                        <a:rPr lang="fr-FR" sz="2000" dirty="0"/>
                        <a:t>'°F’ </a:t>
                      </a:r>
                      <a:r>
                        <a:rPr lang="en-US" sz="2000" b="0" dirty="0"/>
                        <a:t>);</a:t>
                      </a:r>
                    </a:p>
                    <a:p>
                      <a:endParaRPr lang="en-US" sz="2000" b="0" dirty="0"/>
                    </a:p>
                  </a:txBody>
                  <a:tcPr>
                    <a:solidFill>
                      <a:srgbClr val="000000"/>
                    </a:solidFill>
                  </a:tcPr>
                </a:tc>
                <a:extLst>
                  <a:ext uri="{0D108BD9-81ED-4DB2-BD59-A6C34878D82A}">
                    <a16:rowId xmlns:a16="http://schemas.microsoft.com/office/drawing/2014/main" val="10000"/>
                  </a:ext>
                </a:extLst>
              </a:tr>
            </a:tbl>
          </a:graphicData>
        </a:graphic>
      </p:graphicFrame>
      <p:sp>
        <p:nvSpPr>
          <p:cNvPr id="6" name="Rectangle 5"/>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204675877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152718"/>
            <a:ext cx="7620000" cy="1318047"/>
          </a:xfrm>
        </p:spPr>
        <p:txBody>
          <a:bodyPr>
            <a:normAutofit/>
          </a:bodyPr>
          <a:lstStyle/>
          <a:p>
            <a:pPr algn="l"/>
            <a:r>
              <a:rPr lang="en-US" dirty="0" err="1"/>
              <a:t>Js</a:t>
            </a:r>
            <a:r>
              <a:rPr lang="en-US" dirty="0"/>
              <a:t>: Function</a:t>
            </a:r>
            <a:br>
              <a:rPr lang="en-US" dirty="0"/>
            </a:br>
            <a:r>
              <a:rPr lang="en-US" sz="2800" dirty="0">
                <a:solidFill>
                  <a:srgbClr val="0000FF"/>
                </a:solidFill>
              </a:rPr>
              <a:t>Arrow</a:t>
            </a:r>
            <a:r>
              <a:rPr lang="en-US" dirty="0">
                <a:solidFill>
                  <a:srgbClr val="0000FF"/>
                </a:solidFill>
              </a:rPr>
              <a:t> </a:t>
            </a:r>
            <a:r>
              <a:rPr lang="en-US" sz="2800" dirty="0">
                <a:solidFill>
                  <a:srgbClr val="0000FF"/>
                </a:solidFill>
              </a:rPr>
              <a:t>Function</a:t>
            </a:r>
          </a:p>
        </p:txBody>
      </p:sp>
      <p:sp>
        <p:nvSpPr>
          <p:cNvPr id="3" name="Content Placeholder 2"/>
          <p:cNvSpPr>
            <a:spLocks noGrp="1"/>
          </p:cNvSpPr>
          <p:nvPr>
            <p:ph idx="1"/>
          </p:nvPr>
        </p:nvSpPr>
        <p:spPr>
          <a:xfrm>
            <a:off x="1524001" y="1470764"/>
            <a:ext cx="8957387" cy="5387236"/>
          </a:xfrm>
        </p:spPr>
        <p:txBody>
          <a:bodyPr>
            <a:noAutofit/>
          </a:bodyPr>
          <a:lstStyle/>
          <a:p>
            <a:endParaRPr lang="en-US" sz="2400" dirty="0">
              <a:solidFill>
                <a:schemeClr val="accent5"/>
              </a:solidFill>
            </a:endParaRPr>
          </a:p>
          <a:p>
            <a:endParaRPr lang="en-US" sz="2400" dirty="0">
              <a:solidFill>
                <a:schemeClr val="accent5"/>
              </a:solidFill>
            </a:endParaRPr>
          </a:p>
          <a:p>
            <a:endParaRPr lang="en-US" sz="2400" dirty="0">
              <a:solidFill>
                <a:schemeClr val="accent5"/>
              </a:solidFill>
            </a:endParaRPr>
          </a:p>
          <a:p>
            <a:endParaRPr lang="en-US" sz="2400" dirty="0">
              <a:solidFill>
                <a:schemeClr val="accent5"/>
              </a:solidFill>
            </a:endParaRPr>
          </a:p>
          <a:p>
            <a:r>
              <a:rPr lang="en-US" sz="2400" dirty="0">
                <a:solidFill>
                  <a:schemeClr val="accent5"/>
                </a:solidFill>
              </a:rPr>
              <a:t>You'll notice:</a:t>
            </a:r>
          </a:p>
          <a:p>
            <a:pPr marL="457200" indent="-457200">
              <a:buFont typeface="+mj-lt"/>
              <a:buAutoNum type="arabicPeriod"/>
            </a:pPr>
            <a:r>
              <a:rPr lang="en-US" sz="2400" dirty="0"/>
              <a:t>The parentheses around </a:t>
            </a:r>
            <a:r>
              <a:rPr lang="en-US" sz="2400" dirty="0" err="1">
                <a:solidFill>
                  <a:srgbClr val="DC5924"/>
                </a:solidFill>
              </a:rPr>
              <a:t>celsius</a:t>
            </a:r>
            <a:r>
              <a:rPr lang="en-US" sz="2400" dirty="0">
                <a:solidFill>
                  <a:srgbClr val="DC5924"/>
                </a:solidFill>
              </a:rPr>
              <a:t> </a:t>
            </a:r>
            <a:r>
              <a:rPr lang="en-US" sz="2400" dirty="0"/>
              <a:t>have been removed, since it is a single parameter. </a:t>
            </a:r>
          </a:p>
          <a:p>
            <a:pPr marL="457200" indent="-457200">
              <a:buFont typeface="+mj-lt"/>
              <a:buAutoNum type="arabicPeriod"/>
            </a:pPr>
            <a:r>
              <a:rPr lang="en-US" sz="2400" dirty="0"/>
              <a:t>The </a:t>
            </a:r>
            <a:r>
              <a:rPr lang="en-US" sz="2400" dirty="0">
                <a:solidFill>
                  <a:srgbClr val="DC5924"/>
                </a:solidFill>
              </a:rPr>
              <a:t>return</a:t>
            </a:r>
            <a:r>
              <a:rPr lang="en-US" sz="2400" dirty="0"/>
              <a:t> keyword has been removed since the function consists of a single-line block. </a:t>
            </a:r>
          </a:p>
          <a:p>
            <a:pPr marL="457200" indent="-457200">
              <a:buFont typeface="+mj-lt"/>
              <a:buAutoNum type="arabicPeriod"/>
            </a:pPr>
            <a:r>
              <a:rPr lang="en-US" sz="2400" dirty="0"/>
              <a:t>The</a:t>
            </a:r>
            <a:r>
              <a:rPr lang="en-US" sz="2400" dirty="0">
                <a:solidFill>
                  <a:srgbClr val="DC5924"/>
                </a:solidFill>
              </a:rPr>
              <a:t> {} </a:t>
            </a:r>
            <a:r>
              <a:rPr lang="en-US" sz="2400" dirty="0"/>
              <a:t>have been removed, again, since the function consists of a single-line block.</a:t>
            </a:r>
          </a:p>
        </p:txBody>
      </p:sp>
      <p:graphicFrame>
        <p:nvGraphicFramePr>
          <p:cNvPr id="5" name="Table 4"/>
          <p:cNvGraphicFramePr>
            <a:graphicFrameLocks noGrp="1"/>
          </p:cNvGraphicFramePr>
          <p:nvPr>
            <p:extLst/>
          </p:nvPr>
        </p:nvGraphicFramePr>
        <p:xfrm>
          <a:off x="5701887" y="684888"/>
          <a:ext cx="4790642" cy="2834640"/>
        </p:xfrm>
        <a:graphic>
          <a:graphicData uri="http://schemas.openxmlformats.org/drawingml/2006/table">
            <a:tbl>
              <a:tblPr firstRow="1" bandRow="1">
                <a:tableStyleId>{5C22544A-7EE6-4342-B048-85BDC9FD1C3A}</a:tableStyleId>
              </a:tblPr>
              <a:tblGrid>
                <a:gridCol w="4790642">
                  <a:extLst>
                    <a:ext uri="{9D8B030D-6E8A-4147-A177-3AD203B41FA5}">
                      <a16:colId xmlns:a16="http://schemas.microsoft.com/office/drawing/2014/main" val="20000"/>
                    </a:ext>
                  </a:extLst>
                </a:gridCol>
              </a:tblGrid>
              <a:tr h="2601694">
                <a:tc>
                  <a:txBody>
                    <a:bodyPr/>
                    <a:lstStyle/>
                    <a:p>
                      <a:r>
                        <a:rPr lang="en-US" sz="2000" b="0" dirty="0" err="1">
                          <a:solidFill>
                            <a:schemeClr val="accent3">
                              <a:lumMod val="60000"/>
                              <a:lumOff val="40000"/>
                            </a:schemeClr>
                          </a:solidFill>
                        </a:rPr>
                        <a:t>Const</a:t>
                      </a:r>
                      <a:r>
                        <a:rPr lang="en-US" sz="2000" b="0" dirty="0">
                          <a:solidFill>
                            <a:schemeClr val="accent3">
                              <a:lumMod val="60000"/>
                              <a:lumOff val="40000"/>
                            </a:schemeClr>
                          </a:solidFill>
                        </a:rPr>
                        <a:t>  </a:t>
                      </a:r>
                      <a:r>
                        <a:rPr lang="en-US" sz="2000" b="0" dirty="0" err="1">
                          <a:solidFill>
                            <a:schemeClr val="accent3">
                              <a:lumMod val="60000"/>
                              <a:lumOff val="40000"/>
                            </a:schemeClr>
                          </a:solidFill>
                        </a:rPr>
                        <a:t>multiplyByNineFifths</a:t>
                      </a:r>
                      <a:r>
                        <a:rPr lang="en-US" sz="2000" b="0" baseline="0" dirty="0">
                          <a:solidFill>
                            <a:schemeClr val="accent3">
                              <a:lumMod val="60000"/>
                              <a:lumOff val="40000"/>
                            </a:schemeClr>
                          </a:solidFill>
                        </a:rPr>
                        <a:t> </a:t>
                      </a:r>
                      <a:r>
                        <a:rPr lang="en-US" sz="2000" b="0" dirty="0"/>
                        <a:t>= </a:t>
                      </a:r>
                      <a:r>
                        <a:rPr lang="en-US" sz="2000" b="0" dirty="0" err="1">
                          <a:solidFill>
                            <a:srgbClr val="97A7D0"/>
                          </a:solidFill>
                        </a:rPr>
                        <a:t>celsius</a:t>
                      </a:r>
                      <a:r>
                        <a:rPr lang="en-US" sz="2000" b="0" dirty="0"/>
                        <a:t> =&gt; </a:t>
                      </a:r>
                    </a:p>
                    <a:p>
                      <a:r>
                        <a:rPr lang="en-US" sz="2000" b="0" dirty="0"/>
                        <a:t> </a:t>
                      </a:r>
                      <a:r>
                        <a:rPr lang="en-US" sz="2000" b="0" dirty="0" err="1">
                          <a:solidFill>
                            <a:schemeClr val="accent5"/>
                          </a:solidFill>
                        </a:rPr>
                        <a:t>celsius</a:t>
                      </a:r>
                      <a:r>
                        <a:rPr lang="en-US" sz="2000" b="0" dirty="0">
                          <a:solidFill>
                            <a:schemeClr val="accent5"/>
                          </a:solidFill>
                        </a:rPr>
                        <a:t> </a:t>
                      </a:r>
                      <a:r>
                        <a:rPr lang="en-US" sz="2000" b="0" dirty="0"/>
                        <a:t>* (</a:t>
                      </a:r>
                      <a:r>
                        <a:rPr lang="en-US" sz="2000" b="0" dirty="0">
                          <a:solidFill>
                            <a:schemeClr val="accent5"/>
                          </a:solidFill>
                        </a:rPr>
                        <a:t>9</a:t>
                      </a:r>
                      <a:r>
                        <a:rPr lang="en-US" sz="2000" b="0" dirty="0"/>
                        <a:t>/</a:t>
                      </a:r>
                      <a:r>
                        <a:rPr lang="en-US" sz="2000" b="0" dirty="0">
                          <a:solidFill>
                            <a:srgbClr val="DC5924"/>
                          </a:solidFill>
                        </a:rPr>
                        <a:t>5</a:t>
                      </a:r>
                      <a:r>
                        <a:rPr lang="en-US" sz="2000" b="0" dirty="0"/>
                        <a:t>);</a:t>
                      </a:r>
                    </a:p>
                    <a:p>
                      <a:r>
                        <a:rPr lang="en-US" sz="2000" b="0" dirty="0"/>
                        <a:t> </a:t>
                      </a:r>
                    </a:p>
                    <a:p>
                      <a:r>
                        <a:rPr lang="en-US" sz="2000" b="0" dirty="0" err="1">
                          <a:solidFill>
                            <a:schemeClr val="accent3">
                              <a:lumMod val="60000"/>
                              <a:lumOff val="40000"/>
                            </a:schemeClr>
                          </a:solidFill>
                        </a:rPr>
                        <a:t>Const</a:t>
                      </a:r>
                      <a:r>
                        <a:rPr lang="en-US" sz="2000" b="0" dirty="0">
                          <a:solidFill>
                            <a:schemeClr val="accent3">
                              <a:lumMod val="60000"/>
                              <a:lumOff val="40000"/>
                            </a:schemeClr>
                          </a:solidFill>
                        </a:rPr>
                        <a:t>  </a:t>
                      </a:r>
                      <a:r>
                        <a:rPr lang="en-US" sz="2000" b="0" dirty="0" err="1">
                          <a:solidFill>
                            <a:schemeClr val="accent3">
                              <a:lumMod val="60000"/>
                              <a:lumOff val="40000"/>
                            </a:schemeClr>
                          </a:solidFill>
                        </a:rPr>
                        <a:t>getFahrenheit</a:t>
                      </a:r>
                      <a:r>
                        <a:rPr lang="en-US" sz="2000" b="0" dirty="0">
                          <a:solidFill>
                            <a:schemeClr val="accent3">
                              <a:lumMod val="60000"/>
                              <a:lumOff val="40000"/>
                            </a:schemeClr>
                          </a:solidFill>
                        </a:rPr>
                        <a:t> </a:t>
                      </a:r>
                      <a:r>
                        <a:rPr lang="en-US" sz="2000" b="0" dirty="0"/>
                        <a:t>= </a:t>
                      </a:r>
                      <a:r>
                        <a:rPr lang="en-US" sz="2000" b="0" dirty="0" err="1">
                          <a:solidFill>
                            <a:srgbClr val="97A7D0"/>
                          </a:solidFill>
                        </a:rPr>
                        <a:t>celsius</a:t>
                      </a:r>
                      <a:r>
                        <a:rPr lang="en-US" sz="2000" b="0" baseline="0" dirty="0">
                          <a:solidFill>
                            <a:schemeClr val="lt1"/>
                          </a:solidFill>
                        </a:rPr>
                        <a:t> </a:t>
                      </a:r>
                      <a:r>
                        <a:rPr lang="en-US" sz="2000" b="0" dirty="0"/>
                        <a:t>=&gt; </a:t>
                      </a:r>
                    </a:p>
                    <a:p>
                      <a:r>
                        <a:rPr lang="en-US" sz="2000" b="0" dirty="0" err="1">
                          <a:solidFill>
                            <a:srgbClr val="DC5924"/>
                          </a:solidFill>
                        </a:rPr>
                        <a:t>multiplyByNineFifths</a:t>
                      </a:r>
                      <a:r>
                        <a:rPr lang="en-US" sz="2000" b="0" baseline="0" dirty="0">
                          <a:solidFill>
                            <a:schemeClr val="accent3">
                              <a:lumMod val="60000"/>
                              <a:lumOff val="40000"/>
                            </a:schemeClr>
                          </a:solidFill>
                        </a:rPr>
                        <a:t>  </a:t>
                      </a:r>
                      <a:r>
                        <a:rPr lang="en-US" sz="2000" b="0" dirty="0"/>
                        <a:t>(</a:t>
                      </a:r>
                      <a:r>
                        <a:rPr lang="en-US" sz="2000" b="0" dirty="0" err="1">
                          <a:solidFill>
                            <a:srgbClr val="DC5924"/>
                          </a:solidFill>
                        </a:rPr>
                        <a:t>celsius</a:t>
                      </a:r>
                      <a:r>
                        <a:rPr lang="en-US" sz="2000" b="0" dirty="0"/>
                        <a:t>) </a:t>
                      </a:r>
                      <a:r>
                        <a:rPr lang="en-US" sz="2000" b="0" baseline="0" dirty="0"/>
                        <a:t> + </a:t>
                      </a:r>
                      <a:r>
                        <a:rPr lang="en-US" sz="2000" b="0" baseline="0" dirty="0">
                          <a:solidFill>
                            <a:srgbClr val="DC5924"/>
                          </a:solidFill>
                        </a:rPr>
                        <a:t>32</a:t>
                      </a:r>
                      <a:r>
                        <a:rPr lang="en-US" sz="2000" b="0" baseline="0" dirty="0"/>
                        <a:t>;</a:t>
                      </a:r>
                      <a:endParaRPr lang="en-US" sz="2000" b="0" dirty="0"/>
                    </a:p>
                    <a:p>
                      <a:endParaRPr lang="en-US" sz="2000" b="0" dirty="0"/>
                    </a:p>
                    <a:p>
                      <a:r>
                        <a:rPr lang="en-US" sz="2000" b="0" dirty="0" err="1">
                          <a:solidFill>
                            <a:srgbClr val="DC5924"/>
                          </a:solidFill>
                        </a:rPr>
                        <a:t>console.</a:t>
                      </a:r>
                      <a:r>
                        <a:rPr lang="en-US" sz="2000" b="0" dirty="0" err="1">
                          <a:solidFill>
                            <a:srgbClr val="4FFFF6"/>
                          </a:solidFill>
                        </a:rPr>
                        <a:t>log</a:t>
                      </a:r>
                      <a:r>
                        <a:rPr lang="en-US" sz="2000" b="0" dirty="0"/>
                        <a:t>( ‘</a:t>
                      </a:r>
                      <a:r>
                        <a:rPr lang="en-US" sz="2000" b="0" dirty="0">
                          <a:solidFill>
                            <a:schemeClr val="accent2"/>
                          </a:solidFill>
                        </a:rPr>
                        <a:t>The temperature is ’  </a:t>
                      </a:r>
                      <a:r>
                        <a:rPr lang="en-US" sz="2000" b="0" dirty="0"/>
                        <a:t>+ </a:t>
                      </a:r>
                      <a:r>
                        <a:rPr lang="en-US" sz="2000" b="0" dirty="0" err="1">
                          <a:solidFill>
                            <a:srgbClr val="DC5924"/>
                          </a:solidFill>
                        </a:rPr>
                        <a:t>getFahrenheit</a:t>
                      </a:r>
                      <a:r>
                        <a:rPr lang="en-US" sz="2000" b="0" dirty="0">
                          <a:solidFill>
                            <a:srgbClr val="DC5924"/>
                          </a:solidFill>
                        </a:rPr>
                        <a:t> </a:t>
                      </a:r>
                      <a:r>
                        <a:rPr lang="en-US" sz="2000" b="0" dirty="0"/>
                        <a:t>(</a:t>
                      </a:r>
                      <a:r>
                        <a:rPr lang="en-US" sz="2000" b="0" dirty="0">
                          <a:solidFill>
                            <a:srgbClr val="DC5924"/>
                          </a:solidFill>
                        </a:rPr>
                        <a:t>15</a:t>
                      </a:r>
                      <a:r>
                        <a:rPr lang="en-US" sz="2000" b="0" dirty="0"/>
                        <a:t>) +  </a:t>
                      </a:r>
                      <a:r>
                        <a:rPr lang="fr-FR" sz="2000" dirty="0"/>
                        <a:t>'°F’ </a:t>
                      </a:r>
                      <a:r>
                        <a:rPr lang="en-US" sz="2000" b="0" dirty="0"/>
                        <a:t>);</a:t>
                      </a:r>
                    </a:p>
                    <a:p>
                      <a:endParaRPr lang="en-US" sz="2000" b="0" dirty="0"/>
                    </a:p>
                  </a:txBody>
                  <a:tcPr>
                    <a:solidFill>
                      <a:srgbClr val="000000"/>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8574380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718"/>
            <a:ext cx="7074136" cy="1371600"/>
          </a:xfrm>
        </p:spPr>
        <p:txBody>
          <a:bodyPr/>
          <a:lstStyle/>
          <a:p>
            <a:r>
              <a:rPr lang="en-US" dirty="0"/>
              <a:t>JS: Review Function </a:t>
            </a:r>
          </a:p>
        </p:txBody>
      </p:sp>
      <p:sp>
        <p:nvSpPr>
          <p:cNvPr id="3" name="Content Placeholder 2"/>
          <p:cNvSpPr>
            <a:spLocks noGrp="1"/>
          </p:cNvSpPr>
          <p:nvPr>
            <p:ph idx="1"/>
          </p:nvPr>
        </p:nvSpPr>
        <p:spPr>
          <a:xfrm>
            <a:off x="1981200" y="1752600"/>
            <a:ext cx="8165957" cy="4865844"/>
          </a:xfrm>
        </p:spPr>
        <p:txBody>
          <a:bodyPr>
            <a:noAutofit/>
          </a:bodyPr>
          <a:lstStyle/>
          <a:p>
            <a:pPr marL="342900" indent="-342900">
              <a:buFont typeface="Arial"/>
              <a:buChar char="•"/>
            </a:pPr>
            <a:r>
              <a:rPr lang="en-US" sz="2400" i="1" dirty="0"/>
              <a:t>Functions</a:t>
            </a:r>
            <a:r>
              <a:rPr lang="en-US" sz="2400" dirty="0"/>
              <a:t> are written to perform a task.</a:t>
            </a:r>
          </a:p>
          <a:p>
            <a:pPr marL="342900" indent="-342900">
              <a:buFont typeface="Arial"/>
              <a:buChar char="•"/>
            </a:pPr>
            <a:r>
              <a:rPr lang="en-US" sz="2400" dirty="0"/>
              <a:t>Functions take data, perform a set of tasks on the data, and then return the result.</a:t>
            </a:r>
          </a:p>
          <a:p>
            <a:pPr marL="342900" indent="-342900">
              <a:buFont typeface="Arial"/>
              <a:buChar char="•"/>
            </a:pPr>
            <a:r>
              <a:rPr lang="en-US" sz="2400" dirty="0"/>
              <a:t>We can define parameters to be used when calling the function. </a:t>
            </a:r>
          </a:p>
          <a:p>
            <a:pPr marL="342900" indent="-342900">
              <a:buFont typeface="Arial"/>
              <a:buChar char="•"/>
            </a:pPr>
            <a:r>
              <a:rPr lang="en-US" sz="2400" dirty="0"/>
              <a:t>When calling a function, we can pass in </a:t>
            </a:r>
            <a:r>
              <a:rPr lang="en-US" sz="2400" i="1" dirty="0"/>
              <a:t>arguments</a:t>
            </a:r>
            <a:r>
              <a:rPr lang="en-US" sz="2400" dirty="0"/>
              <a:t>, which will set the function's parameters.</a:t>
            </a:r>
          </a:p>
          <a:p>
            <a:pPr marL="342900" indent="-342900">
              <a:buFont typeface="Arial"/>
              <a:buChar char="•"/>
            </a:pPr>
            <a:r>
              <a:rPr lang="en-US" sz="2400" dirty="0"/>
              <a:t>We can use </a:t>
            </a:r>
            <a:r>
              <a:rPr lang="en-US" sz="2400" dirty="0">
                <a:solidFill>
                  <a:srgbClr val="DC5924"/>
                </a:solidFill>
              </a:rPr>
              <a:t>return</a:t>
            </a:r>
            <a:r>
              <a:rPr lang="en-US" sz="2400" dirty="0"/>
              <a:t> to return the result of a function which allows us to call functions anywhere, even inside other functions.</a:t>
            </a:r>
          </a:p>
        </p:txBody>
      </p:sp>
    </p:spTree>
    <p:extLst>
      <p:ext uri="{BB962C8B-B14F-4D97-AF65-F5344CB8AC3E}">
        <p14:creationId xmlns:p14="http://schemas.microsoft.com/office/powerpoint/2010/main" val="388329644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822960"/>
            <a:ext cx="7620000" cy="5303203"/>
          </a:xfrm>
        </p:spPr>
        <p:txBody>
          <a:bodyPr>
            <a:normAutofit/>
          </a:bodyPr>
          <a:lstStyle/>
          <a:p>
            <a:r>
              <a:rPr lang="en-US" sz="4000" dirty="0">
                <a:solidFill>
                  <a:schemeClr val="tx2"/>
                </a:solidFill>
              </a:rPr>
              <a:t>JavaScript:</a:t>
            </a:r>
            <a:br>
              <a:rPr lang="en-US" sz="4000" dirty="0"/>
            </a:br>
            <a:endParaRPr lang="en-US" sz="4000" dirty="0"/>
          </a:p>
          <a:p>
            <a:pPr marL="457200" indent="-457200">
              <a:buFont typeface="Arial"/>
              <a:buChar char="•"/>
            </a:pPr>
            <a:r>
              <a:rPr lang="en-US" sz="3200" dirty="0">
                <a:solidFill>
                  <a:schemeClr val="accent3">
                    <a:lumMod val="60000"/>
                    <a:lumOff val="40000"/>
                  </a:schemeClr>
                </a:solidFill>
              </a:rPr>
              <a:t>Introduction</a:t>
            </a:r>
          </a:p>
          <a:p>
            <a:pPr marL="457200" indent="-457200">
              <a:buFont typeface="Arial"/>
              <a:buChar char="•"/>
            </a:pPr>
            <a:r>
              <a:rPr lang="en-US" sz="3200" dirty="0">
                <a:solidFill>
                  <a:schemeClr val="accent3">
                    <a:lumMod val="60000"/>
                    <a:lumOff val="40000"/>
                  </a:schemeClr>
                </a:solidFill>
              </a:rPr>
              <a:t>Variable</a:t>
            </a:r>
          </a:p>
          <a:p>
            <a:pPr marL="457200" indent="-457200">
              <a:buFont typeface="Arial"/>
              <a:buChar char="•"/>
            </a:pPr>
            <a:r>
              <a:rPr lang="en-US" sz="3200" dirty="0">
                <a:solidFill>
                  <a:srgbClr val="97A7D0"/>
                </a:solidFill>
              </a:rPr>
              <a:t>Control flow </a:t>
            </a:r>
          </a:p>
          <a:p>
            <a:pPr marL="457200" indent="-457200">
              <a:buFont typeface="Arial"/>
              <a:buChar char="•"/>
            </a:pPr>
            <a:r>
              <a:rPr lang="en-US" sz="3200" dirty="0">
                <a:solidFill>
                  <a:srgbClr val="97A7D0"/>
                </a:solidFill>
              </a:rPr>
              <a:t>Functions</a:t>
            </a:r>
          </a:p>
          <a:p>
            <a:pPr marL="457200" indent="-457200">
              <a:buFont typeface="Arial"/>
              <a:buChar char="•"/>
            </a:pPr>
            <a:r>
              <a:rPr lang="en-US" sz="3200" dirty="0">
                <a:solidFill>
                  <a:schemeClr val="accent3">
                    <a:lumMod val="50000"/>
                  </a:schemeClr>
                </a:solidFill>
              </a:rPr>
              <a:t>Scope</a:t>
            </a:r>
          </a:p>
        </p:txBody>
      </p:sp>
    </p:spTree>
    <p:extLst>
      <p:ext uri="{BB962C8B-B14F-4D97-AF65-F5344CB8AC3E}">
        <p14:creationId xmlns:p14="http://schemas.microsoft.com/office/powerpoint/2010/main" val="59764241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718"/>
            <a:ext cx="7620000" cy="1371600"/>
          </a:xfrm>
        </p:spPr>
        <p:txBody>
          <a:bodyPr/>
          <a:lstStyle/>
          <a:p>
            <a:r>
              <a:rPr lang="en-US" dirty="0"/>
              <a:t>JS: Scope</a:t>
            </a:r>
          </a:p>
        </p:txBody>
      </p:sp>
      <p:sp>
        <p:nvSpPr>
          <p:cNvPr id="3" name="Content Placeholder 2"/>
          <p:cNvSpPr>
            <a:spLocks noGrp="1"/>
          </p:cNvSpPr>
          <p:nvPr>
            <p:ph idx="1"/>
          </p:nvPr>
        </p:nvSpPr>
        <p:spPr>
          <a:xfrm>
            <a:off x="1524000" y="1752601"/>
            <a:ext cx="8935106" cy="4932697"/>
          </a:xfrm>
        </p:spPr>
        <p:txBody>
          <a:bodyPr>
            <a:noAutofit/>
          </a:bodyPr>
          <a:lstStyle/>
          <a:p>
            <a:pPr marL="342900" indent="-342900">
              <a:buFont typeface="Arial"/>
              <a:buChar char="•"/>
            </a:pPr>
            <a:r>
              <a:rPr lang="en-US" sz="2400" i="1" dirty="0">
                <a:solidFill>
                  <a:schemeClr val="accent5"/>
                </a:solidFill>
              </a:rPr>
              <a:t>Scope</a:t>
            </a:r>
            <a:r>
              <a:rPr lang="en-US" sz="2400" dirty="0">
                <a:solidFill>
                  <a:schemeClr val="accent5"/>
                </a:solidFill>
              </a:rPr>
              <a:t> </a:t>
            </a:r>
            <a:r>
              <a:rPr lang="en-US" sz="2400" dirty="0"/>
              <a:t>refers to where a variable can be accessed in a program. While some variables can be accessed from anywhere within a program, other </a:t>
            </a:r>
            <a:r>
              <a:rPr lang="en-US" sz="2400" dirty="0">
                <a:solidFill>
                  <a:schemeClr val="accent3"/>
                </a:solidFill>
              </a:rPr>
              <a:t>variables</a:t>
            </a:r>
            <a:r>
              <a:rPr lang="en-US" sz="2400" dirty="0"/>
              <a:t> may only be available in a specific context. </a:t>
            </a:r>
          </a:p>
          <a:p>
            <a:pPr marL="342900" indent="-342900">
              <a:buFont typeface="Arial"/>
              <a:buChar char="•"/>
            </a:pPr>
            <a:r>
              <a:rPr lang="en-US" sz="2400" dirty="0">
                <a:solidFill>
                  <a:schemeClr val="accent5"/>
                </a:solidFill>
              </a:rPr>
              <a:t>Scope</a:t>
            </a:r>
            <a:r>
              <a:rPr lang="en-US" sz="2400" dirty="0"/>
              <a:t> depends entirely on where a variable is declared. </a:t>
            </a:r>
          </a:p>
          <a:p>
            <a:pPr marL="342900" indent="-342900">
              <a:buFont typeface="Arial"/>
              <a:buChar char="•"/>
            </a:pPr>
            <a:endParaRPr lang="en-US" sz="2400" dirty="0"/>
          </a:p>
        </p:txBody>
      </p:sp>
      <p:sp>
        <p:nvSpPr>
          <p:cNvPr id="4" name="Rectangle 3"/>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345671673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718"/>
            <a:ext cx="7620000" cy="1371600"/>
          </a:xfrm>
        </p:spPr>
        <p:txBody>
          <a:bodyPr/>
          <a:lstStyle/>
          <a:p>
            <a:r>
              <a:rPr lang="en-US" dirty="0"/>
              <a:t>JS: Scope</a:t>
            </a:r>
          </a:p>
        </p:txBody>
      </p:sp>
      <p:sp>
        <p:nvSpPr>
          <p:cNvPr id="4" name="Oval Callout 3"/>
          <p:cNvSpPr/>
          <p:nvPr/>
        </p:nvSpPr>
        <p:spPr>
          <a:xfrm>
            <a:off x="1524001" y="1752601"/>
            <a:ext cx="8667721" cy="4375588"/>
          </a:xfrm>
          <a:prstGeom prst="wedgeEllipseCallout">
            <a:avLst/>
          </a:prstGeom>
          <a:effectLst>
            <a:outerShdw blurRad="441325" dist="825500" sx="109000" sy="109000" algn="bl" rotWithShape="0">
              <a:srgbClr val="000000">
                <a:alpha val="33000"/>
              </a:srgbClr>
            </a:outerShdw>
            <a:reflection stA="21000" endPos="21000" dist="12700" dir="5400000" sy="-100000" algn="bl" rotWithShape="0"/>
          </a:effectLst>
          <a:scene3d>
            <a:camera prst="orthographicFront">
              <a:rot lat="0" lon="0" rev="0"/>
            </a:camera>
            <a:lightRig rig="balanced" dir="l"/>
          </a:scene3d>
          <a:sp3d prstMaterial="plastic">
            <a:bevelT w="38100" h="31750" prst="angle"/>
            <a:bevelB/>
          </a:sp3d>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dirty="0"/>
              <a:t>You can think of scope like the view of the night sky from your window. Everyone who lives on the planet Earth is in the global scope of the stars. The stars are accessible </a:t>
            </a:r>
            <a:r>
              <a:rPr lang="en-US" sz="2400" i="1" dirty="0"/>
              <a:t>globally</a:t>
            </a:r>
            <a:r>
              <a:rPr lang="en-US" sz="2400" dirty="0"/>
              <a:t>. Meanwhile, if you live in a city, you may see the city skyline or the river. The skyline and river are only accessible </a:t>
            </a:r>
            <a:r>
              <a:rPr lang="en-US" sz="2400" i="1" dirty="0"/>
              <a:t>locally</a:t>
            </a:r>
            <a:r>
              <a:rPr lang="en-US" sz="2400" dirty="0"/>
              <a:t> in your city, but you can still see the stars that are available </a:t>
            </a:r>
            <a:r>
              <a:rPr lang="en-US" sz="2400" i="1" dirty="0"/>
              <a:t>globally</a:t>
            </a:r>
            <a:r>
              <a:rPr lang="en-US" sz="2400" dirty="0"/>
              <a:t>. </a:t>
            </a:r>
          </a:p>
        </p:txBody>
      </p:sp>
    </p:spTree>
    <p:extLst>
      <p:ext uri="{BB962C8B-B14F-4D97-AF65-F5344CB8AC3E}">
        <p14:creationId xmlns:p14="http://schemas.microsoft.com/office/powerpoint/2010/main" val="324434583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718"/>
            <a:ext cx="7620000" cy="1371600"/>
          </a:xfrm>
        </p:spPr>
        <p:txBody>
          <a:bodyPr/>
          <a:lstStyle/>
          <a:p>
            <a:r>
              <a:rPr lang="en-US" dirty="0"/>
              <a:t>JS: Scope</a:t>
            </a:r>
            <a:br>
              <a:rPr lang="en-US" dirty="0"/>
            </a:br>
            <a:r>
              <a:rPr lang="en-US" sz="2800" dirty="0">
                <a:solidFill>
                  <a:srgbClr val="0000FF"/>
                </a:solidFill>
              </a:rPr>
              <a:t>Global Scope</a:t>
            </a:r>
          </a:p>
        </p:txBody>
      </p:sp>
      <p:sp>
        <p:nvSpPr>
          <p:cNvPr id="3" name="Content Placeholder 2"/>
          <p:cNvSpPr>
            <a:spLocks noGrp="1"/>
          </p:cNvSpPr>
          <p:nvPr>
            <p:ph idx="1"/>
          </p:nvPr>
        </p:nvSpPr>
        <p:spPr>
          <a:xfrm>
            <a:off x="1524000" y="1752601"/>
            <a:ext cx="8935106" cy="4932697"/>
          </a:xfrm>
        </p:spPr>
        <p:txBody>
          <a:bodyPr>
            <a:noAutofit/>
          </a:bodyPr>
          <a:lstStyle/>
          <a:p>
            <a:pPr marL="342900" indent="-342900">
              <a:buFont typeface="Arial"/>
              <a:buChar char="•"/>
            </a:pPr>
            <a:r>
              <a:rPr lang="en-US" sz="2400" dirty="0">
                <a:solidFill>
                  <a:schemeClr val="accent5"/>
                </a:solidFill>
              </a:rPr>
              <a:t>Variables</a:t>
            </a:r>
            <a:r>
              <a:rPr lang="en-US" sz="2400" dirty="0"/>
              <a:t> defined in the </a:t>
            </a:r>
            <a:r>
              <a:rPr lang="en-US" sz="2400" dirty="0">
                <a:solidFill>
                  <a:schemeClr val="accent3"/>
                </a:solidFill>
              </a:rPr>
              <a:t>global scope </a:t>
            </a:r>
            <a:r>
              <a:rPr lang="en-US" sz="2400" dirty="0"/>
              <a:t>are declared outside of a set of curly braces </a:t>
            </a:r>
            <a:r>
              <a:rPr lang="en-US" sz="2400" dirty="0">
                <a:solidFill>
                  <a:schemeClr val="accent5"/>
                </a:solidFill>
              </a:rPr>
              <a:t>{}</a:t>
            </a:r>
            <a:r>
              <a:rPr lang="en-US" sz="2400" dirty="0"/>
              <a:t>, referred to as a </a:t>
            </a:r>
            <a:r>
              <a:rPr lang="en-US" sz="2400" i="1" dirty="0"/>
              <a:t>block</a:t>
            </a:r>
            <a:r>
              <a:rPr lang="en-US" sz="2400" dirty="0"/>
              <a:t>, and are thus available throughout a program. We'll cover more on blocks in subsequent exercises. </a:t>
            </a:r>
          </a:p>
          <a:p>
            <a:pPr marL="342900" indent="-342900">
              <a:buFont typeface="Arial"/>
              <a:buChar char="•"/>
            </a:pPr>
            <a:r>
              <a:rPr lang="en-US" sz="2400" dirty="0"/>
              <a:t>Example: </a:t>
            </a:r>
          </a:p>
        </p:txBody>
      </p:sp>
      <p:graphicFrame>
        <p:nvGraphicFramePr>
          <p:cNvPr id="4" name="Table 3"/>
          <p:cNvGraphicFramePr>
            <a:graphicFrameLocks noGrp="1"/>
          </p:cNvGraphicFramePr>
          <p:nvPr>
            <p:extLst/>
          </p:nvPr>
        </p:nvGraphicFramePr>
        <p:xfrm>
          <a:off x="2758334" y="4004266"/>
          <a:ext cx="6096000" cy="19202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err="1">
                          <a:solidFill>
                            <a:schemeClr val="accent3">
                              <a:lumMod val="60000"/>
                              <a:lumOff val="40000"/>
                            </a:schemeClr>
                          </a:solidFill>
                        </a:rPr>
                        <a:t>const</a:t>
                      </a:r>
                      <a:r>
                        <a:rPr lang="en-US" sz="2000" b="0" dirty="0">
                          <a:solidFill>
                            <a:schemeClr val="accent3">
                              <a:lumMod val="60000"/>
                              <a:lumOff val="40000"/>
                            </a:schemeClr>
                          </a:solidFill>
                        </a:rPr>
                        <a:t> </a:t>
                      </a:r>
                      <a:r>
                        <a:rPr lang="en-US" sz="2000" b="0" dirty="0">
                          <a:solidFill>
                            <a:srgbClr val="97A7D0"/>
                          </a:solidFill>
                        </a:rPr>
                        <a:t>color</a:t>
                      </a:r>
                      <a:r>
                        <a:rPr lang="en-US" sz="2000" b="0" dirty="0"/>
                        <a:t> = '</a:t>
                      </a:r>
                      <a:r>
                        <a:rPr lang="en-US" sz="2000" b="0" dirty="0">
                          <a:solidFill>
                            <a:schemeClr val="accent2"/>
                          </a:solidFill>
                        </a:rPr>
                        <a:t>blue</a:t>
                      </a:r>
                      <a:r>
                        <a:rPr lang="en-US" sz="2000" b="0" dirty="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000" b="0" dirty="0"/>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err="1">
                          <a:solidFill>
                            <a:srgbClr val="97A7D0"/>
                          </a:solidFill>
                        </a:rPr>
                        <a:t>const</a:t>
                      </a:r>
                      <a:r>
                        <a:rPr lang="en-US" sz="2000" b="0" dirty="0">
                          <a:solidFill>
                            <a:srgbClr val="97A7D0"/>
                          </a:solidFill>
                        </a:rPr>
                        <a:t> </a:t>
                      </a:r>
                      <a:r>
                        <a:rPr lang="en-US" sz="2000" b="0" dirty="0" err="1">
                          <a:solidFill>
                            <a:srgbClr val="97A7D0"/>
                          </a:solidFill>
                        </a:rPr>
                        <a:t>colorOfSky</a:t>
                      </a:r>
                      <a:r>
                        <a:rPr lang="en-US" sz="2000" b="0" dirty="0">
                          <a:solidFill>
                            <a:srgbClr val="97A7D0"/>
                          </a:solidFill>
                        </a:rPr>
                        <a:t> </a:t>
                      </a:r>
                      <a:r>
                        <a:rPr lang="en-US" sz="2000" b="0" dirty="0"/>
                        <a:t>= () =&gt; {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solidFill>
                            <a:srgbClr val="97A7D0"/>
                          </a:solidFill>
                        </a:rPr>
                        <a:t>return</a:t>
                      </a:r>
                      <a:r>
                        <a:rPr lang="en-US" sz="2000" b="0" dirty="0"/>
                        <a:t> </a:t>
                      </a:r>
                      <a:r>
                        <a:rPr lang="en-US" sz="2000" b="0" dirty="0">
                          <a:solidFill>
                            <a:schemeClr val="accent5"/>
                          </a:solidFill>
                        </a:rPr>
                        <a:t>color</a:t>
                      </a:r>
                      <a:r>
                        <a:rPr lang="en-US" sz="2000" b="0" dirty="0"/>
                        <a:t>; </a:t>
                      </a:r>
                      <a:r>
                        <a:rPr lang="en-US" sz="2000" b="0" dirty="0">
                          <a:solidFill>
                            <a:schemeClr val="bg1">
                              <a:lumMod val="65000"/>
                            </a:schemeClr>
                          </a:solidFill>
                        </a:rPr>
                        <a:t>// blue</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t> };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err="1">
                          <a:solidFill>
                            <a:srgbClr val="DC5924"/>
                          </a:solidFill>
                        </a:rPr>
                        <a:t>console.</a:t>
                      </a:r>
                      <a:r>
                        <a:rPr lang="en-US" sz="2000" b="0" dirty="0" err="1">
                          <a:solidFill>
                            <a:srgbClr val="CCFFCC"/>
                          </a:solidFill>
                        </a:rPr>
                        <a:t>log</a:t>
                      </a:r>
                      <a:r>
                        <a:rPr lang="en-US" sz="2000" b="0" dirty="0"/>
                        <a:t>(</a:t>
                      </a:r>
                      <a:r>
                        <a:rPr lang="en-US" sz="2000" b="0" dirty="0" err="1">
                          <a:solidFill>
                            <a:srgbClr val="DC5924"/>
                          </a:solidFill>
                        </a:rPr>
                        <a:t>colorOfSky</a:t>
                      </a:r>
                      <a:r>
                        <a:rPr lang="en-US" sz="2000" b="0" dirty="0"/>
                        <a:t>()); </a:t>
                      </a:r>
                      <a:r>
                        <a:rPr lang="en-US" sz="2000" b="0" dirty="0">
                          <a:solidFill>
                            <a:srgbClr val="A6A6A6"/>
                          </a:solidFill>
                        </a:rPr>
                        <a:t>// blue</a:t>
                      </a:r>
                    </a:p>
                  </a:txBody>
                  <a:tcPr>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5565185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718"/>
            <a:ext cx="7620000" cy="1371600"/>
          </a:xfrm>
        </p:spPr>
        <p:txBody>
          <a:bodyPr/>
          <a:lstStyle/>
          <a:p>
            <a:r>
              <a:rPr lang="en-US" dirty="0"/>
              <a:t>JS: Scope</a:t>
            </a:r>
            <a:br>
              <a:rPr lang="en-US" dirty="0"/>
            </a:br>
            <a:r>
              <a:rPr lang="en-US" sz="2800" dirty="0">
                <a:solidFill>
                  <a:srgbClr val="0000FF"/>
                </a:solidFill>
              </a:rPr>
              <a:t>Global Scope</a:t>
            </a:r>
          </a:p>
        </p:txBody>
      </p:sp>
      <p:sp>
        <p:nvSpPr>
          <p:cNvPr id="3" name="Content Placeholder 2"/>
          <p:cNvSpPr>
            <a:spLocks noGrp="1"/>
          </p:cNvSpPr>
          <p:nvPr>
            <p:ph idx="1"/>
          </p:nvPr>
        </p:nvSpPr>
        <p:spPr>
          <a:xfrm>
            <a:off x="1524000" y="1752601"/>
            <a:ext cx="8935106" cy="4932697"/>
          </a:xfrm>
        </p:spPr>
        <p:txBody>
          <a:bodyPr>
            <a:noAutofit/>
          </a:bodyPr>
          <a:lstStyle/>
          <a:p>
            <a:pPr marL="342900" indent="-342900">
              <a:buFont typeface="Arial"/>
              <a:buChar char="•"/>
            </a:pPr>
            <a:r>
              <a:rPr lang="en-US" sz="2400" dirty="0"/>
              <a:t>Example:</a:t>
            </a:r>
          </a:p>
          <a:p>
            <a:pPr marL="342900" indent="-342900">
              <a:buFont typeface="Arial"/>
              <a:buChar char="•"/>
            </a:pPr>
            <a:endParaRPr lang="en-US" sz="2400" dirty="0"/>
          </a:p>
          <a:p>
            <a:pPr marL="342900" indent="-342900">
              <a:buFont typeface="Arial"/>
              <a:buChar char="•"/>
            </a:pPr>
            <a:endParaRPr lang="en-US" sz="2400" dirty="0"/>
          </a:p>
          <a:p>
            <a:pPr marL="342900" indent="-342900">
              <a:buFont typeface="Arial"/>
              <a:buChar char="•"/>
            </a:pPr>
            <a:endParaRPr lang="en-US" sz="2400" dirty="0"/>
          </a:p>
          <a:p>
            <a:pPr marL="342900" indent="-342900">
              <a:buFont typeface="Arial"/>
              <a:buChar char="•"/>
            </a:pPr>
            <a:endParaRPr lang="en-US" sz="2400" dirty="0"/>
          </a:p>
          <a:p>
            <a:pPr marL="457200" indent="-457200">
              <a:buFont typeface="+mj-lt"/>
              <a:buAutoNum type="arabicPeriod"/>
            </a:pPr>
            <a:r>
              <a:rPr lang="en-US" sz="2400" dirty="0"/>
              <a:t>Here the variable </a:t>
            </a:r>
            <a:r>
              <a:rPr lang="en-US" sz="2400" dirty="0">
                <a:solidFill>
                  <a:schemeClr val="accent5"/>
                </a:solidFill>
              </a:rPr>
              <a:t>color</a:t>
            </a:r>
            <a:r>
              <a:rPr lang="en-US" sz="2400" dirty="0"/>
              <a:t> is declared </a:t>
            </a:r>
            <a:r>
              <a:rPr lang="en-US" sz="2400" i="1" dirty="0"/>
              <a:t>outside</a:t>
            </a:r>
            <a:r>
              <a:rPr lang="en-US" sz="2400" dirty="0"/>
              <a:t> of the function block, giving it global scope. </a:t>
            </a:r>
          </a:p>
          <a:p>
            <a:pPr marL="457200" indent="-457200">
              <a:buFont typeface="+mj-lt"/>
              <a:buAutoNum type="arabicPeriod"/>
            </a:pPr>
            <a:r>
              <a:rPr lang="en-US" sz="2400" dirty="0"/>
              <a:t>In turn, </a:t>
            </a:r>
            <a:r>
              <a:rPr lang="en-US" sz="2400" dirty="0">
                <a:solidFill>
                  <a:srgbClr val="DC5924"/>
                </a:solidFill>
              </a:rPr>
              <a:t>color</a:t>
            </a:r>
            <a:r>
              <a:rPr lang="en-US" sz="2400" dirty="0"/>
              <a:t> can be accessed within the </a:t>
            </a:r>
            <a:r>
              <a:rPr lang="en-US" sz="2400" dirty="0" err="1">
                <a:solidFill>
                  <a:srgbClr val="DC5924"/>
                </a:solidFill>
              </a:rPr>
              <a:t>colorOfSky</a:t>
            </a:r>
            <a:r>
              <a:rPr lang="en-US" sz="2400" dirty="0">
                <a:solidFill>
                  <a:srgbClr val="DC5924"/>
                </a:solidFill>
              </a:rPr>
              <a:t> </a:t>
            </a:r>
            <a:r>
              <a:rPr lang="en-US" sz="2400" dirty="0"/>
              <a:t>function.</a:t>
            </a:r>
          </a:p>
        </p:txBody>
      </p:sp>
      <p:graphicFrame>
        <p:nvGraphicFramePr>
          <p:cNvPr id="4" name="Table 3"/>
          <p:cNvGraphicFramePr>
            <a:graphicFrameLocks noGrp="1"/>
          </p:cNvGraphicFramePr>
          <p:nvPr>
            <p:extLst/>
          </p:nvPr>
        </p:nvGraphicFramePr>
        <p:xfrm>
          <a:off x="3505200" y="1857110"/>
          <a:ext cx="6096000" cy="19202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err="1">
                          <a:solidFill>
                            <a:schemeClr val="accent3">
                              <a:lumMod val="60000"/>
                              <a:lumOff val="40000"/>
                            </a:schemeClr>
                          </a:solidFill>
                        </a:rPr>
                        <a:t>const</a:t>
                      </a:r>
                      <a:r>
                        <a:rPr lang="en-US" sz="2000" b="0" dirty="0">
                          <a:solidFill>
                            <a:schemeClr val="accent3">
                              <a:lumMod val="60000"/>
                              <a:lumOff val="40000"/>
                            </a:schemeClr>
                          </a:solidFill>
                        </a:rPr>
                        <a:t> </a:t>
                      </a:r>
                      <a:r>
                        <a:rPr lang="en-US" sz="2000" b="0" dirty="0">
                          <a:solidFill>
                            <a:srgbClr val="97A7D0"/>
                          </a:solidFill>
                        </a:rPr>
                        <a:t>color</a:t>
                      </a:r>
                      <a:r>
                        <a:rPr lang="en-US" sz="2000" b="0" dirty="0"/>
                        <a:t> = '</a:t>
                      </a:r>
                      <a:r>
                        <a:rPr lang="en-US" sz="2000" b="0" dirty="0">
                          <a:solidFill>
                            <a:schemeClr val="accent2"/>
                          </a:solidFill>
                        </a:rPr>
                        <a:t>blue</a:t>
                      </a:r>
                      <a:r>
                        <a:rPr lang="en-US" sz="2000" b="0" dirty="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000" b="0" dirty="0"/>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err="1">
                          <a:solidFill>
                            <a:srgbClr val="97A7D0"/>
                          </a:solidFill>
                        </a:rPr>
                        <a:t>const</a:t>
                      </a:r>
                      <a:r>
                        <a:rPr lang="en-US" sz="2000" b="0" dirty="0">
                          <a:solidFill>
                            <a:srgbClr val="97A7D0"/>
                          </a:solidFill>
                        </a:rPr>
                        <a:t> </a:t>
                      </a:r>
                      <a:r>
                        <a:rPr lang="en-US" sz="2000" b="0" dirty="0" err="1">
                          <a:solidFill>
                            <a:srgbClr val="97A7D0"/>
                          </a:solidFill>
                        </a:rPr>
                        <a:t>colorOfSky</a:t>
                      </a:r>
                      <a:r>
                        <a:rPr lang="en-US" sz="2000" b="0" dirty="0">
                          <a:solidFill>
                            <a:srgbClr val="97A7D0"/>
                          </a:solidFill>
                        </a:rPr>
                        <a:t> </a:t>
                      </a:r>
                      <a:r>
                        <a:rPr lang="en-US" sz="2000" b="0" dirty="0"/>
                        <a:t>= () =&gt; {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solidFill>
                            <a:srgbClr val="97A7D0"/>
                          </a:solidFill>
                        </a:rPr>
                        <a:t>return</a:t>
                      </a:r>
                      <a:r>
                        <a:rPr lang="en-US" sz="2000" b="0" dirty="0"/>
                        <a:t> </a:t>
                      </a:r>
                      <a:r>
                        <a:rPr lang="en-US" sz="2000" b="0" dirty="0">
                          <a:solidFill>
                            <a:schemeClr val="accent5"/>
                          </a:solidFill>
                        </a:rPr>
                        <a:t>color</a:t>
                      </a:r>
                      <a:r>
                        <a:rPr lang="en-US" sz="2000" b="0" dirty="0"/>
                        <a:t>; </a:t>
                      </a:r>
                      <a:r>
                        <a:rPr lang="en-US" sz="2000" b="0" dirty="0">
                          <a:solidFill>
                            <a:schemeClr val="bg1">
                              <a:lumMod val="65000"/>
                            </a:schemeClr>
                          </a:solidFill>
                        </a:rPr>
                        <a:t>// blue</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t> };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err="1">
                          <a:solidFill>
                            <a:srgbClr val="DC5924"/>
                          </a:solidFill>
                        </a:rPr>
                        <a:t>console.</a:t>
                      </a:r>
                      <a:r>
                        <a:rPr lang="en-US" sz="2000" b="0" dirty="0" err="1">
                          <a:solidFill>
                            <a:srgbClr val="CCFFCC"/>
                          </a:solidFill>
                        </a:rPr>
                        <a:t>log</a:t>
                      </a:r>
                      <a:r>
                        <a:rPr lang="en-US" sz="2000" b="0" dirty="0"/>
                        <a:t>(</a:t>
                      </a:r>
                      <a:r>
                        <a:rPr lang="en-US" sz="2000" b="0" dirty="0" err="1">
                          <a:solidFill>
                            <a:srgbClr val="DC5924"/>
                          </a:solidFill>
                        </a:rPr>
                        <a:t>colorOfSky</a:t>
                      </a:r>
                      <a:r>
                        <a:rPr lang="en-US" sz="2000" b="0" dirty="0"/>
                        <a:t>()); </a:t>
                      </a:r>
                      <a:r>
                        <a:rPr lang="en-US" sz="2000" b="0" dirty="0">
                          <a:solidFill>
                            <a:srgbClr val="A6A6A6"/>
                          </a:solidFill>
                        </a:rPr>
                        <a:t>// blue</a:t>
                      </a:r>
                    </a:p>
                  </a:txBody>
                  <a:tcPr>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63630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152718"/>
            <a:ext cx="7620000" cy="1371600"/>
          </a:xfrm>
        </p:spPr>
        <p:txBody>
          <a:bodyPr/>
          <a:lstStyle/>
          <a:p>
            <a:r>
              <a:rPr lang="en-US" dirty="0"/>
              <a:t>Introduction to JS:</a:t>
            </a:r>
            <a:r>
              <a:rPr lang="ar-sa" dirty="0"/>
              <a:t> </a:t>
            </a:r>
            <a:r>
              <a:rPr lang="en-GB" dirty="0">
                <a:solidFill>
                  <a:srgbClr val="0000FF"/>
                </a:solidFill>
              </a:rPr>
              <a:t>Properties</a:t>
            </a:r>
            <a:endParaRPr lang="en-US" dirty="0">
              <a:solidFill>
                <a:srgbClr val="0000FF"/>
              </a:solidFill>
            </a:endParaRPr>
          </a:p>
        </p:txBody>
      </p:sp>
      <p:sp>
        <p:nvSpPr>
          <p:cNvPr id="3" name="Content Placeholder 2"/>
          <p:cNvSpPr>
            <a:spLocks noGrp="1"/>
          </p:cNvSpPr>
          <p:nvPr>
            <p:ph idx="1"/>
          </p:nvPr>
        </p:nvSpPr>
        <p:spPr>
          <a:xfrm>
            <a:off x="1981200" y="1752600"/>
            <a:ext cx="8221133" cy="4881562"/>
          </a:xfrm>
        </p:spPr>
        <p:txBody>
          <a:bodyPr/>
          <a:lstStyle/>
          <a:p>
            <a:pPr marL="457200" indent="-457200">
              <a:buFont typeface="Arial"/>
              <a:buChar char="•"/>
            </a:pPr>
            <a:r>
              <a:rPr lang="en-US" sz="2400" dirty="0"/>
              <a:t>When you introduce a new piece of data into a JavaScript program, the browser saves it as an instance of the data type. An </a:t>
            </a:r>
            <a:r>
              <a:rPr lang="en-US" sz="2400" dirty="0">
                <a:solidFill>
                  <a:schemeClr val="accent5"/>
                </a:solidFill>
              </a:rPr>
              <a:t>instance</a:t>
            </a:r>
            <a:r>
              <a:rPr lang="en-US" sz="2400" dirty="0"/>
              <a:t> is an individual case (or object) of a data type.</a:t>
            </a:r>
          </a:p>
          <a:p>
            <a:pPr marL="457200" indent="-457200">
              <a:buFont typeface="Arial"/>
              <a:buChar char="•"/>
            </a:pPr>
            <a:r>
              <a:rPr lang="en-US" sz="2400" dirty="0"/>
              <a:t>JavaScript will save a new piece of data, like ‘ </a:t>
            </a:r>
            <a:r>
              <a:rPr lang="en-US" sz="2400" dirty="0">
                <a:solidFill>
                  <a:schemeClr val="accent3"/>
                </a:solidFill>
              </a:rPr>
              <a:t>Hello</a:t>
            </a:r>
            <a:r>
              <a:rPr lang="en-US" sz="2400" dirty="0"/>
              <a:t>’, as a </a:t>
            </a:r>
            <a:r>
              <a:rPr lang="en-US" sz="2400" dirty="0">
                <a:solidFill>
                  <a:schemeClr val="accent2">
                    <a:lumMod val="75000"/>
                  </a:schemeClr>
                </a:solidFill>
              </a:rPr>
              <a:t>string</a:t>
            </a:r>
            <a:r>
              <a:rPr lang="en-US" sz="2400" dirty="0"/>
              <a:t> </a:t>
            </a:r>
            <a:r>
              <a:rPr lang="en-US" sz="2400" dirty="0">
                <a:solidFill>
                  <a:schemeClr val="accent5"/>
                </a:solidFill>
              </a:rPr>
              <a:t>instance</a:t>
            </a:r>
            <a:r>
              <a:rPr lang="en-US" sz="2400" dirty="0"/>
              <a:t> in the computer’s memory. An instance, like ‘</a:t>
            </a:r>
            <a:r>
              <a:rPr lang="en-US" sz="2400" dirty="0">
                <a:solidFill>
                  <a:srgbClr val="526DB0"/>
                </a:solidFill>
              </a:rPr>
              <a:t>Hello</a:t>
            </a:r>
            <a:r>
              <a:rPr lang="en-US" sz="2400" dirty="0"/>
              <a:t>’ has additional information attached to it, like </a:t>
            </a:r>
            <a:r>
              <a:rPr lang="en-US" sz="2400" dirty="0">
                <a:solidFill>
                  <a:schemeClr val="bg2">
                    <a:lumMod val="75000"/>
                  </a:schemeClr>
                </a:solidFill>
              </a:rPr>
              <a:t>property</a:t>
            </a:r>
            <a:r>
              <a:rPr lang="en-US" sz="2400" dirty="0"/>
              <a:t> called (</a:t>
            </a:r>
            <a:r>
              <a:rPr lang="en-US" sz="2400" dirty="0">
                <a:solidFill>
                  <a:schemeClr val="accent2"/>
                </a:solidFill>
              </a:rPr>
              <a:t>length</a:t>
            </a:r>
            <a:r>
              <a:rPr lang="en-US" sz="2400" dirty="0"/>
              <a:t>) to stores the number of characters in it.</a:t>
            </a:r>
          </a:p>
          <a:p>
            <a:pPr marL="457200" indent="-457200">
              <a:buFont typeface="Arial"/>
              <a:buChar char="•"/>
            </a:pPr>
            <a:r>
              <a:rPr lang="en-US" sz="2400" dirty="0"/>
              <a:t>Another example: the number </a:t>
            </a:r>
            <a:r>
              <a:rPr lang="en-US" sz="2400" dirty="0">
                <a:solidFill>
                  <a:schemeClr val="accent3"/>
                </a:solidFill>
              </a:rPr>
              <a:t>40.7, </a:t>
            </a:r>
            <a:r>
              <a:rPr lang="en-US" sz="2400" dirty="0"/>
              <a:t>is stored as an instance of the number data type.</a:t>
            </a:r>
            <a:endParaRPr lang="en-US" sz="3200" dirty="0"/>
          </a:p>
        </p:txBody>
      </p:sp>
    </p:spTree>
    <p:extLst>
      <p:ext uri="{BB962C8B-B14F-4D97-AF65-F5344CB8AC3E}">
        <p14:creationId xmlns:p14="http://schemas.microsoft.com/office/powerpoint/2010/main" val="79391405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718"/>
            <a:ext cx="7620000" cy="1371600"/>
          </a:xfrm>
        </p:spPr>
        <p:txBody>
          <a:bodyPr/>
          <a:lstStyle/>
          <a:p>
            <a:r>
              <a:rPr lang="en-US" dirty="0"/>
              <a:t>JS: Scope</a:t>
            </a:r>
            <a:br>
              <a:rPr lang="en-US" dirty="0"/>
            </a:br>
            <a:r>
              <a:rPr lang="en-US" sz="2800" dirty="0">
                <a:solidFill>
                  <a:srgbClr val="0000FF"/>
                </a:solidFill>
              </a:rPr>
              <a:t>Global Scope</a:t>
            </a:r>
          </a:p>
        </p:txBody>
      </p:sp>
      <p:sp>
        <p:nvSpPr>
          <p:cNvPr id="3" name="Content Placeholder 2"/>
          <p:cNvSpPr>
            <a:spLocks noGrp="1"/>
          </p:cNvSpPr>
          <p:nvPr>
            <p:ph idx="1"/>
          </p:nvPr>
        </p:nvSpPr>
        <p:spPr>
          <a:xfrm>
            <a:off x="1524000" y="1752601"/>
            <a:ext cx="8935106" cy="4932697"/>
          </a:xfrm>
        </p:spPr>
        <p:txBody>
          <a:bodyPr>
            <a:noAutofit/>
          </a:bodyPr>
          <a:lstStyle/>
          <a:p>
            <a:pPr marL="342900" indent="-342900">
              <a:buFont typeface="Arial"/>
              <a:buChar char="•"/>
            </a:pPr>
            <a:endParaRPr lang="en-US" sz="2400" dirty="0"/>
          </a:p>
          <a:p>
            <a:pPr marL="342900" indent="-342900">
              <a:buFont typeface="Arial"/>
              <a:buChar char="•"/>
            </a:pPr>
            <a:r>
              <a:rPr lang="en-US" sz="2400" dirty="0"/>
              <a:t>While it's important to know what global scope is, it's better to avoid defining variables in the global scope. </a:t>
            </a:r>
          </a:p>
          <a:p>
            <a:pPr marL="342900" indent="-342900">
              <a:buFont typeface="Arial"/>
              <a:buChar char="•"/>
            </a:pPr>
            <a:r>
              <a:rPr lang="en-US" sz="2400" dirty="0">
                <a:solidFill>
                  <a:srgbClr val="DC5924"/>
                </a:solidFill>
              </a:rPr>
              <a:t>Globally scoped </a:t>
            </a:r>
            <a:r>
              <a:rPr lang="en-US" sz="2400" dirty="0">
                <a:solidFill>
                  <a:schemeClr val="accent3"/>
                </a:solidFill>
              </a:rPr>
              <a:t>variables</a:t>
            </a:r>
            <a:r>
              <a:rPr lang="en-US" sz="2400" dirty="0"/>
              <a:t> can collide with variables that are more locally scoped, causing unexpected behavior in our code. </a:t>
            </a:r>
          </a:p>
        </p:txBody>
      </p:sp>
    </p:spTree>
    <p:extLst>
      <p:ext uri="{BB962C8B-B14F-4D97-AF65-F5344CB8AC3E}">
        <p14:creationId xmlns:p14="http://schemas.microsoft.com/office/powerpoint/2010/main" val="351451529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718"/>
            <a:ext cx="7620000" cy="1371600"/>
          </a:xfrm>
        </p:spPr>
        <p:txBody>
          <a:bodyPr/>
          <a:lstStyle/>
          <a:p>
            <a:r>
              <a:rPr lang="en-US" dirty="0"/>
              <a:t>JS: Scope</a:t>
            </a:r>
            <a:br>
              <a:rPr lang="en-US" dirty="0"/>
            </a:br>
            <a:r>
              <a:rPr lang="en-US" sz="2800" dirty="0">
                <a:solidFill>
                  <a:srgbClr val="0000FF"/>
                </a:solidFill>
              </a:rPr>
              <a:t>Block Scope</a:t>
            </a:r>
          </a:p>
        </p:txBody>
      </p:sp>
      <p:sp>
        <p:nvSpPr>
          <p:cNvPr id="3" name="Content Placeholder 2"/>
          <p:cNvSpPr>
            <a:spLocks noGrp="1"/>
          </p:cNvSpPr>
          <p:nvPr>
            <p:ph idx="1"/>
          </p:nvPr>
        </p:nvSpPr>
        <p:spPr>
          <a:xfrm>
            <a:off x="1524000" y="1752601"/>
            <a:ext cx="8935106" cy="4932697"/>
          </a:xfrm>
        </p:spPr>
        <p:txBody>
          <a:bodyPr>
            <a:noAutofit/>
          </a:bodyPr>
          <a:lstStyle/>
          <a:p>
            <a:pPr marL="342900" indent="-342900">
              <a:buFont typeface="Arial"/>
              <a:buChar char="•"/>
            </a:pPr>
            <a:endParaRPr lang="en-US" sz="2400" dirty="0"/>
          </a:p>
          <a:p>
            <a:pPr marL="342900" indent="-342900">
              <a:buFont typeface="Arial"/>
              <a:buChar char="•"/>
            </a:pPr>
            <a:r>
              <a:rPr lang="en-US" sz="2400" dirty="0"/>
              <a:t>Because of the challenges with global scope, it is preferable to define variables in block scope. </a:t>
            </a:r>
          </a:p>
          <a:p>
            <a:pPr marL="342900" indent="-342900">
              <a:buFont typeface="Arial"/>
              <a:buChar char="•"/>
            </a:pPr>
            <a:r>
              <a:rPr lang="en-US" sz="2400" dirty="0"/>
              <a:t>A </a:t>
            </a:r>
            <a:r>
              <a:rPr lang="en-US" sz="2400" i="1" dirty="0">
                <a:solidFill>
                  <a:srgbClr val="526DB0"/>
                </a:solidFill>
              </a:rPr>
              <a:t>block</a:t>
            </a:r>
            <a:r>
              <a:rPr lang="en-US" sz="2400" dirty="0">
                <a:solidFill>
                  <a:srgbClr val="526DB0"/>
                </a:solidFill>
              </a:rPr>
              <a:t> </a:t>
            </a:r>
            <a:r>
              <a:rPr lang="en-US" sz="2400" dirty="0"/>
              <a:t>refers to the </a:t>
            </a:r>
            <a:r>
              <a:rPr lang="en-US" sz="2400" dirty="0">
                <a:solidFill>
                  <a:schemeClr val="accent5"/>
                </a:solidFill>
              </a:rPr>
              <a:t>{} </a:t>
            </a:r>
            <a:r>
              <a:rPr lang="en-US" sz="2400" dirty="0"/>
              <a:t>braces of a function, a loop, or an </a:t>
            </a:r>
            <a:r>
              <a:rPr lang="en-US" sz="2400" dirty="0">
                <a:solidFill>
                  <a:srgbClr val="DC5924"/>
                </a:solidFill>
              </a:rPr>
              <a:t>if</a:t>
            </a:r>
            <a:r>
              <a:rPr lang="en-US" sz="2400" dirty="0"/>
              <a:t> statement, and serves as an important structural marker for our code. </a:t>
            </a:r>
          </a:p>
          <a:p>
            <a:pPr marL="342900" indent="-342900">
              <a:buFont typeface="Arial"/>
              <a:buChar char="•"/>
            </a:pPr>
            <a:r>
              <a:rPr lang="en-US" sz="2400" i="1" dirty="0">
                <a:solidFill>
                  <a:srgbClr val="DC5924"/>
                </a:solidFill>
              </a:rPr>
              <a:t>Block scope</a:t>
            </a:r>
            <a:r>
              <a:rPr lang="en-US" sz="2400" dirty="0">
                <a:solidFill>
                  <a:srgbClr val="DC5924"/>
                </a:solidFill>
              </a:rPr>
              <a:t> </a:t>
            </a:r>
            <a:r>
              <a:rPr lang="en-US" sz="2400" dirty="0"/>
              <a:t>means that a variable defined in the block is only accessible within the curly braces.</a:t>
            </a:r>
          </a:p>
        </p:txBody>
      </p:sp>
    </p:spTree>
    <p:extLst>
      <p:ext uri="{BB962C8B-B14F-4D97-AF65-F5344CB8AC3E}">
        <p14:creationId xmlns:p14="http://schemas.microsoft.com/office/powerpoint/2010/main" val="251386159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718"/>
            <a:ext cx="7620000" cy="1371600"/>
          </a:xfrm>
        </p:spPr>
        <p:txBody>
          <a:bodyPr/>
          <a:lstStyle/>
          <a:p>
            <a:r>
              <a:rPr lang="en-US" dirty="0"/>
              <a:t>JS: Scope</a:t>
            </a:r>
            <a:br>
              <a:rPr lang="en-US" dirty="0"/>
            </a:br>
            <a:r>
              <a:rPr lang="en-US" sz="2800" dirty="0">
                <a:solidFill>
                  <a:srgbClr val="0000FF"/>
                </a:solidFill>
              </a:rPr>
              <a:t>Block Scope</a:t>
            </a:r>
          </a:p>
        </p:txBody>
      </p:sp>
      <p:sp>
        <p:nvSpPr>
          <p:cNvPr id="3" name="Content Placeholder 2"/>
          <p:cNvSpPr>
            <a:spLocks noGrp="1"/>
          </p:cNvSpPr>
          <p:nvPr>
            <p:ph idx="1"/>
          </p:nvPr>
        </p:nvSpPr>
        <p:spPr>
          <a:xfrm>
            <a:off x="1524000" y="1752600"/>
            <a:ext cx="8935106" cy="5105400"/>
          </a:xfrm>
        </p:spPr>
        <p:txBody>
          <a:bodyPr>
            <a:noAutofit/>
          </a:bodyPr>
          <a:lstStyle/>
          <a:p>
            <a:pPr algn="just"/>
            <a:r>
              <a:rPr lang="en-US" sz="2400" dirty="0"/>
              <a:t>Example:  </a:t>
            </a:r>
          </a:p>
          <a:p>
            <a:pPr algn="just"/>
            <a:endParaRPr lang="en-US" sz="2400" dirty="0"/>
          </a:p>
          <a:p>
            <a:pPr algn="just"/>
            <a:endParaRPr lang="en-US" sz="2400" dirty="0"/>
          </a:p>
          <a:p>
            <a:pPr algn="just"/>
            <a:r>
              <a:rPr lang="en-US" sz="2400" dirty="0">
                <a:solidFill>
                  <a:schemeClr val="accent5"/>
                </a:solidFill>
              </a:rPr>
              <a:t>You'll notice:</a:t>
            </a:r>
          </a:p>
          <a:p>
            <a:pPr algn="just"/>
            <a:endParaRPr lang="en-US" dirty="0">
              <a:solidFill>
                <a:schemeClr val="accent5"/>
              </a:solidFill>
            </a:endParaRPr>
          </a:p>
          <a:p>
            <a:pPr marL="457200" indent="-457200">
              <a:buFont typeface="+mj-lt"/>
              <a:buAutoNum type="arabicPeriod"/>
            </a:pPr>
            <a:r>
              <a:rPr lang="en-US" sz="2400" dirty="0"/>
              <a:t>We define a function </a:t>
            </a:r>
            <a:r>
              <a:rPr lang="en-US" sz="2400" dirty="0" err="1">
                <a:solidFill>
                  <a:srgbClr val="DC5924"/>
                </a:solidFill>
              </a:rPr>
              <a:t>colorOfSky</a:t>
            </a:r>
            <a:r>
              <a:rPr lang="en-US" sz="2400" dirty="0">
                <a:solidFill>
                  <a:srgbClr val="DC5924"/>
                </a:solidFill>
              </a:rPr>
              <a:t>()</a:t>
            </a:r>
            <a:r>
              <a:rPr lang="en-US" sz="2400" dirty="0"/>
              <a:t>.</a:t>
            </a:r>
          </a:p>
          <a:p>
            <a:pPr marL="457200" indent="-457200">
              <a:buFont typeface="+mj-lt"/>
              <a:buAutoNum type="arabicPeriod"/>
            </a:pPr>
            <a:r>
              <a:rPr lang="en-US" sz="2400" dirty="0"/>
              <a:t>Within the function, the </a:t>
            </a:r>
            <a:r>
              <a:rPr lang="en-US" sz="2400" dirty="0">
                <a:solidFill>
                  <a:srgbClr val="DC5924"/>
                </a:solidFill>
              </a:rPr>
              <a:t>color</a:t>
            </a:r>
            <a:r>
              <a:rPr lang="en-US" sz="2400" dirty="0"/>
              <a:t> variable is only available within the curly braces of the function. </a:t>
            </a:r>
          </a:p>
          <a:p>
            <a:pPr marL="457200" indent="-457200">
              <a:buFont typeface="+mj-lt"/>
              <a:buAutoNum type="arabicPeriod"/>
            </a:pPr>
            <a:r>
              <a:rPr lang="en-US" sz="2400" dirty="0"/>
              <a:t>If we try to log the same variable outside the function, it logs </a:t>
            </a:r>
            <a:r>
              <a:rPr lang="en-US" sz="2400" dirty="0">
                <a:solidFill>
                  <a:srgbClr val="DC5924"/>
                </a:solidFill>
              </a:rPr>
              <a:t>undefined. </a:t>
            </a:r>
          </a:p>
          <a:p>
            <a:pPr algn="just"/>
            <a:endParaRPr lang="en-US" sz="2400" dirty="0"/>
          </a:p>
          <a:p>
            <a:pPr marL="342900" indent="-342900">
              <a:buFont typeface="Arial"/>
              <a:buChar char="•"/>
            </a:pPr>
            <a:endParaRPr lang="en-US" sz="2400" dirty="0"/>
          </a:p>
          <a:p>
            <a:pPr algn="just"/>
            <a:r>
              <a:rPr lang="en-US" sz="2400" dirty="0"/>
              <a:t> </a:t>
            </a:r>
          </a:p>
        </p:txBody>
      </p:sp>
      <p:graphicFrame>
        <p:nvGraphicFramePr>
          <p:cNvPr id="4" name="Table 3"/>
          <p:cNvGraphicFramePr>
            <a:graphicFrameLocks noGrp="1"/>
          </p:cNvGraphicFramePr>
          <p:nvPr>
            <p:extLst/>
          </p:nvPr>
        </p:nvGraphicFramePr>
        <p:xfrm>
          <a:off x="4117538" y="1744739"/>
          <a:ext cx="6096000" cy="22250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err="1">
                          <a:solidFill>
                            <a:schemeClr val="accent3">
                              <a:lumMod val="60000"/>
                              <a:lumOff val="40000"/>
                            </a:schemeClr>
                          </a:solidFill>
                        </a:rPr>
                        <a:t>const</a:t>
                      </a:r>
                      <a:r>
                        <a:rPr lang="en-US" sz="2000" b="0" dirty="0">
                          <a:solidFill>
                            <a:schemeClr val="accent3">
                              <a:lumMod val="60000"/>
                              <a:lumOff val="40000"/>
                            </a:schemeClr>
                          </a:solidFill>
                        </a:rPr>
                        <a:t> </a:t>
                      </a:r>
                      <a:r>
                        <a:rPr lang="en-US" sz="2000" b="0" dirty="0" err="1">
                          <a:solidFill>
                            <a:schemeClr val="accent3">
                              <a:lumMod val="60000"/>
                              <a:lumOff val="40000"/>
                            </a:schemeClr>
                          </a:solidFill>
                        </a:rPr>
                        <a:t>colorOfSky</a:t>
                      </a:r>
                      <a:r>
                        <a:rPr lang="en-US" sz="2000" b="0" dirty="0">
                          <a:solidFill>
                            <a:schemeClr val="accent3">
                              <a:lumMod val="60000"/>
                              <a:lumOff val="40000"/>
                            </a:schemeClr>
                          </a:solidFill>
                        </a:rPr>
                        <a:t> </a:t>
                      </a:r>
                      <a:r>
                        <a:rPr lang="en-US" sz="2000" b="0" dirty="0"/>
                        <a:t>= () =&gt; {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solidFill>
                            <a:srgbClr val="97A7D0"/>
                          </a:solidFill>
                        </a:rPr>
                        <a:t>let color </a:t>
                      </a:r>
                      <a:r>
                        <a:rPr lang="en-US" sz="2000" b="0" dirty="0"/>
                        <a:t>= '</a:t>
                      </a:r>
                      <a:r>
                        <a:rPr lang="en-US" sz="2000" b="0" dirty="0">
                          <a:solidFill>
                            <a:schemeClr val="accent2"/>
                          </a:solidFill>
                        </a:rPr>
                        <a:t>blue</a:t>
                      </a:r>
                      <a:r>
                        <a:rPr lang="en-US" sz="2000" b="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t> </a:t>
                      </a:r>
                      <a:r>
                        <a:rPr lang="en-US" sz="2000" b="0" dirty="0" err="1">
                          <a:solidFill>
                            <a:srgbClr val="DC5924"/>
                          </a:solidFill>
                        </a:rPr>
                        <a:t>console</a:t>
                      </a:r>
                      <a:r>
                        <a:rPr lang="en-US" sz="2000" b="0" dirty="0" err="1"/>
                        <a:t>.</a:t>
                      </a:r>
                      <a:r>
                        <a:rPr lang="en-US" sz="2000" b="0" dirty="0" err="1">
                          <a:solidFill>
                            <a:srgbClr val="4FFFF6"/>
                          </a:solidFill>
                        </a:rPr>
                        <a:t>log</a:t>
                      </a:r>
                      <a:r>
                        <a:rPr lang="en-US" sz="2000" b="0" dirty="0"/>
                        <a:t>(</a:t>
                      </a:r>
                      <a:r>
                        <a:rPr lang="en-US" sz="2000" b="0" dirty="0">
                          <a:solidFill>
                            <a:schemeClr val="accent5"/>
                          </a:solidFill>
                        </a:rPr>
                        <a:t>color</a:t>
                      </a:r>
                      <a:r>
                        <a:rPr lang="en-US" sz="2000" b="0" dirty="0"/>
                        <a:t>); // blue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t> </a:t>
                      </a:r>
                      <a:r>
                        <a:rPr lang="en-US" sz="2000" b="0" dirty="0" err="1">
                          <a:solidFill>
                            <a:srgbClr val="DC5924"/>
                          </a:solidFill>
                        </a:rPr>
                        <a:t>colorOfSky</a:t>
                      </a:r>
                      <a:r>
                        <a:rPr lang="en-US" sz="2000" b="0" dirty="0"/>
                        <a:t>(); // blue</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solidFill>
                            <a:srgbClr val="DC5924"/>
                          </a:solidFill>
                        </a:rPr>
                        <a:t> </a:t>
                      </a:r>
                      <a:r>
                        <a:rPr lang="en-US" sz="2000" b="0" dirty="0" err="1">
                          <a:solidFill>
                            <a:srgbClr val="DC5924"/>
                          </a:solidFill>
                        </a:rPr>
                        <a:t>console</a:t>
                      </a:r>
                      <a:r>
                        <a:rPr lang="en-US" sz="2000" b="0" dirty="0" err="1">
                          <a:solidFill>
                            <a:srgbClr val="4FFFF6"/>
                          </a:solidFill>
                        </a:rPr>
                        <a:t>.log</a:t>
                      </a:r>
                      <a:r>
                        <a:rPr lang="en-US" sz="2000" b="0" dirty="0"/>
                        <a:t>(</a:t>
                      </a:r>
                      <a:r>
                        <a:rPr lang="en-US" sz="2000" b="0" dirty="0">
                          <a:solidFill>
                            <a:srgbClr val="DC5924"/>
                          </a:solidFill>
                        </a:rPr>
                        <a:t>color</a:t>
                      </a:r>
                      <a:r>
                        <a:rPr lang="en-US" sz="2000" b="0" dirty="0"/>
                        <a:t>); // undefined</a:t>
                      </a:r>
                    </a:p>
                    <a:p>
                      <a:endParaRPr lang="en-US" sz="2000" b="0" dirty="0"/>
                    </a:p>
                  </a:txBody>
                  <a:tcPr>
                    <a:solidFill>
                      <a:srgbClr val="000000"/>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6340187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718"/>
            <a:ext cx="7620000" cy="1371600"/>
          </a:xfrm>
        </p:spPr>
        <p:txBody>
          <a:bodyPr/>
          <a:lstStyle/>
          <a:p>
            <a:r>
              <a:rPr lang="en-US" dirty="0"/>
              <a:t>JS: Scope</a:t>
            </a:r>
            <a:br>
              <a:rPr lang="en-US" dirty="0"/>
            </a:br>
            <a:r>
              <a:rPr lang="en-US" sz="2800" dirty="0">
                <a:solidFill>
                  <a:srgbClr val="0000FF"/>
                </a:solidFill>
              </a:rPr>
              <a:t>Block Scope</a:t>
            </a:r>
          </a:p>
        </p:txBody>
      </p:sp>
      <p:sp>
        <p:nvSpPr>
          <p:cNvPr id="3" name="Content Placeholder 2"/>
          <p:cNvSpPr>
            <a:spLocks noGrp="1"/>
          </p:cNvSpPr>
          <p:nvPr>
            <p:ph idx="1"/>
          </p:nvPr>
        </p:nvSpPr>
        <p:spPr>
          <a:xfrm>
            <a:off x="1524000" y="1752600"/>
            <a:ext cx="8935106" cy="5105400"/>
          </a:xfrm>
        </p:spPr>
        <p:txBody>
          <a:bodyPr>
            <a:noAutofit/>
          </a:bodyPr>
          <a:lstStyle/>
          <a:p>
            <a:pPr algn="just"/>
            <a:r>
              <a:rPr lang="en-US" sz="2400" dirty="0"/>
              <a:t>Example 2 of block scope, as defined within an </a:t>
            </a:r>
            <a:r>
              <a:rPr lang="en-US" sz="2400" dirty="0">
                <a:solidFill>
                  <a:srgbClr val="DC5924"/>
                </a:solidFill>
              </a:rPr>
              <a:t>if</a:t>
            </a:r>
            <a:r>
              <a:rPr lang="en-US" sz="2400" dirty="0"/>
              <a:t> block:  </a:t>
            </a:r>
          </a:p>
          <a:p>
            <a:pPr algn="just"/>
            <a:endParaRPr lang="en-US" sz="2400" dirty="0"/>
          </a:p>
          <a:p>
            <a:pPr algn="just"/>
            <a:endParaRPr lang="en-US" sz="2400" dirty="0"/>
          </a:p>
          <a:p>
            <a:pPr algn="just"/>
            <a:endParaRPr lang="en-US" sz="2400" dirty="0"/>
          </a:p>
          <a:p>
            <a:pPr algn="just"/>
            <a:r>
              <a:rPr lang="en-US" sz="2400" dirty="0">
                <a:solidFill>
                  <a:schemeClr val="accent5"/>
                </a:solidFill>
              </a:rPr>
              <a:t>You'll notice:</a:t>
            </a:r>
          </a:p>
          <a:p>
            <a:pPr algn="just"/>
            <a:endParaRPr lang="en-US" dirty="0">
              <a:solidFill>
                <a:schemeClr val="accent5"/>
              </a:solidFill>
            </a:endParaRPr>
          </a:p>
          <a:p>
            <a:pPr algn="just"/>
            <a:endParaRPr lang="en-US" sz="2400" dirty="0"/>
          </a:p>
          <a:p>
            <a:pPr algn="just"/>
            <a:endParaRPr lang="en-US" sz="2400" dirty="0"/>
          </a:p>
          <a:p>
            <a:pPr marL="457200" indent="-457200">
              <a:buFont typeface="+mj-lt"/>
              <a:buAutoNum type="arabicPeriod"/>
            </a:pPr>
            <a:r>
              <a:rPr lang="en-US" sz="2000" dirty="0"/>
              <a:t>We create a variable </a:t>
            </a:r>
            <a:r>
              <a:rPr lang="en-US" sz="2000" dirty="0">
                <a:solidFill>
                  <a:schemeClr val="accent5"/>
                </a:solidFill>
              </a:rPr>
              <a:t>dusk</a:t>
            </a:r>
            <a:r>
              <a:rPr lang="en-US" sz="2000" dirty="0"/>
              <a:t> inside the </a:t>
            </a:r>
            <a:r>
              <a:rPr lang="en-US" sz="2000" dirty="0" err="1">
                <a:solidFill>
                  <a:srgbClr val="DC5924"/>
                </a:solidFill>
              </a:rPr>
              <a:t>colorOfSky</a:t>
            </a:r>
            <a:r>
              <a:rPr lang="en-US" sz="2000" dirty="0">
                <a:solidFill>
                  <a:srgbClr val="DC5924"/>
                </a:solidFill>
              </a:rPr>
              <a:t>() </a:t>
            </a:r>
            <a:r>
              <a:rPr lang="en-US" sz="2000" dirty="0"/>
              <a:t>function.</a:t>
            </a:r>
          </a:p>
          <a:p>
            <a:pPr marL="457200" indent="-457200">
              <a:buFont typeface="+mj-lt"/>
              <a:buAutoNum type="arabicPeriod"/>
            </a:pPr>
            <a:r>
              <a:rPr lang="en-US" sz="2000" dirty="0"/>
              <a:t> After the </a:t>
            </a:r>
            <a:r>
              <a:rPr lang="en-US" sz="2000" dirty="0">
                <a:solidFill>
                  <a:srgbClr val="DC5924"/>
                </a:solidFill>
              </a:rPr>
              <a:t>if</a:t>
            </a:r>
            <a:r>
              <a:rPr lang="en-US" sz="2000" dirty="0"/>
              <a:t> statement, we define a new code block with the </a:t>
            </a:r>
            <a:r>
              <a:rPr lang="en-US" sz="2000" dirty="0">
                <a:solidFill>
                  <a:srgbClr val="DC5924"/>
                </a:solidFill>
              </a:rPr>
              <a:t>{} </a:t>
            </a:r>
            <a:r>
              <a:rPr lang="en-US" sz="2000" dirty="0"/>
              <a:t>braces. Here we assign a new value to the variable color if the if statement is </a:t>
            </a:r>
            <a:r>
              <a:rPr lang="en-US" sz="2000" dirty="0">
                <a:solidFill>
                  <a:srgbClr val="DC5924"/>
                </a:solidFill>
              </a:rPr>
              <a:t>true</a:t>
            </a:r>
            <a:r>
              <a:rPr lang="en-US" sz="2000" dirty="0"/>
              <a:t>.</a:t>
            </a:r>
            <a:r>
              <a:rPr lang="en-US" sz="2400" dirty="0"/>
              <a:t> </a:t>
            </a:r>
          </a:p>
        </p:txBody>
      </p:sp>
      <p:graphicFrame>
        <p:nvGraphicFramePr>
          <p:cNvPr id="4" name="Table 3"/>
          <p:cNvGraphicFramePr>
            <a:graphicFrameLocks noGrp="1"/>
          </p:cNvGraphicFramePr>
          <p:nvPr>
            <p:extLst/>
          </p:nvPr>
        </p:nvGraphicFramePr>
        <p:xfrm>
          <a:off x="4228948" y="2279564"/>
          <a:ext cx="6096000" cy="28346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err="1">
                          <a:solidFill>
                            <a:schemeClr val="accent3">
                              <a:lumMod val="60000"/>
                              <a:lumOff val="40000"/>
                            </a:schemeClr>
                          </a:solidFill>
                        </a:rPr>
                        <a:t>const</a:t>
                      </a:r>
                      <a:r>
                        <a:rPr lang="en-US" sz="2000" b="0" dirty="0">
                          <a:solidFill>
                            <a:schemeClr val="accent3">
                              <a:lumMod val="60000"/>
                              <a:lumOff val="40000"/>
                            </a:schemeClr>
                          </a:solidFill>
                        </a:rPr>
                        <a:t> </a:t>
                      </a:r>
                      <a:r>
                        <a:rPr lang="en-US" sz="2000" b="0" dirty="0" err="1">
                          <a:solidFill>
                            <a:schemeClr val="accent3">
                              <a:lumMod val="60000"/>
                              <a:lumOff val="40000"/>
                            </a:schemeClr>
                          </a:solidFill>
                        </a:rPr>
                        <a:t>colorOfSky</a:t>
                      </a:r>
                      <a:r>
                        <a:rPr lang="en-US" sz="2000" b="0" dirty="0">
                          <a:solidFill>
                            <a:schemeClr val="accent3">
                              <a:lumMod val="60000"/>
                              <a:lumOff val="40000"/>
                            </a:schemeClr>
                          </a:solidFill>
                        </a:rPr>
                        <a:t> </a:t>
                      </a:r>
                      <a:r>
                        <a:rPr lang="en-US" sz="2000" b="0" dirty="0"/>
                        <a:t>= () =&gt; {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err="1">
                          <a:solidFill>
                            <a:schemeClr val="accent3">
                              <a:lumMod val="60000"/>
                              <a:lumOff val="40000"/>
                            </a:schemeClr>
                          </a:solidFill>
                        </a:rPr>
                        <a:t>Const</a:t>
                      </a:r>
                      <a:r>
                        <a:rPr lang="en-US" sz="2000" b="0" dirty="0">
                          <a:solidFill>
                            <a:schemeClr val="accent3">
                              <a:lumMod val="60000"/>
                              <a:lumOff val="40000"/>
                            </a:schemeClr>
                          </a:solidFill>
                        </a:rPr>
                        <a:t> dusk </a:t>
                      </a:r>
                      <a:r>
                        <a:rPr lang="en-US" sz="2000" b="0" dirty="0"/>
                        <a:t>= true;</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solidFill>
                            <a:srgbClr val="97A7D0"/>
                          </a:solidFill>
                        </a:rPr>
                        <a:t>let color </a:t>
                      </a:r>
                      <a:r>
                        <a:rPr lang="en-US" sz="2000" b="0" dirty="0"/>
                        <a:t>= '</a:t>
                      </a:r>
                      <a:r>
                        <a:rPr lang="en-US" sz="2000" b="0" dirty="0">
                          <a:solidFill>
                            <a:schemeClr val="accent2"/>
                          </a:solidFill>
                        </a:rPr>
                        <a:t>blue</a:t>
                      </a:r>
                      <a:r>
                        <a:rPr lang="en-US" sz="2000" b="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solidFill>
                            <a:srgbClr val="97A7D0"/>
                          </a:solidFill>
                        </a:rPr>
                        <a:t>If</a:t>
                      </a:r>
                      <a:r>
                        <a:rPr lang="en-US" sz="2000" b="0" dirty="0"/>
                        <a:t> (</a:t>
                      </a:r>
                      <a:r>
                        <a:rPr lang="en-US" sz="2000" b="0" dirty="0">
                          <a:solidFill>
                            <a:schemeClr val="accent5"/>
                          </a:solidFill>
                        </a:rPr>
                        <a:t>dusk</a:t>
                      </a:r>
                      <a:r>
                        <a:rPr lang="en-US" sz="2000" b="0"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t>     </a:t>
                      </a:r>
                      <a:r>
                        <a:rPr lang="en-US" sz="2000" b="0" dirty="0">
                          <a:solidFill>
                            <a:srgbClr val="97A7D0"/>
                          </a:solidFill>
                        </a:rPr>
                        <a:t>let color </a:t>
                      </a:r>
                      <a:r>
                        <a:rPr lang="en-US" sz="2000" b="0" dirty="0"/>
                        <a:t>= ‘</a:t>
                      </a:r>
                      <a:r>
                        <a:rPr lang="en-US" sz="2000" b="0" dirty="0">
                          <a:solidFill>
                            <a:schemeClr val="accent2"/>
                          </a:solidFill>
                        </a:rPr>
                        <a:t>pink</a:t>
                      </a:r>
                      <a:r>
                        <a:rPr lang="en-US" sz="2000" b="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t>      </a:t>
                      </a:r>
                      <a:r>
                        <a:rPr lang="en-US" sz="2000" b="0" dirty="0" err="1">
                          <a:solidFill>
                            <a:srgbClr val="DC5924"/>
                          </a:solidFill>
                        </a:rPr>
                        <a:t>console</a:t>
                      </a:r>
                      <a:r>
                        <a:rPr lang="en-US" sz="2000" b="0" dirty="0" err="1"/>
                        <a:t>.</a:t>
                      </a:r>
                      <a:r>
                        <a:rPr lang="en-US" sz="2000" b="0" dirty="0" err="1">
                          <a:solidFill>
                            <a:srgbClr val="4FFFF6"/>
                          </a:solidFill>
                        </a:rPr>
                        <a:t>log</a:t>
                      </a:r>
                      <a:r>
                        <a:rPr lang="en-US" sz="2000" b="0" dirty="0"/>
                        <a:t>(</a:t>
                      </a:r>
                      <a:r>
                        <a:rPr lang="en-US" sz="2000" b="0" dirty="0">
                          <a:solidFill>
                            <a:schemeClr val="accent5"/>
                          </a:solidFill>
                        </a:rPr>
                        <a:t>color</a:t>
                      </a:r>
                      <a:r>
                        <a:rPr lang="en-US" sz="2000" b="0" dirty="0"/>
                        <a:t>); </a:t>
                      </a:r>
                      <a:r>
                        <a:rPr lang="en-US" sz="2000" b="0" dirty="0">
                          <a:solidFill>
                            <a:schemeClr val="bg1">
                              <a:lumMod val="65000"/>
                            </a:schemeClr>
                          </a:solidFill>
                        </a:rPr>
                        <a:t>// pink</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err="1">
                          <a:solidFill>
                            <a:srgbClr val="DC5924"/>
                          </a:solidFill>
                        </a:rPr>
                        <a:t>console</a:t>
                      </a:r>
                      <a:r>
                        <a:rPr lang="en-US" sz="2000" b="0" dirty="0" err="1">
                          <a:solidFill>
                            <a:srgbClr val="4FFFF6"/>
                          </a:solidFill>
                        </a:rPr>
                        <a:t>.log</a:t>
                      </a:r>
                      <a:r>
                        <a:rPr lang="en-US" sz="2000" b="0" dirty="0"/>
                        <a:t>(</a:t>
                      </a:r>
                      <a:r>
                        <a:rPr lang="en-US" sz="2000" b="0" dirty="0">
                          <a:solidFill>
                            <a:srgbClr val="DC5924"/>
                          </a:solidFill>
                        </a:rPr>
                        <a:t>color</a:t>
                      </a:r>
                      <a:r>
                        <a:rPr lang="en-US" sz="2000" b="0" dirty="0"/>
                        <a:t>); /</a:t>
                      </a:r>
                      <a:r>
                        <a:rPr lang="en-US" sz="2000" b="0" dirty="0">
                          <a:solidFill>
                            <a:srgbClr val="A6A6A6"/>
                          </a:solidFill>
                        </a:rPr>
                        <a:t>/ blue</a:t>
                      </a:r>
                    </a:p>
                    <a:p>
                      <a:r>
                        <a:rPr lang="en-US" sz="2000" b="0" dirty="0"/>
                        <a:t>};</a:t>
                      </a:r>
                    </a:p>
                  </a:txBody>
                  <a:tcPr>
                    <a:solidFill>
                      <a:srgbClr val="000000"/>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1157851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718"/>
            <a:ext cx="7620000" cy="1371600"/>
          </a:xfrm>
        </p:spPr>
        <p:txBody>
          <a:bodyPr/>
          <a:lstStyle/>
          <a:p>
            <a:r>
              <a:rPr lang="en-US" dirty="0"/>
              <a:t>JS: Scope</a:t>
            </a:r>
            <a:br>
              <a:rPr lang="en-US" dirty="0"/>
            </a:br>
            <a:r>
              <a:rPr lang="en-US" sz="2800" dirty="0">
                <a:solidFill>
                  <a:srgbClr val="0000FF"/>
                </a:solidFill>
              </a:rPr>
              <a:t>Block Scope</a:t>
            </a:r>
          </a:p>
        </p:txBody>
      </p:sp>
      <p:sp>
        <p:nvSpPr>
          <p:cNvPr id="3" name="Content Placeholder 2"/>
          <p:cNvSpPr>
            <a:spLocks noGrp="1"/>
          </p:cNvSpPr>
          <p:nvPr>
            <p:ph idx="1"/>
          </p:nvPr>
        </p:nvSpPr>
        <p:spPr>
          <a:xfrm>
            <a:off x="1524000" y="1752600"/>
            <a:ext cx="8935106" cy="5105400"/>
          </a:xfrm>
        </p:spPr>
        <p:txBody>
          <a:bodyPr>
            <a:noAutofit/>
          </a:bodyPr>
          <a:lstStyle/>
          <a:p>
            <a:pPr algn="just"/>
            <a:r>
              <a:rPr lang="en-US" sz="2400" dirty="0"/>
              <a:t>Example 2 of block scope, as defined within an </a:t>
            </a:r>
            <a:r>
              <a:rPr lang="en-US" sz="2400" dirty="0">
                <a:solidFill>
                  <a:srgbClr val="DC5924"/>
                </a:solidFill>
              </a:rPr>
              <a:t>if</a:t>
            </a:r>
            <a:r>
              <a:rPr lang="en-US" sz="2400" dirty="0"/>
              <a:t> block:  </a:t>
            </a:r>
          </a:p>
          <a:p>
            <a:pPr algn="just"/>
            <a:endParaRPr lang="en-US" sz="2400" dirty="0"/>
          </a:p>
          <a:p>
            <a:pPr algn="just"/>
            <a:endParaRPr lang="en-US" sz="2400" dirty="0"/>
          </a:p>
          <a:p>
            <a:pPr algn="just"/>
            <a:endParaRPr lang="en-US" sz="2400" dirty="0"/>
          </a:p>
          <a:p>
            <a:pPr algn="just"/>
            <a:r>
              <a:rPr lang="en-US" sz="2400" dirty="0">
                <a:solidFill>
                  <a:schemeClr val="accent5"/>
                </a:solidFill>
              </a:rPr>
              <a:t>You'll notice:</a:t>
            </a:r>
          </a:p>
          <a:p>
            <a:pPr algn="just"/>
            <a:endParaRPr lang="en-US" dirty="0">
              <a:solidFill>
                <a:schemeClr val="accent5"/>
              </a:solidFill>
            </a:endParaRPr>
          </a:p>
          <a:p>
            <a:pPr algn="just"/>
            <a:endParaRPr lang="en-US" sz="2400" dirty="0"/>
          </a:p>
          <a:p>
            <a:pPr algn="just"/>
            <a:endParaRPr lang="en-US" sz="2400" dirty="0"/>
          </a:p>
          <a:p>
            <a:pPr algn="just"/>
            <a:r>
              <a:rPr lang="en-US" sz="2400" dirty="0"/>
              <a:t>3. Within the </a:t>
            </a:r>
            <a:r>
              <a:rPr lang="en-US" sz="2400" dirty="0">
                <a:solidFill>
                  <a:srgbClr val="DC5924"/>
                </a:solidFill>
              </a:rPr>
              <a:t>if</a:t>
            </a:r>
            <a:r>
              <a:rPr lang="en-US" sz="2400" dirty="0"/>
              <a:t> block, the </a:t>
            </a:r>
            <a:r>
              <a:rPr lang="en-US" sz="2400" dirty="0">
                <a:solidFill>
                  <a:srgbClr val="DC5924"/>
                </a:solidFill>
              </a:rPr>
              <a:t>color</a:t>
            </a:r>
            <a:r>
              <a:rPr lang="en-US" sz="2400" dirty="0"/>
              <a:t> variable holds the value </a:t>
            </a:r>
            <a:r>
              <a:rPr lang="en-US" sz="2400" dirty="0">
                <a:solidFill>
                  <a:srgbClr val="DC5924"/>
                </a:solidFill>
              </a:rPr>
              <a:t>pink</a:t>
            </a:r>
            <a:r>
              <a:rPr lang="en-US" sz="2400" dirty="0"/>
              <a:t>, though outside the if block, in the function body, the </a:t>
            </a:r>
            <a:r>
              <a:rPr lang="en-US" sz="2400" dirty="0">
                <a:solidFill>
                  <a:srgbClr val="DC5924"/>
                </a:solidFill>
              </a:rPr>
              <a:t>color</a:t>
            </a:r>
            <a:r>
              <a:rPr lang="en-US" sz="2400" dirty="0"/>
              <a:t> variable holds the value </a:t>
            </a:r>
            <a:r>
              <a:rPr lang="en-US" sz="2400" dirty="0">
                <a:solidFill>
                  <a:srgbClr val="DC5924"/>
                </a:solidFill>
              </a:rPr>
              <a:t>blue</a:t>
            </a:r>
            <a:r>
              <a:rPr lang="en-US" sz="2400" dirty="0"/>
              <a:t>.  </a:t>
            </a:r>
          </a:p>
        </p:txBody>
      </p:sp>
      <p:graphicFrame>
        <p:nvGraphicFramePr>
          <p:cNvPr id="4" name="Table 3"/>
          <p:cNvGraphicFramePr>
            <a:graphicFrameLocks noGrp="1"/>
          </p:cNvGraphicFramePr>
          <p:nvPr>
            <p:extLst/>
          </p:nvPr>
        </p:nvGraphicFramePr>
        <p:xfrm>
          <a:off x="4228948" y="2279564"/>
          <a:ext cx="6096000" cy="28346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err="1">
                          <a:solidFill>
                            <a:schemeClr val="accent3">
                              <a:lumMod val="60000"/>
                              <a:lumOff val="40000"/>
                            </a:schemeClr>
                          </a:solidFill>
                        </a:rPr>
                        <a:t>const</a:t>
                      </a:r>
                      <a:r>
                        <a:rPr lang="en-US" sz="2000" b="0" dirty="0">
                          <a:solidFill>
                            <a:schemeClr val="accent3">
                              <a:lumMod val="60000"/>
                              <a:lumOff val="40000"/>
                            </a:schemeClr>
                          </a:solidFill>
                        </a:rPr>
                        <a:t> </a:t>
                      </a:r>
                      <a:r>
                        <a:rPr lang="en-US" sz="2000" b="0" dirty="0" err="1">
                          <a:solidFill>
                            <a:schemeClr val="accent3">
                              <a:lumMod val="60000"/>
                              <a:lumOff val="40000"/>
                            </a:schemeClr>
                          </a:solidFill>
                        </a:rPr>
                        <a:t>colorOfSky</a:t>
                      </a:r>
                      <a:r>
                        <a:rPr lang="en-US" sz="2000" b="0" dirty="0">
                          <a:solidFill>
                            <a:schemeClr val="accent3">
                              <a:lumMod val="60000"/>
                              <a:lumOff val="40000"/>
                            </a:schemeClr>
                          </a:solidFill>
                        </a:rPr>
                        <a:t> </a:t>
                      </a:r>
                      <a:r>
                        <a:rPr lang="en-US" sz="2000" b="0" dirty="0"/>
                        <a:t>= () =&gt; {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err="1">
                          <a:solidFill>
                            <a:schemeClr val="accent3">
                              <a:lumMod val="60000"/>
                              <a:lumOff val="40000"/>
                            </a:schemeClr>
                          </a:solidFill>
                        </a:rPr>
                        <a:t>Const</a:t>
                      </a:r>
                      <a:r>
                        <a:rPr lang="en-US" sz="2000" b="0" dirty="0">
                          <a:solidFill>
                            <a:schemeClr val="accent3">
                              <a:lumMod val="60000"/>
                              <a:lumOff val="40000"/>
                            </a:schemeClr>
                          </a:solidFill>
                        </a:rPr>
                        <a:t> dusk </a:t>
                      </a:r>
                      <a:r>
                        <a:rPr lang="en-US" sz="2000" b="0" dirty="0"/>
                        <a:t>= true;</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solidFill>
                            <a:srgbClr val="97A7D0"/>
                          </a:solidFill>
                        </a:rPr>
                        <a:t>let color </a:t>
                      </a:r>
                      <a:r>
                        <a:rPr lang="en-US" sz="2000" b="0" dirty="0"/>
                        <a:t>= '</a:t>
                      </a:r>
                      <a:r>
                        <a:rPr lang="en-US" sz="2000" b="0" dirty="0">
                          <a:solidFill>
                            <a:schemeClr val="accent2"/>
                          </a:solidFill>
                        </a:rPr>
                        <a:t>blue</a:t>
                      </a:r>
                      <a:r>
                        <a:rPr lang="en-US" sz="2000" b="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solidFill>
                            <a:srgbClr val="97A7D0"/>
                          </a:solidFill>
                        </a:rPr>
                        <a:t>If</a:t>
                      </a:r>
                      <a:r>
                        <a:rPr lang="en-US" sz="2000" b="0" dirty="0"/>
                        <a:t> (</a:t>
                      </a:r>
                      <a:r>
                        <a:rPr lang="en-US" sz="2000" b="0" dirty="0">
                          <a:solidFill>
                            <a:schemeClr val="accent5"/>
                          </a:solidFill>
                        </a:rPr>
                        <a:t>dusk</a:t>
                      </a:r>
                      <a:r>
                        <a:rPr lang="en-US" sz="2000" b="0"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t>     </a:t>
                      </a:r>
                      <a:r>
                        <a:rPr lang="en-US" sz="2000" b="0" dirty="0">
                          <a:solidFill>
                            <a:srgbClr val="97A7D0"/>
                          </a:solidFill>
                        </a:rPr>
                        <a:t>let color </a:t>
                      </a:r>
                      <a:r>
                        <a:rPr lang="en-US" sz="2000" b="0" dirty="0"/>
                        <a:t>= ‘</a:t>
                      </a:r>
                      <a:r>
                        <a:rPr lang="en-US" sz="2000" b="0" dirty="0">
                          <a:solidFill>
                            <a:schemeClr val="accent2"/>
                          </a:solidFill>
                        </a:rPr>
                        <a:t>pink</a:t>
                      </a:r>
                      <a:r>
                        <a:rPr lang="en-US" sz="2000" b="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t>      </a:t>
                      </a:r>
                      <a:r>
                        <a:rPr lang="en-US" sz="2000" b="0" dirty="0" err="1">
                          <a:solidFill>
                            <a:srgbClr val="DC5924"/>
                          </a:solidFill>
                        </a:rPr>
                        <a:t>console</a:t>
                      </a:r>
                      <a:r>
                        <a:rPr lang="en-US" sz="2000" b="0" dirty="0" err="1"/>
                        <a:t>.</a:t>
                      </a:r>
                      <a:r>
                        <a:rPr lang="en-US" sz="2000" b="0" dirty="0" err="1">
                          <a:solidFill>
                            <a:srgbClr val="4FFFF6"/>
                          </a:solidFill>
                        </a:rPr>
                        <a:t>log</a:t>
                      </a:r>
                      <a:r>
                        <a:rPr lang="en-US" sz="2000" b="0" dirty="0"/>
                        <a:t>(</a:t>
                      </a:r>
                      <a:r>
                        <a:rPr lang="en-US" sz="2000" b="0" dirty="0">
                          <a:solidFill>
                            <a:schemeClr val="accent5"/>
                          </a:solidFill>
                        </a:rPr>
                        <a:t>color</a:t>
                      </a:r>
                      <a:r>
                        <a:rPr lang="en-US" sz="2000" b="0" dirty="0"/>
                        <a:t>); </a:t>
                      </a:r>
                      <a:r>
                        <a:rPr lang="en-US" sz="2000" b="0" dirty="0">
                          <a:solidFill>
                            <a:schemeClr val="bg1">
                              <a:lumMod val="65000"/>
                            </a:schemeClr>
                          </a:solidFill>
                        </a:rPr>
                        <a:t>// pink</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err="1">
                          <a:solidFill>
                            <a:srgbClr val="DC5924"/>
                          </a:solidFill>
                        </a:rPr>
                        <a:t>console</a:t>
                      </a:r>
                      <a:r>
                        <a:rPr lang="en-US" sz="2000" b="0" dirty="0" err="1">
                          <a:solidFill>
                            <a:srgbClr val="4FFFF6"/>
                          </a:solidFill>
                        </a:rPr>
                        <a:t>.log</a:t>
                      </a:r>
                      <a:r>
                        <a:rPr lang="en-US" sz="2000" b="0" dirty="0"/>
                        <a:t>(</a:t>
                      </a:r>
                      <a:r>
                        <a:rPr lang="en-US" sz="2000" b="0" dirty="0">
                          <a:solidFill>
                            <a:srgbClr val="DC5924"/>
                          </a:solidFill>
                        </a:rPr>
                        <a:t>color</a:t>
                      </a:r>
                      <a:r>
                        <a:rPr lang="en-US" sz="2000" b="0" dirty="0"/>
                        <a:t>); /</a:t>
                      </a:r>
                      <a:r>
                        <a:rPr lang="en-US" sz="2000" b="0" dirty="0">
                          <a:solidFill>
                            <a:srgbClr val="A6A6A6"/>
                          </a:solidFill>
                        </a:rPr>
                        <a:t>/ blue</a:t>
                      </a:r>
                    </a:p>
                    <a:p>
                      <a:r>
                        <a:rPr lang="en-US" sz="2000" b="0" dirty="0"/>
                        <a:t>};</a:t>
                      </a:r>
                    </a:p>
                  </a:txBody>
                  <a:tcPr>
                    <a:solidFill>
                      <a:srgbClr val="000000"/>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73371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718"/>
            <a:ext cx="7620000" cy="1371600"/>
          </a:xfrm>
        </p:spPr>
        <p:txBody>
          <a:bodyPr/>
          <a:lstStyle/>
          <a:p>
            <a:r>
              <a:rPr lang="en-US" dirty="0"/>
              <a:t>JS: Scope</a:t>
            </a:r>
            <a:br>
              <a:rPr lang="en-US" dirty="0"/>
            </a:br>
            <a:r>
              <a:rPr lang="en-US" sz="2800" dirty="0">
                <a:solidFill>
                  <a:srgbClr val="0000FF"/>
                </a:solidFill>
              </a:rPr>
              <a:t>Block Scope</a:t>
            </a:r>
          </a:p>
        </p:txBody>
      </p:sp>
      <p:sp>
        <p:nvSpPr>
          <p:cNvPr id="3" name="Content Placeholder 2"/>
          <p:cNvSpPr>
            <a:spLocks noGrp="1"/>
          </p:cNvSpPr>
          <p:nvPr>
            <p:ph idx="1"/>
          </p:nvPr>
        </p:nvSpPr>
        <p:spPr>
          <a:xfrm>
            <a:off x="1524000" y="1752600"/>
            <a:ext cx="8935106" cy="5105400"/>
          </a:xfrm>
        </p:spPr>
        <p:txBody>
          <a:bodyPr>
            <a:noAutofit/>
          </a:bodyPr>
          <a:lstStyle/>
          <a:p>
            <a:pPr algn="just"/>
            <a:r>
              <a:rPr lang="en-US" sz="2400" dirty="0"/>
              <a:t>Example 3 of block scope, as defined within a </a:t>
            </a:r>
            <a:r>
              <a:rPr lang="en-US" sz="2400" dirty="0">
                <a:solidFill>
                  <a:srgbClr val="DC5924"/>
                </a:solidFill>
              </a:rPr>
              <a:t>for</a:t>
            </a:r>
            <a:r>
              <a:rPr lang="en-US" sz="2400" dirty="0"/>
              <a:t> loop. </a:t>
            </a:r>
          </a:p>
          <a:p>
            <a:pPr algn="just"/>
            <a:endParaRPr lang="en-US" sz="2400" dirty="0"/>
          </a:p>
          <a:p>
            <a:pPr algn="just"/>
            <a:endParaRPr lang="en-US" sz="2400" dirty="0"/>
          </a:p>
          <a:p>
            <a:pPr algn="just"/>
            <a:endParaRPr lang="en-US" sz="2400" dirty="0"/>
          </a:p>
          <a:p>
            <a:pPr algn="just"/>
            <a:r>
              <a:rPr lang="en-US" sz="2400" dirty="0">
                <a:solidFill>
                  <a:schemeClr val="accent5"/>
                </a:solidFill>
              </a:rPr>
              <a:t>You'll notice:</a:t>
            </a:r>
          </a:p>
          <a:p>
            <a:pPr algn="just"/>
            <a:endParaRPr lang="en-US" sz="2400" dirty="0"/>
          </a:p>
          <a:p>
            <a:pPr algn="just"/>
            <a:endParaRPr lang="en-US" sz="2400" dirty="0"/>
          </a:p>
          <a:p>
            <a:pPr marL="457200" indent="-457200">
              <a:buFont typeface="+mj-lt"/>
              <a:buAutoNum type="arabicPeriod"/>
            </a:pPr>
            <a:r>
              <a:rPr lang="en-US" sz="2400" dirty="0"/>
              <a:t>Here the variable </a:t>
            </a:r>
            <a:r>
              <a:rPr lang="en-US" sz="2400" dirty="0" err="1">
                <a:solidFill>
                  <a:schemeClr val="accent5"/>
                </a:solidFill>
              </a:rPr>
              <a:t>i</a:t>
            </a:r>
            <a:r>
              <a:rPr lang="en-US" sz="2400" dirty="0">
                <a:solidFill>
                  <a:schemeClr val="accent5"/>
                </a:solidFill>
              </a:rPr>
              <a:t> </a:t>
            </a:r>
            <a:r>
              <a:rPr lang="en-US" sz="2400" dirty="0"/>
              <a:t>is defined in the </a:t>
            </a:r>
            <a:r>
              <a:rPr lang="en-US" sz="2400" dirty="0" err="1">
                <a:solidFill>
                  <a:srgbClr val="DC5924"/>
                </a:solidFill>
              </a:rPr>
              <a:t>cloudCount</a:t>
            </a:r>
            <a:r>
              <a:rPr lang="en-US" sz="2400" dirty="0">
                <a:solidFill>
                  <a:srgbClr val="DC5924"/>
                </a:solidFill>
              </a:rPr>
              <a:t>() </a:t>
            </a:r>
            <a:r>
              <a:rPr lang="en-US" sz="2400" dirty="0"/>
              <a:t>function. </a:t>
            </a:r>
          </a:p>
          <a:p>
            <a:pPr marL="457200" indent="-457200">
              <a:buFont typeface="+mj-lt"/>
              <a:buAutoNum type="arabicPeriod"/>
            </a:pPr>
            <a:r>
              <a:rPr lang="en-US" sz="2400" dirty="0"/>
              <a:t>Within the </a:t>
            </a:r>
            <a:r>
              <a:rPr lang="en-US" sz="2400" dirty="0">
                <a:solidFill>
                  <a:srgbClr val="DC5924"/>
                </a:solidFill>
              </a:rPr>
              <a:t>for</a:t>
            </a:r>
            <a:r>
              <a:rPr lang="en-US" sz="2400" dirty="0"/>
              <a:t> loop block, we again define </a:t>
            </a:r>
            <a:r>
              <a:rPr lang="en-US" sz="2400" dirty="0" err="1">
                <a:solidFill>
                  <a:srgbClr val="DC5924"/>
                </a:solidFill>
              </a:rPr>
              <a:t>i</a:t>
            </a:r>
            <a:r>
              <a:rPr lang="en-US" sz="2400" dirty="0"/>
              <a:t>, as a value that will be incremented. </a:t>
            </a:r>
          </a:p>
        </p:txBody>
      </p:sp>
      <p:graphicFrame>
        <p:nvGraphicFramePr>
          <p:cNvPr id="4" name="Table 3"/>
          <p:cNvGraphicFramePr>
            <a:graphicFrameLocks noGrp="1"/>
          </p:cNvGraphicFramePr>
          <p:nvPr>
            <p:extLst/>
          </p:nvPr>
        </p:nvGraphicFramePr>
        <p:xfrm>
          <a:off x="4228948" y="2279564"/>
          <a:ext cx="6096000" cy="25298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err="1">
                          <a:solidFill>
                            <a:schemeClr val="accent3">
                              <a:lumMod val="60000"/>
                              <a:lumOff val="40000"/>
                            </a:schemeClr>
                          </a:solidFill>
                        </a:rPr>
                        <a:t>const</a:t>
                      </a:r>
                      <a:r>
                        <a:rPr lang="en-US" sz="2000" b="0" dirty="0">
                          <a:solidFill>
                            <a:schemeClr val="accent3">
                              <a:lumMod val="60000"/>
                              <a:lumOff val="40000"/>
                            </a:schemeClr>
                          </a:solidFill>
                        </a:rPr>
                        <a:t> </a:t>
                      </a:r>
                      <a:r>
                        <a:rPr lang="en-US" sz="2000" b="0" dirty="0" err="1">
                          <a:solidFill>
                            <a:schemeClr val="accent3">
                              <a:lumMod val="60000"/>
                              <a:lumOff val="40000"/>
                            </a:schemeClr>
                          </a:solidFill>
                        </a:rPr>
                        <a:t>cloudCount</a:t>
                      </a:r>
                      <a:r>
                        <a:rPr lang="en-US" sz="2000" b="0" dirty="0"/>
                        <a:t>= () =&gt; {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accent3">
                              <a:lumMod val="60000"/>
                              <a:lumOff val="40000"/>
                            </a:schemeClr>
                          </a:solidFill>
                        </a:rPr>
                        <a:t>Let I </a:t>
                      </a:r>
                      <a:r>
                        <a:rPr lang="en-US" sz="2000" b="0" dirty="0"/>
                        <a:t>= </a:t>
                      </a:r>
                      <a:r>
                        <a:rPr lang="en-US" sz="2000" b="0" dirty="0">
                          <a:solidFill>
                            <a:srgbClr val="DC5924"/>
                          </a:solidFill>
                        </a:rPr>
                        <a:t>2</a:t>
                      </a:r>
                      <a:r>
                        <a:rPr lang="en-US" sz="2000" b="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t> </a:t>
                      </a:r>
                      <a:r>
                        <a:rPr lang="en-US" sz="2000" b="0" dirty="0" err="1">
                          <a:solidFill>
                            <a:srgbClr val="DC5924"/>
                          </a:solidFill>
                        </a:rPr>
                        <a:t>console</a:t>
                      </a:r>
                      <a:r>
                        <a:rPr lang="en-US" sz="2000" b="0" dirty="0" err="1"/>
                        <a:t>.</a:t>
                      </a:r>
                      <a:r>
                        <a:rPr lang="en-US" sz="2000" b="0" dirty="0" err="1">
                          <a:solidFill>
                            <a:srgbClr val="4FFFF6"/>
                          </a:solidFill>
                        </a:rPr>
                        <a:t>log</a:t>
                      </a:r>
                      <a:r>
                        <a:rPr lang="en-US" sz="2000" b="0" dirty="0"/>
                        <a:t>(</a:t>
                      </a:r>
                      <a:r>
                        <a:rPr lang="en-US" sz="2000" b="0" dirty="0" err="1">
                          <a:solidFill>
                            <a:schemeClr val="accent5"/>
                          </a:solidFill>
                        </a:rPr>
                        <a:t>i</a:t>
                      </a:r>
                      <a:r>
                        <a:rPr lang="en-US" sz="2000" b="0" dirty="0"/>
                        <a:t>); </a:t>
                      </a:r>
                      <a:r>
                        <a:rPr lang="en-US" sz="2000" b="0" dirty="0">
                          <a:solidFill>
                            <a:schemeClr val="bg1">
                              <a:lumMod val="65000"/>
                            </a:schemeClr>
                          </a:solidFill>
                        </a:rPr>
                        <a:t>// 2</a:t>
                      </a:r>
                      <a:endParaRPr lang="en-US" sz="2000" b="0" dirty="0"/>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solidFill>
                            <a:srgbClr val="97A7D0"/>
                          </a:solidFill>
                        </a:rPr>
                        <a:t>let color </a:t>
                      </a:r>
                      <a:r>
                        <a:rPr lang="en-US" sz="2000" b="0" dirty="0"/>
                        <a:t>= '</a:t>
                      </a:r>
                      <a:r>
                        <a:rPr lang="en-US" sz="2000" b="0" dirty="0">
                          <a:solidFill>
                            <a:schemeClr val="accent2"/>
                          </a:solidFill>
                        </a:rPr>
                        <a:t>blue</a:t>
                      </a:r>
                      <a:r>
                        <a:rPr lang="en-US" sz="2000" b="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solidFill>
                            <a:srgbClr val="97A7D0"/>
                          </a:solidFill>
                        </a:rPr>
                        <a:t>For </a:t>
                      </a:r>
                      <a:r>
                        <a:rPr lang="en-US" sz="2000" b="0" dirty="0"/>
                        <a:t>(</a:t>
                      </a:r>
                      <a:r>
                        <a:rPr lang="en-US" sz="2000" b="0" dirty="0">
                          <a:solidFill>
                            <a:schemeClr val="accent3">
                              <a:lumMod val="60000"/>
                              <a:lumOff val="40000"/>
                            </a:schemeClr>
                          </a:solidFill>
                        </a:rPr>
                        <a:t>let </a:t>
                      </a:r>
                      <a:r>
                        <a:rPr lang="en-US" sz="2000" b="0" dirty="0" err="1">
                          <a:solidFill>
                            <a:schemeClr val="accent3">
                              <a:lumMod val="60000"/>
                              <a:lumOff val="40000"/>
                            </a:schemeClr>
                          </a:solidFill>
                        </a:rPr>
                        <a:t>i</a:t>
                      </a:r>
                      <a:r>
                        <a:rPr lang="en-US" sz="2000" b="0" baseline="0" dirty="0">
                          <a:solidFill>
                            <a:schemeClr val="accent3">
                              <a:lumMod val="60000"/>
                              <a:lumOff val="40000"/>
                            </a:schemeClr>
                          </a:solidFill>
                        </a:rPr>
                        <a:t> </a:t>
                      </a:r>
                      <a:r>
                        <a:rPr lang="en-US" sz="2000" b="0" dirty="0">
                          <a:solidFill>
                            <a:schemeClr val="accent3">
                              <a:lumMod val="60000"/>
                              <a:lumOff val="40000"/>
                            </a:schemeClr>
                          </a:solidFill>
                        </a:rPr>
                        <a:t> </a:t>
                      </a:r>
                      <a:r>
                        <a:rPr lang="en-US" sz="2000" b="0" dirty="0"/>
                        <a:t>=</a:t>
                      </a:r>
                      <a:r>
                        <a:rPr lang="en-US" sz="2000" b="0" baseline="0" dirty="0"/>
                        <a:t> 0; </a:t>
                      </a:r>
                      <a:r>
                        <a:rPr lang="en-US" sz="2000" b="0" baseline="0" dirty="0" err="1">
                          <a:solidFill>
                            <a:srgbClr val="DC5924"/>
                          </a:solidFill>
                        </a:rPr>
                        <a:t>i</a:t>
                      </a:r>
                      <a:r>
                        <a:rPr lang="en-US" sz="2000" b="0" baseline="0" dirty="0"/>
                        <a:t>  &lt; </a:t>
                      </a:r>
                      <a:r>
                        <a:rPr lang="en-US" sz="2000" b="0" baseline="0" dirty="0">
                          <a:solidFill>
                            <a:srgbClr val="DC5924"/>
                          </a:solidFill>
                        </a:rPr>
                        <a:t>10</a:t>
                      </a:r>
                      <a:r>
                        <a:rPr lang="en-US" sz="2000" b="0" baseline="0" dirty="0"/>
                        <a:t>;  </a:t>
                      </a:r>
                      <a:r>
                        <a:rPr lang="en-US" sz="2000" b="0" baseline="0" dirty="0" err="1">
                          <a:solidFill>
                            <a:srgbClr val="DC5924"/>
                          </a:solidFill>
                        </a:rPr>
                        <a:t>i</a:t>
                      </a:r>
                      <a:r>
                        <a:rPr lang="en-US" sz="2000" b="0" baseline="0" dirty="0"/>
                        <a:t>++</a:t>
                      </a:r>
                      <a:r>
                        <a:rPr lang="en-US" sz="2000" b="0"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baseline="0" dirty="0">
                          <a:solidFill>
                            <a:srgbClr val="DC5924"/>
                          </a:solidFill>
                        </a:rPr>
                        <a:t>    </a:t>
                      </a:r>
                      <a:r>
                        <a:rPr lang="en-US" sz="2000" b="0" dirty="0" err="1">
                          <a:solidFill>
                            <a:srgbClr val="DC5924"/>
                          </a:solidFill>
                        </a:rPr>
                        <a:t>console</a:t>
                      </a:r>
                      <a:r>
                        <a:rPr lang="en-US" sz="2000" b="0" dirty="0" err="1"/>
                        <a:t>.</a:t>
                      </a:r>
                      <a:r>
                        <a:rPr lang="en-US" sz="2000" b="0" dirty="0" err="1">
                          <a:solidFill>
                            <a:srgbClr val="4FFFF6"/>
                          </a:solidFill>
                        </a:rPr>
                        <a:t>log</a:t>
                      </a:r>
                      <a:r>
                        <a:rPr lang="en-US" sz="2000" b="0" dirty="0"/>
                        <a:t>(</a:t>
                      </a:r>
                      <a:r>
                        <a:rPr lang="en-US" sz="2000" b="0" dirty="0" err="1">
                          <a:solidFill>
                            <a:schemeClr val="accent5"/>
                          </a:solidFill>
                        </a:rPr>
                        <a:t>i</a:t>
                      </a:r>
                      <a:r>
                        <a:rPr lang="en-US" sz="2000" b="0" dirty="0"/>
                        <a:t>); </a:t>
                      </a:r>
                      <a:r>
                        <a:rPr lang="en-US" sz="2000" b="0" dirty="0">
                          <a:solidFill>
                            <a:schemeClr val="bg1">
                              <a:lumMod val="65000"/>
                            </a:schemeClr>
                          </a:solidFill>
                        </a:rPr>
                        <a:t>// All numbers from 0 to 9</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t>}</a:t>
                      </a:r>
                    </a:p>
                    <a:p>
                      <a:r>
                        <a:rPr lang="en-US" sz="2000" b="0" dirty="0"/>
                        <a:t>};</a:t>
                      </a:r>
                    </a:p>
                  </a:txBody>
                  <a:tcPr>
                    <a:solidFill>
                      <a:srgbClr val="000000"/>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23886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718"/>
            <a:ext cx="7620000" cy="1371600"/>
          </a:xfrm>
        </p:spPr>
        <p:txBody>
          <a:bodyPr/>
          <a:lstStyle/>
          <a:p>
            <a:r>
              <a:rPr lang="en-US" dirty="0"/>
              <a:t>JS: Scope</a:t>
            </a:r>
            <a:br>
              <a:rPr lang="en-US" dirty="0"/>
            </a:br>
            <a:r>
              <a:rPr lang="en-US" sz="2800" dirty="0">
                <a:solidFill>
                  <a:srgbClr val="0000FF"/>
                </a:solidFill>
              </a:rPr>
              <a:t>Block Scope</a:t>
            </a:r>
          </a:p>
        </p:txBody>
      </p:sp>
      <p:sp>
        <p:nvSpPr>
          <p:cNvPr id="3" name="Content Placeholder 2"/>
          <p:cNvSpPr>
            <a:spLocks noGrp="1"/>
          </p:cNvSpPr>
          <p:nvPr>
            <p:ph idx="1"/>
          </p:nvPr>
        </p:nvSpPr>
        <p:spPr>
          <a:xfrm>
            <a:off x="1524000" y="1752600"/>
            <a:ext cx="8935106" cy="5105400"/>
          </a:xfrm>
        </p:spPr>
        <p:txBody>
          <a:bodyPr>
            <a:noAutofit/>
          </a:bodyPr>
          <a:lstStyle/>
          <a:p>
            <a:pPr algn="just"/>
            <a:r>
              <a:rPr lang="en-US" sz="2400" dirty="0"/>
              <a:t>Example 3 of block scope, as defined within a </a:t>
            </a:r>
            <a:r>
              <a:rPr lang="en-US" sz="2400" dirty="0">
                <a:solidFill>
                  <a:srgbClr val="DC5924"/>
                </a:solidFill>
              </a:rPr>
              <a:t>for</a:t>
            </a:r>
            <a:r>
              <a:rPr lang="en-US" sz="2400" dirty="0"/>
              <a:t> loop. </a:t>
            </a:r>
          </a:p>
          <a:p>
            <a:pPr algn="just"/>
            <a:endParaRPr lang="en-US" sz="2400" dirty="0"/>
          </a:p>
          <a:p>
            <a:pPr algn="just"/>
            <a:endParaRPr lang="en-US" sz="2400" dirty="0"/>
          </a:p>
          <a:p>
            <a:pPr algn="just"/>
            <a:endParaRPr lang="en-US" sz="2400" dirty="0"/>
          </a:p>
          <a:p>
            <a:pPr algn="just"/>
            <a:r>
              <a:rPr lang="en-US" sz="2400" dirty="0">
                <a:solidFill>
                  <a:schemeClr val="accent5"/>
                </a:solidFill>
              </a:rPr>
              <a:t>You'll notice:</a:t>
            </a:r>
          </a:p>
          <a:p>
            <a:pPr algn="just"/>
            <a:endParaRPr lang="en-US" sz="2400" dirty="0"/>
          </a:p>
          <a:p>
            <a:pPr algn="just"/>
            <a:endParaRPr lang="en-US" sz="2400" dirty="0"/>
          </a:p>
          <a:p>
            <a:pPr marL="0" indent="0">
              <a:buNone/>
            </a:pPr>
            <a:r>
              <a:rPr lang="en-US" sz="2400" dirty="0"/>
              <a:t>3. The local value of </a:t>
            </a:r>
            <a:r>
              <a:rPr lang="en-US" sz="2400" dirty="0" err="1">
                <a:solidFill>
                  <a:srgbClr val="DC5924"/>
                </a:solidFill>
              </a:rPr>
              <a:t>i</a:t>
            </a:r>
            <a:r>
              <a:rPr lang="en-US" sz="2400" dirty="0"/>
              <a:t>, whether defined in the function block or the </a:t>
            </a:r>
            <a:r>
              <a:rPr lang="en-US" sz="2400" dirty="0">
                <a:solidFill>
                  <a:srgbClr val="DC5924"/>
                </a:solidFill>
              </a:rPr>
              <a:t>for</a:t>
            </a:r>
            <a:r>
              <a:rPr lang="en-US" sz="2400" dirty="0"/>
              <a:t> loop, has no impact on the global scope of our program.</a:t>
            </a:r>
          </a:p>
        </p:txBody>
      </p:sp>
      <p:graphicFrame>
        <p:nvGraphicFramePr>
          <p:cNvPr id="4" name="Table 3"/>
          <p:cNvGraphicFramePr>
            <a:graphicFrameLocks noGrp="1"/>
          </p:cNvGraphicFramePr>
          <p:nvPr>
            <p:extLst/>
          </p:nvPr>
        </p:nvGraphicFramePr>
        <p:xfrm>
          <a:off x="4228948" y="2279564"/>
          <a:ext cx="6096000" cy="25298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err="1">
                          <a:solidFill>
                            <a:schemeClr val="accent3">
                              <a:lumMod val="60000"/>
                              <a:lumOff val="40000"/>
                            </a:schemeClr>
                          </a:solidFill>
                        </a:rPr>
                        <a:t>const</a:t>
                      </a:r>
                      <a:r>
                        <a:rPr lang="en-US" sz="2000" b="0" dirty="0">
                          <a:solidFill>
                            <a:schemeClr val="accent3">
                              <a:lumMod val="60000"/>
                              <a:lumOff val="40000"/>
                            </a:schemeClr>
                          </a:solidFill>
                        </a:rPr>
                        <a:t> </a:t>
                      </a:r>
                      <a:r>
                        <a:rPr lang="en-US" sz="2000" b="0" dirty="0" err="1">
                          <a:solidFill>
                            <a:schemeClr val="accent3">
                              <a:lumMod val="60000"/>
                              <a:lumOff val="40000"/>
                            </a:schemeClr>
                          </a:solidFill>
                        </a:rPr>
                        <a:t>cloudCount</a:t>
                      </a:r>
                      <a:r>
                        <a:rPr lang="en-US" sz="2000" b="0" dirty="0"/>
                        <a:t>= () =&gt; {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accent3">
                              <a:lumMod val="60000"/>
                              <a:lumOff val="40000"/>
                            </a:schemeClr>
                          </a:solidFill>
                        </a:rPr>
                        <a:t>Let I </a:t>
                      </a:r>
                      <a:r>
                        <a:rPr lang="en-US" sz="2000" b="0" dirty="0"/>
                        <a:t>= </a:t>
                      </a:r>
                      <a:r>
                        <a:rPr lang="en-US" sz="2000" b="0" dirty="0">
                          <a:solidFill>
                            <a:srgbClr val="DC5924"/>
                          </a:solidFill>
                        </a:rPr>
                        <a:t>2</a:t>
                      </a:r>
                      <a:r>
                        <a:rPr lang="en-US" sz="2000" b="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t> </a:t>
                      </a:r>
                      <a:r>
                        <a:rPr lang="en-US" sz="2000" b="0" dirty="0" err="1">
                          <a:solidFill>
                            <a:srgbClr val="DC5924"/>
                          </a:solidFill>
                        </a:rPr>
                        <a:t>console</a:t>
                      </a:r>
                      <a:r>
                        <a:rPr lang="en-US" sz="2000" b="0" dirty="0" err="1"/>
                        <a:t>.</a:t>
                      </a:r>
                      <a:r>
                        <a:rPr lang="en-US" sz="2000" b="0" dirty="0" err="1">
                          <a:solidFill>
                            <a:srgbClr val="4FFFF6"/>
                          </a:solidFill>
                        </a:rPr>
                        <a:t>log</a:t>
                      </a:r>
                      <a:r>
                        <a:rPr lang="en-US" sz="2000" b="0" dirty="0"/>
                        <a:t>(</a:t>
                      </a:r>
                      <a:r>
                        <a:rPr lang="en-US" sz="2000" b="0" dirty="0" err="1">
                          <a:solidFill>
                            <a:schemeClr val="accent5"/>
                          </a:solidFill>
                        </a:rPr>
                        <a:t>i</a:t>
                      </a:r>
                      <a:r>
                        <a:rPr lang="en-US" sz="2000" b="0" dirty="0"/>
                        <a:t>); </a:t>
                      </a:r>
                      <a:r>
                        <a:rPr lang="en-US" sz="2000" b="0" dirty="0">
                          <a:solidFill>
                            <a:schemeClr val="bg1">
                              <a:lumMod val="65000"/>
                            </a:schemeClr>
                          </a:solidFill>
                        </a:rPr>
                        <a:t>// 2</a:t>
                      </a:r>
                      <a:endParaRPr lang="en-US" sz="2000" b="0" dirty="0"/>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solidFill>
                            <a:srgbClr val="97A7D0"/>
                          </a:solidFill>
                        </a:rPr>
                        <a:t>let color </a:t>
                      </a:r>
                      <a:r>
                        <a:rPr lang="en-US" sz="2000" b="0" dirty="0"/>
                        <a:t>= '</a:t>
                      </a:r>
                      <a:r>
                        <a:rPr lang="en-US" sz="2000" b="0" dirty="0">
                          <a:solidFill>
                            <a:schemeClr val="accent2"/>
                          </a:solidFill>
                        </a:rPr>
                        <a:t>blue</a:t>
                      </a:r>
                      <a:r>
                        <a:rPr lang="en-US" sz="2000" b="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solidFill>
                            <a:srgbClr val="97A7D0"/>
                          </a:solidFill>
                        </a:rPr>
                        <a:t>For </a:t>
                      </a:r>
                      <a:r>
                        <a:rPr lang="en-US" sz="2000" b="0" dirty="0"/>
                        <a:t>(</a:t>
                      </a:r>
                      <a:r>
                        <a:rPr lang="en-US" sz="2000" b="0" dirty="0">
                          <a:solidFill>
                            <a:schemeClr val="accent3">
                              <a:lumMod val="60000"/>
                              <a:lumOff val="40000"/>
                            </a:schemeClr>
                          </a:solidFill>
                        </a:rPr>
                        <a:t>let </a:t>
                      </a:r>
                      <a:r>
                        <a:rPr lang="en-US" sz="2000" b="0" dirty="0" err="1">
                          <a:solidFill>
                            <a:schemeClr val="accent3">
                              <a:lumMod val="60000"/>
                              <a:lumOff val="40000"/>
                            </a:schemeClr>
                          </a:solidFill>
                        </a:rPr>
                        <a:t>i</a:t>
                      </a:r>
                      <a:r>
                        <a:rPr lang="en-US" sz="2000" b="0" baseline="0" dirty="0">
                          <a:solidFill>
                            <a:schemeClr val="accent3">
                              <a:lumMod val="60000"/>
                              <a:lumOff val="40000"/>
                            </a:schemeClr>
                          </a:solidFill>
                        </a:rPr>
                        <a:t> </a:t>
                      </a:r>
                      <a:r>
                        <a:rPr lang="en-US" sz="2000" b="0" dirty="0">
                          <a:solidFill>
                            <a:schemeClr val="accent3">
                              <a:lumMod val="60000"/>
                              <a:lumOff val="40000"/>
                            </a:schemeClr>
                          </a:solidFill>
                        </a:rPr>
                        <a:t> </a:t>
                      </a:r>
                      <a:r>
                        <a:rPr lang="en-US" sz="2000" b="0" dirty="0"/>
                        <a:t>=</a:t>
                      </a:r>
                      <a:r>
                        <a:rPr lang="en-US" sz="2000" b="0" baseline="0" dirty="0"/>
                        <a:t> 0; </a:t>
                      </a:r>
                      <a:r>
                        <a:rPr lang="en-US" sz="2000" b="0" baseline="0" dirty="0" err="1">
                          <a:solidFill>
                            <a:srgbClr val="DC5924"/>
                          </a:solidFill>
                        </a:rPr>
                        <a:t>i</a:t>
                      </a:r>
                      <a:r>
                        <a:rPr lang="en-US" sz="2000" b="0" baseline="0" dirty="0"/>
                        <a:t>  &lt; </a:t>
                      </a:r>
                      <a:r>
                        <a:rPr lang="en-US" sz="2000" b="0" baseline="0" dirty="0">
                          <a:solidFill>
                            <a:srgbClr val="DC5924"/>
                          </a:solidFill>
                        </a:rPr>
                        <a:t>10</a:t>
                      </a:r>
                      <a:r>
                        <a:rPr lang="en-US" sz="2000" b="0" baseline="0" dirty="0"/>
                        <a:t>;  </a:t>
                      </a:r>
                      <a:r>
                        <a:rPr lang="en-US" sz="2000" b="0" baseline="0" dirty="0" err="1">
                          <a:solidFill>
                            <a:srgbClr val="DC5924"/>
                          </a:solidFill>
                        </a:rPr>
                        <a:t>i</a:t>
                      </a:r>
                      <a:r>
                        <a:rPr lang="en-US" sz="2000" b="0" baseline="0" dirty="0"/>
                        <a:t>++</a:t>
                      </a:r>
                      <a:r>
                        <a:rPr lang="en-US" sz="2000" b="0"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baseline="0" dirty="0">
                          <a:solidFill>
                            <a:srgbClr val="DC5924"/>
                          </a:solidFill>
                        </a:rPr>
                        <a:t>    </a:t>
                      </a:r>
                      <a:r>
                        <a:rPr lang="en-US" sz="2000" b="0" dirty="0" err="1">
                          <a:solidFill>
                            <a:srgbClr val="DC5924"/>
                          </a:solidFill>
                        </a:rPr>
                        <a:t>console</a:t>
                      </a:r>
                      <a:r>
                        <a:rPr lang="en-US" sz="2000" b="0" dirty="0" err="1"/>
                        <a:t>.</a:t>
                      </a:r>
                      <a:r>
                        <a:rPr lang="en-US" sz="2000" b="0" dirty="0" err="1">
                          <a:solidFill>
                            <a:srgbClr val="4FFFF6"/>
                          </a:solidFill>
                        </a:rPr>
                        <a:t>log</a:t>
                      </a:r>
                      <a:r>
                        <a:rPr lang="en-US" sz="2000" b="0" dirty="0"/>
                        <a:t>(</a:t>
                      </a:r>
                      <a:r>
                        <a:rPr lang="en-US" sz="2000" b="0" dirty="0" err="1">
                          <a:solidFill>
                            <a:schemeClr val="accent5"/>
                          </a:solidFill>
                        </a:rPr>
                        <a:t>i</a:t>
                      </a:r>
                      <a:r>
                        <a:rPr lang="en-US" sz="2000" b="0" dirty="0"/>
                        <a:t>); </a:t>
                      </a:r>
                      <a:r>
                        <a:rPr lang="en-US" sz="2000" b="0" dirty="0">
                          <a:solidFill>
                            <a:schemeClr val="bg1">
                              <a:lumMod val="65000"/>
                            </a:schemeClr>
                          </a:solidFill>
                        </a:rPr>
                        <a:t>// All numbers from 0 to 9</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t>}</a:t>
                      </a:r>
                    </a:p>
                    <a:p>
                      <a:r>
                        <a:rPr lang="en-US" sz="2000" b="0" dirty="0"/>
                        <a:t>};</a:t>
                      </a:r>
                    </a:p>
                  </a:txBody>
                  <a:tcPr>
                    <a:solidFill>
                      <a:srgbClr val="000000"/>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01608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718"/>
            <a:ext cx="7620000" cy="1371600"/>
          </a:xfrm>
        </p:spPr>
        <p:txBody>
          <a:bodyPr/>
          <a:lstStyle/>
          <a:p>
            <a:r>
              <a:rPr lang="en-US" dirty="0"/>
              <a:t>JS</a:t>
            </a:r>
            <a:r>
              <a:rPr lang="en-US"/>
              <a:t>: Review Scope</a:t>
            </a:r>
            <a:endParaRPr lang="en-US" sz="2800" dirty="0">
              <a:solidFill>
                <a:srgbClr val="0000FF"/>
              </a:solidFill>
            </a:endParaRPr>
          </a:p>
        </p:txBody>
      </p:sp>
      <p:sp>
        <p:nvSpPr>
          <p:cNvPr id="3" name="Content Placeholder 2"/>
          <p:cNvSpPr>
            <a:spLocks noGrp="1"/>
          </p:cNvSpPr>
          <p:nvPr>
            <p:ph idx="1"/>
          </p:nvPr>
        </p:nvSpPr>
        <p:spPr>
          <a:xfrm>
            <a:off x="1981200" y="2117011"/>
            <a:ext cx="7898572" cy="4740989"/>
          </a:xfrm>
        </p:spPr>
        <p:txBody>
          <a:bodyPr>
            <a:noAutofit/>
          </a:bodyPr>
          <a:lstStyle/>
          <a:p>
            <a:pPr marL="342900" indent="-342900">
              <a:buFont typeface="Arial"/>
              <a:buChar char="•"/>
            </a:pPr>
            <a:r>
              <a:rPr lang="en-US" sz="2400" i="1" dirty="0">
                <a:solidFill>
                  <a:srgbClr val="DC5924"/>
                </a:solidFill>
              </a:rPr>
              <a:t>Scope</a:t>
            </a:r>
            <a:r>
              <a:rPr lang="en-US" sz="2400" dirty="0">
                <a:solidFill>
                  <a:srgbClr val="DC5924"/>
                </a:solidFill>
              </a:rPr>
              <a:t> </a:t>
            </a:r>
            <a:r>
              <a:rPr lang="en-US" sz="2400" dirty="0"/>
              <a:t>is the idea in programming that some variables are accessible/inaccessible from other parts of the program.</a:t>
            </a:r>
          </a:p>
          <a:p>
            <a:pPr marL="342900" indent="-342900">
              <a:buFont typeface="Arial"/>
              <a:buChar char="•"/>
            </a:pPr>
            <a:r>
              <a:rPr lang="en-US" sz="2400" i="1" dirty="0">
                <a:solidFill>
                  <a:srgbClr val="DC5924"/>
                </a:solidFill>
              </a:rPr>
              <a:t>Global Scope</a:t>
            </a:r>
            <a:r>
              <a:rPr lang="en-US" sz="2400" dirty="0">
                <a:solidFill>
                  <a:srgbClr val="DC5924"/>
                </a:solidFill>
              </a:rPr>
              <a:t> </a:t>
            </a:r>
            <a:r>
              <a:rPr lang="en-US" sz="2400" dirty="0"/>
              <a:t>refers to variables that are accessible to every part of the program.</a:t>
            </a:r>
          </a:p>
          <a:p>
            <a:pPr marL="342900" indent="-342900">
              <a:buFont typeface="Arial"/>
              <a:buChar char="•"/>
            </a:pPr>
            <a:r>
              <a:rPr lang="en-US" sz="2400" i="1" dirty="0">
                <a:solidFill>
                  <a:srgbClr val="DC5924"/>
                </a:solidFill>
              </a:rPr>
              <a:t>Block Scope</a:t>
            </a:r>
            <a:r>
              <a:rPr lang="en-US" sz="2400" dirty="0">
                <a:solidFill>
                  <a:srgbClr val="DC5924"/>
                </a:solidFill>
              </a:rPr>
              <a:t> </a:t>
            </a:r>
            <a:r>
              <a:rPr lang="en-US" sz="2400" dirty="0"/>
              <a:t>refers to variables that are accessible only within the block they are defined.</a:t>
            </a:r>
          </a:p>
          <a:p>
            <a:pPr marL="342900" indent="-342900">
              <a:buFont typeface="Arial"/>
              <a:buChar char="•"/>
            </a:pPr>
            <a:endParaRPr lang="en-US" sz="2400" dirty="0"/>
          </a:p>
        </p:txBody>
      </p:sp>
    </p:spTree>
    <p:extLst>
      <p:ext uri="{BB962C8B-B14F-4D97-AF65-F5344CB8AC3E}">
        <p14:creationId xmlns:p14="http://schemas.microsoft.com/office/powerpoint/2010/main" val="776821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err="1"/>
              <a:t>CodeCademy</a:t>
            </a:r>
            <a:endParaRPr lang="en-US" dirty="0"/>
          </a:p>
        </p:txBody>
      </p:sp>
    </p:spTree>
    <p:extLst>
      <p:ext uri="{BB962C8B-B14F-4D97-AF65-F5344CB8AC3E}">
        <p14:creationId xmlns:p14="http://schemas.microsoft.com/office/powerpoint/2010/main" val="420754135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11500" dirty="0"/>
              <a:t>Thank You</a:t>
            </a:r>
          </a:p>
        </p:txBody>
      </p:sp>
      <p:pic>
        <p:nvPicPr>
          <p:cNvPr id="6" name="Picture 2" descr="http://portal.bu.edu.sa/Baha-theme/images/baha%20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04016" y="279581"/>
            <a:ext cx="738568" cy="775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868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152718"/>
            <a:ext cx="7620000" cy="1371600"/>
          </a:xfrm>
        </p:spPr>
        <p:txBody>
          <a:bodyPr/>
          <a:lstStyle/>
          <a:p>
            <a:r>
              <a:rPr lang="en-US" dirty="0"/>
              <a:t>Introduction to JS:</a:t>
            </a:r>
            <a:r>
              <a:rPr lang="ar-sa" dirty="0"/>
              <a:t> </a:t>
            </a:r>
            <a:r>
              <a:rPr lang="en-GB" dirty="0">
                <a:solidFill>
                  <a:srgbClr val="0000FF"/>
                </a:solidFill>
              </a:rPr>
              <a:t>Properties</a:t>
            </a:r>
            <a:endParaRPr lang="en-US" dirty="0">
              <a:solidFill>
                <a:srgbClr val="0000FF"/>
              </a:solidFill>
            </a:endParaRPr>
          </a:p>
        </p:txBody>
      </p:sp>
      <p:sp>
        <p:nvSpPr>
          <p:cNvPr id="3" name="Content Placeholder 2"/>
          <p:cNvSpPr>
            <a:spLocks noGrp="1"/>
          </p:cNvSpPr>
          <p:nvPr>
            <p:ph idx="1"/>
          </p:nvPr>
        </p:nvSpPr>
        <p:spPr>
          <a:xfrm>
            <a:off x="1981200" y="1752600"/>
            <a:ext cx="8432801" cy="4881562"/>
          </a:xfrm>
        </p:spPr>
        <p:txBody>
          <a:bodyPr>
            <a:normAutofit/>
          </a:bodyPr>
          <a:lstStyle/>
          <a:p>
            <a:pPr marL="457200" indent="-457200">
              <a:buFont typeface="Arial"/>
              <a:buChar char="•"/>
            </a:pPr>
            <a:r>
              <a:rPr lang="en-US" sz="3200" dirty="0"/>
              <a:t>Example:</a:t>
            </a:r>
          </a:p>
          <a:p>
            <a:pPr marL="457200" indent="-457200">
              <a:buFont typeface="Arial"/>
              <a:buChar char="•"/>
            </a:pPr>
            <a:endParaRPr lang="en-US" sz="3200" dirty="0"/>
          </a:p>
          <a:p>
            <a:pPr marL="457200" indent="-457200">
              <a:buFont typeface="Arial"/>
              <a:buChar char="•"/>
            </a:pPr>
            <a:endParaRPr lang="en-US" sz="3200" dirty="0"/>
          </a:p>
          <a:p>
            <a:pPr algn="ctr"/>
            <a:r>
              <a:rPr lang="en-US" sz="3200" dirty="0">
                <a:solidFill>
                  <a:schemeClr val="accent5"/>
                </a:solidFill>
              </a:rPr>
              <a:t>Exercise  </a:t>
            </a:r>
          </a:p>
          <a:p>
            <a:pPr marL="457200" indent="-457200">
              <a:buFont typeface="+mj-lt"/>
              <a:buAutoNum type="arabicPeriod"/>
            </a:pPr>
            <a:r>
              <a:rPr lang="en-US" sz="2400" dirty="0"/>
              <a:t>Use the .length property to log the number of characters in the following string to the console:</a:t>
            </a:r>
          </a:p>
          <a:p>
            <a:pPr algn="ctr"/>
            <a:r>
              <a:rPr lang="en-US" u="sng" dirty="0">
                <a:solidFill>
                  <a:schemeClr val="tx2">
                    <a:lumMod val="50000"/>
                  </a:schemeClr>
                </a:solidFill>
              </a:rPr>
              <a:t>Teaching the world how to code</a:t>
            </a:r>
          </a:p>
          <a:p>
            <a:endParaRPr lang="en-US" sz="3200" dirty="0">
              <a:solidFill>
                <a:schemeClr val="accent5"/>
              </a:solidFill>
            </a:endParaRPr>
          </a:p>
          <a:p>
            <a:pPr marL="457200" indent="-457200">
              <a:buFont typeface="Arial"/>
              <a:buChar char="•"/>
            </a:pPr>
            <a:endParaRPr lang="en-US" sz="3200" dirty="0"/>
          </a:p>
        </p:txBody>
      </p:sp>
      <p:pic>
        <p:nvPicPr>
          <p:cNvPr id="2" name="Picture 1" descr="Screen Shot 2018-03-02 at 12.15.0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463800"/>
            <a:ext cx="6603590" cy="1028700"/>
          </a:xfrm>
          <a:prstGeom prst="rect">
            <a:avLst/>
          </a:prstGeom>
        </p:spPr>
      </p:pic>
      <p:pic>
        <p:nvPicPr>
          <p:cNvPr id="5" name="Picture 4" descr="Screen Shot 2018-03-02 at 12.15.2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2100" y="2463800"/>
            <a:ext cx="1485900" cy="1028700"/>
          </a:xfrm>
          <a:prstGeom prst="rect">
            <a:avLst/>
          </a:prstGeom>
        </p:spPr>
      </p:pic>
      <p:sp>
        <p:nvSpPr>
          <p:cNvPr id="6" name="Rectangle 5"/>
          <p:cNvSpPr/>
          <p:nvPr/>
        </p:nvSpPr>
        <p:spPr>
          <a:xfrm>
            <a:off x="8527839" y="2736336"/>
            <a:ext cx="513181" cy="461665"/>
          </a:xfrm>
          <a:prstGeom prst="rect">
            <a:avLst/>
          </a:prstGeom>
        </p:spPr>
        <p:txBody>
          <a:bodyPr wrap="none">
            <a:spAutoFit/>
          </a:bodyPr>
          <a:lstStyle/>
          <a:p>
            <a:r>
              <a:rPr lang="en-US" sz="2400" dirty="0">
                <a:latin typeface="Wingdings"/>
                <a:ea typeface="Wingdings"/>
                <a:cs typeface="Wingdings"/>
              </a:rPr>
              <a:t></a:t>
            </a:r>
            <a:endParaRPr lang="en-US" sz="2400" dirty="0"/>
          </a:p>
        </p:txBody>
      </p:sp>
      <p:sp>
        <p:nvSpPr>
          <p:cNvPr id="7" name="Rectangle 6"/>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2249632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152718"/>
            <a:ext cx="7620000" cy="1371600"/>
          </a:xfrm>
        </p:spPr>
        <p:txBody>
          <a:bodyPr/>
          <a:lstStyle/>
          <a:p>
            <a:r>
              <a:rPr lang="en-US" dirty="0"/>
              <a:t>Introduction to JS:</a:t>
            </a:r>
            <a:r>
              <a:rPr lang="ar-sa" dirty="0"/>
              <a:t> </a:t>
            </a:r>
            <a:r>
              <a:rPr lang="en-GB" dirty="0">
                <a:solidFill>
                  <a:srgbClr val="0000FF"/>
                </a:solidFill>
              </a:rPr>
              <a:t>Built-in Methods</a:t>
            </a:r>
            <a:endParaRPr lang="en-US" dirty="0">
              <a:solidFill>
                <a:srgbClr val="0000FF"/>
              </a:solidFill>
            </a:endParaRPr>
          </a:p>
        </p:txBody>
      </p:sp>
      <p:sp>
        <p:nvSpPr>
          <p:cNvPr id="3" name="Content Placeholder 2"/>
          <p:cNvSpPr>
            <a:spLocks noGrp="1"/>
          </p:cNvSpPr>
          <p:nvPr>
            <p:ph idx="1"/>
          </p:nvPr>
        </p:nvSpPr>
        <p:spPr>
          <a:xfrm>
            <a:off x="1981200" y="1752600"/>
            <a:ext cx="8221133" cy="4881562"/>
          </a:xfrm>
        </p:spPr>
        <p:txBody>
          <a:bodyPr>
            <a:normAutofit/>
          </a:bodyPr>
          <a:lstStyle/>
          <a:p>
            <a:pPr marL="457200" indent="-457200">
              <a:buFont typeface="Arial"/>
              <a:buChar char="•"/>
            </a:pPr>
            <a:r>
              <a:rPr lang="en-US" sz="2400" dirty="0"/>
              <a:t>While the length of a string is calculated when an instance is created, a string instance also has </a:t>
            </a:r>
            <a:r>
              <a:rPr lang="en-US" sz="2400" dirty="0">
                <a:solidFill>
                  <a:schemeClr val="accent5"/>
                </a:solidFill>
              </a:rPr>
              <a:t>methods</a:t>
            </a:r>
            <a:r>
              <a:rPr lang="en-US" sz="2400" dirty="0"/>
              <a:t> that calculate new information as needed. When these built-in methods are called on an instance, they perform actions that generate an output.</a:t>
            </a:r>
          </a:p>
          <a:p>
            <a:pPr marL="457200" indent="-457200">
              <a:buFont typeface="Arial"/>
              <a:buChar char="•"/>
            </a:pPr>
            <a:r>
              <a:rPr lang="en-US" sz="2400" dirty="0">
                <a:solidFill>
                  <a:srgbClr val="DC5924"/>
                </a:solidFill>
              </a:rPr>
              <a:t>Built-in </a:t>
            </a:r>
            <a:r>
              <a:rPr lang="en-US" sz="2400" dirty="0"/>
              <a:t>methods are called, or used, by appending an instance with a period, the name of the method, and opening </a:t>
            </a:r>
            <a:r>
              <a:rPr lang="en-US" sz="2400" dirty="0">
                <a:solidFill>
                  <a:schemeClr val="accent5">
                    <a:lumMod val="75000"/>
                  </a:schemeClr>
                </a:solidFill>
              </a:rPr>
              <a:t>( </a:t>
            </a:r>
            <a:r>
              <a:rPr lang="en-US" sz="2400" dirty="0"/>
              <a:t>and closing </a:t>
            </a:r>
            <a:r>
              <a:rPr lang="en-US" sz="2400" dirty="0">
                <a:solidFill>
                  <a:schemeClr val="accent5">
                    <a:lumMod val="75000"/>
                  </a:schemeClr>
                </a:solidFill>
              </a:rPr>
              <a:t>)</a:t>
            </a:r>
            <a:r>
              <a:rPr lang="en-US" sz="2400" dirty="0"/>
              <a:t> parentheses. </a:t>
            </a:r>
          </a:p>
        </p:txBody>
      </p:sp>
    </p:spTree>
    <p:extLst>
      <p:ext uri="{BB962C8B-B14F-4D97-AF65-F5344CB8AC3E}">
        <p14:creationId xmlns:p14="http://schemas.microsoft.com/office/powerpoint/2010/main" val="2173924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152718"/>
            <a:ext cx="7620000" cy="1371600"/>
          </a:xfrm>
        </p:spPr>
        <p:txBody>
          <a:bodyPr/>
          <a:lstStyle/>
          <a:p>
            <a:r>
              <a:rPr lang="en-US" dirty="0"/>
              <a:t>Introduction to JS:</a:t>
            </a:r>
            <a:r>
              <a:rPr lang="ar-sa" dirty="0"/>
              <a:t> </a:t>
            </a:r>
            <a:r>
              <a:rPr lang="en-GB" dirty="0">
                <a:solidFill>
                  <a:srgbClr val="0000FF"/>
                </a:solidFill>
              </a:rPr>
              <a:t>Built-in Methods</a:t>
            </a:r>
            <a:endParaRPr lang="en-US" dirty="0">
              <a:solidFill>
                <a:srgbClr val="0000FF"/>
              </a:solidFill>
            </a:endParaRPr>
          </a:p>
        </p:txBody>
      </p:sp>
      <p:sp>
        <p:nvSpPr>
          <p:cNvPr id="3" name="Content Placeholder 2"/>
          <p:cNvSpPr>
            <a:spLocks noGrp="1"/>
          </p:cNvSpPr>
          <p:nvPr>
            <p:ph idx="1"/>
          </p:nvPr>
        </p:nvSpPr>
        <p:spPr>
          <a:xfrm>
            <a:off x="1981200" y="1752600"/>
            <a:ext cx="8221133" cy="4881562"/>
          </a:xfrm>
        </p:spPr>
        <p:txBody>
          <a:bodyPr>
            <a:normAutofit/>
          </a:bodyPr>
          <a:lstStyle/>
          <a:p>
            <a:pPr marL="457200" indent="-457200">
              <a:buFont typeface="Arial"/>
              <a:buChar char="•"/>
            </a:pPr>
            <a:r>
              <a:rPr lang="en-US" sz="2400" dirty="0"/>
              <a:t>Example:</a:t>
            </a:r>
          </a:p>
        </p:txBody>
      </p:sp>
      <p:pic>
        <p:nvPicPr>
          <p:cNvPr id="2" name="Picture 1" descr="Screen Shot 2018-03-02 at 12.37.0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2290233"/>
            <a:ext cx="7162801" cy="2801865"/>
          </a:xfrm>
          <a:prstGeom prst="rect">
            <a:avLst/>
          </a:prstGeom>
        </p:spPr>
      </p:pic>
      <p:pic>
        <p:nvPicPr>
          <p:cNvPr id="5" name="Picture 4" descr="Screen Shot 2018-03-02 at 12.37.2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4834" y="5418670"/>
            <a:ext cx="4466168" cy="1384829"/>
          </a:xfrm>
          <a:prstGeom prst="rect">
            <a:avLst/>
          </a:prstGeom>
        </p:spPr>
      </p:pic>
      <p:sp>
        <p:nvSpPr>
          <p:cNvPr id="6" name="Rectangle 5"/>
          <p:cNvSpPr/>
          <p:nvPr/>
        </p:nvSpPr>
        <p:spPr>
          <a:xfrm>
            <a:off x="5456318" y="5046450"/>
            <a:ext cx="458930" cy="461665"/>
          </a:xfrm>
          <a:prstGeom prst="rect">
            <a:avLst/>
          </a:prstGeom>
        </p:spPr>
        <p:txBody>
          <a:bodyPr wrap="none">
            <a:spAutoFit/>
          </a:bodyPr>
          <a:lstStyle/>
          <a:p>
            <a:r>
              <a:rPr lang="en-US" sz="2400" dirty="0">
                <a:latin typeface="Wingdings"/>
                <a:ea typeface="Wingdings"/>
                <a:cs typeface="Wingdings"/>
              </a:rPr>
              <a:t></a:t>
            </a:r>
            <a:endParaRPr lang="en-US" sz="2400" dirty="0"/>
          </a:p>
        </p:txBody>
      </p:sp>
    </p:spTree>
    <p:extLst>
      <p:ext uri="{BB962C8B-B14F-4D97-AF65-F5344CB8AC3E}">
        <p14:creationId xmlns:p14="http://schemas.microsoft.com/office/powerpoint/2010/main" val="498712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152718"/>
            <a:ext cx="7620000" cy="1371600"/>
          </a:xfrm>
        </p:spPr>
        <p:txBody>
          <a:bodyPr/>
          <a:lstStyle/>
          <a:p>
            <a:r>
              <a:rPr lang="en-US" dirty="0"/>
              <a:t>Introduction to JS:</a:t>
            </a:r>
            <a:r>
              <a:rPr lang="ar-sa" dirty="0"/>
              <a:t> </a:t>
            </a:r>
            <a:r>
              <a:rPr lang="en-GB" dirty="0">
                <a:solidFill>
                  <a:srgbClr val="0000FF"/>
                </a:solidFill>
              </a:rPr>
              <a:t>Built-in Methods</a:t>
            </a:r>
            <a:endParaRPr lang="en-US" dirty="0">
              <a:solidFill>
                <a:srgbClr val="0000FF"/>
              </a:solidFill>
            </a:endParaRPr>
          </a:p>
        </p:txBody>
      </p:sp>
      <p:sp>
        <p:nvSpPr>
          <p:cNvPr id="3" name="Content Placeholder 2"/>
          <p:cNvSpPr>
            <a:spLocks noGrp="1"/>
          </p:cNvSpPr>
          <p:nvPr>
            <p:ph idx="1"/>
          </p:nvPr>
        </p:nvSpPr>
        <p:spPr>
          <a:xfrm>
            <a:off x="1981200" y="1752600"/>
            <a:ext cx="8221133" cy="4881562"/>
          </a:xfrm>
        </p:spPr>
        <p:txBody>
          <a:bodyPr>
            <a:normAutofit/>
          </a:bodyPr>
          <a:lstStyle/>
          <a:p>
            <a:pPr marL="457200" indent="-457200">
              <a:buFont typeface="Arial"/>
              <a:buChar char="•"/>
            </a:pPr>
            <a:r>
              <a:rPr lang="en-US" sz="2400" dirty="0"/>
              <a:t>Explanation:</a:t>
            </a:r>
          </a:p>
          <a:p>
            <a:pPr marL="457200" indent="-457200">
              <a:buFont typeface="Arial"/>
              <a:buChar char="•"/>
            </a:pPr>
            <a:endParaRPr lang="en-US" sz="2400" dirty="0"/>
          </a:p>
          <a:p>
            <a:pPr marL="457200" indent="-457200">
              <a:buFont typeface="Arial"/>
              <a:buChar char="•"/>
            </a:pPr>
            <a:endParaRPr lang="en-US" sz="2400" dirty="0"/>
          </a:p>
          <a:p>
            <a:pPr marL="457200" indent="-457200">
              <a:buFont typeface="Arial"/>
              <a:buChar char="•"/>
            </a:pPr>
            <a:r>
              <a:rPr lang="en-US" sz="2400" dirty="0"/>
              <a:t>On the first line, the </a:t>
            </a:r>
            <a:r>
              <a:rPr lang="en-US" sz="2400" dirty="0">
                <a:solidFill>
                  <a:schemeClr val="accent5"/>
                </a:solidFill>
              </a:rPr>
              <a:t>.</a:t>
            </a:r>
            <a:r>
              <a:rPr lang="en-US" sz="2400" dirty="0" err="1">
                <a:solidFill>
                  <a:schemeClr val="accent5"/>
                </a:solidFill>
              </a:rPr>
              <a:t>toUpperCase</a:t>
            </a:r>
            <a:r>
              <a:rPr lang="en-US" sz="2400" dirty="0">
                <a:solidFill>
                  <a:schemeClr val="accent5"/>
                </a:solidFill>
              </a:rPr>
              <a:t>() </a:t>
            </a:r>
            <a:r>
              <a:rPr lang="en-US" sz="2400" dirty="0"/>
              <a:t>method is called on the string instance ’</a:t>
            </a:r>
            <a:r>
              <a:rPr lang="en-US" sz="2400" dirty="0" err="1">
                <a:solidFill>
                  <a:schemeClr val="accent3"/>
                </a:solidFill>
              </a:rPr>
              <a:t>Codecademy</a:t>
            </a:r>
            <a:r>
              <a:rPr lang="en-US" sz="2400" dirty="0"/>
              <a:t>'. The result is logged to the console. This method returns a string in all capital letters: ’</a:t>
            </a:r>
            <a:r>
              <a:rPr lang="en-US" sz="2400" dirty="0">
                <a:solidFill>
                  <a:srgbClr val="526DB0"/>
                </a:solidFill>
              </a:rPr>
              <a:t>CODECADEMY</a:t>
            </a:r>
            <a:r>
              <a:rPr lang="en-US" sz="2400" dirty="0"/>
              <a:t>'.</a:t>
            </a:r>
          </a:p>
        </p:txBody>
      </p:sp>
      <p:pic>
        <p:nvPicPr>
          <p:cNvPr id="2" name="Picture 1" descr="Screen Shot 2018-03-02 at 12.37.09.png"/>
          <p:cNvPicPr>
            <a:picLocks noChangeAspect="1"/>
          </p:cNvPicPr>
          <p:nvPr/>
        </p:nvPicPr>
        <p:blipFill rotWithShape="1">
          <a:blip r:embed="rId2">
            <a:extLst>
              <a:ext uri="{28A0092B-C50C-407E-A947-70E740481C1C}">
                <a14:useLocalDpi xmlns:a14="http://schemas.microsoft.com/office/drawing/2010/main" val="0"/>
              </a:ext>
            </a:extLst>
          </a:blip>
          <a:srcRect b="71444"/>
          <a:stretch/>
        </p:blipFill>
        <p:spPr>
          <a:xfrm>
            <a:off x="2438400" y="2290233"/>
            <a:ext cx="7162801" cy="800101"/>
          </a:xfrm>
          <a:prstGeom prst="rect">
            <a:avLst/>
          </a:prstGeom>
        </p:spPr>
      </p:pic>
      <p:sp>
        <p:nvSpPr>
          <p:cNvPr id="5" name="Rectangle 4"/>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4063443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152718"/>
            <a:ext cx="7620000" cy="1371600"/>
          </a:xfrm>
        </p:spPr>
        <p:txBody>
          <a:bodyPr/>
          <a:lstStyle/>
          <a:p>
            <a:r>
              <a:rPr lang="en-US" dirty="0"/>
              <a:t>Introduction to JS:</a:t>
            </a:r>
            <a:r>
              <a:rPr lang="ar-sa" dirty="0"/>
              <a:t> </a:t>
            </a:r>
            <a:r>
              <a:rPr lang="en-GB" dirty="0">
                <a:solidFill>
                  <a:srgbClr val="0000FF"/>
                </a:solidFill>
              </a:rPr>
              <a:t>Built-in Methods</a:t>
            </a:r>
            <a:endParaRPr lang="en-US" dirty="0">
              <a:solidFill>
                <a:srgbClr val="0000FF"/>
              </a:solidFill>
            </a:endParaRPr>
          </a:p>
        </p:txBody>
      </p:sp>
      <p:sp>
        <p:nvSpPr>
          <p:cNvPr id="3" name="Content Placeholder 2"/>
          <p:cNvSpPr>
            <a:spLocks noGrp="1"/>
          </p:cNvSpPr>
          <p:nvPr>
            <p:ph idx="1"/>
          </p:nvPr>
        </p:nvSpPr>
        <p:spPr>
          <a:xfrm>
            <a:off x="1981200" y="1752600"/>
            <a:ext cx="8221133" cy="4881562"/>
          </a:xfrm>
        </p:spPr>
        <p:txBody>
          <a:bodyPr>
            <a:normAutofit/>
          </a:bodyPr>
          <a:lstStyle/>
          <a:p>
            <a:pPr marL="457200" indent="-457200">
              <a:buFont typeface="Arial"/>
              <a:buChar char="•"/>
            </a:pPr>
            <a:r>
              <a:rPr lang="en-US" sz="2400" dirty="0"/>
              <a:t>Explanation:</a:t>
            </a:r>
          </a:p>
          <a:p>
            <a:pPr marL="457200" indent="-457200">
              <a:buFont typeface="Arial"/>
              <a:buChar char="•"/>
            </a:pPr>
            <a:endParaRPr lang="en-US" sz="2400" dirty="0"/>
          </a:p>
          <a:p>
            <a:pPr marL="457200" indent="-457200">
              <a:buFont typeface="Arial"/>
              <a:buChar char="•"/>
            </a:pPr>
            <a:endParaRPr lang="en-US" sz="2400" dirty="0"/>
          </a:p>
          <a:p>
            <a:pPr algn="just"/>
            <a:r>
              <a:rPr lang="en-US" sz="2400" dirty="0"/>
              <a:t>On the Third line, the </a:t>
            </a:r>
            <a:r>
              <a:rPr lang="en-US" sz="2400" dirty="0">
                <a:solidFill>
                  <a:schemeClr val="accent5"/>
                </a:solidFill>
              </a:rPr>
              <a:t>.</a:t>
            </a:r>
            <a:r>
              <a:rPr lang="en-US" sz="2400" dirty="0" err="1">
                <a:solidFill>
                  <a:schemeClr val="accent5"/>
                </a:solidFill>
              </a:rPr>
              <a:t>startsWith</a:t>
            </a:r>
            <a:r>
              <a:rPr lang="en-US" sz="2400" dirty="0">
                <a:solidFill>
                  <a:schemeClr val="accent5"/>
                </a:solidFill>
              </a:rPr>
              <a:t>()</a:t>
            </a:r>
            <a:r>
              <a:rPr lang="en-US" sz="2400" dirty="0"/>
              <a:t> method is called on the string instance "</a:t>
            </a:r>
            <a:r>
              <a:rPr lang="en-US" sz="2400" dirty="0">
                <a:solidFill>
                  <a:schemeClr val="accent3"/>
                </a:solidFill>
              </a:rPr>
              <a:t>Hey</a:t>
            </a:r>
            <a:r>
              <a:rPr lang="en-US" sz="2400" dirty="0"/>
              <a:t>". This method also accepts the character '</a:t>
            </a:r>
            <a:r>
              <a:rPr lang="en-US" sz="2400" dirty="0">
                <a:solidFill>
                  <a:srgbClr val="526DB0"/>
                </a:solidFill>
              </a:rPr>
              <a:t>H</a:t>
            </a:r>
            <a:r>
              <a:rPr lang="en-US" sz="2400" dirty="0"/>
              <a:t>' as an input between the opening and closing parentheses. Since the string '</a:t>
            </a:r>
            <a:r>
              <a:rPr lang="en-US" sz="2400" dirty="0">
                <a:solidFill>
                  <a:srgbClr val="526DB0"/>
                </a:solidFill>
              </a:rPr>
              <a:t>Hey</a:t>
            </a:r>
            <a:r>
              <a:rPr lang="en-US" sz="2400" dirty="0"/>
              <a:t>' does start with the letter '</a:t>
            </a:r>
            <a:r>
              <a:rPr lang="en-US" sz="2400" dirty="0">
                <a:solidFill>
                  <a:schemeClr val="accent3"/>
                </a:solidFill>
              </a:rPr>
              <a:t>H</a:t>
            </a:r>
            <a:r>
              <a:rPr lang="en-US" sz="2400" dirty="0"/>
              <a:t>', the method returns the </a:t>
            </a:r>
            <a:r>
              <a:rPr lang="en-US" sz="2400" dirty="0" err="1"/>
              <a:t>boolean</a:t>
            </a:r>
            <a:r>
              <a:rPr lang="en-US" sz="2400" dirty="0"/>
              <a:t> </a:t>
            </a:r>
            <a:r>
              <a:rPr lang="en-US" sz="2400" dirty="0">
                <a:solidFill>
                  <a:schemeClr val="accent5"/>
                </a:solidFill>
              </a:rPr>
              <a:t>true</a:t>
            </a:r>
            <a:r>
              <a:rPr lang="en-US" sz="2400" dirty="0"/>
              <a:t>. </a:t>
            </a:r>
          </a:p>
          <a:p>
            <a:pPr marL="457200" indent="-457200">
              <a:buFont typeface="Arial"/>
              <a:buChar char="•"/>
            </a:pPr>
            <a:endParaRPr lang="en-US" sz="2400" dirty="0"/>
          </a:p>
          <a:p>
            <a:pPr marL="457200" indent="-457200">
              <a:buFont typeface="Arial"/>
              <a:buChar char="•"/>
            </a:pPr>
            <a:endParaRPr lang="en-US" sz="2400" dirty="0"/>
          </a:p>
        </p:txBody>
      </p:sp>
      <p:pic>
        <p:nvPicPr>
          <p:cNvPr id="5" name="Picture 4" descr="Screen Shot 2018-03-02 at 12.37.09.png"/>
          <p:cNvPicPr>
            <a:picLocks noChangeAspect="1"/>
          </p:cNvPicPr>
          <p:nvPr/>
        </p:nvPicPr>
        <p:blipFill rotWithShape="1">
          <a:blip r:embed="rId2">
            <a:extLst>
              <a:ext uri="{28A0092B-C50C-407E-A947-70E740481C1C}">
                <a14:useLocalDpi xmlns:a14="http://schemas.microsoft.com/office/drawing/2010/main" val="0"/>
              </a:ext>
            </a:extLst>
          </a:blip>
          <a:srcRect t="75394"/>
          <a:stretch/>
        </p:blipFill>
        <p:spPr>
          <a:xfrm>
            <a:off x="2438400" y="2307166"/>
            <a:ext cx="7162801" cy="689430"/>
          </a:xfrm>
          <a:prstGeom prst="rect">
            <a:avLst/>
          </a:prstGeom>
        </p:spPr>
      </p:pic>
      <p:sp>
        <p:nvSpPr>
          <p:cNvPr id="6" name="Rectangle 5"/>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222809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152718"/>
            <a:ext cx="7620000" cy="1371600"/>
          </a:xfrm>
        </p:spPr>
        <p:txBody>
          <a:bodyPr/>
          <a:lstStyle/>
          <a:p>
            <a:r>
              <a:rPr lang="en-US" dirty="0"/>
              <a:t>Introduction to JS:</a:t>
            </a:r>
            <a:r>
              <a:rPr lang="ar-sa" dirty="0"/>
              <a:t> </a:t>
            </a:r>
            <a:r>
              <a:rPr lang="en-GB" dirty="0">
                <a:solidFill>
                  <a:srgbClr val="0000FF"/>
                </a:solidFill>
              </a:rPr>
              <a:t>Built-in Methods</a:t>
            </a:r>
            <a:endParaRPr lang="en-US" dirty="0">
              <a:solidFill>
                <a:srgbClr val="0000FF"/>
              </a:solidFill>
            </a:endParaRPr>
          </a:p>
        </p:txBody>
      </p:sp>
      <p:sp>
        <p:nvSpPr>
          <p:cNvPr id="3" name="Content Placeholder 2"/>
          <p:cNvSpPr>
            <a:spLocks noGrp="1"/>
          </p:cNvSpPr>
          <p:nvPr>
            <p:ph idx="1"/>
          </p:nvPr>
        </p:nvSpPr>
        <p:spPr>
          <a:xfrm>
            <a:off x="1981200" y="1752600"/>
            <a:ext cx="8221133" cy="4881562"/>
          </a:xfrm>
        </p:spPr>
        <p:txBody>
          <a:bodyPr>
            <a:normAutofit/>
          </a:bodyPr>
          <a:lstStyle/>
          <a:p>
            <a:pPr marL="457200" indent="-457200">
              <a:buFont typeface="Arial"/>
              <a:buChar char="•"/>
            </a:pPr>
            <a:r>
              <a:rPr lang="en-US" sz="2400" dirty="0"/>
              <a:t>Explanation:</a:t>
            </a:r>
          </a:p>
          <a:p>
            <a:pPr marL="457200" indent="-457200">
              <a:buFont typeface="Arial"/>
              <a:buChar char="•"/>
            </a:pPr>
            <a:endParaRPr lang="en-US" sz="2400" dirty="0"/>
          </a:p>
          <a:p>
            <a:pPr marL="457200" indent="-457200">
              <a:buFont typeface="Arial"/>
              <a:buChar char="•"/>
            </a:pPr>
            <a:endParaRPr lang="en-US" sz="2400" dirty="0"/>
          </a:p>
          <a:p>
            <a:pPr marL="457200" indent="-457200">
              <a:buFont typeface="Arial"/>
              <a:buChar char="•"/>
            </a:pPr>
            <a:r>
              <a:rPr lang="en-US" sz="2400" dirty="0">
                <a:solidFill>
                  <a:srgbClr val="FF0000"/>
                </a:solidFill>
              </a:rPr>
              <a:t>What did we use to remove whitespace?</a:t>
            </a:r>
          </a:p>
          <a:p>
            <a:pPr marL="457200" indent="-457200">
              <a:buFont typeface="Arial"/>
              <a:buChar char="•"/>
            </a:pPr>
            <a:endParaRPr lang="en-US" sz="2400" dirty="0"/>
          </a:p>
          <a:p>
            <a:pPr marL="457200" indent="-457200">
              <a:buFont typeface="Arial"/>
              <a:buChar char="•"/>
            </a:pPr>
            <a:r>
              <a:rPr lang="en-US" sz="2400" dirty="0"/>
              <a:t>Visit JavaScript Documentation to find a string method:</a:t>
            </a:r>
          </a:p>
          <a:p>
            <a:pPr algn="just"/>
            <a:r>
              <a:rPr lang="en-US" sz="2400" dirty="0">
                <a:hlinkClick r:id="rId2"/>
              </a:rPr>
              <a:t>https://developer.mozilla.org/en-US/docs/Web/JavaScript/Reference/Global_Objects/String/prototype</a:t>
            </a:r>
            <a:r>
              <a:rPr lang="en-US" sz="2400" dirty="0"/>
              <a:t> </a:t>
            </a:r>
          </a:p>
          <a:p>
            <a:pPr algn="just"/>
            <a:endParaRPr lang="en-US" sz="2400" dirty="0"/>
          </a:p>
          <a:p>
            <a:pPr marL="457200" indent="-457200">
              <a:buFont typeface="Arial"/>
              <a:buChar char="•"/>
            </a:pPr>
            <a:endParaRPr lang="en-US" sz="2400" dirty="0"/>
          </a:p>
        </p:txBody>
      </p:sp>
      <p:pic>
        <p:nvPicPr>
          <p:cNvPr id="6" name="Picture 5" descr="Screen Shot 2018-03-02 at 12.37.09.png"/>
          <p:cNvPicPr>
            <a:picLocks noChangeAspect="1"/>
          </p:cNvPicPr>
          <p:nvPr/>
        </p:nvPicPr>
        <p:blipFill rotWithShape="1">
          <a:blip r:embed="rId3">
            <a:extLst>
              <a:ext uri="{28A0092B-C50C-407E-A947-70E740481C1C}">
                <a14:useLocalDpi xmlns:a14="http://schemas.microsoft.com/office/drawing/2010/main" val="0"/>
              </a:ext>
            </a:extLst>
          </a:blip>
          <a:srcRect t="55752" b="19318"/>
          <a:stretch/>
        </p:blipFill>
        <p:spPr>
          <a:xfrm>
            <a:off x="2438400" y="2307166"/>
            <a:ext cx="7162801" cy="698500"/>
          </a:xfrm>
          <a:prstGeom prst="rect">
            <a:avLst/>
          </a:prstGeom>
        </p:spPr>
      </p:pic>
      <p:sp>
        <p:nvSpPr>
          <p:cNvPr id="5" name="Rectangle 4"/>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182956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152718"/>
            <a:ext cx="7620000" cy="1371600"/>
          </a:xfrm>
        </p:spPr>
        <p:txBody>
          <a:bodyPr/>
          <a:lstStyle/>
          <a:p>
            <a:r>
              <a:rPr lang="en-US" dirty="0"/>
              <a:t>Introduction to JS:</a:t>
            </a:r>
            <a:r>
              <a:rPr lang="ar-sa" dirty="0"/>
              <a:t> </a:t>
            </a:r>
            <a:r>
              <a:rPr lang="en-GB" dirty="0">
                <a:solidFill>
                  <a:srgbClr val="0000FF"/>
                </a:solidFill>
              </a:rPr>
              <a:t>Libraries</a:t>
            </a:r>
            <a:endParaRPr lang="en-US" dirty="0">
              <a:solidFill>
                <a:srgbClr val="0000FF"/>
              </a:solidFill>
            </a:endParaRPr>
          </a:p>
        </p:txBody>
      </p:sp>
      <p:sp>
        <p:nvSpPr>
          <p:cNvPr id="3" name="Content Placeholder 2"/>
          <p:cNvSpPr>
            <a:spLocks noGrp="1"/>
          </p:cNvSpPr>
          <p:nvPr>
            <p:ph idx="1"/>
          </p:nvPr>
        </p:nvSpPr>
        <p:spPr>
          <a:xfrm>
            <a:off x="1981200" y="1752600"/>
            <a:ext cx="8221133" cy="4881562"/>
          </a:xfrm>
        </p:spPr>
        <p:txBody>
          <a:bodyPr>
            <a:normAutofit/>
          </a:bodyPr>
          <a:lstStyle/>
          <a:p>
            <a:pPr marL="342900" indent="-342900">
              <a:buFont typeface="Arial"/>
              <a:buChar char="•"/>
            </a:pPr>
            <a:r>
              <a:rPr lang="en-US" sz="2400" dirty="0"/>
              <a:t>Instance methods, by definition, require that you create an instance before you can use them. </a:t>
            </a:r>
            <a:r>
              <a:rPr lang="en-US" sz="2400" u="sng" dirty="0">
                <a:solidFill>
                  <a:schemeClr val="accent2"/>
                </a:solidFill>
              </a:rPr>
              <a:t>What if you want to call a method without an instance?</a:t>
            </a:r>
          </a:p>
          <a:p>
            <a:pPr algn="just"/>
            <a:r>
              <a:rPr lang="en-US" sz="2400" dirty="0"/>
              <a:t>That’s where JavaScript libraries come in. Libraries contain </a:t>
            </a:r>
            <a:r>
              <a:rPr lang="en-US" sz="2400" dirty="0">
                <a:solidFill>
                  <a:schemeClr val="accent3"/>
                </a:solidFill>
              </a:rPr>
              <a:t>methods</a:t>
            </a:r>
            <a:r>
              <a:rPr lang="en-US" sz="2400" dirty="0"/>
              <a:t> that you can call without creating an instance.</a:t>
            </a:r>
          </a:p>
          <a:p>
            <a:pPr marL="342900" indent="-342900">
              <a:buFont typeface="Arial"/>
              <a:buChar char="•"/>
            </a:pPr>
            <a:r>
              <a:rPr lang="en-US" sz="2400" dirty="0"/>
              <a:t>One such collection contains mathematical methods, aptly named the </a:t>
            </a:r>
            <a:r>
              <a:rPr lang="en-US" sz="2400" dirty="0">
                <a:solidFill>
                  <a:schemeClr val="accent5"/>
                </a:solidFill>
              </a:rPr>
              <a:t>Math</a:t>
            </a:r>
            <a:r>
              <a:rPr lang="en-US" sz="2400" dirty="0"/>
              <a:t> library.</a:t>
            </a:r>
          </a:p>
          <a:p>
            <a:pPr marL="342900" indent="-342900">
              <a:buFont typeface="Arial"/>
              <a:buChar char="•"/>
            </a:pPr>
            <a:r>
              <a:rPr lang="en-US" sz="2400" dirty="0"/>
              <a:t>Let’s see how you call the  </a:t>
            </a:r>
            <a:r>
              <a:rPr lang="en-US" sz="2400" dirty="0">
                <a:solidFill>
                  <a:srgbClr val="DC5924"/>
                </a:solidFill>
              </a:rPr>
              <a:t>.random() </a:t>
            </a:r>
            <a:r>
              <a:rPr lang="en-US" sz="2400" dirty="0"/>
              <a:t>method form the </a:t>
            </a:r>
            <a:r>
              <a:rPr lang="en-US" sz="2400" dirty="0">
                <a:solidFill>
                  <a:srgbClr val="DC5924"/>
                </a:solidFill>
              </a:rPr>
              <a:t>Math</a:t>
            </a:r>
            <a:r>
              <a:rPr lang="en-US" sz="2400" dirty="0"/>
              <a:t> library:</a:t>
            </a:r>
          </a:p>
        </p:txBody>
      </p:sp>
      <p:sp>
        <p:nvSpPr>
          <p:cNvPr id="5" name="Rectangle 4"/>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977035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152718"/>
            <a:ext cx="7620000" cy="1371600"/>
          </a:xfrm>
        </p:spPr>
        <p:txBody>
          <a:bodyPr/>
          <a:lstStyle/>
          <a:p>
            <a:r>
              <a:rPr lang="en-US" dirty="0"/>
              <a:t>Introduction to JS:</a:t>
            </a:r>
            <a:r>
              <a:rPr lang="ar-sa" dirty="0"/>
              <a:t> </a:t>
            </a:r>
            <a:r>
              <a:rPr lang="en-GB" dirty="0">
                <a:solidFill>
                  <a:srgbClr val="0000FF"/>
                </a:solidFill>
              </a:rPr>
              <a:t>Libraries</a:t>
            </a:r>
            <a:endParaRPr lang="en-US" dirty="0">
              <a:solidFill>
                <a:srgbClr val="0000FF"/>
              </a:solidFill>
            </a:endParaRPr>
          </a:p>
        </p:txBody>
      </p:sp>
      <p:sp>
        <p:nvSpPr>
          <p:cNvPr id="3" name="Content Placeholder 2"/>
          <p:cNvSpPr>
            <a:spLocks noGrp="1"/>
          </p:cNvSpPr>
          <p:nvPr>
            <p:ph idx="1"/>
          </p:nvPr>
        </p:nvSpPr>
        <p:spPr>
          <a:xfrm>
            <a:off x="1981200" y="1752600"/>
            <a:ext cx="8369301" cy="4881562"/>
          </a:xfrm>
        </p:spPr>
        <p:txBody>
          <a:bodyPr>
            <a:normAutofit/>
          </a:bodyPr>
          <a:lstStyle/>
          <a:p>
            <a:pPr marL="342900" indent="-342900">
              <a:buFont typeface="Arial"/>
              <a:buChar char="•"/>
            </a:pPr>
            <a:r>
              <a:rPr lang="en-US" sz="2400" dirty="0"/>
              <a:t>Example: </a:t>
            </a:r>
          </a:p>
          <a:p>
            <a:pPr marL="342900" indent="-342900">
              <a:buFont typeface="Arial"/>
              <a:buChar char="•"/>
            </a:pPr>
            <a:endParaRPr lang="en-US" sz="2400" dirty="0"/>
          </a:p>
          <a:p>
            <a:pPr marL="342900" indent="-342900">
              <a:buFont typeface="Arial"/>
              <a:buChar char="•"/>
            </a:pPr>
            <a:endParaRPr lang="en-US" sz="2400" dirty="0"/>
          </a:p>
          <a:p>
            <a:pPr marL="342900" indent="-342900">
              <a:buFont typeface="Arial"/>
              <a:buChar char="•"/>
            </a:pPr>
            <a:endParaRPr lang="en-US" sz="2400" dirty="0"/>
          </a:p>
          <a:p>
            <a:r>
              <a:rPr lang="en-US" sz="2400" dirty="0"/>
              <a:t>In the example above, we called the </a:t>
            </a:r>
            <a:r>
              <a:rPr lang="en-US" sz="2400" dirty="0">
                <a:solidFill>
                  <a:srgbClr val="DC5924"/>
                </a:solidFill>
              </a:rPr>
              <a:t>.random() </a:t>
            </a:r>
            <a:r>
              <a:rPr lang="en-US" sz="2400" dirty="0"/>
              <a:t>method by appending the library name with a period, the name of the method, and opening (</a:t>
            </a:r>
            <a:r>
              <a:rPr lang="en-US" sz="2400" dirty="0">
                <a:solidFill>
                  <a:srgbClr val="DC5924"/>
                </a:solidFill>
              </a:rPr>
              <a:t>(</a:t>
            </a:r>
            <a:r>
              <a:rPr lang="en-US" sz="2400" dirty="0"/>
              <a:t>) and closing (</a:t>
            </a:r>
            <a:r>
              <a:rPr lang="en-US" sz="2400" dirty="0">
                <a:solidFill>
                  <a:srgbClr val="DC5924"/>
                </a:solidFill>
              </a:rPr>
              <a:t>)</a:t>
            </a:r>
            <a:r>
              <a:rPr lang="en-US" sz="2400" dirty="0"/>
              <a:t>) parentheses. This method returns a random number between 0 and 1. This code prints a random number between 0 and 1. </a:t>
            </a:r>
          </a:p>
          <a:p>
            <a:r>
              <a:rPr lang="en-US" sz="2400" dirty="0"/>
              <a:t>To generate a random number between 0 and 50, we could multiply this result by 50, like so: </a:t>
            </a:r>
          </a:p>
          <a:p>
            <a:pPr marL="342900" indent="-342900">
              <a:buFont typeface="Arial"/>
              <a:buChar char="•"/>
            </a:pPr>
            <a:endParaRPr lang="en-US" sz="2400" dirty="0"/>
          </a:p>
        </p:txBody>
      </p:sp>
      <p:pic>
        <p:nvPicPr>
          <p:cNvPr id="2" name="Picture 1" descr="Screen Shot 2018-03-02 at 12.58.2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6091" y="2212376"/>
            <a:ext cx="6988069" cy="1418167"/>
          </a:xfrm>
          <a:prstGeom prst="rect">
            <a:avLst/>
          </a:prstGeom>
        </p:spPr>
      </p:pic>
    </p:spTree>
    <p:extLst>
      <p:ext uri="{BB962C8B-B14F-4D97-AF65-F5344CB8AC3E}">
        <p14:creationId xmlns:p14="http://schemas.microsoft.com/office/powerpoint/2010/main" val="307545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899160"/>
            <a:ext cx="7620000" cy="5227003"/>
          </a:xfrm>
        </p:spPr>
        <p:txBody>
          <a:bodyPr>
            <a:normAutofit/>
          </a:bodyPr>
          <a:lstStyle/>
          <a:p>
            <a:r>
              <a:rPr lang="en-US" sz="4000" dirty="0">
                <a:solidFill>
                  <a:schemeClr val="tx2"/>
                </a:solidFill>
              </a:rPr>
              <a:t>JavaScript:</a:t>
            </a:r>
            <a:br>
              <a:rPr lang="en-US" sz="4000" dirty="0"/>
            </a:br>
            <a:endParaRPr lang="en-US" sz="4000" dirty="0"/>
          </a:p>
          <a:p>
            <a:pPr marL="457200" indent="-457200">
              <a:buFont typeface="Arial"/>
              <a:buChar char="•"/>
            </a:pPr>
            <a:r>
              <a:rPr lang="en-US" sz="3200" dirty="0">
                <a:solidFill>
                  <a:schemeClr val="accent3"/>
                </a:solidFill>
              </a:rPr>
              <a:t>Introduction</a:t>
            </a:r>
          </a:p>
          <a:p>
            <a:pPr marL="457200" indent="-457200">
              <a:buFont typeface="Arial"/>
              <a:buChar char="•"/>
            </a:pPr>
            <a:r>
              <a:rPr lang="en-US" sz="3200" dirty="0">
                <a:solidFill>
                  <a:schemeClr val="accent3"/>
                </a:solidFill>
              </a:rPr>
              <a:t>Variable</a:t>
            </a:r>
          </a:p>
          <a:p>
            <a:pPr marL="457200" indent="-457200">
              <a:buFont typeface="Arial"/>
              <a:buChar char="•"/>
            </a:pPr>
            <a:r>
              <a:rPr lang="en-US" sz="3200" dirty="0">
                <a:solidFill>
                  <a:schemeClr val="accent3"/>
                </a:solidFill>
              </a:rPr>
              <a:t>Control flow </a:t>
            </a:r>
          </a:p>
          <a:p>
            <a:pPr marL="457200" indent="-457200">
              <a:buFont typeface="Arial"/>
              <a:buChar char="•"/>
            </a:pPr>
            <a:r>
              <a:rPr lang="en-US" sz="3200" dirty="0">
                <a:solidFill>
                  <a:schemeClr val="accent3"/>
                </a:solidFill>
              </a:rPr>
              <a:t>Functions</a:t>
            </a:r>
          </a:p>
          <a:p>
            <a:pPr marL="457200" indent="-457200">
              <a:buFont typeface="Arial"/>
              <a:buChar char="•"/>
            </a:pPr>
            <a:r>
              <a:rPr lang="en-US" sz="3200" dirty="0">
                <a:solidFill>
                  <a:schemeClr val="accent3"/>
                </a:solidFill>
              </a:rPr>
              <a:t>Scope</a:t>
            </a:r>
          </a:p>
        </p:txBody>
      </p:sp>
    </p:spTree>
    <p:extLst>
      <p:ext uri="{BB962C8B-B14F-4D97-AF65-F5344CB8AC3E}">
        <p14:creationId xmlns:p14="http://schemas.microsoft.com/office/powerpoint/2010/main" val="2726844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152718"/>
            <a:ext cx="7620000" cy="1371600"/>
          </a:xfrm>
        </p:spPr>
        <p:txBody>
          <a:bodyPr/>
          <a:lstStyle/>
          <a:p>
            <a:r>
              <a:rPr lang="en-US" dirty="0"/>
              <a:t>Introduction to JS:</a:t>
            </a:r>
            <a:r>
              <a:rPr lang="ar-sa" dirty="0"/>
              <a:t> </a:t>
            </a:r>
            <a:r>
              <a:rPr lang="en-GB" dirty="0">
                <a:solidFill>
                  <a:srgbClr val="0000FF"/>
                </a:solidFill>
              </a:rPr>
              <a:t>Libraries</a:t>
            </a:r>
            <a:endParaRPr lang="en-US" dirty="0">
              <a:solidFill>
                <a:srgbClr val="0000FF"/>
              </a:solidFill>
            </a:endParaRPr>
          </a:p>
        </p:txBody>
      </p:sp>
      <p:sp>
        <p:nvSpPr>
          <p:cNvPr id="3" name="Content Placeholder 2"/>
          <p:cNvSpPr>
            <a:spLocks noGrp="1"/>
          </p:cNvSpPr>
          <p:nvPr>
            <p:ph idx="1"/>
          </p:nvPr>
        </p:nvSpPr>
        <p:spPr>
          <a:xfrm>
            <a:off x="1981200" y="1752600"/>
            <a:ext cx="8369301" cy="4881562"/>
          </a:xfrm>
        </p:spPr>
        <p:txBody>
          <a:bodyPr>
            <a:normAutofit/>
          </a:bodyPr>
          <a:lstStyle/>
          <a:p>
            <a:pPr algn="just"/>
            <a:r>
              <a:rPr lang="en-US" sz="2400" dirty="0"/>
              <a:t>To generate a random number between 0 and 50, we could multiply this result by 50, like so:</a:t>
            </a:r>
          </a:p>
          <a:p>
            <a:pPr algn="just"/>
            <a:endParaRPr lang="en-US" sz="2400" dirty="0"/>
          </a:p>
          <a:p>
            <a:pPr algn="just"/>
            <a:endParaRPr lang="en-US" sz="2400" dirty="0"/>
          </a:p>
          <a:p>
            <a:pPr algn="just"/>
            <a:r>
              <a:rPr lang="en-US" sz="2400" dirty="0"/>
              <a:t>The answer in the example above will most likely be a decimal. To ensure the answer is a whole number, JavaScript provides a built-in method called </a:t>
            </a:r>
            <a:r>
              <a:rPr lang="en-US" sz="2400" dirty="0" err="1">
                <a:solidFill>
                  <a:srgbClr val="DC5924"/>
                </a:solidFill>
              </a:rPr>
              <a:t>Math.floor</a:t>
            </a:r>
            <a:r>
              <a:rPr lang="en-US" sz="2400" dirty="0">
                <a:solidFill>
                  <a:srgbClr val="DC5924"/>
                </a:solidFill>
              </a:rPr>
              <a:t>(). </a:t>
            </a:r>
            <a:r>
              <a:rPr lang="en-US" sz="2400" dirty="0" err="1">
                <a:solidFill>
                  <a:srgbClr val="DC5924"/>
                </a:solidFill>
              </a:rPr>
              <a:t>Math.floor</a:t>
            </a:r>
            <a:r>
              <a:rPr lang="en-US" sz="2400" dirty="0">
                <a:solidFill>
                  <a:srgbClr val="DC5924"/>
                </a:solidFill>
              </a:rPr>
              <a:t>() </a:t>
            </a:r>
            <a:r>
              <a:rPr lang="en-US" sz="2400" dirty="0"/>
              <a:t>takes a decimal number, and rounds down to the nearest whole number. You can use </a:t>
            </a:r>
            <a:r>
              <a:rPr lang="en-US" sz="2400" dirty="0" err="1">
                <a:solidFill>
                  <a:srgbClr val="DC5924"/>
                </a:solidFill>
              </a:rPr>
              <a:t>Math.floor</a:t>
            </a:r>
            <a:r>
              <a:rPr lang="en-US" sz="2400" dirty="0">
                <a:solidFill>
                  <a:srgbClr val="DC5924"/>
                </a:solidFill>
              </a:rPr>
              <a:t>() </a:t>
            </a:r>
            <a:r>
              <a:rPr lang="en-US" sz="2400" dirty="0"/>
              <a:t>to round a random number like this: </a:t>
            </a:r>
          </a:p>
          <a:p>
            <a:pPr marL="342900" indent="-342900">
              <a:buFont typeface="Arial"/>
              <a:buChar char="•"/>
            </a:pPr>
            <a:endParaRPr lang="en-US" sz="2400" dirty="0"/>
          </a:p>
        </p:txBody>
      </p:sp>
      <p:pic>
        <p:nvPicPr>
          <p:cNvPr id="5" name="Picture 4" descr="Screen Shot 2018-03-02 at 13.00.0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4694" y="2624665"/>
            <a:ext cx="6261643" cy="900111"/>
          </a:xfrm>
          <a:prstGeom prst="rect">
            <a:avLst/>
          </a:prstGeom>
        </p:spPr>
      </p:pic>
    </p:spTree>
    <p:extLst>
      <p:ext uri="{BB962C8B-B14F-4D97-AF65-F5344CB8AC3E}">
        <p14:creationId xmlns:p14="http://schemas.microsoft.com/office/powerpoint/2010/main" val="4302451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152718"/>
            <a:ext cx="7620000" cy="1371600"/>
          </a:xfrm>
        </p:spPr>
        <p:txBody>
          <a:bodyPr/>
          <a:lstStyle/>
          <a:p>
            <a:r>
              <a:rPr lang="en-US" dirty="0"/>
              <a:t>Introduction to JS:</a:t>
            </a:r>
            <a:r>
              <a:rPr lang="ar-sa" dirty="0"/>
              <a:t> </a:t>
            </a:r>
            <a:r>
              <a:rPr lang="en-GB" dirty="0">
                <a:solidFill>
                  <a:srgbClr val="0000FF"/>
                </a:solidFill>
              </a:rPr>
              <a:t>Libraries</a:t>
            </a:r>
            <a:endParaRPr lang="en-US" dirty="0">
              <a:solidFill>
                <a:srgbClr val="0000FF"/>
              </a:solidFill>
            </a:endParaRPr>
          </a:p>
        </p:txBody>
      </p:sp>
      <p:sp>
        <p:nvSpPr>
          <p:cNvPr id="3" name="Content Placeholder 2"/>
          <p:cNvSpPr>
            <a:spLocks noGrp="1"/>
          </p:cNvSpPr>
          <p:nvPr>
            <p:ph idx="1"/>
          </p:nvPr>
        </p:nvSpPr>
        <p:spPr>
          <a:xfrm>
            <a:off x="1981200" y="1752600"/>
            <a:ext cx="8369301" cy="4881562"/>
          </a:xfrm>
        </p:spPr>
        <p:txBody>
          <a:bodyPr>
            <a:normAutofit/>
          </a:bodyPr>
          <a:lstStyle/>
          <a:p>
            <a:pPr marL="342900" indent="-342900">
              <a:buFont typeface="Arial"/>
              <a:buChar char="•"/>
            </a:pPr>
            <a:endParaRPr lang="en-US" sz="2400" dirty="0"/>
          </a:p>
          <a:p>
            <a:pPr marL="342900" indent="-342900">
              <a:buFont typeface="Arial"/>
              <a:buChar char="•"/>
            </a:pPr>
            <a:endParaRPr lang="en-US" sz="2400" dirty="0"/>
          </a:p>
          <a:p>
            <a:r>
              <a:rPr lang="en-US" sz="2400" dirty="0">
                <a:solidFill>
                  <a:schemeClr val="accent3"/>
                </a:solidFill>
              </a:rPr>
              <a:t>In this case:</a:t>
            </a:r>
          </a:p>
          <a:p>
            <a:pPr marL="457200" indent="-457200">
              <a:buFont typeface="+mj-lt"/>
              <a:buAutoNum type="arabicPeriod"/>
            </a:pPr>
            <a:r>
              <a:rPr lang="en-US" sz="2400" dirty="0" err="1">
                <a:solidFill>
                  <a:schemeClr val="accent5"/>
                </a:solidFill>
              </a:rPr>
              <a:t>Math.random</a:t>
            </a:r>
            <a:r>
              <a:rPr lang="en-US" sz="2400" dirty="0"/>
              <a:t> generates a random number between 0 and 1.</a:t>
            </a:r>
          </a:p>
          <a:p>
            <a:pPr marL="457200" indent="-457200">
              <a:buFont typeface="+mj-lt"/>
              <a:buAutoNum type="arabicPeriod"/>
            </a:pPr>
            <a:r>
              <a:rPr lang="en-US" sz="2400" dirty="0"/>
              <a:t>We then multiply that number by </a:t>
            </a:r>
            <a:r>
              <a:rPr lang="en-US" sz="2400" dirty="0">
                <a:solidFill>
                  <a:srgbClr val="DC5924"/>
                </a:solidFill>
              </a:rPr>
              <a:t>50</a:t>
            </a:r>
            <a:r>
              <a:rPr lang="en-US" sz="2400" dirty="0"/>
              <a:t>, so now we have a number between 0 and 50.</a:t>
            </a:r>
          </a:p>
          <a:p>
            <a:pPr marL="457200" indent="-457200">
              <a:buFont typeface="+mj-lt"/>
              <a:buAutoNum type="arabicPeriod"/>
            </a:pPr>
            <a:r>
              <a:rPr lang="en-US" sz="2400" dirty="0"/>
              <a:t>Then, </a:t>
            </a:r>
            <a:r>
              <a:rPr lang="en-US" sz="2400" dirty="0" err="1">
                <a:solidFill>
                  <a:srgbClr val="DC5924"/>
                </a:solidFill>
              </a:rPr>
              <a:t>Math.floor</a:t>
            </a:r>
            <a:r>
              <a:rPr lang="en-US" sz="2400" dirty="0">
                <a:solidFill>
                  <a:srgbClr val="DC5924"/>
                </a:solidFill>
              </a:rPr>
              <a:t> </a:t>
            </a:r>
            <a:r>
              <a:rPr lang="en-US" sz="2400" dirty="0"/>
              <a:t>rounds the number down to the nearest whole number.</a:t>
            </a:r>
          </a:p>
          <a:p>
            <a:pPr marL="342900" indent="-342900">
              <a:buFont typeface="Arial"/>
              <a:buChar char="•"/>
            </a:pPr>
            <a:endParaRPr lang="en-US" sz="2400" dirty="0"/>
          </a:p>
        </p:txBody>
      </p:sp>
      <p:pic>
        <p:nvPicPr>
          <p:cNvPr id="2" name="Picture 1" descr="Screen Shot 2018-03-02 at 13.02.2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4501" y="1752601"/>
            <a:ext cx="6449384" cy="927099"/>
          </a:xfrm>
          <a:prstGeom prst="rect">
            <a:avLst/>
          </a:prstGeom>
        </p:spPr>
      </p:pic>
    </p:spTree>
    <p:extLst>
      <p:ext uri="{BB962C8B-B14F-4D97-AF65-F5344CB8AC3E}">
        <p14:creationId xmlns:p14="http://schemas.microsoft.com/office/powerpoint/2010/main" val="2929146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152718"/>
            <a:ext cx="7620000" cy="1371600"/>
          </a:xfrm>
        </p:spPr>
        <p:txBody>
          <a:bodyPr/>
          <a:lstStyle/>
          <a:p>
            <a:r>
              <a:rPr lang="en-US" dirty="0"/>
              <a:t>Introduction to JS:</a:t>
            </a:r>
            <a:r>
              <a:rPr lang="ar-sa" dirty="0"/>
              <a:t> </a:t>
            </a:r>
            <a:r>
              <a:rPr lang="en-GB" dirty="0">
                <a:solidFill>
                  <a:srgbClr val="0000FF"/>
                </a:solidFill>
              </a:rPr>
              <a:t>Libraries</a:t>
            </a:r>
            <a:endParaRPr lang="en-US" dirty="0">
              <a:solidFill>
                <a:srgbClr val="0000FF"/>
              </a:solidFill>
            </a:endParaRPr>
          </a:p>
        </p:txBody>
      </p:sp>
      <p:sp>
        <p:nvSpPr>
          <p:cNvPr id="3" name="Content Placeholder 2"/>
          <p:cNvSpPr>
            <a:spLocks noGrp="1"/>
          </p:cNvSpPr>
          <p:nvPr>
            <p:ph idx="1"/>
          </p:nvPr>
        </p:nvSpPr>
        <p:spPr>
          <a:xfrm>
            <a:off x="1981200" y="1752600"/>
            <a:ext cx="8369301" cy="4881562"/>
          </a:xfrm>
        </p:spPr>
        <p:txBody>
          <a:bodyPr>
            <a:normAutofit fontScale="92500" lnSpcReduction="10000"/>
          </a:bodyPr>
          <a:lstStyle/>
          <a:p>
            <a:pPr algn="ctr"/>
            <a:r>
              <a:rPr lang="en-US" dirty="0">
                <a:solidFill>
                  <a:srgbClr val="DC5924"/>
                </a:solidFill>
              </a:rPr>
              <a:t>Exercise </a:t>
            </a:r>
          </a:p>
          <a:p>
            <a:pPr marL="514350" indent="-514350">
              <a:buFont typeface="+mj-lt"/>
              <a:buAutoNum type="arabicPeriod"/>
            </a:pPr>
            <a:r>
              <a:rPr lang="en-US" dirty="0"/>
              <a:t>Inside of a </a:t>
            </a:r>
            <a:r>
              <a:rPr lang="en-US" dirty="0" err="1">
                <a:solidFill>
                  <a:srgbClr val="DC5924"/>
                </a:solidFill>
              </a:rPr>
              <a:t>console.log</a:t>
            </a:r>
            <a:r>
              <a:rPr lang="en-US" dirty="0"/>
              <a:t>, create a random number with </a:t>
            </a:r>
            <a:r>
              <a:rPr lang="en-US" dirty="0" err="1">
                <a:solidFill>
                  <a:srgbClr val="DC5924"/>
                </a:solidFill>
              </a:rPr>
              <a:t>Math.random</a:t>
            </a:r>
            <a:r>
              <a:rPr lang="en-US" dirty="0"/>
              <a:t>, then multiply it by </a:t>
            </a:r>
            <a:r>
              <a:rPr lang="en-US" dirty="0">
                <a:solidFill>
                  <a:srgbClr val="DC5924"/>
                </a:solidFill>
              </a:rPr>
              <a:t>100</a:t>
            </a:r>
            <a:r>
              <a:rPr lang="en-US" dirty="0"/>
              <a:t>.</a:t>
            </a:r>
          </a:p>
          <a:p>
            <a:pPr marL="514350" indent="-514350">
              <a:buFont typeface="+mj-lt"/>
              <a:buAutoNum type="arabicPeriod"/>
            </a:pPr>
            <a:r>
              <a:rPr lang="en-US" dirty="0"/>
              <a:t>Now, utilize </a:t>
            </a:r>
            <a:r>
              <a:rPr lang="en-US" dirty="0" err="1">
                <a:solidFill>
                  <a:srgbClr val="DC5924"/>
                </a:solidFill>
              </a:rPr>
              <a:t>Math.floor</a:t>
            </a:r>
            <a:r>
              <a:rPr lang="en-US" dirty="0">
                <a:solidFill>
                  <a:srgbClr val="DC5924"/>
                </a:solidFill>
              </a:rPr>
              <a:t> </a:t>
            </a:r>
            <a:r>
              <a:rPr lang="en-US" dirty="0"/>
              <a:t>to make the output a whole number.</a:t>
            </a:r>
          </a:p>
          <a:p>
            <a:pPr algn="ctr"/>
            <a:r>
              <a:rPr lang="en-US" dirty="0"/>
              <a:t>Inside the </a:t>
            </a:r>
            <a:r>
              <a:rPr lang="en-US" dirty="0" err="1">
                <a:solidFill>
                  <a:srgbClr val="DC5924"/>
                </a:solidFill>
              </a:rPr>
              <a:t>console.log</a:t>
            </a:r>
            <a:r>
              <a:rPr lang="en-US" dirty="0">
                <a:solidFill>
                  <a:srgbClr val="DC5924"/>
                </a:solidFill>
              </a:rPr>
              <a:t> </a:t>
            </a:r>
            <a:r>
              <a:rPr lang="en-US" dirty="0"/>
              <a:t>you wrote in the last step, put </a:t>
            </a:r>
            <a:r>
              <a:rPr lang="en-US" dirty="0" err="1">
                <a:solidFill>
                  <a:srgbClr val="DC5924"/>
                </a:solidFill>
              </a:rPr>
              <a:t>Math.random</a:t>
            </a:r>
            <a:r>
              <a:rPr lang="en-US" dirty="0">
                <a:solidFill>
                  <a:srgbClr val="DC5924"/>
                </a:solidFill>
              </a:rPr>
              <a:t>() * 100 </a:t>
            </a:r>
            <a:r>
              <a:rPr lang="en-US" dirty="0"/>
              <a:t>inside the parentheses of </a:t>
            </a:r>
            <a:r>
              <a:rPr lang="en-US" dirty="0" err="1">
                <a:solidFill>
                  <a:srgbClr val="DC5924"/>
                </a:solidFill>
              </a:rPr>
              <a:t>Math.floor</a:t>
            </a:r>
            <a:r>
              <a:rPr lang="en-US" dirty="0"/>
              <a:t>.</a:t>
            </a:r>
          </a:p>
          <a:p>
            <a:pPr marL="457200" indent="-457200">
              <a:buFont typeface="Arial"/>
              <a:buChar char="•"/>
            </a:pPr>
            <a:r>
              <a:rPr lang="en-US" dirty="0"/>
              <a:t>Use the JavaScript documentation to find a method in the Number library</a:t>
            </a:r>
          </a:p>
          <a:p>
            <a:pPr algn="ctr"/>
            <a:r>
              <a:rPr lang="en-US" dirty="0">
                <a:hlinkClick r:id="rId2"/>
              </a:rPr>
              <a:t>https://developer.mozilla.org/en-US/docs/Web/JavaScript/Reference/Global_Objects/Number</a:t>
            </a:r>
            <a:r>
              <a:rPr lang="en-US" dirty="0"/>
              <a:t> </a:t>
            </a:r>
          </a:p>
          <a:p>
            <a:pPr marL="514350" indent="-514350">
              <a:buFont typeface="+mj-lt"/>
              <a:buAutoNum type="arabicPeriod"/>
            </a:pPr>
            <a:endParaRPr lang="en-US" dirty="0">
              <a:solidFill>
                <a:srgbClr val="DC5924"/>
              </a:solidFill>
            </a:endParaRPr>
          </a:p>
        </p:txBody>
      </p:sp>
      <p:sp>
        <p:nvSpPr>
          <p:cNvPr id="5" name="Rectangle 4"/>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2404446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152718"/>
            <a:ext cx="7620000" cy="1371600"/>
          </a:xfrm>
        </p:spPr>
        <p:txBody>
          <a:bodyPr/>
          <a:lstStyle/>
          <a:p>
            <a:r>
              <a:rPr lang="en-US" dirty="0"/>
              <a:t>Introduction to JS:</a:t>
            </a:r>
            <a:r>
              <a:rPr lang="ar-sa" dirty="0"/>
              <a:t> </a:t>
            </a:r>
            <a:r>
              <a:rPr lang="en-GB" dirty="0">
                <a:solidFill>
                  <a:srgbClr val="0000FF"/>
                </a:solidFill>
              </a:rPr>
              <a:t>Comment</a:t>
            </a:r>
            <a:endParaRPr lang="en-US" dirty="0">
              <a:solidFill>
                <a:srgbClr val="0000FF"/>
              </a:solidFill>
            </a:endParaRPr>
          </a:p>
        </p:txBody>
      </p:sp>
      <p:sp>
        <p:nvSpPr>
          <p:cNvPr id="3" name="Content Placeholder 2"/>
          <p:cNvSpPr>
            <a:spLocks noGrp="1"/>
          </p:cNvSpPr>
          <p:nvPr>
            <p:ph idx="1"/>
          </p:nvPr>
        </p:nvSpPr>
        <p:spPr>
          <a:xfrm>
            <a:off x="1981200" y="1752600"/>
            <a:ext cx="8369301" cy="4881562"/>
          </a:xfrm>
        </p:spPr>
        <p:txBody>
          <a:bodyPr>
            <a:normAutofit lnSpcReduction="10000"/>
          </a:bodyPr>
          <a:lstStyle/>
          <a:p>
            <a:endParaRPr lang="en-US" dirty="0"/>
          </a:p>
          <a:p>
            <a:pPr marL="514350" indent="-514350">
              <a:buFont typeface="+mj-lt"/>
              <a:buAutoNum type="arabicPeriod"/>
            </a:pPr>
            <a:r>
              <a:rPr lang="en-US" dirty="0">
                <a:solidFill>
                  <a:schemeClr val="accent3"/>
                </a:solidFill>
              </a:rPr>
              <a:t>A </a:t>
            </a:r>
            <a:r>
              <a:rPr lang="en-US" i="1" dirty="0">
                <a:solidFill>
                  <a:schemeClr val="accent3"/>
                </a:solidFill>
              </a:rPr>
              <a:t>single line comment</a:t>
            </a:r>
            <a:r>
              <a:rPr lang="en-US" dirty="0">
                <a:solidFill>
                  <a:schemeClr val="accent3"/>
                </a:solidFill>
              </a:rPr>
              <a:t> </a:t>
            </a:r>
            <a:r>
              <a:rPr lang="en-US" dirty="0"/>
              <a:t>will comment out a single line and is denoted with two forward slashes</a:t>
            </a:r>
            <a:r>
              <a:rPr lang="en-US" dirty="0">
                <a:solidFill>
                  <a:srgbClr val="DC5924"/>
                </a:solidFill>
              </a:rPr>
              <a:t> // </a:t>
            </a:r>
            <a:r>
              <a:rPr lang="en-US" dirty="0"/>
              <a:t>preceding a line of JavaScript code.</a:t>
            </a:r>
          </a:p>
          <a:p>
            <a:r>
              <a:rPr lang="en-US" sz="2600" dirty="0">
                <a:solidFill>
                  <a:srgbClr val="A6A6A6"/>
                </a:solidFill>
              </a:rPr>
              <a:t>// The first 5 decimals of pi </a:t>
            </a:r>
          </a:p>
          <a:p>
            <a:pPr algn="ctr"/>
            <a:r>
              <a:rPr lang="en-US" sz="2600" dirty="0" err="1">
                <a:solidFill>
                  <a:srgbClr val="DC5924"/>
                </a:solidFill>
              </a:rPr>
              <a:t>console</a:t>
            </a:r>
            <a:r>
              <a:rPr lang="en-US" sz="2600" dirty="0" err="1"/>
              <a:t>.</a:t>
            </a:r>
            <a:r>
              <a:rPr lang="en-US" sz="2600" dirty="0" err="1">
                <a:solidFill>
                  <a:schemeClr val="accent3">
                    <a:lumMod val="60000"/>
                    <a:lumOff val="40000"/>
                  </a:schemeClr>
                </a:solidFill>
              </a:rPr>
              <a:t>log</a:t>
            </a:r>
            <a:r>
              <a:rPr lang="en-US" sz="2600" dirty="0"/>
              <a:t>(</a:t>
            </a:r>
            <a:r>
              <a:rPr lang="en-US" sz="2600" dirty="0">
                <a:solidFill>
                  <a:schemeClr val="accent2"/>
                </a:solidFill>
              </a:rPr>
              <a:t>'Pi is equal to ' </a:t>
            </a:r>
            <a:r>
              <a:rPr lang="en-US" sz="2600" dirty="0"/>
              <a:t>+ </a:t>
            </a:r>
            <a:r>
              <a:rPr lang="en-US" sz="2600" dirty="0">
                <a:solidFill>
                  <a:schemeClr val="accent5"/>
                </a:solidFill>
              </a:rPr>
              <a:t>3.14159</a:t>
            </a:r>
            <a:r>
              <a:rPr lang="en-US" sz="2600" dirty="0"/>
              <a:t>);</a:t>
            </a:r>
          </a:p>
          <a:p>
            <a:pPr marL="514350" indent="-514350">
              <a:buFont typeface="+mj-lt"/>
              <a:buAutoNum type="arabicPeriod"/>
            </a:pPr>
            <a:r>
              <a:rPr lang="en-US" dirty="0">
                <a:solidFill>
                  <a:srgbClr val="526DB0"/>
                </a:solidFill>
              </a:rPr>
              <a:t>A </a:t>
            </a:r>
            <a:r>
              <a:rPr lang="en-US" i="1" dirty="0">
                <a:solidFill>
                  <a:srgbClr val="526DB0"/>
                </a:solidFill>
              </a:rPr>
              <a:t>multi-line comment</a:t>
            </a:r>
            <a:r>
              <a:rPr lang="en-US" dirty="0">
                <a:solidFill>
                  <a:srgbClr val="526DB0"/>
                </a:solidFill>
              </a:rPr>
              <a:t> </a:t>
            </a:r>
            <a:r>
              <a:rPr lang="en-US" dirty="0"/>
              <a:t>will comment out multiple lines and is denoted with</a:t>
            </a:r>
            <a:r>
              <a:rPr lang="en-US" dirty="0">
                <a:solidFill>
                  <a:schemeClr val="accent5"/>
                </a:solidFill>
              </a:rPr>
              <a:t> /* </a:t>
            </a:r>
            <a:r>
              <a:rPr lang="en-US" dirty="0"/>
              <a:t>to begin the comment, and </a:t>
            </a:r>
            <a:r>
              <a:rPr lang="en-US" dirty="0">
                <a:solidFill>
                  <a:srgbClr val="DC5924"/>
                </a:solidFill>
              </a:rPr>
              <a:t>*/ </a:t>
            </a:r>
            <a:r>
              <a:rPr lang="en-US" dirty="0"/>
              <a:t>to end the comment.</a:t>
            </a:r>
          </a:p>
          <a:p>
            <a:r>
              <a:rPr lang="en-US" sz="2600" dirty="0">
                <a:solidFill>
                  <a:schemeClr val="bg1">
                    <a:lumMod val="65000"/>
                  </a:schemeClr>
                </a:solidFill>
              </a:rPr>
              <a:t>/* </a:t>
            </a:r>
            <a:r>
              <a:rPr lang="en-US" sz="2600" dirty="0" err="1">
                <a:solidFill>
                  <a:schemeClr val="bg1">
                    <a:lumMod val="65000"/>
                  </a:schemeClr>
                </a:solidFill>
              </a:rPr>
              <a:t>console.log</a:t>
            </a:r>
            <a:r>
              <a:rPr lang="en-US" sz="2600" dirty="0">
                <a:solidFill>
                  <a:schemeClr val="bg1">
                    <a:lumMod val="65000"/>
                  </a:schemeClr>
                </a:solidFill>
              </a:rPr>
              <a:t>('All of this code'); </a:t>
            </a:r>
            <a:r>
              <a:rPr lang="en-US" sz="2600" dirty="0" err="1">
                <a:solidFill>
                  <a:schemeClr val="bg1">
                    <a:lumMod val="65000"/>
                  </a:schemeClr>
                </a:solidFill>
              </a:rPr>
              <a:t>console.log</a:t>
            </a:r>
            <a:r>
              <a:rPr lang="en-US" sz="2600" dirty="0">
                <a:solidFill>
                  <a:schemeClr val="bg1">
                    <a:lumMod val="65000"/>
                  </a:schemeClr>
                </a:solidFill>
              </a:rPr>
              <a:t>('Is commented out'); </a:t>
            </a:r>
            <a:r>
              <a:rPr lang="en-US" sz="2600" dirty="0" err="1">
                <a:solidFill>
                  <a:schemeClr val="bg1">
                    <a:lumMod val="65000"/>
                  </a:schemeClr>
                </a:solidFill>
              </a:rPr>
              <a:t>console.log</a:t>
            </a:r>
            <a:r>
              <a:rPr lang="en-US" sz="2600" dirty="0">
                <a:solidFill>
                  <a:schemeClr val="bg1">
                    <a:lumMod val="65000"/>
                  </a:schemeClr>
                </a:solidFill>
              </a:rPr>
              <a:t>('And will not be executed); */</a:t>
            </a:r>
          </a:p>
          <a:p>
            <a:pPr marL="514350" indent="-514350">
              <a:buFont typeface="+mj-lt"/>
              <a:buAutoNum type="arabicPeriod"/>
            </a:pPr>
            <a:endParaRPr lang="en-US" dirty="0">
              <a:solidFill>
                <a:srgbClr val="DC5924"/>
              </a:solidFill>
            </a:endParaRPr>
          </a:p>
        </p:txBody>
      </p:sp>
    </p:spTree>
    <p:extLst>
      <p:ext uri="{BB962C8B-B14F-4D97-AF65-F5344CB8AC3E}">
        <p14:creationId xmlns:p14="http://schemas.microsoft.com/office/powerpoint/2010/main" val="3390299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152718"/>
            <a:ext cx="7620000" cy="1371600"/>
          </a:xfrm>
        </p:spPr>
        <p:txBody>
          <a:bodyPr>
            <a:normAutofit/>
          </a:bodyPr>
          <a:lstStyle/>
          <a:p>
            <a:r>
              <a:rPr lang="en-US" dirty="0"/>
              <a:t>Introduction to JS:</a:t>
            </a:r>
            <a:r>
              <a:rPr lang="ar-sa" dirty="0"/>
              <a:t> </a:t>
            </a:r>
            <a:r>
              <a:rPr lang="en-GB" dirty="0">
                <a:solidFill>
                  <a:srgbClr val="0000FF"/>
                </a:solidFill>
              </a:rPr>
              <a:t>Review Type and Operators</a:t>
            </a:r>
            <a:endParaRPr lang="en-US" dirty="0">
              <a:solidFill>
                <a:srgbClr val="0000FF"/>
              </a:solidFill>
            </a:endParaRPr>
          </a:p>
        </p:txBody>
      </p:sp>
      <p:sp>
        <p:nvSpPr>
          <p:cNvPr id="3" name="Content Placeholder 2"/>
          <p:cNvSpPr>
            <a:spLocks noGrp="1"/>
          </p:cNvSpPr>
          <p:nvPr>
            <p:ph idx="1"/>
          </p:nvPr>
        </p:nvSpPr>
        <p:spPr>
          <a:xfrm>
            <a:off x="1981200" y="1752600"/>
            <a:ext cx="8369301" cy="4881562"/>
          </a:xfrm>
        </p:spPr>
        <p:txBody>
          <a:bodyPr>
            <a:normAutofit fontScale="92500" lnSpcReduction="20000"/>
          </a:bodyPr>
          <a:lstStyle/>
          <a:p>
            <a:r>
              <a:rPr lang="en-US" dirty="0"/>
              <a:t>Let's take one more glance at the concepts we just learned:</a:t>
            </a:r>
          </a:p>
          <a:p>
            <a:pPr marL="457200" indent="-457200">
              <a:buFont typeface="Arial"/>
              <a:buChar char="•"/>
            </a:pPr>
            <a:r>
              <a:rPr lang="en-US" dirty="0"/>
              <a:t>Four essential data types in JavaScript include strings, numbers, </a:t>
            </a:r>
            <a:r>
              <a:rPr lang="en-US" dirty="0" err="1"/>
              <a:t>booleans</a:t>
            </a:r>
            <a:r>
              <a:rPr lang="en-US" dirty="0"/>
              <a:t>, and null.</a:t>
            </a:r>
          </a:p>
          <a:p>
            <a:pPr marL="457200" indent="-457200">
              <a:buFont typeface="Arial"/>
              <a:buChar char="•"/>
            </a:pPr>
            <a:r>
              <a:rPr lang="en-US" dirty="0"/>
              <a:t>Data is printed, or logged, to the console with </a:t>
            </a:r>
            <a:r>
              <a:rPr lang="en-US" dirty="0" err="1">
                <a:solidFill>
                  <a:schemeClr val="accent5"/>
                </a:solidFill>
              </a:rPr>
              <a:t>console.log</a:t>
            </a:r>
            <a:r>
              <a:rPr lang="en-US" dirty="0">
                <a:solidFill>
                  <a:schemeClr val="accent5"/>
                </a:solidFill>
              </a:rPr>
              <a:t>()</a:t>
            </a:r>
            <a:r>
              <a:rPr lang="en-US" dirty="0"/>
              <a:t>.</a:t>
            </a:r>
          </a:p>
          <a:p>
            <a:pPr marL="457200" indent="-457200">
              <a:buFont typeface="Arial"/>
              <a:buChar char="•"/>
            </a:pPr>
            <a:r>
              <a:rPr lang="en-US" dirty="0"/>
              <a:t>Four built-in mathematical operators include </a:t>
            </a:r>
            <a:r>
              <a:rPr lang="en-US" dirty="0">
                <a:solidFill>
                  <a:srgbClr val="DC5924"/>
                </a:solidFill>
              </a:rPr>
              <a:t>+, -, *</a:t>
            </a:r>
            <a:r>
              <a:rPr lang="en-US" dirty="0"/>
              <a:t>, and </a:t>
            </a:r>
            <a:r>
              <a:rPr lang="en-US" dirty="0">
                <a:solidFill>
                  <a:srgbClr val="DC5924"/>
                </a:solidFill>
              </a:rPr>
              <a:t>/</a:t>
            </a:r>
            <a:r>
              <a:rPr lang="en-US" dirty="0"/>
              <a:t>.</a:t>
            </a:r>
          </a:p>
          <a:p>
            <a:pPr marL="457200" indent="-457200">
              <a:buFont typeface="Arial"/>
              <a:buChar char="•"/>
            </a:pPr>
            <a:r>
              <a:rPr lang="en-US" dirty="0"/>
              <a:t>JavaScript associates certain properties with different data types.</a:t>
            </a:r>
          </a:p>
          <a:p>
            <a:pPr marL="457200" indent="-457200">
              <a:buFont typeface="Arial"/>
              <a:buChar char="•"/>
            </a:pPr>
            <a:r>
              <a:rPr lang="en-US" dirty="0"/>
              <a:t>JavaScript has built-in methods for different data types.</a:t>
            </a:r>
          </a:p>
          <a:p>
            <a:pPr marL="457200" indent="-457200">
              <a:buFont typeface="Arial"/>
              <a:buChar char="•"/>
            </a:pPr>
            <a:r>
              <a:rPr lang="en-US" dirty="0"/>
              <a:t>Libraries are collections of methods that can be called without an instance.</a:t>
            </a:r>
          </a:p>
          <a:p>
            <a:pPr marL="457200" indent="-457200">
              <a:buFont typeface="Arial"/>
              <a:buChar char="•"/>
            </a:pPr>
            <a:r>
              <a:rPr lang="en-US" dirty="0"/>
              <a:t>You can write single-line comments with </a:t>
            </a:r>
            <a:r>
              <a:rPr lang="en-US" dirty="0">
                <a:solidFill>
                  <a:srgbClr val="DC5924"/>
                </a:solidFill>
              </a:rPr>
              <a:t>// </a:t>
            </a:r>
            <a:r>
              <a:rPr lang="en-US" dirty="0"/>
              <a:t>and multi-line comments between </a:t>
            </a:r>
            <a:r>
              <a:rPr lang="en-US" dirty="0">
                <a:solidFill>
                  <a:srgbClr val="DC5924"/>
                </a:solidFill>
              </a:rPr>
              <a:t>/* </a:t>
            </a:r>
            <a:r>
              <a:rPr lang="en-US" dirty="0"/>
              <a:t>and </a:t>
            </a:r>
            <a:r>
              <a:rPr lang="en-US" dirty="0">
                <a:solidFill>
                  <a:srgbClr val="DC5924"/>
                </a:solidFill>
              </a:rPr>
              <a:t>*/</a:t>
            </a:r>
            <a:r>
              <a:rPr lang="en-US" dirty="0"/>
              <a:t>.</a:t>
            </a:r>
          </a:p>
          <a:p>
            <a:endParaRPr lang="en-US" dirty="0">
              <a:solidFill>
                <a:srgbClr val="DC5924"/>
              </a:solidFill>
            </a:endParaRPr>
          </a:p>
        </p:txBody>
      </p:sp>
    </p:spTree>
    <p:extLst>
      <p:ext uri="{BB962C8B-B14F-4D97-AF65-F5344CB8AC3E}">
        <p14:creationId xmlns:p14="http://schemas.microsoft.com/office/powerpoint/2010/main" val="649205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127760"/>
            <a:ext cx="7620000" cy="4998403"/>
          </a:xfrm>
        </p:spPr>
        <p:txBody>
          <a:bodyPr>
            <a:normAutofit/>
          </a:bodyPr>
          <a:lstStyle/>
          <a:p>
            <a:r>
              <a:rPr lang="en-US" sz="4000" dirty="0">
                <a:solidFill>
                  <a:schemeClr val="tx2"/>
                </a:solidFill>
              </a:rPr>
              <a:t>JavaScript:</a:t>
            </a:r>
            <a:br>
              <a:rPr lang="en-US" sz="4000" dirty="0"/>
            </a:br>
            <a:endParaRPr lang="en-US" sz="4000" dirty="0"/>
          </a:p>
          <a:p>
            <a:pPr marL="457200" indent="-457200">
              <a:buFont typeface="Arial"/>
              <a:buChar char="•"/>
            </a:pPr>
            <a:r>
              <a:rPr lang="en-US" sz="3200" dirty="0">
                <a:solidFill>
                  <a:srgbClr val="97A7D0"/>
                </a:solidFill>
              </a:rPr>
              <a:t>Introduction</a:t>
            </a:r>
          </a:p>
          <a:p>
            <a:pPr marL="457200" indent="-457200">
              <a:buFont typeface="Arial"/>
              <a:buChar char="•"/>
            </a:pPr>
            <a:r>
              <a:rPr lang="en-US" sz="3200" dirty="0">
                <a:solidFill>
                  <a:schemeClr val="accent3">
                    <a:lumMod val="50000"/>
                  </a:schemeClr>
                </a:solidFill>
              </a:rPr>
              <a:t>Variable</a:t>
            </a:r>
          </a:p>
          <a:p>
            <a:pPr marL="457200" indent="-457200">
              <a:buFont typeface="Arial"/>
              <a:buChar char="•"/>
            </a:pPr>
            <a:r>
              <a:rPr lang="en-US" sz="3200" dirty="0">
                <a:solidFill>
                  <a:schemeClr val="accent3">
                    <a:lumMod val="60000"/>
                    <a:lumOff val="40000"/>
                  </a:schemeClr>
                </a:solidFill>
              </a:rPr>
              <a:t>Control flow</a:t>
            </a:r>
          </a:p>
          <a:p>
            <a:pPr marL="457200" indent="-457200">
              <a:buFont typeface="Arial"/>
              <a:buChar char="•"/>
            </a:pPr>
            <a:r>
              <a:rPr lang="en-US" sz="3200" dirty="0">
                <a:solidFill>
                  <a:srgbClr val="97A7D0"/>
                </a:solidFill>
              </a:rPr>
              <a:t>Functions </a:t>
            </a:r>
          </a:p>
          <a:p>
            <a:pPr marL="457200" indent="-457200">
              <a:buFont typeface="Arial"/>
              <a:buChar char="•"/>
            </a:pPr>
            <a:r>
              <a:rPr lang="en-US" sz="3200" dirty="0">
                <a:solidFill>
                  <a:srgbClr val="97A7D0"/>
                </a:solidFill>
              </a:rPr>
              <a:t>Scope</a:t>
            </a:r>
          </a:p>
        </p:txBody>
      </p:sp>
    </p:spTree>
    <p:extLst>
      <p:ext uri="{BB962C8B-B14F-4D97-AF65-F5344CB8AC3E}">
        <p14:creationId xmlns:p14="http://schemas.microsoft.com/office/powerpoint/2010/main" val="2669493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718"/>
            <a:ext cx="7620000" cy="1371600"/>
          </a:xfrm>
        </p:spPr>
        <p:txBody>
          <a:bodyPr>
            <a:normAutofit/>
          </a:bodyPr>
          <a:lstStyle/>
          <a:p>
            <a:r>
              <a:rPr lang="en-US" dirty="0"/>
              <a:t>Introduction to JS:</a:t>
            </a:r>
            <a:r>
              <a:rPr lang="ar-sa" dirty="0"/>
              <a:t> </a:t>
            </a:r>
            <a:r>
              <a:rPr lang="en-GB" dirty="0">
                <a:solidFill>
                  <a:srgbClr val="0000FF"/>
                </a:solidFill>
              </a:rPr>
              <a:t>Variables</a:t>
            </a:r>
            <a:endParaRPr lang="en-US" dirty="0"/>
          </a:p>
        </p:txBody>
      </p:sp>
      <p:sp>
        <p:nvSpPr>
          <p:cNvPr id="3" name="Content Placeholder 2"/>
          <p:cNvSpPr>
            <a:spLocks noGrp="1"/>
          </p:cNvSpPr>
          <p:nvPr>
            <p:ph idx="1"/>
          </p:nvPr>
        </p:nvSpPr>
        <p:spPr>
          <a:xfrm>
            <a:off x="1981200" y="2434167"/>
            <a:ext cx="7620000" cy="3691996"/>
          </a:xfrm>
        </p:spPr>
        <p:txBody>
          <a:bodyPr>
            <a:normAutofit/>
          </a:bodyPr>
          <a:lstStyle/>
          <a:p>
            <a:pPr algn="just"/>
            <a:r>
              <a:rPr lang="en-US" sz="2400" dirty="0">
                <a:solidFill>
                  <a:schemeClr val="accent3"/>
                </a:solidFill>
              </a:rPr>
              <a:t>Variables hold reusable data in a program.</a:t>
            </a:r>
          </a:p>
          <a:p>
            <a:pPr marL="342900" indent="-342900">
              <a:buFont typeface="Arial"/>
              <a:buChar char="•"/>
            </a:pPr>
            <a:r>
              <a:rPr lang="en-US" sz="2400" dirty="0" err="1">
                <a:solidFill>
                  <a:srgbClr val="DC5924"/>
                </a:solidFill>
              </a:rPr>
              <a:t>Const</a:t>
            </a:r>
            <a:r>
              <a:rPr lang="en-US" sz="2400" dirty="0">
                <a:solidFill>
                  <a:srgbClr val="DC5924"/>
                </a:solidFill>
              </a:rPr>
              <a:t> </a:t>
            </a:r>
            <a:r>
              <a:rPr lang="en-US" sz="2400" dirty="0"/>
              <a:t>Variables.</a:t>
            </a:r>
          </a:p>
          <a:p>
            <a:pPr marL="342900" indent="-342900">
              <a:buFont typeface="Arial"/>
              <a:buChar char="•"/>
            </a:pPr>
            <a:r>
              <a:rPr lang="en-US" sz="2400" dirty="0">
                <a:solidFill>
                  <a:srgbClr val="DC5924"/>
                </a:solidFill>
              </a:rPr>
              <a:t>Let</a:t>
            </a:r>
            <a:r>
              <a:rPr lang="en-US" sz="2400" dirty="0"/>
              <a:t> variable </a:t>
            </a:r>
          </a:p>
          <a:p>
            <a:pPr marL="342900" indent="-342900">
              <a:buFont typeface="Arial"/>
              <a:buChar char="•"/>
            </a:pPr>
            <a:r>
              <a:rPr lang="en-US" sz="2400" dirty="0">
                <a:solidFill>
                  <a:srgbClr val="DC5924"/>
                </a:solidFill>
              </a:rPr>
              <a:t>undefined</a:t>
            </a:r>
            <a:r>
              <a:rPr lang="en-US" sz="2400" dirty="0"/>
              <a:t> Variable.</a:t>
            </a:r>
          </a:p>
          <a:p>
            <a:pPr marL="342900" indent="-342900">
              <a:buFont typeface="Arial"/>
              <a:buChar char="•"/>
            </a:pPr>
            <a:endParaRPr lang="en-US" dirty="0"/>
          </a:p>
        </p:txBody>
      </p:sp>
      <p:sp>
        <p:nvSpPr>
          <p:cNvPr id="4" name="Rectangle 3"/>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27749409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247509"/>
            <a:ext cx="8221133" cy="1032615"/>
          </a:xfrm>
        </p:spPr>
        <p:txBody>
          <a:bodyPr>
            <a:normAutofit fontScale="90000"/>
          </a:bodyPr>
          <a:lstStyle/>
          <a:p>
            <a:r>
              <a:rPr lang="en-US" dirty="0"/>
              <a:t>Introduction to JS:</a:t>
            </a:r>
            <a:r>
              <a:rPr lang="ar-sa" dirty="0"/>
              <a:t> </a:t>
            </a:r>
            <a:r>
              <a:rPr lang="en-GB" dirty="0">
                <a:solidFill>
                  <a:srgbClr val="0000FF"/>
                </a:solidFill>
              </a:rPr>
              <a:t>Variables</a:t>
            </a:r>
            <a:br>
              <a:rPr lang="en-GB" dirty="0">
                <a:solidFill>
                  <a:srgbClr val="0000FF"/>
                </a:solidFill>
              </a:rPr>
            </a:br>
            <a:r>
              <a:rPr lang="en-GB" sz="2800" dirty="0">
                <a:solidFill>
                  <a:srgbClr val="0000FF"/>
                </a:solidFill>
              </a:rPr>
              <a:t>Create a Variable: </a:t>
            </a:r>
            <a:r>
              <a:rPr lang="en-GB" sz="2800" dirty="0" err="1">
                <a:solidFill>
                  <a:srgbClr val="0000FF"/>
                </a:solidFill>
              </a:rPr>
              <a:t>const</a:t>
            </a:r>
            <a:endParaRPr lang="en-US" sz="2800" dirty="0">
              <a:solidFill>
                <a:srgbClr val="0000FF"/>
              </a:solidFill>
            </a:endParaRPr>
          </a:p>
        </p:txBody>
      </p:sp>
      <p:sp>
        <p:nvSpPr>
          <p:cNvPr id="3" name="Content Placeholder 2"/>
          <p:cNvSpPr>
            <a:spLocks noGrp="1"/>
          </p:cNvSpPr>
          <p:nvPr>
            <p:ph idx="1"/>
          </p:nvPr>
        </p:nvSpPr>
        <p:spPr>
          <a:xfrm>
            <a:off x="1524001" y="1185334"/>
            <a:ext cx="8826500" cy="5672667"/>
          </a:xfrm>
        </p:spPr>
        <p:txBody>
          <a:bodyPr>
            <a:normAutofit/>
          </a:bodyPr>
          <a:lstStyle/>
          <a:p>
            <a:r>
              <a:rPr lang="en-US" dirty="0"/>
              <a:t>This is how to declare a </a:t>
            </a:r>
            <a:r>
              <a:rPr lang="en-US" i="1" dirty="0"/>
              <a:t>constant variable</a:t>
            </a:r>
            <a:r>
              <a:rPr lang="en-US" dirty="0"/>
              <a:t>:</a:t>
            </a:r>
          </a:p>
          <a:p>
            <a:r>
              <a:rPr lang="en-US" sz="2400" dirty="0">
                <a:solidFill>
                  <a:schemeClr val="accent5">
                    <a:lumMod val="75000"/>
                  </a:schemeClr>
                </a:solidFill>
              </a:rPr>
              <a:t>Let's consider the example :</a:t>
            </a:r>
          </a:p>
          <a:p>
            <a:endParaRPr lang="en-US" sz="2400" dirty="0">
              <a:solidFill>
                <a:schemeClr val="accent5">
                  <a:lumMod val="75000"/>
                </a:schemeClr>
              </a:solidFill>
            </a:endParaRPr>
          </a:p>
          <a:p>
            <a:endParaRPr lang="en-US" sz="2400" dirty="0">
              <a:solidFill>
                <a:schemeClr val="accent5">
                  <a:lumMod val="75000"/>
                </a:schemeClr>
              </a:solidFill>
            </a:endParaRPr>
          </a:p>
          <a:p>
            <a:pPr marL="457200" indent="-457200">
              <a:buFont typeface="+mj-lt"/>
              <a:buAutoNum type="arabicPeriod"/>
            </a:pPr>
            <a:r>
              <a:rPr lang="en-US" sz="2400" dirty="0" err="1">
                <a:solidFill>
                  <a:schemeClr val="accent5"/>
                </a:solidFill>
              </a:rPr>
              <a:t>const</a:t>
            </a:r>
            <a:r>
              <a:rPr lang="en-US" sz="2400" dirty="0"/>
              <a:t>, short for constant, is a JavaScript </a:t>
            </a:r>
            <a:r>
              <a:rPr lang="en-US" sz="2400" i="1" dirty="0"/>
              <a:t>keyword</a:t>
            </a:r>
            <a:r>
              <a:rPr lang="en-US" sz="2400" dirty="0"/>
              <a:t> that creates a new variable with a value that cannot change.</a:t>
            </a:r>
          </a:p>
          <a:p>
            <a:pPr marL="457200" indent="-457200">
              <a:buFont typeface="+mj-lt"/>
              <a:buAutoNum type="arabicPeriod"/>
            </a:pPr>
            <a:r>
              <a:rPr lang="en-US" sz="2400" dirty="0" err="1">
                <a:solidFill>
                  <a:srgbClr val="DC5924"/>
                </a:solidFill>
              </a:rPr>
              <a:t>myName</a:t>
            </a:r>
            <a:r>
              <a:rPr lang="en-US" sz="2400" dirty="0">
                <a:solidFill>
                  <a:srgbClr val="DC5924"/>
                </a:solidFill>
              </a:rPr>
              <a:t> </a:t>
            </a:r>
            <a:r>
              <a:rPr lang="en-US" sz="2400" dirty="0"/>
              <a:t>is the variable's name. Notice that the word has no spaces, and we capitalized the </a:t>
            </a:r>
            <a:r>
              <a:rPr lang="en-US" sz="2400" dirty="0">
                <a:solidFill>
                  <a:srgbClr val="DC5924"/>
                </a:solidFill>
              </a:rPr>
              <a:t>N</a:t>
            </a:r>
            <a:r>
              <a:rPr lang="en-US" sz="2400" dirty="0"/>
              <a:t>. Capitalizing in this way is a standard convention in JavaScript called </a:t>
            </a:r>
            <a:r>
              <a:rPr lang="en-US" sz="2400" i="1" dirty="0" err="1"/>
              <a:t>camelCasing</a:t>
            </a:r>
            <a:r>
              <a:rPr lang="en-US" sz="2400" dirty="0"/>
              <a:t>, because the capital letters look like the humps on a camel's back.</a:t>
            </a:r>
          </a:p>
          <a:p>
            <a:pPr marL="457200" indent="-457200">
              <a:buFont typeface="+mj-lt"/>
              <a:buAutoNum type="arabicPeriod"/>
            </a:pPr>
            <a:r>
              <a:rPr lang="en-US" sz="2400" dirty="0">
                <a:solidFill>
                  <a:srgbClr val="DC5924"/>
                </a:solidFill>
              </a:rPr>
              <a:t>=</a:t>
            </a:r>
            <a:r>
              <a:rPr lang="en-US" sz="2400" dirty="0"/>
              <a:t> is the </a:t>
            </a:r>
            <a:r>
              <a:rPr lang="en-US" sz="2400" i="1" dirty="0"/>
              <a:t>assignment operator</a:t>
            </a:r>
            <a:r>
              <a:rPr lang="en-US" sz="2400" dirty="0"/>
              <a:t>. It assigns the value ('</a:t>
            </a:r>
            <a:r>
              <a:rPr lang="en-US" sz="2400" dirty="0" err="1">
                <a:solidFill>
                  <a:srgbClr val="DC5924"/>
                </a:solidFill>
              </a:rPr>
              <a:t>Arya</a:t>
            </a:r>
            <a:r>
              <a:rPr lang="en-US" sz="2400" dirty="0"/>
              <a:t>') to the variable (</a:t>
            </a:r>
            <a:r>
              <a:rPr lang="en-US" sz="2400" dirty="0" err="1">
                <a:solidFill>
                  <a:srgbClr val="DC5924"/>
                </a:solidFill>
              </a:rPr>
              <a:t>myName</a:t>
            </a:r>
            <a:r>
              <a:rPr lang="en-US" sz="2400" dirty="0"/>
              <a:t>).</a:t>
            </a:r>
          </a:p>
          <a:p>
            <a:pPr marL="457200" indent="-457200">
              <a:buFont typeface="+mj-lt"/>
              <a:buAutoNum type="arabicPeriod"/>
            </a:pPr>
            <a:r>
              <a:rPr lang="en-US" sz="2400" dirty="0"/>
              <a:t>'</a:t>
            </a:r>
            <a:r>
              <a:rPr lang="en-US" sz="2400" dirty="0" err="1">
                <a:solidFill>
                  <a:srgbClr val="DC5924"/>
                </a:solidFill>
              </a:rPr>
              <a:t>Arya</a:t>
            </a:r>
            <a:r>
              <a:rPr lang="en-US" sz="2400" dirty="0"/>
              <a:t>' is the </a:t>
            </a:r>
            <a:r>
              <a:rPr lang="en-US" sz="2400" i="1" dirty="0"/>
              <a:t>value</a:t>
            </a:r>
            <a:r>
              <a:rPr lang="en-US" sz="2400" dirty="0"/>
              <a:t> assigned (</a:t>
            </a:r>
            <a:r>
              <a:rPr lang="en-US" sz="2400" dirty="0">
                <a:solidFill>
                  <a:srgbClr val="DC5924"/>
                </a:solidFill>
              </a:rPr>
              <a:t>=</a:t>
            </a:r>
            <a:r>
              <a:rPr lang="en-US" sz="2400" dirty="0"/>
              <a:t>) to the variable </a:t>
            </a:r>
            <a:r>
              <a:rPr lang="en-US" sz="2400" dirty="0" err="1">
                <a:solidFill>
                  <a:srgbClr val="DC5924"/>
                </a:solidFill>
              </a:rPr>
              <a:t>myName</a:t>
            </a:r>
            <a:r>
              <a:rPr lang="en-US" dirty="0"/>
              <a:t>.</a:t>
            </a:r>
          </a:p>
          <a:p>
            <a:endParaRPr lang="en-US" dirty="0"/>
          </a:p>
        </p:txBody>
      </p:sp>
      <p:pic>
        <p:nvPicPr>
          <p:cNvPr id="5" name="Picture 4" descr="Screen Shot 2018-03-02 at 13.26.2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6536" y="1773213"/>
            <a:ext cx="5046134" cy="986368"/>
          </a:xfrm>
          <a:prstGeom prst="rect">
            <a:avLst/>
          </a:prstGeom>
        </p:spPr>
      </p:pic>
    </p:spTree>
    <p:extLst>
      <p:ext uri="{BB962C8B-B14F-4D97-AF65-F5344CB8AC3E}">
        <p14:creationId xmlns:p14="http://schemas.microsoft.com/office/powerpoint/2010/main" val="2671463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266467"/>
            <a:ext cx="8051800" cy="1032615"/>
          </a:xfrm>
        </p:spPr>
        <p:txBody>
          <a:bodyPr>
            <a:normAutofit fontScale="90000"/>
          </a:bodyPr>
          <a:lstStyle/>
          <a:p>
            <a:r>
              <a:rPr lang="en-US" dirty="0"/>
              <a:t>Introduction to JS:</a:t>
            </a:r>
            <a:r>
              <a:rPr lang="ar-sa" dirty="0"/>
              <a:t> </a:t>
            </a:r>
            <a:r>
              <a:rPr lang="en-GB" dirty="0">
                <a:solidFill>
                  <a:srgbClr val="0000FF"/>
                </a:solidFill>
              </a:rPr>
              <a:t>Variables</a:t>
            </a:r>
            <a:br>
              <a:rPr lang="en-GB" dirty="0">
                <a:solidFill>
                  <a:srgbClr val="0000FF"/>
                </a:solidFill>
              </a:rPr>
            </a:br>
            <a:r>
              <a:rPr lang="en-GB" sz="2800" dirty="0">
                <a:solidFill>
                  <a:srgbClr val="0000FF"/>
                </a:solidFill>
              </a:rPr>
              <a:t>Create a Variable: </a:t>
            </a:r>
            <a:r>
              <a:rPr lang="en-GB" sz="2800" dirty="0" err="1">
                <a:solidFill>
                  <a:srgbClr val="0000FF"/>
                </a:solidFill>
              </a:rPr>
              <a:t>const</a:t>
            </a:r>
            <a:endParaRPr lang="en-US" sz="2800" dirty="0">
              <a:solidFill>
                <a:srgbClr val="0000FF"/>
              </a:solidFill>
            </a:endParaRPr>
          </a:p>
        </p:txBody>
      </p:sp>
      <p:sp>
        <p:nvSpPr>
          <p:cNvPr id="3" name="Content Placeholder 2"/>
          <p:cNvSpPr>
            <a:spLocks noGrp="1"/>
          </p:cNvSpPr>
          <p:nvPr>
            <p:ph idx="1"/>
          </p:nvPr>
        </p:nvSpPr>
        <p:spPr>
          <a:xfrm>
            <a:off x="1524001" y="1185334"/>
            <a:ext cx="8826500" cy="5672667"/>
          </a:xfrm>
        </p:spPr>
        <p:txBody>
          <a:bodyPr>
            <a:normAutofit/>
          </a:bodyPr>
          <a:lstStyle/>
          <a:p>
            <a:r>
              <a:rPr lang="en-US" dirty="0"/>
              <a:t>This is how to declare a </a:t>
            </a:r>
            <a:r>
              <a:rPr lang="en-US" i="1" dirty="0"/>
              <a:t>constant variable</a:t>
            </a:r>
            <a:r>
              <a:rPr lang="en-US" dirty="0"/>
              <a:t>:</a:t>
            </a:r>
          </a:p>
          <a:p>
            <a:endParaRPr lang="en-US" dirty="0"/>
          </a:p>
          <a:p>
            <a:endParaRPr lang="en-US" dirty="0"/>
          </a:p>
          <a:p>
            <a:pPr marL="457200" indent="-457200">
              <a:buFont typeface="Arial"/>
              <a:buChar char="•"/>
            </a:pPr>
            <a:r>
              <a:rPr lang="en-US" sz="2400" dirty="0"/>
              <a:t>After the variable is declared, we can print '</a:t>
            </a:r>
            <a:r>
              <a:rPr lang="en-US" sz="2400" dirty="0" err="1">
                <a:solidFill>
                  <a:srgbClr val="DC5924"/>
                </a:solidFill>
              </a:rPr>
              <a:t>Arya</a:t>
            </a:r>
            <a:r>
              <a:rPr lang="en-US" sz="2400" dirty="0"/>
              <a:t>' to the console with: </a:t>
            </a:r>
            <a:r>
              <a:rPr lang="en-US" sz="2400" dirty="0" err="1">
                <a:solidFill>
                  <a:srgbClr val="DC5924"/>
                </a:solidFill>
              </a:rPr>
              <a:t>console.log</a:t>
            </a:r>
            <a:r>
              <a:rPr lang="en-US" sz="2400" dirty="0">
                <a:solidFill>
                  <a:srgbClr val="DC5924"/>
                </a:solidFill>
              </a:rPr>
              <a:t>(</a:t>
            </a:r>
            <a:r>
              <a:rPr lang="en-US" sz="2400" dirty="0" err="1">
                <a:solidFill>
                  <a:srgbClr val="DC5924"/>
                </a:solidFill>
              </a:rPr>
              <a:t>myName</a:t>
            </a:r>
            <a:r>
              <a:rPr lang="en-US" sz="2400" dirty="0">
                <a:solidFill>
                  <a:srgbClr val="DC5924"/>
                </a:solidFill>
              </a:rPr>
              <a:t>). </a:t>
            </a:r>
          </a:p>
          <a:p>
            <a:pPr marL="457200" indent="-457200">
              <a:buFont typeface="Arial"/>
              <a:buChar char="•"/>
            </a:pPr>
            <a:r>
              <a:rPr lang="en-US" sz="2400" dirty="0"/>
              <a:t>You can save any data type in a variable. For example, here we save numbers:</a:t>
            </a:r>
          </a:p>
          <a:p>
            <a:pPr marL="457200" indent="-457200">
              <a:buFont typeface="Arial"/>
              <a:buChar char="•"/>
            </a:pPr>
            <a:endParaRPr lang="en-US" sz="2400" dirty="0"/>
          </a:p>
          <a:p>
            <a:pPr marL="457200" indent="-457200">
              <a:buFont typeface="Arial"/>
              <a:buChar char="•"/>
            </a:pPr>
            <a:endParaRPr lang="en-US" sz="2400" dirty="0"/>
          </a:p>
          <a:p>
            <a:pPr marL="457200" indent="-457200">
              <a:buFont typeface="Arial"/>
              <a:buChar char="•"/>
            </a:pPr>
            <a:endParaRPr lang="en-US" sz="2400" dirty="0"/>
          </a:p>
          <a:p>
            <a:pPr marL="457200" indent="-457200">
              <a:buFont typeface="Arial"/>
              <a:buChar char="•"/>
            </a:pPr>
            <a:r>
              <a:rPr lang="en-US" sz="2400" dirty="0"/>
              <a:t>In the example above, on line 1 the </a:t>
            </a:r>
            <a:r>
              <a:rPr lang="en-US" sz="2400" dirty="0" err="1">
                <a:solidFill>
                  <a:srgbClr val="DC5924"/>
                </a:solidFill>
              </a:rPr>
              <a:t>myAge</a:t>
            </a:r>
            <a:r>
              <a:rPr lang="en-US" sz="2400" dirty="0">
                <a:solidFill>
                  <a:srgbClr val="DC5924"/>
                </a:solidFill>
              </a:rPr>
              <a:t> </a:t>
            </a:r>
            <a:r>
              <a:rPr lang="en-US" sz="2400" dirty="0"/>
              <a:t>variable is set to </a:t>
            </a:r>
            <a:r>
              <a:rPr lang="en-US" sz="2400" dirty="0">
                <a:solidFill>
                  <a:srgbClr val="DC5924"/>
                </a:solidFill>
              </a:rPr>
              <a:t>11</a:t>
            </a:r>
            <a:r>
              <a:rPr lang="en-US" sz="2400" dirty="0"/>
              <a:t>. Below that, </a:t>
            </a:r>
            <a:r>
              <a:rPr lang="en-US" sz="2400" dirty="0" err="1">
                <a:solidFill>
                  <a:srgbClr val="DC5924"/>
                </a:solidFill>
              </a:rPr>
              <a:t>console.log</a:t>
            </a:r>
            <a:r>
              <a:rPr lang="en-US" sz="2400" dirty="0">
                <a:solidFill>
                  <a:srgbClr val="DC5924"/>
                </a:solidFill>
              </a:rPr>
              <a:t>()</a:t>
            </a:r>
            <a:r>
              <a:rPr lang="en-US" sz="2400" dirty="0"/>
              <a:t> is used to print </a:t>
            </a:r>
            <a:r>
              <a:rPr lang="en-US" sz="2400" dirty="0">
                <a:solidFill>
                  <a:srgbClr val="DC5924"/>
                </a:solidFill>
              </a:rPr>
              <a:t>11</a:t>
            </a:r>
            <a:r>
              <a:rPr lang="en-US" sz="2400" dirty="0"/>
              <a:t> to the console.</a:t>
            </a:r>
          </a:p>
          <a:p>
            <a:endParaRPr lang="en-US" dirty="0"/>
          </a:p>
          <a:p>
            <a:endParaRPr lang="en-US" dirty="0"/>
          </a:p>
          <a:p>
            <a:endParaRPr lang="en-US" dirty="0"/>
          </a:p>
        </p:txBody>
      </p:sp>
      <p:pic>
        <p:nvPicPr>
          <p:cNvPr id="5" name="Picture 4" descr="Screen Shot 2018-03-02 at 13.26.2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3167" y="1792814"/>
            <a:ext cx="5046134" cy="986368"/>
          </a:xfrm>
          <a:prstGeom prst="rect">
            <a:avLst/>
          </a:prstGeom>
        </p:spPr>
      </p:pic>
      <p:pic>
        <p:nvPicPr>
          <p:cNvPr id="2" name="Picture 1" descr="Screen Shot 2018-03-02 at 13.32.3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4034" y="4403125"/>
            <a:ext cx="4847167" cy="1104900"/>
          </a:xfrm>
          <a:prstGeom prst="rect">
            <a:avLst/>
          </a:prstGeom>
        </p:spPr>
      </p:pic>
    </p:spTree>
    <p:extLst>
      <p:ext uri="{BB962C8B-B14F-4D97-AF65-F5344CB8AC3E}">
        <p14:creationId xmlns:p14="http://schemas.microsoft.com/office/powerpoint/2010/main" val="2985345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fade">
                                      <p:cBhvr>
                                        <p:cTn id="10" dur="500"/>
                                        <p:tgtEl>
                                          <p:spTgt spid="3">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981200" y="266467"/>
            <a:ext cx="8221132" cy="1032615"/>
          </a:xfrm>
        </p:spPr>
        <p:txBody>
          <a:bodyPr>
            <a:normAutofit fontScale="90000"/>
          </a:bodyPr>
          <a:lstStyle/>
          <a:p>
            <a:r>
              <a:rPr lang="en-US" dirty="0"/>
              <a:t>Introduction to JS:</a:t>
            </a:r>
            <a:r>
              <a:rPr lang="ar-sa" dirty="0"/>
              <a:t> </a:t>
            </a:r>
            <a:r>
              <a:rPr lang="en-GB" dirty="0">
                <a:solidFill>
                  <a:srgbClr val="0000FF"/>
                </a:solidFill>
              </a:rPr>
              <a:t>Variables</a:t>
            </a:r>
            <a:br>
              <a:rPr lang="en-GB" dirty="0">
                <a:solidFill>
                  <a:srgbClr val="0000FF"/>
                </a:solidFill>
              </a:rPr>
            </a:br>
            <a:r>
              <a:rPr lang="en-GB" sz="2800" dirty="0">
                <a:solidFill>
                  <a:srgbClr val="0000FF"/>
                </a:solidFill>
              </a:rPr>
              <a:t>Create a Variable: </a:t>
            </a:r>
            <a:r>
              <a:rPr lang="en-GB" sz="2800" dirty="0" err="1">
                <a:solidFill>
                  <a:srgbClr val="0000FF"/>
                </a:solidFill>
              </a:rPr>
              <a:t>const</a:t>
            </a:r>
            <a:endParaRPr lang="en-US" sz="2800" dirty="0">
              <a:solidFill>
                <a:srgbClr val="0000FF"/>
              </a:solidFill>
            </a:endParaRPr>
          </a:p>
        </p:txBody>
      </p:sp>
      <p:sp>
        <p:nvSpPr>
          <p:cNvPr id="3" name="Content Placeholder 2"/>
          <p:cNvSpPr>
            <a:spLocks noGrp="1"/>
          </p:cNvSpPr>
          <p:nvPr>
            <p:ph idx="1"/>
          </p:nvPr>
        </p:nvSpPr>
        <p:spPr>
          <a:xfrm>
            <a:off x="1981200" y="1185334"/>
            <a:ext cx="8221133" cy="5448829"/>
          </a:xfrm>
        </p:spPr>
        <p:txBody>
          <a:bodyPr>
            <a:normAutofit fontScale="92500" lnSpcReduction="10000"/>
          </a:bodyPr>
          <a:lstStyle/>
          <a:p>
            <a:pPr algn="ctr"/>
            <a:r>
              <a:rPr lang="en-US" sz="3200" dirty="0">
                <a:solidFill>
                  <a:srgbClr val="DC5924"/>
                </a:solidFill>
              </a:rPr>
              <a:t>Exercise</a:t>
            </a:r>
          </a:p>
          <a:p>
            <a:pPr marL="457200" indent="-457200">
              <a:buFont typeface="+mj-lt"/>
              <a:buAutoNum type="arabicPeriod"/>
            </a:pPr>
            <a:r>
              <a:rPr lang="en-US" sz="2400" dirty="0"/>
              <a:t>Create a constant variable named </a:t>
            </a:r>
            <a:r>
              <a:rPr lang="en-US" sz="2400" dirty="0">
                <a:solidFill>
                  <a:srgbClr val="DC5924"/>
                </a:solidFill>
              </a:rPr>
              <a:t>entree</a:t>
            </a:r>
            <a:r>
              <a:rPr lang="en-US" sz="2400" dirty="0"/>
              <a:t> and set it to equal to the string '</a:t>
            </a:r>
            <a:r>
              <a:rPr lang="en-US" sz="2400" dirty="0">
                <a:solidFill>
                  <a:srgbClr val="DC5924"/>
                </a:solidFill>
              </a:rPr>
              <a:t>Enchiladas</a:t>
            </a:r>
            <a:r>
              <a:rPr lang="en-US" sz="2400" dirty="0"/>
              <a:t>'.</a:t>
            </a:r>
          </a:p>
          <a:p>
            <a:pPr marL="457200" indent="-457200">
              <a:buFont typeface="+mj-lt"/>
              <a:buAutoNum type="arabicPeriod"/>
            </a:pPr>
            <a:r>
              <a:rPr lang="en-US" sz="2400" dirty="0"/>
              <a:t>Now, under the </a:t>
            </a:r>
            <a:r>
              <a:rPr lang="en-US" sz="2400" dirty="0">
                <a:solidFill>
                  <a:srgbClr val="DC5924"/>
                </a:solidFill>
              </a:rPr>
              <a:t>entree</a:t>
            </a:r>
            <a:r>
              <a:rPr lang="en-US" sz="2400" dirty="0"/>
              <a:t> variable, create a constant variable named </a:t>
            </a:r>
            <a:r>
              <a:rPr lang="en-US" sz="2400" dirty="0">
                <a:solidFill>
                  <a:srgbClr val="DC5924"/>
                </a:solidFill>
              </a:rPr>
              <a:t>price</a:t>
            </a:r>
            <a:r>
              <a:rPr lang="en-US" sz="2400" dirty="0"/>
              <a:t> that saves the number </a:t>
            </a:r>
            <a:r>
              <a:rPr lang="en-US" sz="2400" dirty="0">
                <a:solidFill>
                  <a:srgbClr val="DC5924"/>
                </a:solidFill>
              </a:rPr>
              <a:t>12</a:t>
            </a:r>
            <a:r>
              <a:rPr lang="en-US" sz="2400" dirty="0"/>
              <a:t>.</a:t>
            </a:r>
          </a:p>
          <a:p>
            <a:pPr marL="457200" indent="-457200">
              <a:buFont typeface="+mj-lt"/>
              <a:buAutoNum type="arabicPeriod"/>
            </a:pPr>
            <a:r>
              <a:rPr lang="en-US" sz="2400" dirty="0"/>
              <a:t>Under the </a:t>
            </a:r>
            <a:r>
              <a:rPr lang="en-US" sz="2400" dirty="0">
                <a:solidFill>
                  <a:srgbClr val="DC5924"/>
                </a:solidFill>
              </a:rPr>
              <a:t>price</a:t>
            </a:r>
            <a:r>
              <a:rPr lang="en-US" sz="2400" dirty="0"/>
              <a:t> variable, use </a:t>
            </a:r>
            <a:r>
              <a:rPr lang="en-US" sz="2400" dirty="0" err="1">
                <a:solidFill>
                  <a:srgbClr val="DC5924"/>
                </a:solidFill>
              </a:rPr>
              <a:t>console.log</a:t>
            </a:r>
            <a:r>
              <a:rPr lang="en-US" sz="2400" dirty="0">
                <a:solidFill>
                  <a:srgbClr val="DC5924"/>
                </a:solidFill>
              </a:rPr>
              <a:t>()</a:t>
            </a:r>
            <a:r>
              <a:rPr lang="en-US" sz="2400" dirty="0"/>
              <a:t> to print the value saved to </a:t>
            </a:r>
            <a:r>
              <a:rPr lang="en-US" sz="2400" dirty="0">
                <a:solidFill>
                  <a:srgbClr val="DC5924"/>
                </a:solidFill>
              </a:rPr>
              <a:t>entree</a:t>
            </a:r>
            <a:r>
              <a:rPr lang="en-US" sz="2400" dirty="0"/>
              <a:t>.</a:t>
            </a:r>
          </a:p>
          <a:p>
            <a:r>
              <a:rPr lang="en-US" sz="2400" dirty="0"/>
              <a:t>On the following line, use </a:t>
            </a:r>
            <a:r>
              <a:rPr lang="en-US" sz="2400" dirty="0" err="1">
                <a:solidFill>
                  <a:srgbClr val="DC5924"/>
                </a:solidFill>
              </a:rPr>
              <a:t>console.log</a:t>
            </a:r>
            <a:r>
              <a:rPr lang="en-US" sz="2400" dirty="0">
                <a:solidFill>
                  <a:srgbClr val="DC5924"/>
                </a:solidFill>
              </a:rPr>
              <a:t>() </a:t>
            </a:r>
            <a:r>
              <a:rPr lang="en-US" sz="2400" dirty="0"/>
              <a:t>to print the value saved to </a:t>
            </a:r>
            <a:r>
              <a:rPr lang="en-US" sz="2400" dirty="0">
                <a:solidFill>
                  <a:srgbClr val="DC5924"/>
                </a:solidFill>
              </a:rPr>
              <a:t>price</a:t>
            </a:r>
            <a:r>
              <a:rPr lang="en-US" sz="2400" dirty="0"/>
              <a:t>.</a:t>
            </a:r>
          </a:p>
          <a:p>
            <a:r>
              <a:rPr lang="en-US" sz="2400" dirty="0"/>
              <a:t>4.   Copy and paste the following code to the bottom of your      program.</a:t>
            </a:r>
          </a:p>
          <a:p>
            <a:pPr algn="ctr"/>
            <a:r>
              <a:rPr lang="en-US" sz="2400" dirty="0">
                <a:solidFill>
                  <a:srgbClr val="DC5924"/>
                </a:solidFill>
              </a:rPr>
              <a:t>entree = 'Tacos';</a:t>
            </a:r>
          </a:p>
          <a:p>
            <a:r>
              <a:rPr lang="en-US" sz="2400" dirty="0"/>
              <a:t>This code throws the following error when you run your code: </a:t>
            </a:r>
          </a:p>
          <a:p>
            <a:pPr algn="ctr"/>
            <a:r>
              <a:rPr lang="en-US" sz="2400" dirty="0" err="1">
                <a:solidFill>
                  <a:srgbClr val="FF0000"/>
                </a:solidFill>
              </a:rPr>
              <a:t>TypeError</a:t>
            </a:r>
            <a:r>
              <a:rPr lang="en-US" sz="2400" dirty="0">
                <a:solidFill>
                  <a:srgbClr val="FF0000"/>
                </a:solidFill>
              </a:rPr>
              <a:t>: Assignment to constant variable.</a:t>
            </a:r>
          </a:p>
          <a:p>
            <a:r>
              <a:rPr lang="en-US" sz="2400" dirty="0"/>
              <a:t>We'll discuss what's going on here in the next slide.</a:t>
            </a:r>
          </a:p>
          <a:p>
            <a:endParaRPr lang="en-US" sz="2400" dirty="0"/>
          </a:p>
          <a:p>
            <a:pPr marL="457200" indent="-457200">
              <a:buFont typeface="+mj-lt"/>
              <a:buAutoNum type="arabicPeriod"/>
            </a:pPr>
            <a:endParaRPr lang="en-US" sz="2400" dirty="0"/>
          </a:p>
        </p:txBody>
      </p:sp>
      <p:sp>
        <p:nvSpPr>
          <p:cNvPr id="4" name="Rectangle 3"/>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1566267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a:t>
            </a:r>
          </a:p>
        </p:txBody>
      </p:sp>
      <p:sp>
        <p:nvSpPr>
          <p:cNvPr id="3" name="Content Placeholder 2"/>
          <p:cNvSpPr>
            <a:spLocks noGrp="1"/>
          </p:cNvSpPr>
          <p:nvPr>
            <p:ph idx="1"/>
          </p:nvPr>
        </p:nvSpPr>
        <p:spPr/>
        <p:txBody>
          <a:bodyPr/>
          <a:lstStyle/>
          <a:p>
            <a:r>
              <a:rPr lang="en-US" dirty="0">
                <a:solidFill>
                  <a:srgbClr val="FF0000"/>
                </a:solidFill>
              </a:rPr>
              <a:t>Why Study JavaScript?</a:t>
            </a:r>
          </a:p>
          <a:p>
            <a:r>
              <a:rPr lang="en-US" dirty="0"/>
              <a:t>JavaScript is one of </a:t>
            </a:r>
            <a:r>
              <a:rPr lang="en-US" dirty="0">
                <a:solidFill>
                  <a:srgbClr val="DC5924"/>
                </a:solidFill>
              </a:rPr>
              <a:t>the 3 languages </a:t>
            </a:r>
            <a:r>
              <a:rPr lang="en-US" dirty="0"/>
              <a:t>all web developers </a:t>
            </a:r>
            <a:r>
              <a:rPr lang="en-US" dirty="0">
                <a:solidFill>
                  <a:srgbClr val="DC5924"/>
                </a:solidFill>
              </a:rPr>
              <a:t>must</a:t>
            </a:r>
            <a:r>
              <a:rPr lang="en-US" dirty="0"/>
              <a:t> learn:</a:t>
            </a:r>
          </a:p>
          <a:p>
            <a:r>
              <a:rPr lang="en-US" dirty="0"/>
              <a:t>   1. </a:t>
            </a:r>
            <a:r>
              <a:rPr lang="en-US" dirty="0">
                <a:solidFill>
                  <a:schemeClr val="accent5"/>
                </a:solidFill>
              </a:rPr>
              <a:t>HTML</a:t>
            </a:r>
            <a:r>
              <a:rPr lang="en-US" dirty="0"/>
              <a:t> to define the content of web pages</a:t>
            </a:r>
          </a:p>
          <a:p>
            <a:r>
              <a:rPr lang="en-US" dirty="0"/>
              <a:t>   2. </a:t>
            </a:r>
            <a:r>
              <a:rPr lang="en-US" dirty="0">
                <a:solidFill>
                  <a:schemeClr val="accent5"/>
                </a:solidFill>
              </a:rPr>
              <a:t>CSS</a:t>
            </a:r>
            <a:r>
              <a:rPr lang="en-US" dirty="0"/>
              <a:t> to specify the layout of web pages</a:t>
            </a:r>
          </a:p>
          <a:p>
            <a:r>
              <a:rPr lang="en-US" dirty="0"/>
              <a:t>   3. </a:t>
            </a:r>
            <a:r>
              <a:rPr lang="en-US" dirty="0">
                <a:solidFill>
                  <a:schemeClr val="accent5"/>
                </a:solidFill>
              </a:rPr>
              <a:t>JavaScript</a:t>
            </a:r>
            <a:r>
              <a:rPr lang="en-US" dirty="0"/>
              <a:t> to program the behavior of web pages </a:t>
            </a:r>
          </a:p>
          <a:p>
            <a:endParaRPr lang="en-US" dirty="0"/>
          </a:p>
          <a:p>
            <a:r>
              <a:rPr lang="en-US" dirty="0">
                <a:solidFill>
                  <a:srgbClr val="FF0000"/>
                </a:solidFill>
              </a:rPr>
              <a:t>Note: </a:t>
            </a:r>
            <a:r>
              <a:rPr lang="en-US" dirty="0">
                <a:solidFill>
                  <a:srgbClr val="008000"/>
                </a:solidFill>
              </a:rPr>
              <a:t>JavaScript</a:t>
            </a:r>
            <a:r>
              <a:rPr lang="en-US" dirty="0"/>
              <a:t> and </a:t>
            </a:r>
            <a:r>
              <a:rPr lang="en-US" dirty="0">
                <a:solidFill>
                  <a:srgbClr val="008000"/>
                </a:solidFill>
              </a:rPr>
              <a:t>Java</a:t>
            </a:r>
            <a:r>
              <a:rPr lang="en-US" dirty="0"/>
              <a:t> are completely different languages, both in concept and design.</a:t>
            </a:r>
          </a:p>
          <a:p>
            <a:endParaRPr lang="en-US" dirty="0"/>
          </a:p>
          <a:p>
            <a:endParaRPr lang="en-US" dirty="0"/>
          </a:p>
        </p:txBody>
      </p:sp>
    </p:spTree>
    <p:extLst>
      <p:ext uri="{BB962C8B-B14F-4D97-AF65-F5344CB8AC3E}">
        <p14:creationId xmlns:p14="http://schemas.microsoft.com/office/powerpoint/2010/main" val="2098134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981200" y="152719"/>
            <a:ext cx="8453967" cy="1350115"/>
          </a:xfrm>
        </p:spPr>
        <p:txBody>
          <a:bodyPr>
            <a:normAutofit/>
          </a:bodyPr>
          <a:lstStyle/>
          <a:p>
            <a:r>
              <a:rPr lang="en-US" dirty="0"/>
              <a:t>Introduction to JS:</a:t>
            </a:r>
            <a:r>
              <a:rPr lang="ar-sa" dirty="0"/>
              <a:t> </a:t>
            </a:r>
            <a:r>
              <a:rPr lang="en-GB" dirty="0">
                <a:solidFill>
                  <a:srgbClr val="0000FF"/>
                </a:solidFill>
              </a:rPr>
              <a:t>Variables</a:t>
            </a:r>
            <a:br>
              <a:rPr lang="en-GB" dirty="0">
                <a:solidFill>
                  <a:srgbClr val="0000FF"/>
                </a:solidFill>
              </a:rPr>
            </a:br>
            <a:r>
              <a:rPr lang="en-GB" sz="2800" dirty="0">
                <a:solidFill>
                  <a:srgbClr val="0000FF"/>
                </a:solidFill>
              </a:rPr>
              <a:t>Create a Variable: let</a:t>
            </a:r>
            <a:endParaRPr lang="en-US" sz="2800" dirty="0">
              <a:solidFill>
                <a:srgbClr val="0000FF"/>
              </a:solidFill>
            </a:endParaRPr>
          </a:p>
        </p:txBody>
      </p:sp>
      <p:sp>
        <p:nvSpPr>
          <p:cNvPr id="3" name="Content Placeholder 2"/>
          <p:cNvSpPr>
            <a:spLocks noGrp="1"/>
          </p:cNvSpPr>
          <p:nvPr>
            <p:ph idx="1"/>
          </p:nvPr>
        </p:nvSpPr>
        <p:spPr>
          <a:xfrm>
            <a:off x="1981200" y="1185334"/>
            <a:ext cx="8221133" cy="5448829"/>
          </a:xfrm>
        </p:spPr>
        <p:txBody>
          <a:bodyPr>
            <a:normAutofit/>
          </a:bodyPr>
          <a:lstStyle/>
          <a:p>
            <a:endParaRPr lang="en-US" sz="2400" dirty="0"/>
          </a:p>
          <a:p>
            <a:pPr algn="ctr"/>
            <a:r>
              <a:rPr lang="en-US" sz="2400" dirty="0" err="1">
                <a:solidFill>
                  <a:srgbClr val="FF0000"/>
                </a:solidFill>
              </a:rPr>
              <a:t>TypeError</a:t>
            </a:r>
            <a:r>
              <a:rPr lang="en-US" sz="2400" dirty="0">
                <a:solidFill>
                  <a:srgbClr val="FF0000"/>
                </a:solidFill>
              </a:rPr>
              <a:t>: Assignment to constant variable.</a:t>
            </a:r>
          </a:p>
          <a:p>
            <a:pPr algn="ctr"/>
            <a:endParaRPr lang="en-US" sz="2400" dirty="0">
              <a:solidFill>
                <a:srgbClr val="FF0000"/>
              </a:solidFill>
            </a:endParaRPr>
          </a:p>
          <a:p>
            <a:pPr marL="342900" indent="-342900">
              <a:buFont typeface="Arial"/>
              <a:buChar char="•"/>
            </a:pPr>
            <a:r>
              <a:rPr lang="en-US" sz="2400" dirty="0">
                <a:solidFill>
                  <a:schemeClr val="accent5"/>
                </a:solidFill>
              </a:rPr>
              <a:t>JavaScript</a:t>
            </a:r>
            <a:r>
              <a:rPr lang="en-US" sz="2400" dirty="0"/>
              <a:t> threw an error because you assigned a </a:t>
            </a:r>
            <a:r>
              <a:rPr lang="en-US" sz="2400" dirty="0">
                <a:solidFill>
                  <a:schemeClr val="accent3"/>
                </a:solidFill>
              </a:rPr>
              <a:t>new value </a:t>
            </a:r>
            <a:r>
              <a:rPr lang="en-US" sz="2400" dirty="0"/>
              <a:t>to a constant variable. Constant variables, as their name implies, are constant — you </a:t>
            </a:r>
            <a:r>
              <a:rPr lang="en-US" sz="2400" dirty="0">
                <a:solidFill>
                  <a:srgbClr val="FF0000"/>
                </a:solidFill>
              </a:rPr>
              <a:t>cannot</a:t>
            </a:r>
            <a:r>
              <a:rPr lang="en-US" sz="2400" dirty="0"/>
              <a:t> assign them a different value. </a:t>
            </a:r>
          </a:p>
          <a:p>
            <a:pPr marL="342900" indent="-342900">
              <a:buFont typeface="Arial"/>
              <a:buChar char="•"/>
            </a:pPr>
            <a:r>
              <a:rPr lang="en-US" sz="2400" i="1" dirty="0">
                <a:solidFill>
                  <a:schemeClr val="accent5"/>
                </a:solidFill>
              </a:rPr>
              <a:t>Let</a:t>
            </a:r>
            <a:r>
              <a:rPr lang="en-US" sz="2400" i="1" dirty="0"/>
              <a:t> variables</a:t>
            </a:r>
            <a:r>
              <a:rPr lang="en-US" sz="2400" dirty="0"/>
              <a:t> however, can be reassigned. </a:t>
            </a:r>
          </a:p>
          <a:p>
            <a:endParaRPr lang="en-US" sz="2400" dirty="0">
              <a:solidFill>
                <a:srgbClr val="FF0000"/>
              </a:solidFill>
            </a:endParaRPr>
          </a:p>
          <a:p>
            <a:endParaRPr lang="en-US" sz="2400" dirty="0">
              <a:solidFill>
                <a:srgbClr val="FF0000"/>
              </a:solidFill>
            </a:endParaRPr>
          </a:p>
        </p:txBody>
      </p:sp>
    </p:spTree>
    <p:extLst>
      <p:ext uri="{BB962C8B-B14F-4D97-AF65-F5344CB8AC3E}">
        <p14:creationId xmlns:p14="http://schemas.microsoft.com/office/powerpoint/2010/main" val="1778637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981200" y="152719"/>
            <a:ext cx="8453967" cy="1350115"/>
          </a:xfrm>
        </p:spPr>
        <p:txBody>
          <a:bodyPr>
            <a:normAutofit/>
          </a:bodyPr>
          <a:lstStyle/>
          <a:p>
            <a:r>
              <a:rPr lang="en-US" dirty="0"/>
              <a:t>Introduction to JS:</a:t>
            </a:r>
            <a:r>
              <a:rPr lang="ar-sa" dirty="0"/>
              <a:t> </a:t>
            </a:r>
            <a:r>
              <a:rPr lang="en-GB" dirty="0">
                <a:solidFill>
                  <a:srgbClr val="0000FF"/>
                </a:solidFill>
              </a:rPr>
              <a:t>Variables</a:t>
            </a:r>
            <a:br>
              <a:rPr lang="en-GB" dirty="0">
                <a:solidFill>
                  <a:srgbClr val="0000FF"/>
                </a:solidFill>
              </a:rPr>
            </a:br>
            <a:r>
              <a:rPr lang="en-GB" sz="2800" dirty="0">
                <a:solidFill>
                  <a:srgbClr val="0000FF"/>
                </a:solidFill>
              </a:rPr>
              <a:t>Create a Variable: let</a:t>
            </a:r>
            <a:endParaRPr lang="en-US" sz="2800" dirty="0">
              <a:solidFill>
                <a:srgbClr val="0000FF"/>
              </a:solidFill>
            </a:endParaRPr>
          </a:p>
        </p:txBody>
      </p:sp>
      <p:sp>
        <p:nvSpPr>
          <p:cNvPr id="3" name="Content Placeholder 2"/>
          <p:cNvSpPr>
            <a:spLocks noGrp="1"/>
          </p:cNvSpPr>
          <p:nvPr>
            <p:ph idx="1"/>
          </p:nvPr>
        </p:nvSpPr>
        <p:spPr>
          <a:xfrm>
            <a:off x="1981200" y="1752600"/>
            <a:ext cx="8432800" cy="5105400"/>
          </a:xfrm>
        </p:spPr>
        <p:txBody>
          <a:bodyPr>
            <a:normAutofit fontScale="92500" lnSpcReduction="10000"/>
          </a:bodyPr>
          <a:lstStyle/>
          <a:p>
            <a:r>
              <a:rPr lang="en-US" dirty="0"/>
              <a:t>Example:</a:t>
            </a:r>
          </a:p>
          <a:p>
            <a:endParaRPr lang="en-US" dirty="0"/>
          </a:p>
          <a:p>
            <a:endParaRPr lang="en-US" dirty="0"/>
          </a:p>
          <a:p>
            <a:endParaRPr lang="en-US" dirty="0"/>
          </a:p>
          <a:p>
            <a:endParaRPr lang="en-US" dirty="0"/>
          </a:p>
          <a:p>
            <a:endParaRPr lang="en-US" dirty="0"/>
          </a:p>
          <a:p>
            <a:pPr marL="342900" indent="-342900">
              <a:buFont typeface="Arial"/>
              <a:buChar char="•"/>
            </a:pPr>
            <a:r>
              <a:rPr lang="en-US" dirty="0"/>
              <a:t>In the example above, the </a:t>
            </a:r>
            <a:r>
              <a:rPr lang="en-US" dirty="0">
                <a:solidFill>
                  <a:srgbClr val="DC5924"/>
                </a:solidFill>
              </a:rPr>
              <a:t>let</a:t>
            </a:r>
            <a:r>
              <a:rPr lang="en-US" dirty="0"/>
              <a:t> keyword is used to create the </a:t>
            </a:r>
            <a:r>
              <a:rPr lang="en-US" dirty="0">
                <a:solidFill>
                  <a:srgbClr val="DC5924"/>
                </a:solidFill>
              </a:rPr>
              <a:t>meal</a:t>
            </a:r>
            <a:r>
              <a:rPr lang="en-US" dirty="0"/>
              <a:t> variable with the string </a:t>
            </a:r>
            <a:r>
              <a:rPr lang="en-US" dirty="0">
                <a:solidFill>
                  <a:srgbClr val="DC5924"/>
                </a:solidFill>
              </a:rPr>
              <a:t>'Enchiladas</a:t>
            </a:r>
            <a:r>
              <a:rPr lang="en-US" dirty="0"/>
              <a:t>' saved to it. On line three, the </a:t>
            </a:r>
            <a:r>
              <a:rPr lang="en-US" dirty="0">
                <a:solidFill>
                  <a:srgbClr val="DC5924"/>
                </a:solidFill>
              </a:rPr>
              <a:t>meal</a:t>
            </a:r>
            <a:r>
              <a:rPr lang="en-US" dirty="0"/>
              <a:t> variable is changed to store the string '</a:t>
            </a:r>
            <a:r>
              <a:rPr lang="en-US" dirty="0">
                <a:solidFill>
                  <a:srgbClr val="DC5924"/>
                </a:solidFill>
              </a:rPr>
              <a:t>Tacos</a:t>
            </a:r>
            <a:r>
              <a:rPr lang="en-US" dirty="0"/>
              <a:t>'.</a:t>
            </a:r>
          </a:p>
          <a:p>
            <a:pPr marL="342900" indent="-342900">
              <a:buFont typeface="Arial"/>
              <a:buChar char="•"/>
            </a:pPr>
            <a:r>
              <a:rPr lang="en-US" dirty="0"/>
              <a:t>You may be wondering, when to use </a:t>
            </a:r>
            <a:r>
              <a:rPr lang="en-US" dirty="0" err="1">
                <a:solidFill>
                  <a:srgbClr val="DC5924"/>
                </a:solidFill>
              </a:rPr>
              <a:t>const</a:t>
            </a:r>
            <a:r>
              <a:rPr lang="en-US" dirty="0">
                <a:solidFill>
                  <a:srgbClr val="DC5924"/>
                </a:solidFill>
              </a:rPr>
              <a:t> </a:t>
            </a:r>
            <a:r>
              <a:rPr lang="en-US" dirty="0" err="1"/>
              <a:t>vs</a:t>
            </a:r>
            <a:r>
              <a:rPr lang="en-US" dirty="0"/>
              <a:t> </a:t>
            </a:r>
            <a:r>
              <a:rPr lang="en-US" dirty="0">
                <a:solidFill>
                  <a:srgbClr val="DC5924"/>
                </a:solidFill>
              </a:rPr>
              <a:t>let</a:t>
            </a:r>
            <a:r>
              <a:rPr lang="en-US" dirty="0"/>
              <a:t>. In general, only use </a:t>
            </a:r>
            <a:r>
              <a:rPr lang="en-US" dirty="0" err="1">
                <a:solidFill>
                  <a:srgbClr val="DC5924"/>
                </a:solidFill>
              </a:rPr>
              <a:t>const</a:t>
            </a:r>
            <a:r>
              <a:rPr lang="en-US" dirty="0">
                <a:solidFill>
                  <a:srgbClr val="DC5924"/>
                </a:solidFill>
              </a:rPr>
              <a:t> </a:t>
            </a:r>
            <a:r>
              <a:rPr lang="en-US" dirty="0"/>
              <a:t>if the value saved to a variable does not change in your program. </a:t>
            </a:r>
          </a:p>
          <a:p>
            <a:endParaRPr lang="en-US" dirty="0"/>
          </a:p>
        </p:txBody>
      </p:sp>
      <p:pic>
        <p:nvPicPr>
          <p:cNvPr id="4" name="Picture 3" descr="Screen Shot 2018-03-02 at 13.51.1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413" y="2135900"/>
            <a:ext cx="5672667" cy="2101850"/>
          </a:xfrm>
          <a:prstGeom prst="rect">
            <a:avLst/>
          </a:prstGeom>
        </p:spPr>
      </p:pic>
    </p:spTree>
    <p:extLst>
      <p:ext uri="{BB962C8B-B14F-4D97-AF65-F5344CB8AC3E}">
        <p14:creationId xmlns:p14="http://schemas.microsoft.com/office/powerpoint/2010/main" val="13675447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981200" y="342299"/>
            <a:ext cx="8221132" cy="1032615"/>
          </a:xfrm>
        </p:spPr>
        <p:txBody>
          <a:bodyPr>
            <a:normAutofit fontScale="90000"/>
          </a:bodyPr>
          <a:lstStyle/>
          <a:p>
            <a:r>
              <a:rPr lang="en-US" dirty="0"/>
              <a:t>Introduction to JS:</a:t>
            </a:r>
            <a:r>
              <a:rPr lang="ar-sa" dirty="0"/>
              <a:t> </a:t>
            </a:r>
            <a:r>
              <a:rPr lang="en-GB" dirty="0">
                <a:solidFill>
                  <a:srgbClr val="0000FF"/>
                </a:solidFill>
              </a:rPr>
              <a:t>Variables</a:t>
            </a:r>
            <a:br>
              <a:rPr lang="en-GB" dirty="0">
                <a:solidFill>
                  <a:srgbClr val="0000FF"/>
                </a:solidFill>
              </a:rPr>
            </a:br>
            <a:r>
              <a:rPr lang="en-GB" sz="2800" dirty="0">
                <a:solidFill>
                  <a:srgbClr val="0000FF"/>
                </a:solidFill>
              </a:rPr>
              <a:t>Create a Variable: Let</a:t>
            </a:r>
            <a:endParaRPr lang="en-US" sz="2800" dirty="0">
              <a:solidFill>
                <a:srgbClr val="0000FF"/>
              </a:solidFill>
            </a:endParaRPr>
          </a:p>
        </p:txBody>
      </p:sp>
      <p:sp>
        <p:nvSpPr>
          <p:cNvPr id="3" name="Content Placeholder 2"/>
          <p:cNvSpPr>
            <a:spLocks noGrp="1"/>
          </p:cNvSpPr>
          <p:nvPr>
            <p:ph idx="1"/>
          </p:nvPr>
        </p:nvSpPr>
        <p:spPr>
          <a:xfrm>
            <a:off x="1981200" y="1185334"/>
            <a:ext cx="8221133" cy="5448829"/>
          </a:xfrm>
        </p:spPr>
        <p:txBody>
          <a:bodyPr>
            <a:normAutofit/>
          </a:bodyPr>
          <a:lstStyle/>
          <a:p>
            <a:pPr algn="ctr"/>
            <a:r>
              <a:rPr lang="en-US" sz="3200" dirty="0">
                <a:solidFill>
                  <a:srgbClr val="DC5924"/>
                </a:solidFill>
              </a:rPr>
              <a:t>Exercise</a:t>
            </a:r>
          </a:p>
          <a:p>
            <a:endParaRPr lang="en-US" sz="2400" dirty="0"/>
          </a:p>
          <a:p>
            <a:pPr marL="457200" indent="-457200">
              <a:buFont typeface="+mj-lt"/>
              <a:buAutoNum type="arabicPeriod"/>
            </a:pPr>
            <a:r>
              <a:rPr lang="en-US" sz="2400" dirty="0"/>
              <a:t>Create a </a:t>
            </a:r>
            <a:r>
              <a:rPr lang="en-US" sz="2400" dirty="0">
                <a:solidFill>
                  <a:srgbClr val="DC5924"/>
                </a:solidFill>
              </a:rPr>
              <a:t>let</a:t>
            </a:r>
            <a:r>
              <a:rPr lang="en-US" sz="2400" dirty="0"/>
              <a:t> variable called </a:t>
            </a:r>
            <a:r>
              <a:rPr lang="en-US" sz="2400" dirty="0" err="1">
                <a:solidFill>
                  <a:srgbClr val="DC5924"/>
                </a:solidFill>
              </a:rPr>
              <a:t>changeMe</a:t>
            </a:r>
            <a:r>
              <a:rPr lang="en-US" sz="2400" dirty="0">
                <a:solidFill>
                  <a:srgbClr val="DC5924"/>
                </a:solidFill>
              </a:rPr>
              <a:t> </a:t>
            </a:r>
            <a:r>
              <a:rPr lang="en-US" sz="2400" dirty="0"/>
              <a:t>and set it equal to the Boolean </a:t>
            </a:r>
            <a:r>
              <a:rPr lang="en-US" sz="2400" dirty="0">
                <a:solidFill>
                  <a:srgbClr val="DC5924"/>
                </a:solidFill>
              </a:rPr>
              <a:t>true</a:t>
            </a:r>
            <a:r>
              <a:rPr lang="en-US" sz="2400" dirty="0"/>
              <a:t>.</a:t>
            </a:r>
          </a:p>
          <a:p>
            <a:pPr marL="457200" indent="-457200">
              <a:buFont typeface="+mj-lt"/>
              <a:buAutoNum type="arabicPeriod"/>
            </a:pPr>
            <a:r>
              <a:rPr lang="en-US" sz="2400" dirty="0"/>
              <a:t>Set the </a:t>
            </a:r>
            <a:r>
              <a:rPr lang="en-US" sz="2400" dirty="0" err="1">
                <a:solidFill>
                  <a:srgbClr val="DC5924"/>
                </a:solidFill>
              </a:rPr>
              <a:t>changeMe</a:t>
            </a:r>
            <a:r>
              <a:rPr lang="en-US" sz="2400" dirty="0">
                <a:solidFill>
                  <a:srgbClr val="DC5924"/>
                </a:solidFill>
              </a:rPr>
              <a:t> </a:t>
            </a:r>
            <a:r>
              <a:rPr lang="en-US" sz="2400" dirty="0"/>
              <a:t>variable to the </a:t>
            </a:r>
            <a:r>
              <a:rPr lang="en-US" sz="2400" dirty="0" err="1"/>
              <a:t>boolean</a:t>
            </a:r>
            <a:r>
              <a:rPr lang="en-US" sz="2400" dirty="0"/>
              <a:t> </a:t>
            </a:r>
            <a:r>
              <a:rPr lang="en-US" sz="2400" dirty="0">
                <a:solidFill>
                  <a:srgbClr val="DC5924"/>
                </a:solidFill>
              </a:rPr>
              <a:t>false</a:t>
            </a:r>
            <a:r>
              <a:rPr lang="en-US" sz="2400" dirty="0"/>
              <a:t>.</a:t>
            </a:r>
          </a:p>
          <a:p>
            <a:pPr marL="0" indent="0">
              <a:buNone/>
            </a:pPr>
            <a:r>
              <a:rPr lang="en-US" sz="2400" dirty="0"/>
              <a:t>   Log the value saved to </a:t>
            </a:r>
            <a:r>
              <a:rPr lang="en-US" sz="2400" dirty="0" err="1">
                <a:solidFill>
                  <a:srgbClr val="DC5924"/>
                </a:solidFill>
              </a:rPr>
              <a:t>changeMe</a:t>
            </a:r>
            <a:r>
              <a:rPr lang="en-US" sz="2400" dirty="0">
                <a:solidFill>
                  <a:srgbClr val="DC5924"/>
                </a:solidFill>
              </a:rPr>
              <a:t> </a:t>
            </a:r>
            <a:r>
              <a:rPr lang="en-US" sz="2400" dirty="0"/>
              <a:t>to the console.</a:t>
            </a:r>
          </a:p>
          <a:p>
            <a:pPr marL="457200" indent="-457200">
              <a:buFont typeface="+mj-lt"/>
              <a:buAutoNum type="arabicPeriod"/>
            </a:pPr>
            <a:endParaRPr lang="en-US" sz="2400" dirty="0"/>
          </a:p>
        </p:txBody>
      </p:sp>
      <p:sp>
        <p:nvSpPr>
          <p:cNvPr id="4" name="Rectangle 3"/>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9696457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981200" y="285425"/>
            <a:ext cx="8221132" cy="1032615"/>
          </a:xfrm>
        </p:spPr>
        <p:txBody>
          <a:bodyPr>
            <a:normAutofit fontScale="90000"/>
          </a:bodyPr>
          <a:lstStyle/>
          <a:p>
            <a:r>
              <a:rPr lang="en-US" dirty="0"/>
              <a:t>Introduction to JS:</a:t>
            </a:r>
            <a:r>
              <a:rPr lang="ar-sa" dirty="0"/>
              <a:t> </a:t>
            </a:r>
            <a:r>
              <a:rPr lang="en-GB" dirty="0">
                <a:solidFill>
                  <a:srgbClr val="0000FF"/>
                </a:solidFill>
              </a:rPr>
              <a:t>Variables</a:t>
            </a:r>
            <a:br>
              <a:rPr lang="en-GB" dirty="0">
                <a:solidFill>
                  <a:srgbClr val="0000FF"/>
                </a:solidFill>
              </a:rPr>
            </a:br>
            <a:r>
              <a:rPr lang="en-GB" sz="2800" dirty="0">
                <a:solidFill>
                  <a:srgbClr val="0000FF"/>
                </a:solidFill>
              </a:rPr>
              <a:t>Create a Variable: Undefined</a:t>
            </a:r>
            <a:endParaRPr lang="en-US" sz="2800" dirty="0">
              <a:solidFill>
                <a:srgbClr val="0000FF"/>
              </a:solidFill>
            </a:endParaRPr>
          </a:p>
        </p:txBody>
      </p:sp>
      <p:sp>
        <p:nvSpPr>
          <p:cNvPr id="3" name="Content Placeholder 2"/>
          <p:cNvSpPr>
            <a:spLocks noGrp="1"/>
          </p:cNvSpPr>
          <p:nvPr>
            <p:ph idx="1"/>
          </p:nvPr>
        </p:nvSpPr>
        <p:spPr>
          <a:xfrm>
            <a:off x="1981200" y="1524000"/>
            <a:ext cx="8221133" cy="5110162"/>
          </a:xfrm>
        </p:spPr>
        <p:txBody>
          <a:bodyPr>
            <a:normAutofit/>
          </a:bodyPr>
          <a:lstStyle/>
          <a:p>
            <a:r>
              <a:rPr lang="en-US" sz="2400" dirty="0">
                <a:solidFill>
                  <a:srgbClr val="FF0000"/>
                </a:solidFill>
              </a:rPr>
              <a:t>What happens if you create a variable, but don't assign it a value? </a:t>
            </a:r>
          </a:p>
          <a:p>
            <a:pPr marL="342900" indent="-342900">
              <a:buFont typeface="Arial"/>
              <a:buChar char="•"/>
            </a:pPr>
            <a:r>
              <a:rPr lang="en-US" sz="2400" dirty="0"/>
              <a:t>JavaScript creates space for this variable in memory and sets it to </a:t>
            </a:r>
            <a:r>
              <a:rPr lang="en-US" sz="2400" dirty="0">
                <a:solidFill>
                  <a:schemeClr val="accent5"/>
                </a:solidFill>
              </a:rPr>
              <a:t>undefined</a:t>
            </a:r>
            <a:r>
              <a:rPr lang="en-US" sz="2400" dirty="0"/>
              <a:t>. </a:t>
            </a:r>
            <a:r>
              <a:rPr lang="en-US" sz="2400" i="1" dirty="0"/>
              <a:t>Undefined</a:t>
            </a:r>
            <a:r>
              <a:rPr lang="en-US" sz="2400" dirty="0"/>
              <a:t> is the fifth and final primitive data type. JavaScript assigns the undefined data type to variables that are not assigned a value.</a:t>
            </a:r>
          </a:p>
          <a:p>
            <a:pPr marL="342900" indent="-342900">
              <a:buFont typeface="Arial"/>
              <a:buChar char="•"/>
            </a:pPr>
            <a:endParaRPr lang="en-US" sz="2400" dirty="0"/>
          </a:p>
          <a:p>
            <a:pPr marL="342900" indent="-342900">
              <a:buFont typeface="Arial"/>
              <a:buChar char="•"/>
            </a:pPr>
            <a:endParaRPr lang="en-US" sz="2400" dirty="0"/>
          </a:p>
          <a:p>
            <a:pPr marL="342900" indent="-342900">
              <a:buFont typeface="Arial"/>
              <a:buChar char="•"/>
            </a:pPr>
            <a:r>
              <a:rPr lang="en-US" sz="2400" dirty="0"/>
              <a:t>In the example above, we created the variable </a:t>
            </a:r>
            <a:r>
              <a:rPr lang="en-US" sz="2400" dirty="0" err="1">
                <a:solidFill>
                  <a:srgbClr val="DC5924"/>
                </a:solidFill>
              </a:rPr>
              <a:t>whatAmI</a:t>
            </a:r>
            <a:r>
              <a:rPr lang="en-US" sz="2400" dirty="0">
                <a:solidFill>
                  <a:srgbClr val="DC5924"/>
                </a:solidFill>
              </a:rPr>
              <a:t> </a:t>
            </a:r>
            <a:r>
              <a:rPr lang="en-US" sz="2400" dirty="0"/>
              <a:t>without any value assigned to it. JavaScript creates the variable and sets it equal to the value </a:t>
            </a:r>
            <a:r>
              <a:rPr lang="en-US" sz="2400" dirty="0">
                <a:solidFill>
                  <a:srgbClr val="DC5924"/>
                </a:solidFill>
              </a:rPr>
              <a:t>undefined</a:t>
            </a:r>
            <a:r>
              <a:rPr lang="en-US" sz="2400" dirty="0"/>
              <a:t>.</a:t>
            </a:r>
          </a:p>
          <a:p>
            <a:endParaRPr lang="en-US" sz="2400" dirty="0"/>
          </a:p>
        </p:txBody>
      </p:sp>
      <p:pic>
        <p:nvPicPr>
          <p:cNvPr id="2" name="Picture 1" descr="Screen Shot 2018-03-02 at 14.00.0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9134" y="3810841"/>
            <a:ext cx="4944533" cy="746908"/>
          </a:xfrm>
          <a:prstGeom prst="rect">
            <a:avLst/>
          </a:prstGeom>
        </p:spPr>
      </p:pic>
    </p:spTree>
    <p:extLst>
      <p:ext uri="{BB962C8B-B14F-4D97-AF65-F5344CB8AC3E}">
        <p14:creationId xmlns:p14="http://schemas.microsoft.com/office/powerpoint/2010/main" val="72028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981200" y="304383"/>
            <a:ext cx="8221132" cy="1032615"/>
          </a:xfrm>
        </p:spPr>
        <p:txBody>
          <a:bodyPr>
            <a:normAutofit fontScale="90000"/>
          </a:bodyPr>
          <a:lstStyle/>
          <a:p>
            <a:r>
              <a:rPr lang="en-US" dirty="0"/>
              <a:t>Introduction to JS:</a:t>
            </a:r>
            <a:r>
              <a:rPr lang="ar-sa" dirty="0"/>
              <a:t> </a:t>
            </a:r>
            <a:r>
              <a:rPr lang="en-GB" dirty="0">
                <a:solidFill>
                  <a:srgbClr val="0000FF"/>
                </a:solidFill>
              </a:rPr>
              <a:t>Variables</a:t>
            </a:r>
            <a:br>
              <a:rPr lang="en-GB" dirty="0">
                <a:solidFill>
                  <a:srgbClr val="0000FF"/>
                </a:solidFill>
              </a:rPr>
            </a:br>
            <a:r>
              <a:rPr lang="en-GB" sz="2800" dirty="0">
                <a:solidFill>
                  <a:srgbClr val="0000FF"/>
                </a:solidFill>
              </a:rPr>
              <a:t>Create a Variable: Undefined</a:t>
            </a:r>
            <a:endParaRPr lang="en-US" sz="2800" dirty="0">
              <a:solidFill>
                <a:srgbClr val="0000FF"/>
              </a:solidFill>
            </a:endParaRPr>
          </a:p>
        </p:txBody>
      </p:sp>
      <p:sp>
        <p:nvSpPr>
          <p:cNvPr id="3" name="Content Placeholder 2"/>
          <p:cNvSpPr>
            <a:spLocks noGrp="1"/>
          </p:cNvSpPr>
          <p:nvPr>
            <p:ph idx="1"/>
          </p:nvPr>
        </p:nvSpPr>
        <p:spPr>
          <a:xfrm>
            <a:off x="1981200" y="1185334"/>
            <a:ext cx="8221133" cy="5448829"/>
          </a:xfrm>
        </p:spPr>
        <p:txBody>
          <a:bodyPr>
            <a:normAutofit/>
          </a:bodyPr>
          <a:lstStyle/>
          <a:p>
            <a:pPr algn="ctr"/>
            <a:r>
              <a:rPr lang="en-US" sz="3200" dirty="0">
                <a:solidFill>
                  <a:srgbClr val="DC5924"/>
                </a:solidFill>
              </a:rPr>
              <a:t>Exercise</a:t>
            </a:r>
          </a:p>
          <a:p>
            <a:pPr algn="ctr"/>
            <a:endParaRPr lang="en-US" sz="3200" dirty="0">
              <a:solidFill>
                <a:srgbClr val="DC5924"/>
              </a:solidFill>
            </a:endParaRPr>
          </a:p>
          <a:p>
            <a:pPr marL="457200" indent="-457200">
              <a:buFont typeface="+mj-lt"/>
              <a:buAutoNum type="arabicPeriod"/>
            </a:pPr>
            <a:r>
              <a:rPr lang="en-US" sz="2400" dirty="0"/>
              <a:t>Create a variable named </a:t>
            </a:r>
            <a:r>
              <a:rPr lang="en-US" sz="2400" dirty="0" err="1">
                <a:solidFill>
                  <a:srgbClr val="DC5924"/>
                </a:solidFill>
              </a:rPr>
              <a:t>notDefined</a:t>
            </a:r>
            <a:r>
              <a:rPr lang="en-US" sz="2400" dirty="0"/>
              <a:t>, but don't set it equal to anything.</a:t>
            </a:r>
          </a:p>
          <a:p>
            <a:pPr marL="0" indent="0">
              <a:buNone/>
            </a:pPr>
            <a:r>
              <a:rPr lang="en-US" sz="2400" dirty="0"/>
              <a:t>      Log the result to the console.</a:t>
            </a:r>
          </a:p>
          <a:p>
            <a:pPr marL="457200" indent="-457200">
              <a:buAutoNum type="arabicPeriod" startAt="2"/>
            </a:pPr>
            <a:r>
              <a:rPr lang="en-US" sz="2400" dirty="0"/>
              <a:t>Create an </a:t>
            </a:r>
            <a:r>
              <a:rPr lang="en-US" sz="2400" dirty="0">
                <a:solidFill>
                  <a:srgbClr val="DC5924"/>
                </a:solidFill>
              </a:rPr>
              <a:t>undefined</a:t>
            </a:r>
            <a:r>
              <a:rPr lang="en-US" sz="2400" dirty="0"/>
              <a:t> variable named </a:t>
            </a:r>
            <a:r>
              <a:rPr lang="en-US" sz="2400" dirty="0">
                <a:solidFill>
                  <a:srgbClr val="DC5924"/>
                </a:solidFill>
              </a:rPr>
              <a:t>valueless</a:t>
            </a:r>
            <a:r>
              <a:rPr lang="en-US" sz="2400" dirty="0"/>
              <a:t>.</a:t>
            </a:r>
          </a:p>
          <a:p>
            <a:pPr marL="0" indent="0">
              <a:buNone/>
            </a:pPr>
            <a:r>
              <a:rPr lang="en-US" sz="2400" dirty="0"/>
              <a:t>   Log the result to the console.</a:t>
            </a:r>
          </a:p>
          <a:p>
            <a:pPr marL="0" indent="0">
              <a:buNone/>
            </a:pPr>
            <a:r>
              <a:rPr lang="en-US" sz="2400" dirty="0"/>
              <a:t> </a:t>
            </a:r>
          </a:p>
          <a:p>
            <a:pPr marL="457200" indent="-457200">
              <a:buFont typeface="+mj-lt"/>
              <a:buAutoNum type="arabicPeriod"/>
            </a:pPr>
            <a:endParaRPr lang="en-US" sz="2400" dirty="0"/>
          </a:p>
          <a:p>
            <a:endParaRPr lang="en-US" sz="2400" dirty="0"/>
          </a:p>
          <a:p>
            <a:endParaRPr lang="en-US" sz="2400" dirty="0"/>
          </a:p>
          <a:p>
            <a:endParaRPr lang="en-US" sz="2400" dirty="0"/>
          </a:p>
        </p:txBody>
      </p:sp>
      <p:sp>
        <p:nvSpPr>
          <p:cNvPr id="4" name="Rectangle 3"/>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38466202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981200" y="323341"/>
            <a:ext cx="8221132" cy="1032615"/>
          </a:xfrm>
        </p:spPr>
        <p:txBody>
          <a:bodyPr>
            <a:normAutofit fontScale="90000"/>
          </a:bodyPr>
          <a:lstStyle/>
          <a:p>
            <a:r>
              <a:rPr lang="en-US" dirty="0"/>
              <a:t>Introduction to JS:</a:t>
            </a:r>
            <a:r>
              <a:rPr lang="ar-sa" dirty="0"/>
              <a:t> </a:t>
            </a:r>
            <a:r>
              <a:rPr lang="en-GB" dirty="0">
                <a:solidFill>
                  <a:srgbClr val="0000FF"/>
                </a:solidFill>
              </a:rPr>
              <a:t>Variables</a:t>
            </a:r>
            <a:br>
              <a:rPr lang="en-GB" dirty="0">
                <a:solidFill>
                  <a:srgbClr val="0000FF"/>
                </a:solidFill>
              </a:rPr>
            </a:br>
            <a:r>
              <a:rPr lang="en-GB" sz="2700" dirty="0">
                <a:solidFill>
                  <a:srgbClr val="0000FF"/>
                </a:solidFill>
              </a:rPr>
              <a:t>Mathematical Assignment operators</a:t>
            </a:r>
            <a:endParaRPr lang="en-US" sz="2700" dirty="0">
              <a:solidFill>
                <a:srgbClr val="0000FF"/>
              </a:solidFill>
            </a:endParaRPr>
          </a:p>
        </p:txBody>
      </p:sp>
      <p:sp>
        <p:nvSpPr>
          <p:cNvPr id="3" name="Content Placeholder 2"/>
          <p:cNvSpPr>
            <a:spLocks noGrp="1"/>
          </p:cNvSpPr>
          <p:nvPr>
            <p:ph idx="1"/>
          </p:nvPr>
        </p:nvSpPr>
        <p:spPr>
          <a:xfrm>
            <a:off x="1981200" y="1672168"/>
            <a:ext cx="8221133" cy="4961995"/>
          </a:xfrm>
        </p:spPr>
        <p:txBody>
          <a:bodyPr>
            <a:normAutofit/>
          </a:bodyPr>
          <a:lstStyle/>
          <a:p>
            <a:pPr marL="342900" indent="-342900">
              <a:buFont typeface="Arial"/>
              <a:buChar char="•"/>
            </a:pPr>
            <a:r>
              <a:rPr lang="en-US" sz="2400" dirty="0"/>
              <a:t> Now, Let’s consider how we can use variables and math operators to calculate new values and assign them to a variable</a:t>
            </a:r>
          </a:p>
          <a:p>
            <a:r>
              <a:rPr lang="en-US" sz="2400" dirty="0">
                <a:solidFill>
                  <a:srgbClr val="DC5924"/>
                </a:solidFill>
              </a:rPr>
              <a:t>Example:</a:t>
            </a:r>
          </a:p>
          <a:p>
            <a:endParaRPr lang="en-US" sz="2400" dirty="0"/>
          </a:p>
          <a:p>
            <a:endParaRPr lang="en-US" sz="2400" dirty="0"/>
          </a:p>
          <a:p>
            <a:pPr marL="342900" indent="-342900">
              <a:buFont typeface="Arial"/>
              <a:buChar char="•"/>
            </a:pPr>
            <a:r>
              <a:rPr lang="en-US" sz="2400" dirty="0"/>
              <a:t>In the example above, we created the variable </a:t>
            </a:r>
            <a:r>
              <a:rPr lang="en-US" sz="2400" dirty="0">
                <a:solidFill>
                  <a:srgbClr val="DC5924"/>
                </a:solidFill>
              </a:rPr>
              <a:t>x</a:t>
            </a:r>
            <a:r>
              <a:rPr lang="en-US" sz="2400" dirty="0"/>
              <a:t> with the number </a:t>
            </a:r>
            <a:r>
              <a:rPr lang="en-US" sz="2400" dirty="0">
                <a:solidFill>
                  <a:srgbClr val="DC5924"/>
                </a:solidFill>
              </a:rPr>
              <a:t>4</a:t>
            </a:r>
            <a:r>
              <a:rPr lang="en-US" sz="2400" dirty="0"/>
              <a:t> assigned to it. On the following line, </a:t>
            </a:r>
            <a:r>
              <a:rPr lang="en-US" sz="2400" dirty="0">
                <a:solidFill>
                  <a:srgbClr val="DC5924"/>
                </a:solidFill>
              </a:rPr>
              <a:t>x = x + 1</a:t>
            </a:r>
            <a:r>
              <a:rPr lang="en-US" sz="2400" dirty="0"/>
              <a:t> increases the value of </a:t>
            </a:r>
            <a:r>
              <a:rPr lang="en-US" sz="2400" dirty="0">
                <a:solidFill>
                  <a:srgbClr val="DC5924"/>
                </a:solidFill>
              </a:rPr>
              <a:t>x</a:t>
            </a:r>
            <a:r>
              <a:rPr lang="en-US" sz="2400" dirty="0"/>
              <a:t> from </a:t>
            </a:r>
            <a:r>
              <a:rPr lang="en-US" sz="2400" dirty="0">
                <a:solidFill>
                  <a:srgbClr val="DC5924"/>
                </a:solidFill>
              </a:rPr>
              <a:t>4</a:t>
            </a:r>
            <a:r>
              <a:rPr lang="en-US" sz="2400" dirty="0"/>
              <a:t> to </a:t>
            </a:r>
            <a:r>
              <a:rPr lang="en-US" sz="2400" dirty="0">
                <a:solidFill>
                  <a:srgbClr val="DC5924"/>
                </a:solidFill>
              </a:rPr>
              <a:t>5</a:t>
            </a:r>
            <a:r>
              <a:rPr lang="en-US" sz="2400" dirty="0"/>
              <a:t>. </a:t>
            </a:r>
          </a:p>
          <a:p>
            <a:endParaRPr lang="en-US" sz="2400" dirty="0"/>
          </a:p>
        </p:txBody>
      </p:sp>
      <p:pic>
        <p:nvPicPr>
          <p:cNvPr id="2" name="Picture 1" descr="Screen Shot 2018-03-02 at 14.13.2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01" y="2931576"/>
            <a:ext cx="4064000" cy="1100667"/>
          </a:xfrm>
          <a:prstGeom prst="rect">
            <a:avLst/>
          </a:prstGeom>
        </p:spPr>
      </p:pic>
    </p:spTree>
    <p:extLst>
      <p:ext uri="{BB962C8B-B14F-4D97-AF65-F5344CB8AC3E}">
        <p14:creationId xmlns:p14="http://schemas.microsoft.com/office/powerpoint/2010/main" val="28956697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981200" y="323341"/>
            <a:ext cx="8221132" cy="1032615"/>
          </a:xfrm>
        </p:spPr>
        <p:txBody>
          <a:bodyPr>
            <a:normAutofit fontScale="90000"/>
          </a:bodyPr>
          <a:lstStyle/>
          <a:p>
            <a:r>
              <a:rPr lang="en-US" dirty="0"/>
              <a:t>Introduction to JS:</a:t>
            </a:r>
            <a:r>
              <a:rPr lang="ar-sa" dirty="0"/>
              <a:t> </a:t>
            </a:r>
            <a:r>
              <a:rPr lang="en-GB" dirty="0">
                <a:solidFill>
                  <a:srgbClr val="0000FF"/>
                </a:solidFill>
              </a:rPr>
              <a:t>Variables</a:t>
            </a:r>
            <a:br>
              <a:rPr lang="en-GB" dirty="0">
                <a:solidFill>
                  <a:srgbClr val="0000FF"/>
                </a:solidFill>
              </a:rPr>
            </a:br>
            <a:r>
              <a:rPr lang="en-GB" sz="2700" dirty="0">
                <a:solidFill>
                  <a:srgbClr val="0000FF"/>
                </a:solidFill>
              </a:rPr>
              <a:t>Mathematical Assignment operators</a:t>
            </a:r>
            <a:endParaRPr lang="en-US" sz="2700" dirty="0">
              <a:solidFill>
                <a:srgbClr val="0000FF"/>
              </a:solidFill>
            </a:endParaRPr>
          </a:p>
        </p:txBody>
      </p:sp>
      <p:sp>
        <p:nvSpPr>
          <p:cNvPr id="3" name="Content Placeholder 2"/>
          <p:cNvSpPr>
            <a:spLocks noGrp="1"/>
          </p:cNvSpPr>
          <p:nvPr>
            <p:ph idx="1"/>
          </p:nvPr>
        </p:nvSpPr>
        <p:spPr>
          <a:xfrm>
            <a:off x="1981200" y="1672168"/>
            <a:ext cx="8221133" cy="4961995"/>
          </a:xfrm>
        </p:spPr>
        <p:txBody>
          <a:bodyPr>
            <a:normAutofit/>
          </a:bodyPr>
          <a:lstStyle/>
          <a:p>
            <a:pPr marL="342900" indent="-342900">
              <a:buFont typeface="Arial"/>
              <a:buChar char="•"/>
            </a:pPr>
            <a:r>
              <a:rPr lang="en-US" sz="2400" dirty="0">
                <a:solidFill>
                  <a:srgbClr val="FF0000"/>
                </a:solidFill>
              </a:rPr>
              <a:t>Notice</a:t>
            </a:r>
            <a:r>
              <a:rPr lang="en-US" sz="2400" dirty="0"/>
              <a:t>, on line two in the example above, to increment </a:t>
            </a:r>
            <a:r>
              <a:rPr lang="en-US" sz="2400" dirty="0">
                <a:solidFill>
                  <a:schemeClr val="accent5"/>
                </a:solidFill>
              </a:rPr>
              <a:t>x</a:t>
            </a:r>
            <a:r>
              <a:rPr lang="en-US" sz="2400" dirty="0"/>
              <a:t> by one we had to write the </a:t>
            </a:r>
            <a:r>
              <a:rPr lang="en-US" sz="2400" dirty="0">
                <a:solidFill>
                  <a:srgbClr val="DC5924"/>
                </a:solidFill>
              </a:rPr>
              <a:t>x</a:t>
            </a:r>
            <a:r>
              <a:rPr lang="en-US" sz="2400" dirty="0"/>
              <a:t> variable on the left and right side of the assignment operator (</a:t>
            </a:r>
            <a:r>
              <a:rPr lang="en-US" sz="2400" dirty="0">
                <a:solidFill>
                  <a:srgbClr val="DC5924"/>
                </a:solidFill>
              </a:rPr>
              <a:t>=</a:t>
            </a:r>
            <a:r>
              <a:rPr lang="en-US" sz="2400" dirty="0"/>
              <a:t>). Using a variable twice in one expression is redundant and confusing. </a:t>
            </a:r>
          </a:p>
          <a:p>
            <a:pPr marL="342900" indent="-342900">
              <a:buFont typeface="Arial"/>
              <a:buChar char="•"/>
            </a:pPr>
            <a:endParaRPr lang="en-US" sz="2400" dirty="0"/>
          </a:p>
          <a:p>
            <a:pPr marL="342900" indent="-342900">
              <a:buFont typeface="Arial"/>
              <a:buChar char="•"/>
            </a:pPr>
            <a:r>
              <a:rPr lang="en-US" sz="2400" dirty="0"/>
              <a:t>To address this, JavaScript has a collection of </a:t>
            </a:r>
            <a:r>
              <a:rPr lang="en-US" sz="2400" u="sng" dirty="0">
                <a:solidFill>
                  <a:schemeClr val="accent3"/>
                </a:solidFill>
              </a:rPr>
              <a:t>built-in </a:t>
            </a:r>
            <a:r>
              <a:rPr lang="en-US" sz="2400" i="1" u="sng" dirty="0">
                <a:solidFill>
                  <a:schemeClr val="accent3"/>
                </a:solidFill>
              </a:rPr>
              <a:t>mathematical assignment operators</a:t>
            </a:r>
            <a:r>
              <a:rPr lang="en-US" sz="2400" dirty="0"/>
              <a:t> that make it easy to calculate a new value and assign it to the same variable without writing the variable twice. See the following example</a:t>
            </a:r>
          </a:p>
        </p:txBody>
      </p:sp>
    </p:spTree>
    <p:extLst>
      <p:ext uri="{BB962C8B-B14F-4D97-AF65-F5344CB8AC3E}">
        <p14:creationId xmlns:p14="http://schemas.microsoft.com/office/powerpoint/2010/main" val="23879734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981200" y="304383"/>
            <a:ext cx="8221132" cy="1032615"/>
          </a:xfrm>
        </p:spPr>
        <p:txBody>
          <a:bodyPr>
            <a:normAutofit fontScale="90000"/>
          </a:bodyPr>
          <a:lstStyle/>
          <a:p>
            <a:r>
              <a:rPr lang="en-US" dirty="0"/>
              <a:t>Introduction to JS:</a:t>
            </a:r>
            <a:r>
              <a:rPr lang="ar-sa" dirty="0"/>
              <a:t> </a:t>
            </a:r>
            <a:r>
              <a:rPr lang="en-GB" dirty="0">
                <a:solidFill>
                  <a:srgbClr val="0000FF"/>
                </a:solidFill>
              </a:rPr>
              <a:t>Variables</a:t>
            </a:r>
            <a:br>
              <a:rPr lang="en-GB" dirty="0">
                <a:solidFill>
                  <a:srgbClr val="0000FF"/>
                </a:solidFill>
              </a:rPr>
            </a:br>
            <a:r>
              <a:rPr lang="en-GB" sz="2700" dirty="0">
                <a:solidFill>
                  <a:srgbClr val="0000FF"/>
                </a:solidFill>
              </a:rPr>
              <a:t>Mathematical Assignment operators</a:t>
            </a:r>
            <a:endParaRPr lang="en-US" sz="2700" dirty="0">
              <a:solidFill>
                <a:srgbClr val="0000FF"/>
              </a:solidFill>
            </a:endParaRPr>
          </a:p>
        </p:txBody>
      </p:sp>
      <p:sp>
        <p:nvSpPr>
          <p:cNvPr id="3" name="Content Placeholder 2"/>
          <p:cNvSpPr>
            <a:spLocks noGrp="1"/>
          </p:cNvSpPr>
          <p:nvPr>
            <p:ph idx="1"/>
          </p:nvPr>
        </p:nvSpPr>
        <p:spPr>
          <a:xfrm>
            <a:off x="1524001" y="1672168"/>
            <a:ext cx="9143999" cy="5185833"/>
          </a:xfrm>
        </p:spPr>
        <p:txBody>
          <a:bodyPr>
            <a:normAutofit/>
          </a:bodyPr>
          <a:lstStyle/>
          <a:p>
            <a:pPr marL="342900" indent="-342900">
              <a:buFont typeface="Arial"/>
              <a:buChar char="•"/>
            </a:pPr>
            <a:r>
              <a:rPr lang="en-US" sz="2400" dirty="0"/>
              <a:t>Example: </a:t>
            </a:r>
          </a:p>
        </p:txBody>
      </p:sp>
      <p:pic>
        <p:nvPicPr>
          <p:cNvPr id="2" name="Picture 1" descr="Screen Shot 2018-03-02 at 14.17.5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5668" y="2116668"/>
            <a:ext cx="4360333" cy="4517495"/>
          </a:xfrm>
          <a:prstGeom prst="rect">
            <a:avLst/>
          </a:prstGeom>
        </p:spPr>
      </p:pic>
      <p:graphicFrame>
        <p:nvGraphicFramePr>
          <p:cNvPr id="4" name="Table 3"/>
          <p:cNvGraphicFramePr>
            <a:graphicFrameLocks noGrp="1"/>
          </p:cNvGraphicFramePr>
          <p:nvPr>
            <p:extLst/>
          </p:nvPr>
        </p:nvGraphicFramePr>
        <p:xfrm>
          <a:off x="6074838" y="1566324"/>
          <a:ext cx="4360331" cy="5547360"/>
        </p:xfrm>
        <a:graphic>
          <a:graphicData uri="http://schemas.openxmlformats.org/drawingml/2006/table">
            <a:tbl>
              <a:tblPr firstRow="1" bandRow="1">
                <a:tableStyleId>{5C22544A-7EE6-4342-B048-85BDC9FD1C3A}</a:tableStyleId>
              </a:tblPr>
              <a:tblGrid>
                <a:gridCol w="4360331">
                  <a:extLst>
                    <a:ext uri="{9D8B030D-6E8A-4147-A177-3AD203B41FA5}">
                      <a16:colId xmlns:a16="http://schemas.microsoft.com/office/drawing/2014/main" val="20000"/>
                    </a:ext>
                  </a:extLst>
                </a:gridCol>
              </a:tblGrid>
              <a:tr h="370840">
                <a:tc>
                  <a:txBody>
                    <a:bodyPr/>
                    <a:lstStyle/>
                    <a:p>
                      <a:pPr marL="0" indent="0" algn="just">
                        <a:buFont typeface="+mj-lt"/>
                        <a:buNone/>
                      </a:pPr>
                      <a:r>
                        <a:rPr lang="en-US" sz="2000" b="0" dirty="0">
                          <a:solidFill>
                            <a:schemeClr val="tx1"/>
                          </a:solidFill>
                        </a:rPr>
                        <a:t>In this example, operators are used to calculate a new value and assign it to the same variable. Let's consider the first three and last two operators separately:</a:t>
                      </a:r>
                    </a:p>
                    <a:p>
                      <a:pPr marL="342900" indent="-342900" algn="just">
                        <a:buFont typeface="+mj-lt"/>
                        <a:buAutoNum type="arabicPeriod"/>
                      </a:pPr>
                      <a:r>
                        <a:rPr lang="en-US" sz="2000" b="0" dirty="0">
                          <a:solidFill>
                            <a:schemeClr val="tx1"/>
                          </a:solidFill>
                        </a:rPr>
                        <a:t>The first three operators (</a:t>
                      </a:r>
                      <a:r>
                        <a:rPr lang="en-US" sz="2000" b="0" dirty="0">
                          <a:solidFill>
                            <a:schemeClr val="accent5"/>
                          </a:solidFill>
                        </a:rPr>
                        <a:t>+=, -=, and *=</a:t>
                      </a:r>
                      <a:r>
                        <a:rPr lang="en-US" sz="2000" b="0" dirty="0">
                          <a:solidFill>
                            <a:schemeClr val="tx1"/>
                          </a:solidFill>
                        </a:rPr>
                        <a:t>) perform the mathematical operation of the first operator (</a:t>
                      </a:r>
                      <a:r>
                        <a:rPr lang="en-US" sz="2000" b="0" dirty="0">
                          <a:solidFill>
                            <a:srgbClr val="DC5924"/>
                          </a:solidFill>
                        </a:rPr>
                        <a:t>+, -, or *</a:t>
                      </a:r>
                      <a:r>
                        <a:rPr lang="en-US" sz="2000" b="0" dirty="0">
                          <a:solidFill>
                            <a:schemeClr val="tx1"/>
                          </a:solidFill>
                        </a:rPr>
                        <a:t>) using the number on the right, then assign the new value to the variable. </a:t>
                      </a:r>
                    </a:p>
                    <a:p>
                      <a:pPr marL="342900" indent="-342900" algn="just">
                        <a:buFont typeface="+mj-lt"/>
                        <a:buAutoNum type="arabicPeriod"/>
                      </a:pPr>
                      <a:r>
                        <a:rPr lang="en-US" sz="2000" b="0" dirty="0">
                          <a:solidFill>
                            <a:schemeClr val="tx1"/>
                          </a:solidFill>
                        </a:rPr>
                        <a:t>The last two operators are the increment (</a:t>
                      </a:r>
                      <a:r>
                        <a:rPr lang="en-US" sz="2000" b="0" dirty="0">
                          <a:solidFill>
                            <a:srgbClr val="DC5924"/>
                          </a:solidFill>
                        </a:rPr>
                        <a:t>++</a:t>
                      </a:r>
                      <a:r>
                        <a:rPr lang="en-US" sz="2000" b="0" dirty="0">
                          <a:solidFill>
                            <a:schemeClr val="tx1"/>
                          </a:solidFill>
                        </a:rPr>
                        <a:t>) and decrement (</a:t>
                      </a:r>
                      <a:r>
                        <a:rPr lang="en-US" sz="2000" b="0" dirty="0">
                          <a:solidFill>
                            <a:srgbClr val="DC5924"/>
                          </a:solidFill>
                        </a:rPr>
                        <a:t>--</a:t>
                      </a:r>
                      <a:r>
                        <a:rPr lang="en-US" sz="2000" b="0" dirty="0">
                          <a:solidFill>
                            <a:schemeClr val="tx1"/>
                          </a:solidFill>
                        </a:rPr>
                        <a:t>) operators. These operators are responsible for increasing and decreasing a number variable by one, respectively.</a:t>
                      </a:r>
                    </a:p>
                    <a:p>
                      <a:pPr algn="just"/>
                      <a:endParaRPr lang="en-US" b="0" dirty="0">
                        <a:solidFill>
                          <a:schemeClr val="tx1"/>
                        </a:solidFill>
                      </a:endParaRPr>
                    </a:p>
                  </a:txBody>
                  <a:tcPr>
                    <a:noFill/>
                  </a:tcPr>
                </a:tc>
                <a:extLst>
                  <a:ext uri="{0D108BD9-81ED-4DB2-BD59-A6C34878D82A}">
                    <a16:rowId xmlns:a16="http://schemas.microsoft.com/office/drawing/2014/main" val="10000"/>
                  </a:ext>
                </a:extLst>
              </a:tr>
            </a:tbl>
          </a:graphicData>
        </a:graphic>
      </p:graphicFrame>
      <p:sp>
        <p:nvSpPr>
          <p:cNvPr id="6" name="Rectangle 5"/>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2144856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981200" y="456047"/>
            <a:ext cx="8221132" cy="1032615"/>
          </a:xfrm>
        </p:spPr>
        <p:txBody>
          <a:bodyPr>
            <a:normAutofit fontScale="90000"/>
          </a:bodyPr>
          <a:lstStyle/>
          <a:p>
            <a:r>
              <a:rPr lang="en-US" dirty="0"/>
              <a:t>Introduction to JS:</a:t>
            </a:r>
            <a:r>
              <a:rPr lang="ar-sa" dirty="0"/>
              <a:t> </a:t>
            </a:r>
            <a:r>
              <a:rPr lang="en-GB" dirty="0">
                <a:solidFill>
                  <a:srgbClr val="0000FF"/>
                </a:solidFill>
              </a:rPr>
              <a:t>Variables</a:t>
            </a:r>
            <a:br>
              <a:rPr lang="en-GB" dirty="0">
                <a:solidFill>
                  <a:srgbClr val="0000FF"/>
                </a:solidFill>
              </a:rPr>
            </a:br>
            <a:r>
              <a:rPr lang="en-GB" sz="2700" dirty="0">
                <a:solidFill>
                  <a:srgbClr val="0000FF"/>
                </a:solidFill>
              </a:rPr>
              <a:t>Mathematical Assignment operators</a:t>
            </a:r>
            <a:endParaRPr lang="en-US" sz="2700" dirty="0">
              <a:solidFill>
                <a:srgbClr val="0000FF"/>
              </a:solidFill>
            </a:endParaRPr>
          </a:p>
        </p:txBody>
      </p:sp>
      <p:sp>
        <p:nvSpPr>
          <p:cNvPr id="3" name="Content Placeholder 2"/>
          <p:cNvSpPr>
            <a:spLocks noGrp="1"/>
          </p:cNvSpPr>
          <p:nvPr>
            <p:ph idx="1"/>
          </p:nvPr>
        </p:nvSpPr>
        <p:spPr>
          <a:xfrm>
            <a:off x="1981200" y="1545168"/>
            <a:ext cx="8221133" cy="5088995"/>
          </a:xfrm>
        </p:spPr>
        <p:txBody>
          <a:bodyPr>
            <a:normAutofit/>
          </a:bodyPr>
          <a:lstStyle/>
          <a:p>
            <a:pPr algn="ctr"/>
            <a:r>
              <a:rPr lang="en-US" sz="3200" dirty="0">
                <a:solidFill>
                  <a:srgbClr val="DC5924"/>
                </a:solidFill>
              </a:rPr>
              <a:t>Exercise</a:t>
            </a:r>
          </a:p>
          <a:p>
            <a:endParaRPr lang="en-US" sz="2400" dirty="0">
              <a:solidFill>
                <a:srgbClr val="DC5924"/>
              </a:solidFill>
            </a:endParaRPr>
          </a:p>
          <a:p>
            <a:endParaRPr lang="en-US" sz="2400" dirty="0">
              <a:solidFill>
                <a:srgbClr val="DC5924"/>
              </a:solidFill>
            </a:endParaRPr>
          </a:p>
          <a:p>
            <a:pPr marL="0" indent="0">
              <a:buNone/>
            </a:pPr>
            <a:endParaRPr lang="en-US" sz="2400" dirty="0">
              <a:solidFill>
                <a:srgbClr val="DC5924"/>
              </a:solidFill>
            </a:endParaRPr>
          </a:p>
          <a:p>
            <a:pPr marL="457200" indent="-457200">
              <a:buFont typeface="+mj-lt"/>
              <a:buAutoNum type="arabicPeriod"/>
            </a:pPr>
            <a:r>
              <a:rPr lang="en-US" sz="2400" dirty="0"/>
              <a:t>Use a mathematical assignment operator to add </a:t>
            </a:r>
            <a:r>
              <a:rPr lang="en-US" sz="2400" dirty="0">
                <a:solidFill>
                  <a:srgbClr val="DC5924"/>
                </a:solidFill>
              </a:rPr>
              <a:t>16</a:t>
            </a:r>
            <a:r>
              <a:rPr lang="en-US" sz="2400" dirty="0"/>
              <a:t> to the value saved to </a:t>
            </a:r>
            <a:r>
              <a:rPr lang="en-US" sz="2400" dirty="0">
                <a:solidFill>
                  <a:srgbClr val="DC5924"/>
                </a:solidFill>
              </a:rPr>
              <a:t>molecule</a:t>
            </a:r>
            <a:r>
              <a:rPr lang="en-US" sz="2400" dirty="0"/>
              <a:t>.</a:t>
            </a:r>
          </a:p>
          <a:p>
            <a:pPr marL="457200" indent="-457200">
              <a:buFont typeface="+mj-lt"/>
              <a:buAutoNum type="arabicPeriod"/>
            </a:pPr>
            <a:r>
              <a:rPr lang="en-US" sz="2400" dirty="0"/>
              <a:t>Use a mathematical assignment operator to assign </a:t>
            </a:r>
            <a:r>
              <a:rPr lang="en-US" sz="2400" dirty="0">
                <a:solidFill>
                  <a:srgbClr val="DC5924"/>
                </a:solidFill>
              </a:rPr>
              <a:t>particle</a:t>
            </a:r>
            <a:r>
              <a:rPr lang="en-US" sz="2400" dirty="0"/>
              <a:t> the value of itself multiplied by </a:t>
            </a:r>
            <a:r>
              <a:rPr lang="en-US" sz="2400" dirty="0">
                <a:solidFill>
                  <a:srgbClr val="DC5924"/>
                </a:solidFill>
              </a:rPr>
              <a:t>6.02</a:t>
            </a:r>
          </a:p>
          <a:p>
            <a:pPr marL="457200" indent="-457200">
              <a:buFont typeface="+mj-lt"/>
              <a:buAutoNum type="arabicPeriod"/>
            </a:pPr>
            <a:r>
              <a:rPr lang="en-US" sz="2400" dirty="0"/>
              <a:t>Use the increment operator to increase the value saved to </a:t>
            </a:r>
            <a:r>
              <a:rPr lang="en-US" sz="2400" dirty="0">
                <a:solidFill>
                  <a:srgbClr val="DC5924"/>
                </a:solidFill>
              </a:rPr>
              <a:t>assay</a:t>
            </a:r>
            <a:r>
              <a:rPr lang="en-US" sz="2400" dirty="0"/>
              <a:t> by </a:t>
            </a:r>
            <a:r>
              <a:rPr lang="en-US" sz="2400" dirty="0">
                <a:solidFill>
                  <a:srgbClr val="DC5924"/>
                </a:solidFill>
              </a:rPr>
              <a:t>1</a:t>
            </a:r>
            <a:r>
              <a:rPr lang="en-US" sz="2400" dirty="0"/>
              <a:t>.</a:t>
            </a:r>
            <a:endParaRPr lang="en-US" sz="2400" dirty="0">
              <a:solidFill>
                <a:srgbClr val="DC5924"/>
              </a:solidFill>
            </a:endParaRPr>
          </a:p>
          <a:p>
            <a:pPr marL="457200" indent="-457200">
              <a:buFont typeface="+mj-lt"/>
              <a:buAutoNum type="arabicPeriod"/>
            </a:pPr>
            <a:endParaRPr lang="en-US" sz="2400" dirty="0"/>
          </a:p>
          <a:p>
            <a:endParaRPr lang="en-US" sz="2400" dirty="0"/>
          </a:p>
          <a:p>
            <a:endParaRPr lang="en-US" sz="2400" dirty="0"/>
          </a:p>
          <a:p>
            <a:endParaRPr lang="en-US" sz="2400" dirty="0"/>
          </a:p>
        </p:txBody>
      </p:sp>
      <p:graphicFrame>
        <p:nvGraphicFramePr>
          <p:cNvPr id="4" name="Table 3"/>
          <p:cNvGraphicFramePr>
            <a:graphicFrameLocks noGrp="1"/>
          </p:cNvGraphicFramePr>
          <p:nvPr>
            <p:extLst/>
          </p:nvPr>
        </p:nvGraphicFramePr>
        <p:xfrm>
          <a:off x="2370667" y="2116667"/>
          <a:ext cx="2667000" cy="1188720"/>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20000"/>
                    </a:ext>
                  </a:extLst>
                </a:gridCol>
              </a:tblGrid>
              <a:tr h="370840">
                <a:tc>
                  <a:txBody>
                    <a:bodyPr/>
                    <a:lstStyle/>
                    <a:p>
                      <a:r>
                        <a:rPr lang="en-US" sz="1800" dirty="0">
                          <a:solidFill>
                            <a:schemeClr val="accent3"/>
                          </a:solidFill>
                        </a:rPr>
                        <a:t>let molecule </a:t>
                      </a:r>
                      <a:r>
                        <a:rPr lang="en-US" sz="1800" dirty="0">
                          <a:solidFill>
                            <a:srgbClr val="FFFFFF"/>
                          </a:solidFill>
                        </a:rPr>
                        <a:t>=</a:t>
                      </a:r>
                      <a:r>
                        <a:rPr lang="en-US" sz="1800" dirty="0">
                          <a:solidFill>
                            <a:srgbClr val="DC5924"/>
                          </a:solidFill>
                        </a:rPr>
                        <a:t> 16;</a:t>
                      </a:r>
                    </a:p>
                    <a:p>
                      <a:r>
                        <a:rPr lang="en-US" sz="1800" dirty="0">
                          <a:solidFill>
                            <a:srgbClr val="526DB0"/>
                          </a:solidFill>
                        </a:rPr>
                        <a:t>let particle </a:t>
                      </a:r>
                      <a:r>
                        <a:rPr lang="en-US" sz="1800" dirty="0">
                          <a:solidFill>
                            <a:srgbClr val="FFFFFF"/>
                          </a:solidFill>
                        </a:rPr>
                        <a:t>=</a:t>
                      </a:r>
                      <a:r>
                        <a:rPr lang="en-US" sz="1800" dirty="0">
                          <a:solidFill>
                            <a:srgbClr val="DC5924"/>
                          </a:solidFill>
                        </a:rPr>
                        <a:t> 18;</a:t>
                      </a:r>
                    </a:p>
                    <a:p>
                      <a:r>
                        <a:rPr lang="en-US" sz="1800" dirty="0">
                          <a:solidFill>
                            <a:srgbClr val="526DB0"/>
                          </a:solidFill>
                        </a:rPr>
                        <a:t>let assay </a:t>
                      </a:r>
                      <a:r>
                        <a:rPr lang="en-US" sz="1800" dirty="0">
                          <a:solidFill>
                            <a:schemeClr val="bg1"/>
                          </a:solidFill>
                        </a:rPr>
                        <a:t>=</a:t>
                      </a:r>
                      <a:r>
                        <a:rPr lang="en-US" sz="1800" dirty="0">
                          <a:solidFill>
                            <a:srgbClr val="DC5924"/>
                          </a:solidFill>
                        </a:rPr>
                        <a:t> 3;</a:t>
                      </a:r>
                    </a:p>
                    <a:p>
                      <a:endParaRPr lang="en-US" dirty="0"/>
                    </a:p>
                  </a:txBody>
                  <a:tcPr>
                    <a:solidFill>
                      <a:schemeClr val="tx1"/>
                    </a:solidFill>
                  </a:tcPr>
                </a:tc>
                <a:extLst>
                  <a:ext uri="{0D108BD9-81ED-4DB2-BD59-A6C34878D82A}">
                    <a16:rowId xmlns:a16="http://schemas.microsoft.com/office/drawing/2014/main" val="10000"/>
                  </a:ext>
                </a:extLst>
              </a:tr>
            </a:tbl>
          </a:graphicData>
        </a:graphic>
      </p:graphicFrame>
      <p:sp>
        <p:nvSpPr>
          <p:cNvPr id="5" name="Rectangle 4"/>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35057783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981200" y="323341"/>
            <a:ext cx="8221132" cy="1032615"/>
          </a:xfrm>
        </p:spPr>
        <p:txBody>
          <a:bodyPr>
            <a:normAutofit/>
          </a:bodyPr>
          <a:lstStyle/>
          <a:p>
            <a:r>
              <a:rPr lang="en-US" dirty="0"/>
              <a:t>Introduction to JS:</a:t>
            </a:r>
            <a:r>
              <a:rPr lang="ar-sa" dirty="0"/>
              <a:t> </a:t>
            </a:r>
            <a:r>
              <a:rPr lang="en-GB" dirty="0">
                <a:solidFill>
                  <a:srgbClr val="0000FF"/>
                </a:solidFill>
              </a:rPr>
              <a:t>Variables</a:t>
            </a:r>
            <a:br>
              <a:rPr lang="en-GB" dirty="0">
                <a:solidFill>
                  <a:srgbClr val="0000FF"/>
                </a:solidFill>
              </a:rPr>
            </a:br>
            <a:r>
              <a:rPr lang="en-GB" sz="2400" dirty="0">
                <a:solidFill>
                  <a:srgbClr val="0000FF"/>
                </a:solidFill>
              </a:rPr>
              <a:t>String Interpolation</a:t>
            </a:r>
            <a:endParaRPr lang="en-US" sz="2700" dirty="0">
              <a:solidFill>
                <a:srgbClr val="0000FF"/>
              </a:solidFill>
            </a:endParaRPr>
          </a:p>
        </p:txBody>
      </p:sp>
      <p:sp>
        <p:nvSpPr>
          <p:cNvPr id="3" name="Content Placeholder 2"/>
          <p:cNvSpPr>
            <a:spLocks noGrp="1"/>
          </p:cNvSpPr>
          <p:nvPr>
            <p:ph idx="1"/>
          </p:nvPr>
        </p:nvSpPr>
        <p:spPr>
          <a:xfrm>
            <a:off x="1981200" y="1545168"/>
            <a:ext cx="8221133" cy="5088995"/>
          </a:xfrm>
        </p:spPr>
        <p:txBody>
          <a:bodyPr>
            <a:normAutofit/>
          </a:bodyPr>
          <a:lstStyle/>
          <a:p>
            <a:pPr marL="342900" indent="-342900">
              <a:buFont typeface="Arial"/>
              <a:buChar char="•"/>
            </a:pPr>
            <a:r>
              <a:rPr lang="en-US" sz="2400" dirty="0"/>
              <a:t>In previous exercises, we assigned </a:t>
            </a:r>
            <a:r>
              <a:rPr lang="en-US" sz="2400" dirty="0">
                <a:solidFill>
                  <a:schemeClr val="accent5"/>
                </a:solidFill>
              </a:rPr>
              <a:t>strings</a:t>
            </a:r>
            <a:r>
              <a:rPr lang="en-US" sz="2400" dirty="0"/>
              <a:t> to variables. </a:t>
            </a:r>
          </a:p>
          <a:p>
            <a:pPr algn="ctr"/>
            <a:r>
              <a:rPr lang="en-US" sz="2400" u="sng" dirty="0">
                <a:solidFill>
                  <a:schemeClr val="accent3"/>
                </a:solidFill>
              </a:rPr>
              <a:t>Here, you will learn how to insert the content saved to a variable into a string.</a:t>
            </a:r>
          </a:p>
          <a:p>
            <a:pPr marL="342900" indent="-342900">
              <a:buFont typeface="Arial"/>
              <a:buChar char="•"/>
            </a:pPr>
            <a:r>
              <a:rPr lang="en-US" sz="2400" dirty="0"/>
              <a:t>The JavaScript term for inserting the data saved to a variable into a string is </a:t>
            </a:r>
            <a:r>
              <a:rPr lang="en-US" sz="2400" i="1" dirty="0">
                <a:solidFill>
                  <a:srgbClr val="DC5924"/>
                </a:solidFill>
              </a:rPr>
              <a:t>string interpolation</a:t>
            </a:r>
            <a:r>
              <a:rPr lang="en-US" sz="2400" dirty="0"/>
              <a:t>. </a:t>
            </a:r>
          </a:p>
          <a:p>
            <a:pPr marL="342900" indent="-342900">
              <a:buFont typeface="Arial"/>
              <a:buChar char="•"/>
            </a:pPr>
            <a:r>
              <a:rPr lang="en-US" sz="2400" dirty="0"/>
              <a:t>The </a:t>
            </a:r>
            <a:r>
              <a:rPr lang="en-US" sz="2400" dirty="0">
                <a:solidFill>
                  <a:schemeClr val="accent5"/>
                </a:solidFill>
              </a:rPr>
              <a:t>+</a:t>
            </a:r>
            <a:r>
              <a:rPr lang="en-US" sz="2400" dirty="0"/>
              <a:t> operator, known until now as the addition operator, is used to interpolate (insert) a string variable into a string, as The following example:</a:t>
            </a:r>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4004809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JS</a:t>
            </a:r>
          </a:p>
        </p:txBody>
      </p:sp>
      <p:sp>
        <p:nvSpPr>
          <p:cNvPr id="3" name="Content Placeholder 2"/>
          <p:cNvSpPr>
            <a:spLocks noGrp="1"/>
          </p:cNvSpPr>
          <p:nvPr>
            <p:ph idx="1"/>
          </p:nvPr>
        </p:nvSpPr>
        <p:spPr/>
        <p:txBody>
          <a:bodyPr/>
          <a:lstStyle/>
          <a:p>
            <a:pPr marL="342900" indent="-342900">
              <a:buFont typeface="Arial"/>
              <a:buChar char="•"/>
            </a:pPr>
            <a:r>
              <a:rPr lang="en-US" dirty="0">
                <a:solidFill>
                  <a:schemeClr val="accent5"/>
                </a:solidFill>
              </a:rPr>
              <a:t>JavaScript</a:t>
            </a:r>
            <a:r>
              <a:rPr lang="en-US" dirty="0"/>
              <a:t> is a widely used web-based programming language that powers the dynamic behavior on most websites.</a:t>
            </a:r>
          </a:p>
          <a:p>
            <a:pPr marL="342900" indent="-342900">
              <a:buFont typeface="Arial"/>
              <a:buChar char="•"/>
            </a:pPr>
            <a:r>
              <a:rPr lang="en-US" dirty="0"/>
              <a:t>Before you learn about data </a:t>
            </a:r>
            <a:r>
              <a:rPr lang="en-US" dirty="0">
                <a:solidFill>
                  <a:srgbClr val="DC5924"/>
                </a:solidFill>
              </a:rPr>
              <a:t>types</a:t>
            </a:r>
            <a:r>
              <a:rPr lang="en-US" dirty="0"/>
              <a:t> and </a:t>
            </a:r>
            <a:r>
              <a:rPr lang="en-US" dirty="0">
                <a:solidFill>
                  <a:srgbClr val="DC5924"/>
                </a:solidFill>
              </a:rPr>
              <a:t>methods</a:t>
            </a:r>
            <a:r>
              <a:rPr lang="en-US" dirty="0"/>
              <a:t>, you need to know how to </a:t>
            </a:r>
            <a:r>
              <a:rPr lang="en-US" dirty="0">
                <a:solidFill>
                  <a:schemeClr val="accent3"/>
                </a:solidFill>
              </a:rPr>
              <a:t>print values </a:t>
            </a:r>
            <a:r>
              <a:rPr lang="en-US" dirty="0"/>
              <a:t>to the </a:t>
            </a:r>
            <a:r>
              <a:rPr lang="en-US" dirty="0">
                <a:solidFill>
                  <a:schemeClr val="accent2"/>
                </a:solidFill>
              </a:rPr>
              <a:t>console</a:t>
            </a:r>
            <a:r>
              <a:rPr lang="en-US" dirty="0"/>
              <a:t>.</a:t>
            </a:r>
          </a:p>
          <a:p>
            <a:pPr marL="342900" indent="-342900">
              <a:buFont typeface="Arial"/>
              <a:buChar char="•"/>
            </a:pPr>
            <a:r>
              <a:rPr lang="en-US" dirty="0"/>
              <a:t> The </a:t>
            </a:r>
            <a:r>
              <a:rPr lang="en-US" dirty="0">
                <a:solidFill>
                  <a:srgbClr val="F5C201"/>
                </a:solidFill>
              </a:rPr>
              <a:t>console</a:t>
            </a:r>
            <a:r>
              <a:rPr lang="en-US" dirty="0"/>
              <a:t> is a tool that developers use to record the output of their JavaScript programs.</a:t>
            </a:r>
          </a:p>
          <a:p>
            <a:pPr marL="342900" indent="-342900">
              <a:buFont typeface="Arial"/>
              <a:buChar char="•"/>
            </a:pPr>
            <a:endParaRPr lang="en-US" dirty="0"/>
          </a:p>
          <a:p>
            <a:endParaRPr lang="en-US" dirty="0"/>
          </a:p>
          <a:p>
            <a:pPr algn="ctr"/>
            <a:endParaRPr lang="en-US" dirty="0">
              <a:solidFill>
                <a:srgbClr val="DC5924"/>
              </a:solidFill>
            </a:endParaRPr>
          </a:p>
          <a:p>
            <a:endParaRPr lang="en-US" dirty="0"/>
          </a:p>
        </p:txBody>
      </p:sp>
    </p:spTree>
    <p:extLst>
      <p:ext uri="{BB962C8B-B14F-4D97-AF65-F5344CB8AC3E}">
        <p14:creationId xmlns:p14="http://schemas.microsoft.com/office/powerpoint/2010/main" val="4266197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981200" y="323341"/>
            <a:ext cx="8221132" cy="1032615"/>
          </a:xfrm>
        </p:spPr>
        <p:txBody>
          <a:bodyPr>
            <a:normAutofit/>
          </a:bodyPr>
          <a:lstStyle/>
          <a:p>
            <a:r>
              <a:rPr lang="en-US" dirty="0"/>
              <a:t>Introduction to JS:</a:t>
            </a:r>
            <a:r>
              <a:rPr lang="ar-sa" dirty="0"/>
              <a:t> </a:t>
            </a:r>
            <a:r>
              <a:rPr lang="en-GB" dirty="0">
                <a:solidFill>
                  <a:srgbClr val="0000FF"/>
                </a:solidFill>
              </a:rPr>
              <a:t>Variables</a:t>
            </a:r>
            <a:br>
              <a:rPr lang="en-GB" dirty="0">
                <a:solidFill>
                  <a:srgbClr val="0000FF"/>
                </a:solidFill>
              </a:rPr>
            </a:br>
            <a:r>
              <a:rPr lang="en-GB" sz="2400" dirty="0">
                <a:solidFill>
                  <a:srgbClr val="0000FF"/>
                </a:solidFill>
              </a:rPr>
              <a:t>String Interpolation</a:t>
            </a:r>
            <a:endParaRPr lang="en-US" sz="2700" dirty="0">
              <a:solidFill>
                <a:srgbClr val="0000FF"/>
              </a:solidFill>
            </a:endParaRPr>
          </a:p>
        </p:txBody>
      </p:sp>
      <p:sp>
        <p:nvSpPr>
          <p:cNvPr id="3" name="Content Placeholder 2"/>
          <p:cNvSpPr>
            <a:spLocks noGrp="1"/>
          </p:cNvSpPr>
          <p:nvPr>
            <p:ph idx="1"/>
          </p:nvPr>
        </p:nvSpPr>
        <p:spPr>
          <a:xfrm>
            <a:off x="1981200" y="1545168"/>
            <a:ext cx="8221133" cy="5088995"/>
          </a:xfrm>
        </p:spPr>
        <p:txBody>
          <a:bodyPr>
            <a:normAutofit/>
          </a:bodyPr>
          <a:lstStyle/>
          <a:p>
            <a:endParaRPr lang="en-US" sz="2400" dirty="0"/>
          </a:p>
          <a:p>
            <a:endParaRPr lang="en-US" sz="2400" dirty="0"/>
          </a:p>
          <a:p>
            <a:endParaRPr lang="en-US" sz="2400" dirty="0"/>
          </a:p>
          <a:p>
            <a:endParaRPr lang="en-US" sz="2400" dirty="0"/>
          </a:p>
          <a:p>
            <a:pPr marL="342900" indent="-342900">
              <a:buFont typeface="Arial"/>
              <a:buChar char="•"/>
            </a:pPr>
            <a:r>
              <a:rPr lang="en-US" sz="2400" dirty="0"/>
              <a:t>In the example above, we saved the value '</a:t>
            </a:r>
            <a:r>
              <a:rPr lang="en-US" sz="2400" dirty="0">
                <a:solidFill>
                  <a:srgbClr val="DC5924"/>
                </a:solidFill>
              </a:rPr>
              <a:t>armadillo</a:t>
            </a:r>
            <a:r>
              <a:rPr lang="en-US" sz="2400" dirty="0"/>
              <a:t>' to the </a:t>
            </a:r>
            <a:r>
              <a:rPr lang="en-US" sz="2400" dirty="0" err="1">
                <a:solidFill>
                  <a:srgbClr val="DC5924"/>
                </a:solidFill>
              </a:rPr>
              <a:t>myPet</a:t>
            </a:r>
            <a:r>
              <a:rPr lang="en-US" sz="2400" dirty="0">
                <a:solidFill>
                  <a:srgbClr val="DC5924"/>
                </a:solidFill>
              </a:rPr>
              <a:t> </a:t>
            </a:r>
            <a:r>
              <a:rPr lang="en-US" sz="2400" dirty="0"/>
              <a:t>variable. On the second line, the </a:t>
            </a:r>
            <a:r>
              <a:rPr lang="en-US" sz="2400" dirty="0">
                <a:solidFill>
                  <a:srgbClr val="DC5924"/>
                </a:solidFill>
              </a:rPr>
              <a:t>+</a:t>
            </a:r>
            <a:r>
              <a:rPr lang="en-US" sz="2400" dirty="0"/>
              <a:t> operator is used to combine three strings</a:t>
            </a:r>
            <a:r>
              <a:rPr lang="en-US" sz="2400" dirty="0">
                <a:solidFill>
                  <a:srgbClr val="DC5924"/>
                </a:solidFill>
              </a:rPr>
              <a:t>: I own a pet</a:t>
            </a:r>
            <a:r>
              <a:rPr lang="en-US" sz="2400" dirty="0"/>
              <a:t>, the value saved to </a:t>
            </a:r>
            <a:r>
              <a:rPr lang="en-US" sz="2400" dirty="0" err="1">
                <a:solidFill>
                  <a:srgbClr val="DC5924"/>
                </a:solidFill>
              </a:rPr>
              <a:t>myPet</a:t>
            </a:r>
            <a:r>
              <a:rPr lang="en-US" sz="2400" dirty="0"/>
              <a:t>, and </a:t>
            </a:r>
            <a:r>
              <a:rPr lang="en-US" sz="2400" dirty="0">
                <a:solidFill>
                  <a:srgbClr val="DC5924"/>
                </a:solidFill>
              </a:rPr>
              <a:t>.</a:t>
            </a:r>
            <a:r>
              <a:rPr lang="en-US" sz="2400" dirty="0"/>
              <a:t>  . We log the result of this interpolation to the console as:</a:t>
            </a:r>
          </a:p>
          <a:p>
            <a:endParaRPr lang="en-US" sz="2400" dirty="0"/>
          </a:p>
        </p:txBody>
      </p:sp>
      <p:pic>
        <p:nvPicPr>
          <p:cNvPr id="2" name="Picture 1" descr="Screen Shot 2018-03-02 at 14.45.3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1" y="1545167"/>
            <a:ext cx="5736166" cy="1676833"/>
          </a:xfrm>
          <a:prstGeom prst="rect">
            <a:avLst/>
          </a:prstGeom>
        </p:spPr>
      </p:pic>
      <p:pic>
        <p:nvPicPr>
          <p:cNvPr id="4" name="Picture 3" descr="Screen Shot 2018-03-02 at 14.46.5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0960" y="5541434"/>
            <a:ext cx="5211639" cy="872067"/>
          </a:xfrm>
          <a:prstGeom prst="rect">
            <a:avLst/>
          </a:prstGeom>
        </p:spPr>
      </p:pic>
    </p:spTree>
    <p:extLst>
      <p:ext uri="{BB962C8B-B14F-4D97-AF65-F5344CB8AC3E}">
        <p14:creationId xmlns:p14="http://schemas.microsoft.com/office/powerpoint/2010/main" val="3213161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981200" y="361257"/>
            <a:ext cx="8221132" cy="1032615"/>
          </a:xfrm>
        </p:spPr>
        <p:txBody>
          <a:bodyPr>
            <a:normAutofit/>
          </a:bodyPr>
          <a:lstStyle/>
          <a:p>
            <a:r>
              <a:rPr lang="en-US" dirty="0"/>
              <a:t>Introduction to JS:</a:t>
            </a:r>
            <a:r>
              <a:rPr lang="ar-sa" dirty="0"/>
              <a:t> </a:t>
            </a:r>
            <a:r>
              <a:rPr lang="en-GB" dirty="0">
                <a:solidFill>
                  <a:srgbClr val="0000FF"/>
                </a:solidFill>
              </a:rPr>
              <a:t>Variables</a:t>
            </a:r>
            <a:br>
              <a:rPr lang="en-GB" dirty="0">
                <a:solidFill>
                  <a:srgbClr val="0000FF"/>
                </a:solidFill>
              </a:rPr>
            </a:br>
            <a:r>
              <a:rPr lang="en-GB" sz="2400" dirty="0">
                <a:solidFill>
                  <a:srgbClr val="0000FF"/>
                </a:solidFill>
              </a:rPr>
              <a:t>String Interpolation</a:t>
            </a:r>
            <a:endParaRPr lang="en-US" sz="2700" dirty="0">
              <a:solidFill>
                <a:srgbClr val="0000FF"/>
              </a:solidFill>
            </a:endParaRPr>
          </a:p>
        </p:txBody>
      </p:sp>
      <p:sp>
        <p:nvSpPr>
          <p:cNvPr id="3" name="Content Placeholder 2"/>
          <p:cNvSpPr>
            <a:spLocks noGrp="1"/>
          </p:cNvSpPr>
          <p:nvPr>
            <p:ph idx="1"/>
          </p:nvPr>
        </p:nvSpPr>
        <p:spPr>
          <a:xfrm>
            <a:off x="1981200" y="1545168"/>
            <a:ext cx="8221133" cy="5088995"/>
          </a:xfrm>
        </p:spPr>
        <p:txBody>
          <a:bodyPr>
            <a:normAutofit/>
          </a:bodyPr>
          <a:lstStyle/>
          <a:p>
            <a:pPr algn="ctr"/>
            <a:r>
              <a:rPr lang="en-US" sz="3200" dirty="0">
                <a:solidFill>
                  <a:srgbClr val="DC5924"/>
                </a:solidFill>
              </a:rPr>
              <a:t>Exercise</a:t>
            </a:r>
          </a:p>
          <a:p>
            <a:pPr marL="457200" indent="-457200">
              <a:buFont typeface="+mj-lt"/>
              <a:buAutoNum type="arabicPeriod"/>
            </a:pPr>
            <a:r>
              <a:rPr lang="en-US" sz="2400" dirty="0"/>
              <a:t>Create a variable named </a:t>
            </a:r>
            <a:r>
              <a:rPr lang="en-US" sz="2400" dirty="0" err="1">
                <a:solidFill>
                  <a:srgbClr val="DC5924"/>
                </a:solidFill>
              </a:rPr>
              <a:t>favoriteAnimal</a:t>
            </a:r>
            <a:r>
              <a:rPr lang="en-US" sz="2400" dirty="0">
                <a:solidFill>
                  <a:srgbClr val="DC5924"/>
                </a:solidFill>
              </a:rPr>
              <a:t> </a:t>
            </a:r>
            <a:r>
              <a:rPr lang="en-US" sz="2400" dirty="0"/>
              <a:t>and set it equal to your favorite animal.</a:t>
            </a:r>
          </a:p>
          <a:p>
            <a:pPr marL="457200" indent="-457200">
              <a:buFont typeface="+mj-lt"/>
              <a:buAutoNum type="arabicPeriod"/>
            </a:pPr>
            <a:r>
              <a:rPr lang="en-US" sz="2400" dirty="0"/>
              <a:t>Use </a:t>
            </a:r>
            <a:r>
              <a:rPr lang="en-US" sz="2400" dirty="0" err="1">
                <a:solidFill>
                  <a:srgbClr val="DC5924"/>
                </a:solidFill>
              </a:rPr>
              <a:t>console.log</a:t>
            </a:r>
            <a:r>
              <a:rPr lang="en-US" sz="2400" dirty="0">
                <a:solidFill>
                  <a:srgbClr val="DC5924"/>
                </a:solidFill>
              </a:rPr>
              <a:t> </a:t>
            </a:r>
            <a:r>
              <a:rPr lang="en-US" sz="2400" dirty="0"/>
              <a:t>to print: </a:t>
            </a:r>
            <a:r>
              <a:rPr lang="en-US" sz="2400" dirty="0">
                <a:solidFill>
                  <a:srgbClr val="DC5924"/>
                </a:solidFill>
              </a:rPr>
              <a:t>'My favorite animal: Koala'</a:t>
            </a:r>
            <a:r>
              <a:rPr lang="en-US" sz="2400" dirty="0"/>
              <a:t>, but replace '</a:t>
            </a:r>
            <a:r>
              <a:rPr lang="en-US" sz="2400" dirty="0">
                <a:solidFill>
                  <a:srgbClr val="DC5924"/>
                </a:solidFill>
              </a:rPr>
              <a:t>Koala</a:t>
            </a:r>
            <a:r>
              <a:rPr lang="en-US" sz="2400" dirty="0"/>
              <a:t>' with your </a:t>
            </a:r>
            <a:r>
              <a:rPr lang="en-US" sz="2400" dirty="0" err="1">
                <a:solidFill>
                  <a:srgbClr val="DC5924"/>
                </a:solidFill>
              </a:rPr>
              <a:t>favoriteAnimal</a:t>
            </a:r>
            <a:r>
              <a:rPr lang="en-US" sz="2400" dirty="0">
                <a:solidFill>
                  <a:srgbClr val="DC5924"/>
                </a:solidFill>
              </a:rPr>
              <a:t> </a:t>
            </a:r>
            <a:r>
              <a:rPr lang="en-US" sz="2400" dirty="0"/>
              <a:t>variable.</a:t>
            </a:r>
          </a:p>
          <a:p>
            <a:pPr marL="457200" indent="-457200">
              <a:buFont typeface="+mj-lt"/>
              <a:buAutoNum type="arabicPeriod"/>
            </a:pPr>
            <a:endParaRPr lang="en-US" sz="2400" dirty="0"/>
          </a:p>
          <a:p>
            <a:endParaRPr lang="en-US" sz="2400" dirty="0"/>
          </a:p>
          <a:p>
            <a:endParaRPr lang="en-US" sz="2400" dirty="0"/>
          </a:p>
          <a:p>
            <a:endParaRPr lang="en-US" sz="2400" dirty="0"/>
          </a:p>
        </p:txBody>
      </p:sp>
      <p:sp>
        <p:nvSpPr>
          <p:cNvPr id="4" name="Rectangle 3"/>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8685936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981200" y="323341"/>
            <a:ext cx="8221132" cy="1032615"/>
          </a:xfrm>
        </p:spPr>
        <p:txBody>
          <a:bodyPr>
            <a:normAutofit/>
          </a:bodyPr>
          <a:lstStyle/>
          <a:p>
            <a:r>
              <a:rPr lang="en-US" dirty="0"/>
              <a:t>Introduction to JS:</a:t>
            </a:r>
            <a:r>
              <a:rPr lang="ar-sa" dirty="0"/>
              <a:t> </a:t>
            </a:r>
            <a:r>
              <a:rPr lang="en-GB" dirty="0">
                <a:solidFill>
                  <a:srgbClr val="0000FF"/>
                </a:solidFill>
              </a:rPr>
              <a:t>Variables</a:t>
            </a:r>
            <a:br>
              <a:rPr lang="en-GB" dirty="0">
                <a:solidFill>
                  <a:srgbClr val="0000FF"/>
                </a:solidFill>
              </a:rPr>
            </a:br>
            <a:r>
              <a:rPr lang="en-GB" sz="2400" dirty="0">
                <a:solidFill>
                  <a:srgbClr val="0000FF"/>
                </a:solidFill>
              </a:rPr>
              <a:t>String Interpolation II</a:t>
            </a:r>
            <a:endParaRPr lang="en-US" sz="2700" dirty="0">
              <a:solidFill>
                <a:srgbClr val="0000FF"/>
              </a:solidFill>
            </a:endParaRPr>
          </a:p>
        </p:txBody>
      </p:sp>
      <p:sp>
        <p:nvSpPr>
          <p:cNvPr id="3" name="Content Placeholder 2"/>
          <p:cNvSpPr>
            <a:spLocks noGrp="1"/>
          </p:cNvSpPr>
          <p:nvPr>
            <p:ph idx="1"/>
          </p:nvPr>
        </p:nvSpPr>
        <p:spPr>
          <a:xfrm>
            <a:off x="1981200" y="1545168"/>
            <a:ext cx="8221133" cy="5088995"/>
          </a:xfrm>
        </p:spPr>
        <p:txBody>
          <a:bodyPr>
            <a:normAutofit/>
          </a:bodyPr>
          <a:lstStyle/>
          <a:p>
            <a:pPr marL="342900" indent="-342900">
              <a:buFont typeface="Arial"/>
              <a:buChar char="•"/>
            </a:pPr>
            <a:r>
              <a:rPr lang="en-US" sz="2400" dirty="0"/>
              <a:t>In the newest version of JavaScript (ES6) we can insert variables into strings with ease, by doing two things:</a:t>
            </a:r>
          </a:p>
          <a:p>
            <a:pPr marL="457200" indent="-457200">
              <a:buFont typeface="+mj-lt"/>
              <a:buAutoNum type="arabicPeriod"/>
            </a:pPr>
            <a:r>
              <a:rPr lang="en-US" sz="2400" dirty="0"/>
              <a:t>Instead of using quotes around the string, use </a:t>
            </a:r>
            <a:r>
              <a:rPr lang="en-US" sz="2400" dirty="0" err="1"/>
              <a:t>backticks</a:t>
            </a:r>
            <a:r>
              <a:rPr lang="en-US" sz="2400" dirty="0"/>
              <a:t> (this key is usually located on the top of your keyboard, left of the </a:t>
            </a:r>
            <a:r>
              <a:rPr lang="en-US" sz="2400" dirty="0">
                <a:solidFill>
                  <a:srgbClr val="DC5924"/>
                </a:solidFill>
              </a:rPr>
              <a:t>1</a:t>
            </a:r>
            <a:r>
              <a:rPr lang="en-US" sz="2400" dirty="0"/>
              <a:t> key).</a:t>
            </a:r>
          </a:p>
          <a:p>
            <a:pPr marL="457200" indent="-457200">
              <a:buFont typeface="+mj-lt"/>
              <a:buAutoNum type="arabicPeriod"/>
            </a:pPr>
            <a:r>
              <a:rPr lang="en-US" sz="2400" dirty="0"/>
              <a:t>Wrap your variable with</a:t>
            </a:r>
            <a:r>
              <a:rPr lang="en-US" sz="2400" dirty="0">
                <a:solidFill>
                  <a:srgbClr val="DC5924"/>
                </a:solidFill>
              </a:rPr>
              <a:t> ${</a:t>
            </a:r>
            <a:r>
              <a:rPr lang="en-US" sz="2400" dirty="0" err="1">
                <a:solidFill>
                  <a:srgbClr val="DC5924"/>
                </a:solidFill>
              </a:rPr>
              <a:t>myVariable</a:t>
            </a:r>
            <a:r>
              <a:rPr lang="en-US" sz="2400" dirty="0"/>
              <a:t>}, followed by a sentence. No </a:t>
            </a:r>
            <a:r>
              <a:rPr lang="en-US" sz="2400" dirty="0">
                <a:solidFill>
                  <a:srgbClr val="DC5924"/>
                </a:solidFill>
              </a:rPr>
              <a:t>+</a:t>
            </a:r>
            <a:r>
              <a:rPr lang="en-US" sz="2400" dirty="0"/>
              <a:t> s necessary.</a:t>
            </a:r>
          </a:p>
          <a:p>
            <a:pPr marL="457200" indent="-457200">
              <a:buFont typeface="+mj-lt"/>
              <a:buAutoNum type="arabicPeriod"/>
            </a:pPr>
            <a:endParaRPr lang="en-US" sz="2400" dirty="0"/>
          </a:p>
          <a:p>
            <a:pPr marL="342900" indent="-342900">
              <a:buFont typeface="Arial"/>
              <a:buChar char="•"/>
            </a:pPr>
            <a:r>
              <a:rPr lang="en-US" sz="2400" dirty="0"/>
              <a:t>ES6 string interpolation is easier than the method you used last exercise. With ES6 interpolation we can insert variables directly into our text.</a:t>
            </a:r>
          </a:p>
          <a:p>
            <a:endParaRPr lang="en-US" sz="2400" dirty="0"/>
          </a:p>
          <a:p>
            <a:endParaRPr lang="en-US" sz="2400" dirty="0"/>
          </a:p>
          <a:p>
            <a:endParaRPr lang="en-US" sz="2400" dirty="0"/>
          </a:p>
        </p:txBody>
      </p:sp>
    </p:spTree>
    <p:extLst>
      <p:ext uri="{BB962C8B-B14F-4D97-AF65-F5344CB8AC3E}">
        <p14:creationId xmlns:p14="http://schemas.microsoft.com/office/powerpoint/2010/main" val="30925472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981200" y="323341"/>
            <a:ext cx="8221132" cy="1032615"/>
          </a:xfrm>
        </p:spPr>
        <p:txBody>
          <a:bodyPr>
            <a:normAutofit/>
          </a:bodyPr>
          <a:lstStyle/>
          <a:p>
            <a:r>
              <a:rPr lang="en-US" dirty="0"/>
              <a:t>Introduction to JS:</a:t>
            </a:r>
            <a:r>
              <a:rPr lang="ar-sa" dirty="0"/>
              <a:t> </a:t>
            </a:r>
            <a:r>
              <a:rPr lang="en-GB" dirty="0">
                <a:solidFill>
                  <a:srgbClr val="0000FF"/>
                </a:solidFill>
              </a:rPr>
              <a:t>Variables</a:t>
            </a:r>
            <a:br>
              <a:rPr lang="en-GB" dirty="0">
                <a:solidFill>
                  <a:srgbClr val="0000FF"/>
                </a:solidFill>
              </a:rPr>
            </a:br>
            <a:r>
              <a:rPr lang="en-GB" sz="2400" dirty="0">
                <a:solidFill>
                  <a:srgbClr val="0000FF"/>
                </a:solidFill>
              </a:rPr>
              <a:t>String Interpolation II</a:t>
            </a:r>
            <a:endParaRPr lang="en-US" sz="2700" dirty="0">
              <a:solidFill>
                <a:srgbClr val="0000FF"/>
              </a:solidFill>
            </a:endParaRPr>
          </a:p>
        </p:txBody>
      </p:sp>
      <p:sp>
        <p:nvSpPr>
          <p:cNvPr id="3" name="Content Placeholder 2"/>
          <p:cNvSpPr>
            <a:spLocks noGrp="1"/>
          </p:cNvSpPr>
          <p:nvPr>
            <p:ph idx="1"/>
          </p:nvPr>
        </p:nvSpPr>
        <p:spPr>
          <a:xfrm>
            <a:off x="1981200" y="1545168"/>
            <a:ext cx="8221133" cy="5088995"/>
          </a:xfrm>
        </p:spPr>
        <p:txBody>
          <a:bodyPr>
            <a:normAutofit/>
          </a:bodyPr>
          <a:lstStyle/>
          <a:p>
            <a:r>
              <a:rPr lang="en-US" sz="2400" dirty="0"/>
              <a:t>Example:</a:t>
            </a:r>
          </a:p>
          <a:p>
            <a:endParaRPr lang="en-US" sz="2400" dirty="0"/>
          </a:p>
          <a:p>
            <a:endParaRPr lang="en-US" sz="2400" dirty="0"/>
          </a:p>
          <a:p>
            <a:endParaRPr lang="en-US" sz="2400" dirty="0"/>
          </a:p>
          <a:p>
            <a:endParaRPr lang="en-US" sz="2400" dirty="0"/>
          </a:p>
          <a:p>
            <a:r>
              <a:rPr lang="en-US" sz="2400" dirty="0"/>
              <a:t>In the example above, the backticks (`) wrap the entire string. The variable (</a:t>
            </a:r>
            <a:r>
              <a:rPr lang="en-US" sz="2400" dirty="0" err="1">
                <a:solidFill>
                  <a:srgbClr val="DC5924"/>
                </a:solidFill>
              </a:rPr>
              <a:t>myPet</a:t>
            </a:r>
            <a:r>
              <a:rPr lang="en-US" sz="2400" dirty="0"/>
              <a:t>) is inserted using </a:t>
            </a:r>
            <a:r>
              <a:rPr lang="en-US" sz="2400" dirty="0">
                <a:solidFill>
                  <a:srgbClr val="DC5924"/>
                </a:solidFill>
              </a:rPr>
              <a:t>${}</a:t>
            </a:r>
            <a:r>
              <a:rPr lang="en-US" sz="2400" dirty="0"/>
              <a:t>. The resulting string is: </a:t>
            </a:r>
          </a:p>
          <a:p>
            <a:endParaRPr lang="en-US" sz="2400" dirty="0"/>
          </a:p>
          <a:p>
            <a:endParaRPr lang="en-US" sz="2400" dirty="0"/>
          </a:p>
        </p:txBody>
      </p:sp>
      <p:pic>
        <p:nvPicPr>
          <p:cNvPr id="2" name="Picture 1" descr="Screen Shot 2018-03-02 at 14.56.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0167" y="2041498"/>
            <a:ext cx="5854700" cy="1455214"/>
          </a:xfrm>
          <a:prstGeom prst="rect">
            <a:avLst/>
          </a:prstGeom>
        </p:spPr>
      </p:pic>
      <p:pic>
        <p:nvPicPr>
          <p:cNvPr id="4" name="Picture 3" descr="Screen Shot 2018-03-02 at 14.56.3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1733" y="5207000"/>
            <a:ext cx="3149600" cy="635000"/>
          </a:xfrm>
          <a:prstGeom prst="rect">
            <a:avLst/>
          </a:prstGeom>
        </p:spPr>
      </p:pic>
    </p:spTree>
    <p:extLst>
      <p:ext uri="{BB962C8B-B14F-4D97-AF65-F5344CB8AC3E}">
        <p14:creationId xmlns:p14="http://schemas.microsoft.com/office/powerpoint/2010/main" val="3337370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981200" y="342299"/>
            <a:ext cx="8221132" cy="1032615"/>
          </a:xfrm>
        </p:spPr>
        <p:txBody>
          <a:bodyPr>
            <a:normAutofit/>
          </a:bodyPr>
          <a:lstStyle/>
          <a:p>
            <a:r>
              <a:rPr lang="en-US" dirty="0"/>
              <a:t>Introduction to JS:</a:t>
            </a:r>
            <a:r>
              <a:rPr lang="ar-sa" dirty="0"/>
              <a:t> </a:t>
            </a:r>
            <a:r>
              <a:rPr lang="en-GB" dirty="0">
                <a:solidFill>
                  <a:srgbClr val="0000FF"/>
                </a:solidFill>
              </a:rPr>
              <a:t>Variables</a:t>
            </a:r>
            <a:br>
              <a:rPr lang="en-GB" dirty="0">
                <a:solidFill>
                  <a:srgbClr val="0000FF"/>
                </a:solidFill>
              </a:rPr>
            </a:br>
            <a:r>
              <a:rPr lang="en-GB" sz="2400" dirty="0">
                <a:solidFill>
                  <a:srgbClr val="0000FF"/>
                </a:solidFill>
              </a:rPr>
              <a:t>String Interpolation II</a:t>
            </a:r>
            <a:endParaRPr lang="en-US" sz="2700" dirty="0">
              <a:solidFill>
                <a:srgbClr val="0000FF"/>
              </a:solidFill>
            </a:endParaRPr>
          </a:p>
        </p:txBody>
      </p:sp>
      <p:sp>
        <p:nvSpPr>
          <p:cNvPr id="3" name="Content Placeholder 2"/>
          <p:cNvSpPr>
            <a:spLocks noGrp="1"/>
          </p:cNvSpPr>
          <p:nvPr>
            <p:ph idx="1"/>
          </p:nvPr>
        </p:nvSpPr>
        <p:spPr>
          <a:xfrm>
            <a:off x="1981200" y="1545168"/>
            <a:ext cx="8221133" cy="5088995"/>
          </a:xfrm>
        </p:spPr>
        <p:txBody>
          <a:bodyPr>
            <a:normAutofit/>
          </a:bodyPr>
          <a:lstStyle/>
          <a:p>
            <a:pPr algn="ctr"/>
            <a:r>
              <a:rPr lang="en-US" sz="3200" dirty="0">
                <a:solidFill>
                  <a:srgbClr val="DC5924"/>
                </a:solidFill>
              </a:rPr>
              <a:t>Exercise</a:t>
            </a:r>
          </a:p>
          <a:p>
            <a:r>
              <a:rPr lang="en-US" sz="2400" dirty="0"/>
              <a:t>1.Create a variable called </a:t>
            </a:r>
            <a:r>
              <a:rPr lang="en-US" sz="2400" dirty="0" err="1">
                <a:solidFill>
                  <a:srgbClr val="DC5924"/>
                </a:solidFill>
              </a:rPr>
              <a:t>myName</a:t>
            </a:r>
            <a:r>
              <a:rPr lang="en-US" sz="2400" dirty="0">
                <a:solidFill>
                  <a:srgbClr val="DC5924"/>
                </a:solidFill>
              </a:rPr>
              <a:t> </a:t>
            </a:r>
            <a:r>
              <a:rPr lang="en-US" sz="2400" dirty="0"/>
              <a:t>and assign it your name.</a:t>
            </a:r>
          </a:p>
          <a:p>
            <a:r>
              <a:rPr lang="en-US" sz="2400" dirty="0"/>
              <a:t>2.Create a variable called </a:t>
            </a:r>
            <a:r>
              <a:rPr lang="en-US" sz="2400" dirty="0" err="1">
                <a:solidFill>
                  <a:srgbClr val="DC5924"/>
                </a:solidFill>
              </a:rPr>
              <a:t>myCity</a:t>
            </a:r>
            <a:r>
              <a:rPr lang="en-US" sz="2400" dirty="0"/>
              <a:t>, and assign it your favorite city's name.</a:t>
            </a:r>
          </a:p>
          <a:p>
            <a:r>
              <a:rPr lang="en-US" sz="2400" dirty="0"/>
              <a:t>3.Use </a:t>
            </a:r>
            <a:r>
              <a:rPr lang="en-US" sz="2400" dirty="0">
                <a:solidFill>
                  <a:srgbClr val="DC5924"/>
                </a:solidFill>
              </a:rPr>
              <a:t>${} </a:t>
            </a:r>
            <a:r>
              <a:rPr lang="en-US" sz="2400" dirty="0"/>
              <a:t>to interpolate your variables into the sentence below. Use</a:t>
            </a:r>
            <a:r>
              <a:rPr lang="en-US" sz="2400" dirty="0">
                <a:solidFill>
                  <a:srgbClr val="DC5924"/>
                </a:solidFill>
              </a:rPr>
              <a:t> </a:t>
            </a:r>
            <a:r>
              <a:rPr lang="en-US" sz="2400" dirty="0" err="1">
                <a:solidFill>
                  <a:srgbClr val="DC5924"/>
                </a:solidFill>
              </a:rPr>
              <a:t>console.log</a:t>
            </a:r>
            <a:r>
              <a:rPr lang="en-US" sz="2400" dirty="0">
                <a:solidFill>
                  <a:srgbClr val="DC5924"/>
                </a:solidFill>
              </a:rPr>
              <a:t>() </a:t>
            </a:r>
            <a:r>
              <a:rPr lang="en-US" sz="2400" dirty="0"/>
              <a:t>to print your sentence to the console.</a:t>
            </a:r>
          </a:p>
          <a:p>
            <a:endParaRPr lang="en-US" sz="2400" dirty="0"/>
          </a:p>
          <a:p>
            <a:endParaRPr lang="en-US" sz="2400" dirty="0"/>
          </a:p>
          <a:p>
            <a:r>
              <a:rPr lang="en-US" sz="2400" dirty="0"/>
              <a:t>Replace </a:t>
            </a:r>
            <a:r>
              <a:rPr lang="en-US" sz="2400" dirty="0">
                <a:solidFill>
                  <a:schemeClr val="accent5"/>
                </a:solidFill>
              </a:rPr>
              <a:t>NAME</a:t>
            </a:r>
            <a:r>
              <a:rPr lang="en-US" sz="2400" dirty="0"/>
              <a:t> and </a:t>
            </a:r>
            <a:r>
              <a:rPr lang="en-US" sz="2400" dirty="0">
                <a:solidFill>
                  <a:srgbClr val="DC5924"/>
                </a:solidFill>
              </a:rPr>
              <a:t>CITY</a:t>
            </a:r>
            <a:r>
              <a:rPr lang="en-US" sz="2400" dirty="0"/>
              <a:t> in the values above with the values saved to </a:t>
            </a:r>
            <a:r>
              <a:rPr lang="en-US" sz="2400" dirty="0" err="1">
                <a:solidFill>
                  <a:srgbClr val="DC5924"/>
                </a:solidFill>
              </a:rPr>
              <a:t>myName</a:t>
            </a:r>
            <a:r>
              <a:rPr lang="en-US" sz="2400" dirty="0">
                <a:solidFill>
                  <a:srgbClr val="DC5924"/>
                </a:solidFill>
              </a:rPr>
              <a:t> </a:t>
            </a:r>
            <a:r>
              <a:rPr lang="en-US" sz="2400" dirty="0"/>
              <a:t>and </a:t>
            </a:r>
            <a:r>
              <a:rPr lang="en-US" sz="2400" dirty="0" err="1">
                <a:solidFill>
                  <a:srgbClr val="DC5924"/>
                </a:solidFill>
              </a:rPr>
              <a:t>myCity</a:t>
            </a:r>
            <a:r>
              <a:rPr lang="en-US" sz="2400" dirty="0"/>
              <a:t>.</a:t>
            </a:r>
          </a:p>
          <a:p>
            <a:endParaRPr lang="en-US" sz="2400" dirty="0"/>
          </a:p>
          <a:p>
            <a:endParaRPr lang="en-US" sz="2400" dirty="0"/>
          </a:p>
          <a:p>
            <a:endParaRPr lang="en-US" sz="2400" dirty="0"/>
          </a:p>
        </p:txBody>
      </p:sp>
      <p:graphicFrame>
        <p:nvGraphicFramePr>
          <p:cNvPr id="2" name="Table 1"/>
          <p:cNvGraphicFramePr>
            <a:graphicFrameLocks noGrp="1"/>
          </p:cNvGraphicFramePr>
          <p:nvPr>
            <p:extLst>
              <p:ext uri="{D42A27DB-BD31-4B8C-83A1-F6EECF244321}">
                <p14:modId xmlns:p14="http://schemas.microsoft.com/office/powerpoint/2010/main" val="1361924818"/>
              </p:ext>
            </p:extLst>
          </p:nvPr>
        </p:nvGraphicFramePr>
        <p:xfrm>
          <a:off x="3048000" y="4318401"/>
          <a:ext cx="6096000" cy="64008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My name is NAME. My favorite city is CITY.</a:t>
                      </a:r>
                    </a:p>
                    <a:p>
                      <a:endParaRPr lang="en-US" dirty="0"/>
                    </a:p>
                  </a:txBody>
                  <a:tcPr>
                    <a:solidFill>
                      <a:srgbClr val="000000"/>
                    </a:solidFill>
                  </a:tcPr>
                </a:tc>
                <a:extLst>
                  <a:ext uri="{0D108BD9-81ED-4DB2-BD59-A6C34878D82A}">
                    <a16:rowId xmlns:a16="http://schemas.microsoft.com/office/drawing/2014/main" val="10000"/>
                  </a:ext>
                </a:extLst>
              </a:tr>
            </a:tbl>
          </a:graphicData>
        </a:graphic>
      </p:graphicFrame>
      <p:sp>
        <p:nvSpPr>
          <p:cNvPr id="5" name="Rectangle 4"/>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35468649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718"/>
            <a:ext cx="7620000" cy="1371600"/>
          </a:xfrm>
        </p:spPr>
        <p:txBody>
          <a:bodyPr>
            <a:normAutofit/>
          </a:bodyPr>
          <a:lstStyle/>
          <a:p>
            <a:r>
              <a:rPr lang="en-US" dirty="0"/>
              <a:t>Introduction to JS:</a:t>
            </a:r>
            <a:r>
              <a:rPr lang="ar-sa" dirty="0"/>
              <a:t> </a:t>
            </a:r>
            <a:r>
              <a:rPr lang="en-GB" dirty="0">
                <a:solidFill>
                  <a:srgbClr val="0000FF"/>
                </a:solidFill>
              </a:rPr>
              <a:t>Review Variables </a:t>
            </a:r>
            <a:endParaRPr lang="en-US" dirty="0"/>
          </a:p>
        </p:txBody>
      </p:sp>
      <p:sp>
        <p:nvSpPr>
          <p:cNvPr id="3" name="Content Placeholder 2"/>
          <p:cNvSpPr>
            <a:spLocks noGrp="1"/>
          </p:cNvSpPr>
          <p:nvPr>
            <p:ph idx="1"/>
          </p:nvPr>
        </p:nvSpPr>
        <p:spPr/>
        <p:txBody>
          <a:bodyPr>
            <a:normAutofit/>
          </a:bodyPr>
          <a:lstStyle/>
          <a:p>
            <a:pPr marL="342900" indent="-342900">
              <a:buFont typeface="Arial"/>
              <a:buChar char="•"/>
            </a:pPr>
            <a:r>
              <a:rPr lang="en-US" dirty="0"/>
              <a:t>Variables hold reusable data in a program.</a:t>
            </a:r>
          </a:p>
          <a:p>
            <a:pPr marL="342900" indent="-342900">
              <a:buFont typeface="Arial"/>
              <a:buChar char="•"/>
            </a:pPr>
            <a:r>
              <a:rPr lang="en-US" dirty="0"/>
              <a:t>JavaScript will throw an error if you try to reassign </a:t>
            </a:r>
            <a:r>
              <a:rPr lang="en-US" dirty="0" err="1">
                <a:solidFill>
                  <a:srgbClr val="DC5924"/>
                </a:solidFill>
              </a:rPr>
              <a:t>const</a:t>
            </a:r>
            <a:r>
              <a:rPr lang="en-US" dirty="0">
                <a:solidFill>
                  <a:srgbClr val="DC5924"/>
                </a:solidFill>
              </a:rPr>
              <a:t> </a:t>
            </a:r>
            <a:r>
              <a:rPr lang="en-US" dirty="0"/>
              <a:t>variables.</a:t>
            </a:r>
          </a:p>
          <a:p>
            <a:pPr marL="342900" indent="-342900">
              <a:buFont typeface="Arial"/>
              <a:buChar char="•"/>
            </a:pPr>
            <a:r>
              <a:rPr lang="en-US" dirty="0"/>
              <a:t>You can reassign variables that you create with the </a:t>
            </a:r>
            <a:r>
              <a:rPr lang="en-US" dirty="0">
                <a:solidFill>
                  <a:srgbClr val="DC5924"/>
                </a:solidFill>
              </a:rPr>
              <a:t>let</a:t>
            </a:r>
            <a:r>
              <a:rPr lang="en-US" dirty="0"/>
              <a:t> keyword.</a:t>
            </a:r>
          </a:p>
          <a:p>
            <a:pPr marL="342900" indent="-342900">
              <a:buFont typeface="Arial"/>
              <a:buChar char="•"/>
            </a:pPr>
            <a:r>
              <a:rPr lang="en-US" dirty="0"/>
              <a:t>Unset variables store the primitive data type </a:t>
            </a:r>
            <a:r>
              <a:rPr lang="en-US" dirty="0">
                <a:solidFill>
                  <a:srgbClr val="DC5924"/>
                </a:solidFill>
              </a:rPr>
              <a:t>undefined</a:t>
            </a:r>
            <a:r>
              <a:rPr lang="en-US" dirty="0"/>
              <a:t>.</a:t>
            </a:r>
          </a:p>
          <a:p>
            <a:pPr marL="342900" indent="-342900">
              <a:buFont typeface="Arial"/>
              <a:buChar char="•"/>
            </a:pPr>
            <a:r>
              <a:rPr lang="en-US" dirty="0"/>
              <a:t>Mathematical assignment operators make it easy to calculate a new value and assign it to the same variable.</a:t>
            </a:r>
          </a:p>
          <a:p>
            <a:pPr marL="342900" indent="-342900">
              <a:buFont typeface="Arial"/>
              <a:buChar char="•"/>
            </a:pPr>
            <a:r>
              <a:rPr lang="en-US" dirty="0"/>
              <a:t>The </a:t>
            </a:r>
            <a:r>
              <a:rPr lang="en-US" dirty="0">
                <a:solidFill>
                  <a:srgbClr val="DC5924"/>
                </a:solidFill>
              </a:rPr>
              <a:t>+</a:t>
            </a:r>
            <a:r>
              <a:rPr lang="en-US" dirty="0"/>
              <a:t> operator is used to interpolate (combine) multiple strings.</a:t>
            </a:r>
          </a:p>
          <a:p>
            <a:pPr marL="342900" indent="-342900">
              <a:buFont typeface="Arial"/>
              <a:buChar char="•"/>
            </a:pPr>
            <a:r>
              <a:rPr lang="en-US" dirty="0"/>
              <a:t>In JavaScript ES6, </a:t>
            </a:r>
            <a:r>
              <a:rPr lang="en-US" dirty="0" err="1"/>
              <a:t>backticks</a:t>
            </a:r>
            <a:r>
              <a:rPr lang="en-US" dirty="0"/>
              <a:t> (`) and </a:t>
            </a:r>
            <a:r>
              <a:rPr lang="en-US" dirty="0">
                <a:solidFill>
                  <a:srgbClr val="DC5924"/>
                </a:solidFill>
              </a:rPr>
              <a:t>${} </a:t>
            </a:r>
            <a:r>
              <a:rPr lang="en-US" dirty="0"/>
              <a:t>are used to interpolate values into a string.</a:t>
            </a:r>
          </a:p>
          <a:p>
            <a:pPr marL="342900" indent="-342900">
              <a:buFont typeface="Arial"/>
              <a:buChar char="•"/>
            </a:pPr>
            <a:endParaRPr lang="en-US" dirty="0"/>
          </a:p>
        </p:txBody>
      </p:sp>
    </p:spTree>
    <p:extLst>
      <p:ext uri="{BB962C8B-B14F-4D97-AF65-F5344CB8AC3E}">
        <p14:creationId xmlns:p14="http://schemas.microsoft.com/office/powerpoint/2010/main" val="19841467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036320"/>
            <a:ext cx="7620000" cy="5089843"/>
          </a:xfrm>
        </p:spPr>
        <p:txBody>
          <a:bodyPr>
            <a:normAutofit/>
          </a:bodyPr>
          <a:lstStyle/>
          <a:p>
            <a:r>
              <a:rPr lang="en-US" sz="4000" dirty="0">
                <a:solidFill>
                  <a:schemeClr val="tx2"/>
                </a:solidFill>
              </a:rPr>
              <a:t>JavaScript:</a:t>
            </a:r>
            <a:br>
              <a:rPr lang="en-US" sz="4000" dirty="0"/>
            </a:br>
            <a:endParaRPr lang="en-US" sz="4000" dirty="0"/>
          </a:p>
          <a:p>
            <a:pPr marL="457200" indent="-457200">
              <a:buFont typeface="Arial"/>
              <a:buChar char="•"/>
            </a:pPr>
            <a:r>
              <a:rPr lang="en-US" sz="3200" dirty="0">
                <a:solidFill>
                  <a:schemeClr val="accent3">
                    <a:lumMod val="60000"/>
                    <a:lumOff val="40000"/>
                  </a:schemeClr>
                </a:solidFill>
              </a:rPr>
              <a:t>Introduction</a:t>
            </a:r>
          </a:p>
          <a:p>
            <a:pPr marL="457200" indent="-457200">
              <a:buFont typeface="Arial"/>
              <a:buChar char="•"/>
            </a:pPr>
            <a:r>
              <a:rPr lang="en-US" sz="3200" dirty="0">
                <a:solidFill>
                  <a:schemeClr val="accent3">
                    <a:lumMod val="60000"/>
                    <a:lumOff val="40000"/>
                  </a:schemeClr>
                </a:solidFill>
              </a:rPr>
              <a:t>Variable</a:t>
            </a:r>
          </a:p>
          <a:p>
            <a:pPr marL="457200" indent="-457200">
              <a:buFont typeface="Arial"/>
              <a:buChar char="•"/>
            </a:pPr>
            <a:r>
              <a:rPr lang="en-US" sz="3200" dirty="0">
                <a:solidFill>
                  <a:schemeClr val="accent3">
                    <a:lumMod val="50000"/>
                  </a:schemeClr>
                </a:solidFill>
              </a:rPr>
              <a:t>Control flow </a:t>
            </a:r>
          </a:p>
          <a:p>
            <a:pPr marL="457200" indent="-457200">
              <a:buFont typeface="Arial"/>
              <a:buChar char="•"/>
            </a:pPr>
            <a:r>
              <a:rPr lang="en-US" sz="3200" dirty="0">
                <a:solidFill>
                  <a:srgbClr val="97A7D0"/>
                </a:solidFill>
              </a:rPr>
              <a:t>Functions</a:t>
            </a:r>
          </a:p>
          <a:p>
            <a:pPr marL="457200" indent="-457200">
              <a:buFont typeface="Arial"/>
              <a:buChar char="•"/>
            </a:pPr>
            <a:r>
              <a:rPr lang="en-US" sz="3200" dirty="0">
                <a:solidFill>
                  <a:srgbClr val="97A7D0"/>
                </a:solidFill>
              </a:rPr>
              <a:t>Scope</a:t>
            </a:r>
          </a:p>
        </p:txBody>
      </p:sp>
    </p:spTree>
    <p:extLst>
      <p:ext uri="{BB962C8B-B14F-4D97-AF65-F5344CB8AC3E}">
        <p14:creationId xmlns:p14="http://schemas.microsoft.com/office/powerpoint/2010/main" val="25240219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 Control Flow </a:t>
            </a:r>
          </a:p>
        </p:txBody>
      </p:sp>
      <p:sp>
        <p:nvSpPr>
          <p:cNvPr id="3" name="Content Placeholder 2"/>
          <p:cNvSpPr>
            <a:spLocks noGrp="1"/>
          </p:cNvSpPr>
          <p:nvPr>
            <p:ph idx="1"/>
          </p:nvPr>
        </p:nvSpPr>
        <p:spPr/>
        <p:txBody>
          <a:bodyPr>
            <a:normAutofit/>
          </a:bodyPr>
          <a:lstStyle/>
          <a:p>
            <a:pPr algn="ctr"/>
            <a:r>
              <a:rPr lang="en-US" sz="2400" dirty="0"/>
              <a:t>In this part we will learn </a:t>
            </a:r>
            <a:r>
              <a:rPr lang="en-US" sz="2400" u="sng" dirty="0">
                <a:solidFill>
                  <a:schemeClr val="tx2">
                    <a:lumMod val="75000"/>
                  </a:schemeClr>
                </a:solidFill>
              </a:rPr>
              <a:t>how we can use the building blocks of JavaScript to write programs that make decisions</a:t>
            </a:r>
          </a:p>
          <a:p>
            <a:pPr algn="ctr"/>
            <a:endParaRPr lang="en-US" sz="2400" u="sng" dirty="0">
              <a:solidFill>
                <a:schemeClr val="tx2">
                  <a:lumMod val="75000"/>
                </a:schemeClr>
              </a:solidFill>
            </a:endParaRPr>
          </a:p>
          <a:p>
            <a:r>
              <a:rPr lang="en-US" sz="2400" dirty="0">
                <a:solidFill>
                  <a:schemeClr val="accent2">
                    <a:lumMod val="50000"/>
                  </a:schemeClr>
                </a:solidFill>
              </a:rPr>
              <a:t>Control Flow </a:t>
            </a:r>
            <a:r>
              <a:rPr lang="en-US" sz="2400" dirty="0"/>
              <a:t>statement enable JavaScript programs to make decisions by executing code based on a condition.</a:t>
            </a:r>
          </a:p>
          <a:p>
            <a:pPr marL="342900" indent="-342900">
              <a:buFont typeface="Wingdings" charset="2"/>
              <a:buChar char="Ø"/>
            </a:pPr>
            <a:r>
              <a:rPr lang="en-US" sz="2400" dirty="0"/>
              <a:t>If a given condition is </a:t>
            </a:r>
            <a:r>
              <a:rPr lang="en-US" sz="2400" dirty="0">
                <a:solidFill>
                  <a:schemeClr val="accent3">
                    <a:lumMod val="75000"/>
                  </a:schemeClr>
                </a:solidFill>
              </a:rPr>
              <a:t>true</a:t>
            </a:r>
            <a:r>
              <a:rPr lang="en-US" sz="2400" dirty="0"/>
              <a:t>, we execute one block of code.</a:t>
            </a:r>
          </a:p>
          <a:p>
            <a:pPr marL="342900" indent="-342900">
              <a:buFont typeface="Wingdings" charset="2"/>
              <a:buChar char="Ø"/>
            </a:pPr>
            <a:r>
              <a:rPr lang="en-US" sz="2400" dirty="0"/>
              <a:t>If the statement is </a:t>
            </a:r>
            <a:r>
              <a:rPr lang="en-US" sz="2400" dirty="0">
                <a:solidFill>
                  <a:srgbClr val="3D5185"/>
                </a:solidFill>
              </a:rPr>
              <a:t>false</a:t>
            </a:r>
            <a:r>
              <a:rPr lang="en-US" sz="2400" dirty="0"/>
              <a:t>, we execute another block of code</a:t>
            </a:r>
          </a:p>
          <a:p>
            <a:endParaRPr lang="en-US" u="sng" dirty="0">
              <a:solidFill>
                <a:schemeClr val="tx2">
                  <a:lumMod val="75000"/>
                </a:schemeClr>
              </a:solidFill>
            </a:endParaRPr>
          </a:p>
        </p:txBody>
      </p:sp>
    </p:spTree>
    <p:extLst>
      <p:ext uri="{BB962C8B-B14F-4D97-AF65-F5344CB8AC3E}">
        <p14:creationId xmlns:p14="http://schemas.microsoft.com/office/powerpoint/2010/main" val="14000709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 Control Flow </a:t>
            </a:r>
          </a:p>
        </p:txBody>
      </p:sp>
      <p:sp>
        <p:nvSpPr>
          <p:cNvPr id="3" name="Content Placeholder 2"/>
          <p:cNvSpPr>
            <a:spLocks noGrp="1"/>
          </p:cNvSpPr>
          <p:nvPr>
            <p:ph idx="1"/>
          </p:nvPr>
        </p:nvSpPr>
        <p:spPr/>
        <p:txBody>
          <a:bodyPr>
            <a:normAutofit/>
          </a:bodyPr>
          <a:lstStyle/>
          <a:p>
            <a:pPr algn="ctr"/>
            <a:r>
              <a:rPr lang="en-US" sz="2400" dirty="0">
                <a:solidFill>
                  <a:schemeClr val="accent2">
                    <a:lumMod val="75000"/>
                  </a:schemeClr>
                </a:solidFill>
              </a:rPr>
              <a:t>Example:</a:t>
            </a:r>
          </a:p>
          <a:p>
            <a:pPr marL="342900" indent="-342900">
              <a:buFont typeface="Arial"/>
              <a:buChar char="•"/>
            </a:pPr>
            <a:r>
              <a:rPr lang="en-US" sz="2400" dirty="0"/>
              <a:t>If we were making a game in which the user had to choose which door to enter, we'd need a way for the program to know what to do once the user was in the next room.</a:t>
            </a:r>
          </a:p>
          <a:p>
            <a:pPr marL="342900" indent="-342900">
              <a:buFont typeface="Arial"/>
              <a:buChar char="•"/>
            </a:pPr>
            <a:r>
              <a:rPr lang="en-US" sz="2400" dirty="0"/>
              <a:t>we'll learn how to make decisions with JavaScript and how it can control the program's flow.</a:t>
            </a:r>
            <a:endParaRPr lang="en-US" sz="2400" u="sng" dirty="0">
              <a:solidFill>
                <a:schemeClr val="tx2">
                  <a:lumMod val="75000"/>
                </a:schemeClr>
              </a:solidFill>
            </a:endParaRPr>
          </a:p>
        </p:txBody>
      </p:sp>
    </p:spTree>
    <p:extLst>
      <p:ext uri="{BB962C8B-B14F-4D97-AF65-F5344CB8AC3E}">
        <p14:creationId xmlns:p14="http://schemas.microsoft.com/office/powerpoint/2010/main" val="41766565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7161"/>
            <a:ext cx="10515600" cy="881316"/>
          </a:xfrm>
        </p:spPr>
        <p:txBody>
          <a:bodyPr>
            <a:normAutofit/>
          </a:bodyPr>
          <a:lstStyle/>
          <a:p>
            <a:r>
              <a:rPr lang="en-US" dirty="0"/>
              <a:t>JS: Control Flow </a:t>
            </a:r>
          </a:p>
        </p:txBody>
      </p:sp>
      <p:sp>
        <p:nvSpPr>
          <p:cNvPr id="3" name="Content Placeholder 2"/>
          <p:cNvSpPr>
            <a:spLocks noGrp="1"/>
          </p:cNvSpPr>
          <p:nvPr>
            <p:ph idx="1"/>
          </p:nvPr>
        </p:nvSpPr>
        <p:spPr>
          <a:xfrm>
            <a:off x="1524000" y="899160"/>
            <a:ext cx="8995833" cy="5958840"/>
          </a:xfrm>
        </p:spPr>
        <p:txBody>
          <a:bodyPr>
            <a:normAutofit/>
          </a:bodyPr>
          <a:lstStyle/>
          <a:p>
            <a:pPr algn="ctr"/>
            <a:r>
              <a:rPr lang="en-US" sz="2400" dirty="0">
                <a:solidFill>
                  <a:schemeClr val="accent2">
                    <a:lumMod val="75000"/>
                  </a:schemeClr>
                </a:solidFill>
              </a:rPr>
              <a:t>Example:</a:t>
            </a:r>
          </a:p>
        </p:txBody>
      </p:sp>
      <p:pic>
        <p:nvPicPr>
          <p:cNvPr id="4" name="Picture 3" descr="Screen Shot 2018-03-02 at 16.15.0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1297" y="1531233"/>
            <a:ext cx="5884262" cy="5223933"/>
          </a:xfrm>
          <a:prstGeom prst="rect">
            <a:avLst/>
          </a:prstGeom>
        </p:spPr>
      </p:pic>
      <p:pic>
        <p:nvPicPr>
          <p:cNvPr id="5" name="Picture 4" descr="Screen Shot 2018-03-02 at 16.15.1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3982" y="3176238"/>
            <a:ext cx="4631338" cy="1524000"/>
          </a:xfrm>
          <a:prstGeom prst="rect">
            <a:avLst/>
          </a:prstGeom>
        </p:spPr>
      </p:pic>
    </p:spTree>
    <p:extLst>
      <p:ext uri="{BB962C8B-B14F-4D97-AF65-F5344CB8AC3E}">
        <p14:creationId xmlns:p14="http://schemas.microsoft.com/office/powerpoint/2010/main" val="3480677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718"/>
            <a:ext cx="7620000" cy="1371600"/>
          </a:xfrm>
        </p:spPr>
        <p:txBody>
          <a:bodyPr/>
          <a:lstStyle/>
          <a:p>
            <a:r>
              <a:rPr lang="en-US" dirty="0"/>
              <a:t>Introduction to JS: </a:t>
            </a:r>
            <a:r>
              <a:rPr lang="en-US" dirty="0">
                <a:solidFill>
                  <a:srgbClr val="0000FF"/>
                </a:solidFill>
              </a:rPr>
              <a:t>Console</a:t>
            </a:r>
          </a:p>
        </p:txBody>
      </p:sp>
      <p:sp>
        <p:nvSpPr>
          <p:cNvPr id="3" name="Content Placeholder 2"/>
          <p:cNvSpPr>
            <a:spLocks noGrp="1"/>
          </p:cNvSpPr>
          <p:nvPr>
            <p:ph idx="1"/>
          </p:nvPr>
        </p:nvSpPr>
        <p:spPr/>
        <p:txBody>
          <a:bodyPr/>
          <a:lstStyle/>
          <a:p>
            <a:pPr marL="342900" indent="-342900">
              <a:buFont typeface="Arial"/>
              <a:buChar char="•"/>
            </a:pPr>
            <a:r>
              <a:rPr lang="en-US" dirty="0"/>
              <a:t>The </a:t>
            </a:r>
            <a:r>
              <a:rPr lang="en-US" dirty="0" err="1">
                <a:solidFill>
                  <a:schemeClr val="accent5"/>
                </a:solidFill>
              </a:rPr>
              <a:t>console.log</a:t>
            </a:r>
            <a:r>
              <a:rPr lang="en-US" dirty="0">
                <a:solidFill>
                  <a:schemeClr val="accent5"/>
                </a:solidFill>
              </a:rPr>
              <a:t>() </a:t>
            </a:r>
            <a:r>
              <a:rPr lang="en-US" dirty="0"/>
              <a:t>command is used to print, or log, text to the console. Consider the following example: </a:t>
            </a:r>
          </a:p>
          <a:p>
            <a:pPr marL="342900" indent="-342900">
              <a:buFont typeface="Arial"/>
              <a:buChar char="•"/>
            </a:pPr>
            <a:endParaRPr lang="en-US" dirty="0"/>
          </a:p>
          <a:p>
            <a:pPr marL="342900" indent="-342900">
              <a:buFont typeface="Arial"/>
              <a:buChar char="•"/>
            </a:pPr>
            <a:endParaRPr lang="en-US" dirty="0"/>
          </a:p>
          <a:p>
            <a:pPr marL="342900" indent="-342900">
              <a:buFont typeface="Arial"/>
              <a:buChar char="•"/>
            </a:pPr>
            <a:endParaRPr lang="en-US" dirty="0"/>
          </a:p>
          <a:p>
            <a:pPr marL="342900" indent="-342900">
              <a:buFont typeface="Arial"/>
              <a:buChar char="•"/>
            </a:pPr>
            <a:r>
              <a:rPr lang="en-US" sz="2400" dirty="0">
                <a:solidFill>
                  <a:schemeClr val="accent3"/>
                </a:solidFill>
              </a:rPr>
              <a:t>Exercise:</a:t>
            </a:r>
          </a:p>
          <a:p>
            <a:r>
              <a:rPr lang="en-US" dirty="0"/>
              <a:t>1.Use the </a:t>
            </a:r>
            <a:r>
              <a:rPr lang="en-US" dirty="0" err="1">
                <a:solidFill>
                  <a:schemeClr val="accent5"/>
                </a:solidFill>
              </a:rPr>
              <a:t>console.log</a:t>
            </a:r>
            <a:r>
              <a:rPr lang="en-US" dirty="0"/>
              <a:t> code in the editor to log your favorite book or music to the console. </a:t>
            </a:r>
          </a:p>
          <a:p>
            <a:r>
              <a:rPr lang="en-US" dirty="0"/>
              <a:t>Run your code when you are ready to see the result.</a:t>
            </a:r>
          </a:p>
          <a:p>
            <a:pPr marL="342900" indent="-342900">
              <a:buFont typeface="Arial"/>
              <a:buChar char="•"/>
            </a:pPr>
            <a:endParaRPr lang="en-US" dirty="0"/>
          </a:p>
          <a:p>
            <a:endParaRPr lang="en-US" dirty="0"/>
          </a:p>
          <a:p>
            <a:endParaRPr lang="en-US" dirty="0"/>
          </a:p>
        </p:txBody>
      </p:sp>
      <p:pic>
        <p:nvPicPr>
          <p:cNvPr id="4" name="Picture 3" descr="Screen Shot 2018-02-26 at 14.33.0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0834" y="2815166"/>
            <a:ext cx="5037667" cy="737220"/>
          </a:xfrm>
          <a:prstGeom prst="rect">
            <a:avLst/>
          </a:prstGeom>
        </p:spPr>
      </p:pic>
      <p:sp>
        <p:nvSpPr>
          <p:cNvPr id="5" name="Rectangle 4"/>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35375817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203960"/>
          </a:xfrm>
        </p:spPr>
        <p:txBody>
          <a:bodyPr/>
          <a:lstStyle/>
          <a:p>
            <a:r>
              <a:rPr lang="en-US" dirty="0"/>
              <a:t>JS: Control Flow </a:t>
            </a:r>
          </a:p>
        </p:txBody>
      </p:sp>
      <p:sp>
        <p:nvSpPr>
          <p:cNvPr id="3" name="Content Placeholder 2"/>
          <p:cNvSpPr>
            <a:spLocks noGrp="1"/>
          </p:cNvSpPr>
          <p:nvPr>
            <p:ph idx="1"/>
          </p:nvPr>
        </p:nvSpPr>
        <p:spPr>
          <a:xfrm>
            <a:off x="1371600" y="868680"/>
            <a:ext cx="9084733" cy="5989320"/>
          </a:xfrm>
        </p:spPr>
        <p:txBody>
          <a:bodyPr>
            <a:normAutofit/>
          </a:bodyPr>
          <a:lstStyle/>
          <a:p>
            <a:pPr algn="ctr"/>
            <a:r>
              <a:rPr lang="en-US" sz="2400" dirty="0">
                <a:solidFill>
                  <a:schemeClr val="accent2">
                    <a:lumMod val="75000"/>
                  </a:schemeClr>
                </a:solidFill>
              </a:rPr>
              <a:t>Example:</a:t>
            </a:r>
          </a:p>
        </p:txBody>
      </p:sp>
      <p:pic>
        <p:nvPicPr>
          <p:cNvPr id="4" name="Picture 3" descr="Screen Shot 2018-03-02 at 16.15.3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469997"/>
            <a:ext cx="6100233" cy="5326323"/>
          </a:xfrm>
          <a:prstGeom prst="rect">
            <a:avLst/>
          </a:prstGeom>
        </p:spPr>
      </p:pic>
      <p:pic>
        <p:nvPicPr>
          <p:cNvPr id="6" name="Picture 5" descr="Screen Shot 2018-03-02 at 16.15.3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8560" y="3264478"/>
            <a:ext cx="4602480" cy="1295400"/>
          </a:xfrm>
          <a:prstGeom prst="rect">
            <a:avLst/>
          </a:prstGeom>
        </p:spPr>
      </p:pic>
    </p:spTree>
    <p:extLst>
      <p:ext uri="{BB962C8B-B14F-4D97-AF65-F5344CB8AC3E}">
        <p14:creationId xmlns:p14="http://schemas.microsoft.com/office/powerpoint/2010/main" val="2786901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 Control Flow </a:t>
            </a:r>
          </a:p>
        </p:txBody>
      </p:sp>
      <p:sp>
        <p:nvSpPr>
          <p:cNvPr id="3" name="Content Placeholder 2"/>
          <p:cNvSpPr>
            <a:spLocks noGrp="1"/>
          </p:cNvSpPr>
          <p:nvPr>
            <p:ph idx="1"/>
          </p:nvPr>
        </p:nvSpPr>
        <p:spPr/>
        <p:txBody>
          <a:bodyPr>
            <a:normAutofit/>
          </a:bodyPr>
          <a:lstStyle/>
          <a:p>
            <a:pPr algn="ctr"/>
            <a:r>
              <a:rPr lang="en-US" sz="2400" dirty="0">
                <a:solidFill>
                  <a:schemeClr val="accent2">
                    <a:lumMod val="75000"/>
                  </a:schemeClr>
                </a:solidFill>
              </a:rPr>
              <a:t>Example:</a:t>
            </a:r>
          </a:p>
          <a:p>
            <a:pPr marL="342900" indent="-342900">
              <a:buFont typeface="Arial"/>
              <a:buChar char="•"/>
            </a:pPr>
            <a:r>
              <a:rPr lang="en-US" sz="2400" dirty="0"/>
              <a:t>If we were making a game in which the user had to choose which door to enter, we'd need a way for the program to know what to do once the user was in the next room.</a:t>
            </a:r>
          </a:p>
          <a:p>
            <a:pPr marL="342900" indent="-342900">
              <a:buFont typeface="Arial"/>
              <a:buChar char="•"/>
            </a:pPr>
            <a:r>
              <a:rPr lang="en-US" sz="2400" dirty="0"/>
              <a:t>we'll learn how to make decisions with JavaScript and how it can control the program's flow.</a:t>
            </a:r>
            <a:endParaRPr lang="en-US" sz="2400" u="sng" dirty="0">
              <a:solidFill>
                <a:schemeClr val="tx2">
                  <a:lumMod val="75000"/>
                </a:schemeClr>
              </a:solidFill>
            </a:endParaRPr>
          </a:p>
        </p:txBody>
      </p:sp>
    </p:spTree>
    <p:extLst>
      <p:ext uri="{BB962C8B-B14F-4D97-AF65-F5344CB8AC3E}">
        <p14:creationId xmlns:p14="http://schemas.microsoft.com/office/powerpoint/2010/main" val="29607738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718"/>
            <a:ext cx="7620000" cy="1371600"/>
          </a:xfrm>
        </p:spPr>
        <p:txBody>
          <a:bodyPr/>
          <a:lstStyle/>
          <a:p>
            <a:r>
              <a:rPr lang="en-US" dirty="0" err="1"/>
              <a:t>Js</a:t>
            </a:r>
            <a:r>
              <a:rPr lang="en-US" dirty="0"/>
              <a:t>: Control flow</a:t>
            </a:r>
            <a:br>
              <a:rPr lang="en-US" dirty="0"/>
            </a:br>
            <a:r>
              <a:rPr lang="en-US" sz="2800" dirty="0">
                <a:solidFill>
                  <a:srgbClr val="0000FF"/>
                </a:solidFill>
              </a:rPr>
              <a:t>if/else Statement</a:t>
            </a:r>
          </a:p>
        </p:txBody>
      </p:sp>
      <p:sp>
        <p:nvSpPr>
          <p:cNvPr id="3" name="Content Placeholder 2"/>
          <p:cNvSpPr>
            <a:spLocks noGrp="1"/>
          </p:cNvSpPr>
          <p:nvPr>
            <p:ph idx="1"/>
          </p:nvPr>
        </p:nvSpPr>
        <p:spPr/>
        <p:txBody>
          <a:bodyPr>
            <a:normAutofit/>
          </a:bodyPr>
          <a:lstStyle/>
          <a:p>
            <a:pPr algn="just"/>
            <a:r>
              <a:rPr lang="en-US" sz="2400" dirty="0"/>
              <a:t>We'll start with human-speak. Many decisions we make everyday boil down to this sentence in some form:</a:t>
            </a:r>
          </a:p>
          <a:p>
            <a:pPr algn="ctr"/>
            <a:r>
              <a:rPr lang="en-US" sz="2400" dirty="0"/>
              <a:t>"If something is true, let's do option 1, or else, if it is false, let's do option 2.”</a:t>
            </a:r>
          </a:p>
          <a:p>
            <a:r>
              <a:rPr lang="en-US" sz="2400" dirty="0"/>
              <a:t>This sentence looks similar when we write it with JavaScript: </a:t>
            </a:r>
          </a:p>
        </p:txBody>
      </p:sp>
      <p:graphicFrame>
        <p:nvGraphicFramePr>
          <p:cNvPr id="4" name="Table 3"/>
          <p:cNvGraphicFramePr>
            <a:graphicFrameLocks noGrp="1"/>
          </p:cNvGraphicFramePr>
          <p:nvPr>
            <p:extLst/>
          </p:nvPr>
        </p:nvGraphicFramePr>
        <p:xfrm>
          <a:off x="3704168" y="4496327"/>
          <a:ext cx="5545667" cy="1920240"/>
        </p:xfrm>
        <a:graphic>
          <a:graphicData uri="http://schemas.openxmlformats.org/drawingml/2006/table">
            <a:tbl>
              <a:tblPr firstRow="1" bandRow="1">
                <a:tableStyleId>{5C22544A-7EE6-4342-B048-85BDC9FD1C3A}</a:tableStyleId>
              </a:tblPr>
              <a:tblGrid>
                <a:gridCol w="5545667">
                  <a:extLst>
                    <a:ext uri="{9D8B030D-6E8A-4147-A177-3AD203B41FA5}">
                      <a16:colId xmlns:a16="http://schemas.microsoft.com/office/drawing/2014/main" val="20000"/>
                    </a:ext>
                  </a:extLst>
                </a:gridCol>
              </a:tblGrid>
              <a:tr h="1735669">
                <a:tc>
                  <a:txBody>
                    <a:bodyPr/>
                    <a:lstStyle/>
                    <a:p>
                      <a:r>
                        <a:rPr lang="en-US" sz="2000" b="0" dirty="0">
                          <a:solidFill>
                            <a:schemeClr val="accent3"/>
                          </a:solidFill>
                        </a:rPr>
                        <a:t>let </a:t>
                      </a:r>
                      <a:r>
                        <a:rPr lang="en-US" sz="2000" b="0" dirty="0" err="1">
                          <a:solidFill>
                            <a:schemeClr val="accent3"/>
                          </a:solidFill>
                        </a:rPr>
                        <a:t>needsCoffee</a:t>
                      </a:r>
                      <a:r>
                        <a:rPr lang="en-US" sz="2000" b="0" dirty="0">
                          <a:solidFill>
                            <a:schemeClr val="accent3"/>
                          </a:solidFill>
                        </a:rPr>
                        <a:t> </a:t>
                      </a:r>
                      <a:r>
                        <a:rPr lang="en-US" sz="2000" b="0" dirty="0"/>
                        <a:t>= </a:t>
                      </a:r>
                      <a:r>
                        <a:rPr lang="en-US" sz="2000" b="0" dirty="0">
                          <a:solidFill>
                            <a:srgbClr val="B900BA"/>
                          </a:solidFill>
                        </a:rPr>
                        <a:t>true</a:t>
                      </a:r>
                      <a:r>
                        <a:rPr lang="en-US" sz="2000" b="0" dirty="0"/>
                        <a:t>; </a:t>
                      </a:r>
                    </a:p>
                    <a:p>
                      <a:r>
                        <a:rPr lang="en-US" sz="2000" b="0" dirty="0">
                          <a:solidFill>
                            <a:schemeClr val="accent3"/>
                          </a:solidFill>
                        </a:rPr>
                        <a:t>if</a:t>
                      </a:r>
                      <a:r>
                        <a:rPr lang="en-US" sz="2000" b="0" dirty="0"/>
                        <a:t> (</a:t>
                      </a:r>
                      <a:r>
                        <a:rPr lang="en-US" sz="2000" b="0" dirty="0" err="1">
                          <a:solidFill>
                            <a:schemeClr val="tx2">
                              <a:lumMod val="60000"/>
                              <a:lumOff val="40000"/>
                            </a:schemeClr>
                          </a:solidFill>
                        </a:rPr>
                        <a:t>needsCoffee</a:t>
                      </a:r>
                      <a:r>
                        <a:rPr lang="en-US" sz="2000" b="0" dirty="0">
                          <a:solidFill>
                            <a:schemeClr val="tx2">
                              <a:lumMod val="60000"/>
                              <a:lumOff val="40000"/>
                            </a:schemeClr>
                          </a:solidFill>
                        </a:rPr>
                        <a:t> </a:t>
                      </a:r>
                      <a:r>
                        <a:rPr lang="en-US" sz="2000" b="0" dirty="0"/>
                        <a:t>=== </a:t>
                      </a:r>
                      <a:r>
                        <a:rPr lang="en-US" sz="2000" b="0" dirty="0">
                          <a:solidFill>
                            <a:srgbClr val="B900BA"/>
                          </a:solidFill>
                        </a:rPr>
                        <a:t>true</a:t>
                      </a:r>
                      <a:r>
                        <a:rPr lang="en-US" sz="2000" b="0" dirty="0"/>
                        <a:t>) { </a:t>
                      </a:r>
                    </a:p>
                    <a:p>
                      <a:r>
                        <a:rPr lang="en-US" sz="2000" b="0" dirty="0"/>
                        <a:t>    </a:t>
                      </a:r>
                      <a:r>
                        <a:rPr lang="en-US" sz="2000" b="0" dirty="0" err="1">
                          <a:solidFill>
                            <a:schemeClr val="tx2">
                              <a:lumMod val="60000"/>
                              <a:lumOff val="40000"/>
                            </a:schemeClr>
                          </a:solidFill>
                        </a:rPr>
                        <a:t>console</a:t>
                      </a:r>
                      <a:r>
                        <a:rPr lang="en-US" sz="2000" b="0" dirty="0" err="1"/>
                        <a:t>.</a:t>
                      </a:r>
                      <a:r>
                        <a:rPr lang="en-US" sz="2000" b="0" dirty="0" err="1">
                          <a:solidFill>
                            <a:srgbClr val="4FFFF6"/>
                          </a:solidFill>
                        </a:rPr>
                        <a:t>log</a:t>
                      </a:r>
                      <a:r>
                        <a:rPr lang="en-US" sz="2000" b="0" dirty="0"/>
                        <a:t>('</a:t>
                      </a:r>
                      <a:r>
                        <a:rPr lang="en-US" sz="2000" b="0" dirty="0">
                          <a:solidFill>
                            <a:schemeClr val="accent2"/>
                          </a:solidFill>
                        </a:rPr>
                        <a:t>Finding coffee'</a:t>
                      </a:r>
                      <a:r>
                        <a:rPr lang="en-US" sz="2000" b="0" dirty="0"/>
                        <a:t>);</a:t>
                      </a:r>
                    </a:p>
                    <a:p>
                      <a:r>
                        <a:rPr lang="en-US" sz="2000" b="0" dirty="0"/>
                        <a:t> } </a:t>
                      </a:r>
                      <a:r>
                        <a:rPr lang="en-US" sz="2000" b="0" dirty="0">
                          <a:solidFill>
                            <a:schemeClr val="accent3"/>
                          </a:solidFill>
                        </a:rPr>
                        <a:t>else</a:t>
                      </a:r>
                      <a:r>
                        <a:rPr lang="en-US" sz="2000" b="0" dirty="0"/>
                        <a:t> { </a:t>
                      </a:r>
                    </a:p>
                    <a:p>
                      <a:r>
                        <a:rPr lang="en-US" sz="2000" b="0" dirty="0" err="1">
                          <a:solidFill>
                            <a:schemeClr val="tx2">
                              <a:lumMod val="60000"/>
                              <a:lumOff val="40000"/>
                            </a:schemeClr>
                          </a:solidFill>
                        </a:rPr>
                        <a:t>console</a:t>
                      </a:r>
                      <a:r>
                        <a:rPr lang="en-US" sz="2000" b="0" dirty="0" err="1"/>
                        <a:t>.</a:t>
                      </a:r>
                      <a:r>
                        <a:rPr lang="en-US" sz="2000" b="0" dirty="0" err="1">
                          <a:solidFill>
                            <a:srgbClr val="4FFFF6"/>
                          </a:solidFill>
                        </a:rPr>
                        <a:t>log</a:t>
                      </a:r>
                      <a:r>
                        <a:rPr lang="en-US" sz="2000" b="0" dirty="0"/>
                        <a:t>('</a:t>
                      </a:r>
                      <a:r>
                        <a:rPr lang="en-US" sz="2000" b="0" dirty="0">
                          <a:solidFill>
                            <a:schemeClr val="accent2"/>
                          </a:solidFill>
                        </a:rPr>
                        <a:t>Keep on keeping on!'</a:t>
                      </a:r>
                      <a:r>
                        <a:rPr lang="en-US" sz="2000" b="0" dirty="0"/>
                        <a:t>);</a:t>
                      </a:r>
                    </a:p>
                    <a:p>
                      <a:r>
                        <a:rPr lang="en-US" sz="2000" b="0" dirty="0"/>
                        <a:t> }</a:t>
                      </a:r>
                    </a:p>
                  </a:txBody>
                  <a:tcPr>
                    <a:solidFill>
                      <a:srgbClr val="000000"/>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371087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718"/>
            <a:ext cx="7620000" cy="1371600"/>
          </a:xfrm>
        </p:spPr>
        <p:txBody>
          <a:bodyPr/>
          <a:lstStyle/>
          <a:p>
            <a:pPr algn="l"/>
            <a:r>
              <a:rPr lang="en-US" dirty="0" err="1"/>
              <a:t>Js</a:t>
            </a:r>
            <a:r>
              <a:rPr lang="en-US" dirty="0"/>
              <a:t>: Control flow</a:t>
            </a:r>
            <a:br>
              <a:rPr lang="en-US" dirty="0"/>
            </a:br>
            <a:r>
              <a:rPr lang="en-US" sz="2800" dirty="0">
                <a:solidFill>
                  <a:srgbClr val="0000FF"/>
                </a:solidFill>
              </a:rPr>
              <a:t>if/else Statement</a:t>
            </a:r>
          </a:p>
        </p:txBody>
      </p:sp>
      <p:sp>
        <p:nvSpPr>
          <p:cNvPr id="3" name="Content Placeholder 2"/>
          <p:cNvSpPr>
            <a:spLocks noGrp="1"/>
          </p:cNvSpPr>
          <p:nvPr>
            <p:ph idx="1"/>
          </p:nvPr>
        </p:nvSpPr>
        <p:spPr>
          <a:xfrm>
            <a:off x="1524000" y="1752600"/>
            <a:ext cx="8847668" cy="5105400"/>
          </a:xfrm>
        </p:spPr>
        <p:txBody>
          <a:bodyPr>
            <a:normAutofit fontScale="77500" lnSpcReduction="20000"/>
          </a:bodyPr>
          <a:lstStyle/>
          <a:p>
            <a:pPr algn="just"/>
            <a:endParaRPr lang="en-US" sz="2400" dirty="0"/>
          </a:p>
          <a:p>
            <a:pPr algn="just"/>
            <a:r>
              <a:rPr lang="en-US" sz="3400" dirty="0">
                <a:solidFill>
                  <a:schemeClr val="tx2"/>
                </a:solidFill>
              </a:rPr>
              <a:t>Code Explanation:</a:t>
            </a:r>
            <a:endParaRPr lang="en-US" sz="2400" dirty="0"/>
          </a:p>
          <a:p>
            <a:pPr algn="just"/>
            <a:endParaRPr lang="en-US" sz="2400" dirty="0"/>
          </a:p>
          <a:p>
            <a:pPr marL="457200" indent="-457200">
              <a:buFont typeface="+mj-lt"/>
              <a:buAutoNum type="arabicPeriod"/>
            </a:pPr>
            <a:r>
              <a:rPr lang="en-US" sz="3200" dirty="0"/>
              <a:t>Lines of code between curly braces are called </a:t>
            </a:r>
            <a:r>
              <a:rPr lang="en-US" sz="3200" i="1" dirty="0"/>
              <a:t>blocks</a:t>
            </a:r>
            <a:r>
              <a:rPr lang="en-US" sz="3200" dirty="0"/>
              <a:t>. </a:t>
            </a:r>
            <a:r>
              <a:rPr lang="en-US" sz="3200" dirty="0">
                <a:solidFill>
                  <a:srgbClr val="D1282E"/>
                </a:solidFill>
              </a:rPr>
              <a:t>if/else </a:t>
            </a:r>
            <a:r>
              <a:rPr lang="en-US" sz="3200" dirty="0"/>
              <a:t>statements have two code blocks. If the variable </a:t>
            </a:r>
            <a:r>
              <a:rPr lang="en-US" sz="3200" dirty="0" err="1">
                <a:solidFill>
                  <a:srgbClr val="D1282E"/>
                </a:solidFill>
              </a:rPr>
              <a:t>needsCoffee</a:t>
            </a:r>
            <a:r>
              <a:rPr lang="en-US" sz="3200" dirty="0">
                <a:solidFill>
                  <a:srgbClr val="D1282E"/>
                </a:solidFill>
              </a:rPr>
              <a:t> </a:t>
            </a:r>
            <a:r>
              <a:rPr lang="en-US" sz="3200" dirty="0"/>
              <a:t>is true, the program will run the first block of code. Otherwise, it will run the other block of code. </a:t>
            </a:r>
          </a:p>
          <a:p>
            <a:pPr marL="457200" indent="-457200">
              <a:buFont typeface="+mj-lt"/>
              <a:buAutoNum type="arabicPeriod"/>
            </a:pPr>
            <a:r>
              <a:rPr lang="en-US" sz="3200" dirty="0" err="1">
                <a:solidFill>
                  <a:srgbClr val="D1282E"/>
                </a:solidFill>
              </a:rPr>
              <a:t>needsCoffee</a:t>
            </a:r>
            <a:r>
              <a:rPr lang="en-US" sz="3200" dirty="0">
                <a:solidFill>
                  <a:srgbClr val="D1282E"/>
                </a:solidFill>
              </a:rPr>
              <a:t> </a:t>
            </a:r>
            <a:r>
              <a:rPr lang="en-US" sz="3200" dirty="0"/>
              <a:t>is the </a:t>
            </a:r>
            <a:r>
              <a:rPr lang="en-US" sz="3200" i="1" dirty="0"/>
              <a:t>condition</a:t>
            </a:r>
            <a:r>
              <a:rPr lang="en-US" sz="3200" dirty="0"/>
              <a:t> we are checking inside the </a:t>
            </a:r>
            <a:r>
              <a:rPr lang="en-US" sz="3200" dirty="0">
                <a:solidFill>
                  <a:srgbClr val="D1282E"/>
                </a:solidFill>
              </a:rPr>
              <a:t>if</a:t>
            </a:r>
            <a:r>
              <a:rPr lang="en-US" sz="3200" dirty="0"/>
              <a:t>'s parentheses. Since it is equal to </a:t>
            </a:r>
            <a:r>
              <a:rPr lang="en-US" sz="3200" dirty="0">
                <a:solidFill>
                  <a:srgbClr val="D1282E"/>
                </a:solidFill>
              </a:rPr>
              <a:t>true</a:t>
            </a:r>
            <a:r>
              <a:rPr lang="en-US" sz="3200" dirty="0"/>
              <a:t>, our program will run the code between the first opening curly brace </a:t>
            </a:r>
            <a:r>
              <a:rPr lang="en-US" sz="3200" dirty="0">
                <a:solidFill>
                  <a:srgbClr val="D1282E"/>
                </a:solidFill>
              </a:rPr>
              <a:t>{</a:t>
            </a:r>
            <a:r>
              <a:rPr lang="en-US" sz="3200" dirty="0"/>
              <a:t> (line 2) and the first closing curly brace </a:t>
            </a:r>
            <a:r>
              <a:rPr lang="en-US" sz="3200" dirty="0">
                <a:solidFill>
                  <a:srgbClr val="D1282E"/>
                </a:solidFill>
              </a:rPr>
              <a:t>}</a:t>
            </a:r>
            <a:r>
              <a:rPr lang="en-US" sz="3200" dirty="0"/>
              <a:t> (line 4). It will ignore the </a:t>
            </a:r>
            <a:r>
              <a:rPr lang="en-US" sz="3200" dirty="0">
                <a:solidFill>
                  <a:srgbClr val="D1282E"/>
                </a:solidFill>
              </a:rPr>
              <a:t>else { ... } </a:t>
            </a:r>
            <a:r>
              <a:rPr lang="en-US" sz="3200" dirty="0"/>
              <a:t>part. In this case, we'd see </a:t>
            </a:r>
            <a:r>
              <a:rPr lang="en-US" sz="3200" dirty="0">
                <a:solidFill>
                  <a:srgbClr val="D1282E"/>
                </a:solidFill>
              </a:rPr>
              <a:t>Finding coffee </a:t>
            </a:r>
            <a:r>
              <a:rPr lang="en-US" sz="3200" dirty="0"/>
              <a:t>log to the console.</a:t>
            </a:r>
          </a:p>
          <a:p>
            <a:pPr marL="457200" indent="-457200">
              <a:buFont typeface="+mj-lt"/>
              <a:buAutoNum type="arabicPeriod"/>
            </a:pPr>
            <a:r>
              <a:rPr lang="en-US" sz="3200" dirty="0"/>
              <a:t>If </a:t>
            </a:r>
            <a:r>
              <a:rPr lang="en-US" sz="3200" dirty="0" err="1">
                <a:solidFill>
                  <a:srgbClr val="D1282E"/>
                </a:solidFill>
              </a:rPr>
              <a:t>needsCoffee</a:t>
            </a:r>
            <a:r>
              <a:rPr lang="en-US" sz="3200" dirty="0">
                <a:solidFill>
                  <a:srgbClr val="D1282E"/>
                </a:solidFill>
              </a:rPr>
              <a:t> </a:t>
            </a:r>
            <a:r>
              <a:rPr lang="en-US" sz="3200" dirty="0"/>
              <a:t>were </a:t>
            </a:r>
            <a:r>
              <a:rPr lang="en-US" sz="3200" dirty="0">
                <a:solidFill>
                  <a:srgbClr val="D1282E"/>
                </a:solidFill>
              </a:rPr>
              <a:t>false</a:t>
            </a:r>
            <a:r>
              <a:rPr lang="en-US" sz="3200" dirty="0"/>
              <a:t>, only the </a:t>
            </a:r>
            <a:r>
              <a:rPr lang="en-US" sz="3200" dirty="0" err="1">
                <a:solidFill>
                  <a:srgbClr val="D1282E"/>
                </a:solidFill>
              </a:rPr>
              <a:t>console.log</a:t>
            </a:r>
            <a:r>
              <a:rPr lang="en-US" sz="3200" dirty="0">
                <a:solidFill>
                  <a:srgbClr val="D1282E"/>
                </a:solidFill>
              </a:rPr>
              <a:t>() </a:t>
            </a:r>
            <a:r>
              <a:rPr lang="en-US" sz="3200" dirty="0"/>
              <a:t>statement in the </a:t>
            </a:r>
            <a:r>
              <a:rPr lang="en-US" sz="3200" dirty="0">
                <a:solidFill>
                  <a:srgbClr val="D1282E"/>
                </a:solidFill>
              </a:rPr>
              <a:t>else</a:t>
            </a:r>
            <a:r>
              <a:rPr lang="en-US" sz="3200" dirty="0"/>
              <a:t> block would be executed.</a:t>
            </a:r>
          </a:p>
          <a:p>
            <a:pPr algn="ctr"/>
            <a:r>
              <a:rPr lang="en-US" sz="2400" dirty="0">
                <a:solidFill>
                  <a:srgbClr val="D1282E"/>
                </a:solidFill>
              </a:rPr>
              <a:t>if/else </a:t>
            </a:r>
            <a:r>
              <a:rPr lang="en-US" sz="2400" dirty="0"/>
              <a:t>statements are how programs can process yes/no questions programmatically.</a:t>
            </a:r>
          </a:p>
        </p:txBody>
      </p:sp>
      <p:graphicFrame>
        <p:nvGraphicFramePr>
          <p:cNvPr id="4" name="Table 3"/>
          <p:cNvGraphicFramePr>
            <a:graphicFrameLocks noGrp="1"/>
          </p:cNvGraphicFramePr>
          <p:nvPr>
            <p:extLst/>
          </p:nvPr>
        </p:nvGraphicFramePr>
        <p:xfrm>
          <a:off x="6392322" y="731471"/>
          <a:ext cx="4275678" cy="1737360"/>
        </p:xfrm>
        <a:graphic>
          <a:graphicData uri="http://schemas.openxmlformats.org/drawingml/2006/table">
            <a:tbl>
              <a:tblPr firstRow="1" bandRow="1">
                <a:tableStyleId>{5C22544A-7EE6-4342-B048-85BDC9FD1C3A}</a:tableStyleId>
              </a:tblPr>
              <a:tblGrid>
                <a:gridCol w="4275678">
                  <a:extLst>
                    <a:ext uri="{9D8B030D-6E8A-4147-A177-3AD203B41FA5}">
                      <a16:colId xmlns:a16="http://schemas.microsoft.com/office/drawing/2014/main" val="20000"/>
                    </a:ext>
                  </a:extLst>
                </a:gridCol>
              </a:tblGrid>
              <a:tr h="1638302">
                <a:tc>
                  <a:txBody>
                    <a:bodyPr/>
                    <a:lstStyle/>
                    <a:p>
                      <a:r>
                        <a:rPr lang="en-US" sz="1800" b="0" dirty="0">
                          <a:solidFill>
                            <a:schemeClr val="accent3"/>
                          </a:solidFill>
                        </a:rPr>
                        <a:t>let </a:t>
                      </a:r>
                      <a:r>
                        <a:rPr lang="en-US" sz="1800" b="0" dirty="0" err="1">
                          <a:solidFill>
                            <a:schemeClr val="accent3"/>
                          </a:solidFill>
                        </a:rPr>
                        <a:t>needsCoffee</a:t>
                      </a:r>
                      <a:r>
                        <a:rPr lang="en-US" sz="1800" b="0" dirty="0">
                          <a:solidFill>
                            <a:schemeClr val="accent3"/>
                          </a:solidFill>
                        </a:rPr>
                        <a:t> </a:t>
                      </a:r>
                      <a:r>
                        <a:rPr lang="en-US" sz="1800" b="0" dirty="0"/>
                        <a:t>= </a:t>
                      </a:r>
                      <a:r>
                        <a:rPr lang="en-US" sz="1800" b="0" dirty="0">
                          <a:solidFill>
                            <a:srgbClr val="B900BA"/>
                          </a:solidFill>
                        </a:rPr>
                        <a:t>true</a:t>
                      </a:r>
                      <a:r>
                        <a:rPr lang="en-US" sz="1800" b="0" dirty="0"/>
                        <a:t>; </a:t>
                      </a:r>
                    </a:p>
                    <a:p>
                      <a:r>
                        <a:rPr lang="en-US" sz="1800" b="0" dirty="0">
                          <a:solidFill>
                            <a:schemeClr val="accent3"/>
                          </a:solidFill>
                        </a:rPr>
                        <a:t>if</a:t>
                      </a:r>
                      <a:r>
                        <a:rPr lang="en-US" sz="1800" b="0" dirty="0"/>
                        <a:t> (</a:t>
                      </a:r>
                      <a:r>
                        <a:rPr lang="en-US" sz="1800" b="0" dirty="0" err="1">
                          <a:solidFill>
                            <a:schemeClr val="tx2">
                              <a:lumMod val="60000"/>
                              <a:lumOff val="40000"/>
                            </a:schemeClr>
                          </a:solidFill>
                        </a:rPr>
                        <a:t>needsCoffee</a:t>
                      </a:r>
                      <a:r>
                        <a:rPr lang="en-US" sz="1800" b="0" dirty="0">
                          <a:solidFill>
                            <a:schemeClr val="tx2">
                              <a:lumMod val="60000"/>
                              <a:lumOff val="40000"/>
                            </a:schemeClr>
                          </a:solidFill>
                        </a:rPr>
                        <a:t> </a:t>
                      </a:r>
                      <a:r>
                        <a:rPr lang="en-US" sz="1800" b="0" dirty="0"/>
                        <a:t>=== </a:t>
                      </a:r>
                      <a:r>
                        <a:rPr lang="en-US" sz="1800" b="0" dirty="0">
                          <a:solidFill>
                            <a:srgbClr val="B900BA"/>
                          </a:solidFill>
                        </a:rPr>
                        <a:t>true</a:t>
                      </a:r>
                      <a:r>
                        <a:rPr lang="en-US" sz="1800" b="0" dirty="0"/>
                        <a:t>) { </a:t>
                      </a:r>
                    </a:p>
                    <a:p>
                      <a:r>
                        <a:rPr lang="en-US" sz="1800" b="0" dirty="0"/>
                        <a:t>    </a:t>
                      </a:r>
                      <a:r>
                        <a:rPr lang="en-US" sz="1800" b="0" dirty="0" err="1">
                          <a:solidFill>
                            <a:schemeClr val="tx2">
                              <a:lumMod val="60000"/>
                              <a:lumOff val="40000"/>
                            </a:schemeClr>
                          </a:solidFill>
                        </a:rPr>
                        <a:t>console</a:t>
                      </a:r>
                      <a:r>
                        <a:rPr lang="en-US" sz="1800" b="0" dirty="0" err="1"/>
                        <a:t>.</a:t>
                      </a:r>
                      <a:r>
                        <a:rPr lang="en-US" sz="1800" b="0" dirty="0" err="1">
                          <a:solidFill>
                            <a:srgbClr val="4FFFF6"/>
                          </a:solidFill>
                        </a:rPr>
                        <a:t>log</a:t>
                      </a:r>
                      <a:r>
                        <a:rPr lang="en-US" sz="1800" b="0" dirty="0"/>
                        <a:t>('</a:t>
                      </a:r>
                      <a:r>
                        <a:rPr lang="en-US" sz="1800" b="0" dirty="0">
                          <a:solidFill>
                            <a:schemeClr val="accent2"/>
                          </a:solidFill>
                        </a:rPr>
                        <a:t>Finding coffee'</a:t>
                      </a:r>
                      <a:r>
                        <a:rPr lang="en-US" sz="1800" b="0" dirty="0"/>
                        <a:t>);</a:t>
                      </a:r>
                    </a:p>
                    <a:p>
                      <a:r>
                        <a:rPr lang="en-US" sz="1800" b="0" dirty="0"/>
                        <a:t> } </a:t>
                      </a:r>
                      <a:r>
                        <a:rPr lang="en-US" sz="1800" b="0" dirty="0">
                          <a:solidFill>
                            <a:schemeClr val="accent3"/>
                          </a:solidFill>
                        </a:rPr>
                        <a:t>else</a:t>
                      </a:r>
                      <a:r>
                        <a:rPr lang="en-US" sz="1800" b="0" dirty="0"/>
                        <a:t> { </a:t>
                      </a:r>
                    </a:p>
                    <a:p>
                      <a:r>
                        <a:rPr lang="en-US" sz="1800" b="0" dirty="0" err="1">
                          <a:solidFill>
                            <a:schemeClr val="tx2">
                              <a:lumMod val="60000"/>
                              <a:lumOff val="40000"/>
                            </a:schemeClr>
                          </a:solidFill>
                        </a:rPr>
                        <a:t>console</a:t>
                      </a:r>
                      <a:r>
                        <a:rPr lang="en-US" sz="1800" b="0" dirty="0" err="1"/>
                        <a:t>.</a:t>
                      </a:r>
                      <a:r>
                        <a:rPr lang="en-US" sz="1800" b="0" dirty="0" err="1">
                          <a:solidFill>
                            <a:srgbClr val="4FFFF6"/>
                          </a:solidFill>
                        </a:rPr>
                        <a:t>log</a:t>
                      </a:r>
                      <a:r>
                        <a:rPr lang="en-US" sz="1800" b="0" dirty="0"/>
                        <a:t>('</a:t>
                      </a:r>
                      <a:r>
                        <a:rPr lang="en-US" sz="1800" b="0" dirty="0">
                          <a:solidFill>
                            <a:schemeClr val="accent2"/>
                          </a:solidFill>
                        </a:rPr>
                        <a:t>Keep on keeping on!'</a:t>
                      </a:r>
                      <a:r>
                        <a:rPr lang="en-US" sz="1800" b="0" dirty="0"/>
                        <a:t>);</a:t>
                      </a:r>
                    </a:p>
                    <a:p>
                      <a:r>
                        <a:rPr lang="en-US" sz="1800" b="0" dirty="0"/>
                        <a:t> }</a:t>
                      </a:r>
                    </a:p>
                  </a:txBody>
                  <a:tcPr>
                    <a:solidFill>
                      <a:srgbClr val="000000"/>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826545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718"/>
            <a:ext cx="7620000" cy="1371600"/>
          </a:xfrm>
        </p:spPr>
        <p:txBody>
          <a:bodyPr/>
          <a:lstStyle/>
          <a:p>
            <a:r>
              <a:rPr lang="en-US" dirty="0" err="1"/>
              <a:t>Js</a:t>
            </a:r>
            <a:r>
              <a:rPr lang="en-US" dirty="0"/>
              <a:t>: Control flow</a:t>
            </a:r>
            <a:br>
              <a:rPr lang="en-US" dirty="0"/>
            </a:br>
            <a:r>
              <a:rPr lang="en-US" sz="2800" dirty="0">
                <a:solidFill>
                  <a:srgbClr val="0000FF"/>
                </a:solidFill>
              </a:rPr>
              <a:t>if/else Statement</a:t>
            </a:r>
          </a:p>
        </p:txBody>
      </p:sp>
      <p:sp>
        <p:nvSpPr>
          <p:cNvPr id="3" name="Content Placeholder 2"/>
          <p:cNvSpPr>
            <a:spLocks noGrp="1"/>
          </p:cNvSpPr>
          <p:nvPr>
            <p:ph idx="1"/>
          </p:nvPr>
        </p:nvSpPr>
        <p:spPr>
          <a:xfrm>
            <a:off x="1524000" y="1752600"/>
            <a:ext cx="8847668" cy="5105400"/>
          </a:xfrm>
        </p:spPr>
        <p:txBody>
          <a:bodyPr>
            <a:normAutofit/>
          </a:bodyPr>
          <a:lstStyle/>
          <a:p>
            <a:pPr algn="ctr"/>
            <a:r>
              <a:rPr lang="en-US" dirty="0">
                <a:solidFill>
                  <a:srgbClr val="D1282E"/>
                </a:solidFill>
              </a:rPr>
              <a:t>Exercise</a:t>
            </a:r>
          </a:p>
          <a:p>
            <a:pPr algn="ctr"/>
            <a:endParaRPr lang="en-US" sz="2400" dirty="0"/>
          </a:p>
          <a:p>
            <a:pPr marL="457200" indent="-457200">
              <a:buFont typeface="+mj-lt"/>
              <a:buAutoNum type="arabicPeriod"/>
            </a:pPr>
            <a:r>
              <a:rPr lang="en-US" dirty="0"/>
              <a:t>Create a variable named </a:t>
            </a:r>
            <a:r>
              <a:rPr lang="en-US" dirty="0" err="1">
                <a:solidFill>
                  <a:schemeClr val="accent5"/>
                </a:solidFill>
              </a:rPr>
              <a:t>isSoccerFan</a:t>
            </a:r>
            <a:r>
              <a:rPr lang="en-US" dirty="0">
                <a:solidFill>
                  <a:schemeClr val="accent5"/>
                </a:solidFill>
              </a:rPr>
              <a:t> </a:t>
            </a:r>
            <a:r>
              <a:rPr lang="en-US" dirty="0"/>
              <a:t>and set it equal to a </a:t>
            </a:r>
            <a:r>
              <a:rPr lang="en-US" dirty="0" err="1"/>
              <a:t>boolean</a:t>
            </a:r>
            <a:r>
              <a:rPr lang="en-US" dirty="0"/>
              <a:t>, based on your preference.</a:t>
            </a:r>
          </a:p>
          <a:p>
            <a:pPr marL="457200" indent="-457200">
              <a:buFont typeface="+mj-lt"/>
              <a:buAutoNum type="arabicPeriod"/>
            </a:pPr>
            <a:r>
              <a:rPr lang="en-US" dirty="0"/>
              <a:t>Write an</a:t>
            </a:r>
            <a:r>
              <a:rPr lang="en-US" dirty="0">
                <a:solidFill>
                  <a:srgbClr val="DC5924"/>
                </a:solidFill>
              </a:rPr>
              <a:t> if/else </a:t>
            </a:r>
            <a:r>
              <a:rPr lang="en-US" dirty="0"/>
              <a:t>statement that uses </a:t>
            </a:r>
            <a:r>
              <a:rPr lang="en-US" dirty="0" err="1">
                <a:solidFill>
                  <a:srgbClr val="DC5924"/>
                </a:solidFill>
              </a:rPr>
              <a:t>isSoccerFan</a:t>
            </a:r>
            <a:r>
              <a:rPr lang="en-US" dirty="0">
                <a:solidFill>
                  <a:srgbClr val="DC5924"/>
                </a:solidFill>
              </a:rPr>
              <a:t> </a:t>
            </a:r>
            <a:r>
              <a:rPr lang="en-US" dirty="0"/>
              <a:t>as its condition. If it is true, then log, </a:t>
            </a:r>
            <a:r>
              <a:rPr lang="en-US" dirty="0">
                <a:solidFill>
                  <a:srgbClr val="DC5924"/>
                </a:solidFill>
              </a:rPr>
              <a:t>Goal!</a:t>
            </a:r>
            <a:r>
              <a:rPr lang="en-US" dirty="0"/>
              <a:t>. If it is </a:t>
            </a:r>
            <a:r>
              <a:rPr lang="en-US" dirty="0">
                <a:solidFill>
                  <a:srgbClr val="DC5924"/>
                </a:solidFill>
              </a:rPr>
              <a:t>false</a:t>
            </a:r>
            <a:r>
              <a:rPr lang="en-US" dirty="0"/>
              <a:t>, then log, </a:t>
            </a:r>
            <a:r>
              <a:rPr lang="en-US" dirty="0">
                <a:solidFill>
                  <a:srgbClr val="DC5924"/>
                </a:solidFill>
              </a:rPr>
              <a:t>No goal!</a:t>
            </a:r>
            <a:r>
              <a:rPr lang="en-US" dirty="0"/>
              <a:t>.</a:t>
            </a:r>
          </a:p>
        </p:txBody>
      </p:sp>
      <p:sp>
        <p:nvSpPr>
          <p:cNvPr id="4" name="Rectangle 3"/>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38850111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981200" y="152718"/>
            <a:ext cx="7620000" cy="1371600"/>
          </a:xfrm>
        </p:spPr>
        <p:txBody>
          <a:bodyPr/>
          <a:lstStyle/>
          <a:p>
            <a:r>
              <a:rPr lang="en-US" dirty="0" err="1"/>
              <a:t>Js</a:t>
            </a:r>
            <a:r>
              <a:rPr lang="en-US" dirty="0"/>
              <a:t>: Control flow</a:t>
            </a:r>
            <a:br>
              <a:rPr lang="en-US" dirty="0"/>
            </a:br>
            <a:r>
              <a:rPr lang="en-US" sz="2800" dirty="0">
                <a:solidFill>
                  <a:srgbClr val="0000FF"/>
                </a:solidFill>
              </a:rPr>
              <a:t>True and False Values</a:t>
            </a:r>
          </a:p>
        </p:txBody>
      </p:sp>
      <p:sp>
        <p:nvSpPr>
          <p:cNvPr id="3" name="Content Placeholder 2"/>
          <p:cNvSpPr>
            <a:spLocks noGrp="1"/>
          </p:cNvSpPr>
          <p:nvPr>
            <p:ph idx="1"/>
          </p:nvPr>
        </p:nvSpPr>
        <p:spPr>
          <a:xfrm>
            <a:off x="1981200" y="1752600"/>
            <a:ext cx="8390468" cy="5105400"/>
          </a:xfrm>
        </p:spPr>
        <p:txBody>
          <a:bodyPr>
            <a:normAutofit/>
          </a:bodyPr>
          <a:lstStyle/>
          <a:p>
            <a:r>
              <a:rPr lang="en-US" sz="2400" dirty="0"/>
              <a:t>In the previous exercise, we wrote </a:t>
            </a:r>
            <a:r>
              <a:rPr lang="en-US" sz="2400" dirty="0">
                <a:solidFill>
                  <a:srgbClr val="DC5924"/>
                </a:solidFill>
              </a:rPr>
              <a:t>if/else </a:t>
            </a:r>
            <a:r>
              <a:rPr lang="en-US" sz="2400" dirty="0"/>
              <a:t>statements.</a:t>
            </a:r>
            <a:endParaRPr lang="ar-sa" sz="2400" dirty="0"/>
          </a:p>
          <a:p>
            <a:pPr marL="342900" indent="-342900">
              <a:buFont typeface="Wingdings" charset="2"/>
              <a:buChar char="Ø"/>
            </a:pPr>
            <a:r>
              <a:rPr lang="en-US" sz="2400" dirty="0"/>
              <a:t> If a given condition were </a:t>
            </a:r>
            <a:r>
              <a:rPr lang="en-US" sz="2400" dirty="0">
                <a:solidFill>
                  <a:srgbClr val="DC5924"/>
                </a:solidFill>
              </a:rPr>
              <a:t>true</a:t>
            </a:r>
            <a:r>
              <a:rPr lang="en-US" sz="2400" dirty="0"/>
              <a:t>, one block of code would run. </a:t>
            </a:r>
            <a:endParaRPr lang="ar-sa" sz="2400" dirty="0"/>
          </a:p>
          <a:p>
            <a:pPr marL="342900" indent="-342900">
              <a:buFont typeface="Wingdings" charset="2"/>
              <a:buChar char="Ø"/>
            </a:pPr>
            <a:r>
              <a:rPr lang="en-US" sz="2400" dirty="0"/>
              <a:t>If that condition were </a:t>
            </a:r>
            <a:r>
              <a:rPr lang="en-US" sz="2400" dirty="0">
                <a:solidFill>
                  <a:srgbClr val="DC5924"/>
                </a:solidFill>
              </a:rPr>
              <a:t>false</a:t>
            </a:r>
            <a:r>
              <a:rPr lang="en-US" sz="2400" dirty="0"/>
              <a:t>, a different block of code would run. </a:t>
            </a:r>
            <a:endParaRPr lang="ar-sa" sz="2400" dirty="0"/>
          </a:p>
          <a:p>
            <a:pPr marL="342900" indent="-342900">
              <a:buFont typeface="Arial"/>
              <a:buChar char="•"/>
            </a:pPr>
            <a:r>
              <a:rPr lang="en-US" sz="2400" dirty="0"/>
              <a:t>However, there are data types that are not </a:t>
            </a:r>
            <a:r>
              <a:rPr lang="en-US" sz="2400" dirty="0" err="1"/>
              <a:t>booleans</a:t>
            </a:r>
            <a:r>
              <a:rPr lang="en-US" sz="2400" dirty="0"/>
              <a:t>. Let's explore the concepts of true and false in variables that contain other data types, including strings and numbers. </a:t>
            </a:r>
          </a:p>
          <a:p>
            <a:r>
              <a:rPr lang="en-US" sz="2400" dirty="0"/>
              <a:t>In JavaScript, all variables and conditions have a </a:t>
            </a:r>
            <a:r>
              <a:rPr lang="en-US" sz="2400" i="1" dirty="0" err="1">
                <a:solidFill>
                  <a:srgbClr val="DC5924"/>
                </a:solidFill>
              </a:rPr>
              <a:t>truthy</a:t>
            </a:r>
            <a:r>
              <a:rPr lang="en-US" sz="2400" dirty="0">
                <a:solidFill>
                  <a:srgbClr val="DC5924"/>
                </a:solidFill>
              </a:rPr>
              <a:t> </a:t>
            </a:r>
            <a:r>
              <a:rPr lang="en-US" sz="2400" dirty="0"/>
              <a:t>or </a:t>
            </a:r>
            <a:r>
              <a:rPr lang="en-US" sz="2400" i="1" dirty="0" err="1">
                <a:solidFill>
                  <a:srgbClr val="DC5924"/>
                </a:solidFill>
              </a:rPr>
              <a:t>falsy</a:t>
            </a:r>
            <a:r>
              <a:rPr lang="en-US" sz="2400" dirty="0">
                <a:solidFill>
                  <a:srgbClr val="DC5924"/>
                </a:solidFill>
              </a:rPr>
              <a:t> </a:t>
            </a:r>
            <a:r>
              <a:rPr lang="en-US" sz="2400" dirty="0"/>
              <a:t>value. </a:t>
            </a:r>
          </a:p>
          <a:p>
            <a:endParaRPr lang="en-US" sz="2400" dirty="0"/>
          </a:p>
        </p:txBody>
      </p:sp>
    </p:spTree>
    <p:extLst>
      <p:ext uri="{BB962C8B-B14F-4D97-AF65-F5344CB8AC3E}">
        <p14:creationId xmlns:p14="http://schemas.microsoft.com/office/powerpoint/2010/main" val="11254299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718"/>
            <a:ext cx="7620000" cy="1371600"/>
          </a:xfrm>
        </p:spPr>
        <p:txBody>
          <a:bodyPr/>
          <a:lstStyle/>
          <a:p>
            <a:pPr algn="l"/>
            <a:r>
              <a:rPr lang="en-US" dirty="0" err="1"/>
              <a:t>Js</a:t>
            </a:r>
            <a:r>
              <a:rPr lang="en-US" dirty="0"/>
              <a:t>: Control flow</a:t>
            </a:r>
            <a:br>
              <a:rPr lang="en-US" dirty="0"/>
            </a:br>
            <a:r>
              <a:rPr lang="en-US" sz="2800" dirty="0">
                <a:solidFill>
                  <a:srgbClr val="0000FF"/>
                </a:solidFill>
              </a:rPr>
              <a:t>True and False Values</a:t>
            </a:r>
          </a:p>
        </p:txBody>
      </p:sp>
      <p:sp>
        <p:nvSpPr>
          <p:cNvPr id="3" name="Content Placeholder 2"/>
          <p:cNvSpPr>
            <a:spLocks noGrp="1"/>
          </p:cNvSpPr>
          <p:nvPr>
            <p:ph idx="1"/>
          </p:nvPr>
        </p:nvSpPr>
        <p:spPr>
          <a:xfrm>
            <a:off x="1524000" y="1752600"/>
            <a:ext cx="8847668" cy="5105400"/>
          </a:xfrm>
        </p:spPr>
        <p:txBody>
          <a:bodyPr>
            <a:normAutofit/>
          </a:bodyPr>
          <a:lstStyle/>
          <a:p>
            <a:r>
              <a:rPr lang="ar-sa" dirty="0">
                <a:solidFill>
                  <a:srgbClr val="D1282E"/>
                </a:solidFill>
              </a:rPr>
              <a:t>ِ</a:t>
            </a:r>
            <a:r>
              <a:rPr lang="en-GB" dirty="0">
                <a:solidFill>
                  <a:srgbClr val="D1282E"/>
                </a:solidFill>
              </a:rPr>
              <a:t>Example:</a:t>
            </a:r>
          </a:p>
          <a:p>
            <a:endParaRPr lang="en-GB" dirty="0">
              <a:solidFill>
                <a:srgbClr val="D1282E"/>
              </a:solidFill>
            </a:endParaRPr>
          </a:p>
          <a:p>
            <a:endParaRPr lang="en-GB" dirty="0">
              <a:solidFill>
                <a:srgbClr val="D1282E"/>
              </a:solidFill>
            </a:endParaRPr>
          </a:p>
          <a:p>
            <a:endParaRPr lang="en-GB" dirty="0">
              <a:solidFill>
                <a:srgbClr val="D1282E"/>
              </a:solidFill>
            </a:endParaRPr>
          </a:p>
          <a:p>
            <a:pPr marL="342900" indent="-342900">
              <a:buFont typeface="Arial"/>
              <a:buChar char="•"/>
            </a:pPr>
            <a:r>
              <a:rPr lang="en-GB" sz="2400" dirty="0"/>
              <a:t>In the first line of the program above, a variable is created and set. The value of this variable is a string rather than a </a:t>
            </a:r>
            <a:r>
              <a:rPr lang="en-GB" sz="2400" dirty="0" err="1"/>
              <a:t>boolean</a:t>
            </a:r>
            <a:r>
              <a:rPr lang="en-GB" sz="2400" dirty="0"/>
              <a:t>. How does this program determine which code block to run? </a:t>
            </a:r>
          </a:p>
          <a:p>
            <a:pPr marL="342900" indent="-342900">
              <a:buFont typeface="Arial"/>
              <a:buChar char="•"/>
            </a:pPr>
            <a:r>
              <a:rPr lang="en-GB" sz="2400" dirty="0"/>
              <a:t>The second line of this program checks a condition </a:t>
            </a:r>
            <a:r>
              <a:rPr lang="en-GB" sz="2400" dirty="0">
                <a:solidFill>
                  <a:schemeClr val="accent5"/>
                </a:solidFill>
              </a:rPr>
              <a:t>if (</a:t>
            </a:r>
            <a:r>
              <a:rPr lang="en-GB" sz="2400" dirty="0" err="1">
                <a:solidFill>
                  <a:schemeClr val="accent5"/>
                </a:solidFill>
              </a:rPr>
              <a:t>variableOne</a:t>
            </a:r>
            <a:r>
              <a:rPr lang="en-GB" sz="2400" dirty="0">
                <a:solidFill>
                  <a:schemeClr val="accent5"/>
                </a:solidFill>
              </a:rPr>
              <a:t>)</a:t>
            </a:r>
            <a:r>
              <a:rPr lang="en-GB" sz="2400" dirty="0"/>
              <a:t>. In the previous exercise, we checked if a variable was equal to true or false. By only writing the name of the variable as the condition, we are checking the </a:t>
            </a:r>
            <a:r>
              <a:rPr lang="en-GB" sz="2400" i="1" dirty="0"/>
              <a:t>truthiness</a:t>
            </a:r>
            <a:r>
              <a:rPr lang="en-GB" sz="2400" dirty="0"/>
              <a:t> of the </a:t>
            </a:r>
            <a:r>
              <a:rPr lang="en-GB" sz="2400" dirty="0" err="1">
                <a:solidFill>
                  <a:srgbClr val="DC5924"/>
                </a:solidFill>
              </a:rPr>
              <a:t>variableOne</a:t>
            </a:r>
            <a:r>
              <a:rPr lang="en-GB" sz="2400" dirty="0"/>
              <a:t>. In this case, </a:t>
            </a:r>
            <a:r>
              <a:rPr lang="en-GB" sz="2400" dirty="0" err="1">
                <a:solidFill>
                  <a:srgbClr val="DC5924"/>
                </a:solidFill>
              </a:rPr>
              <a:t>variableOne</a:t>
            </a:r>
            <a:r>
              <a:rPr lang="en-GB" sz="2400" dirty="0">
                <a:solidFill>
                  <a:srgbClr val="DC5924"/>
                </a:solidFill>
              </a:rPr>
              <a:t> </a:t>
            </a:r>
            <a:r>
              <a:rPr lang="en-GB" sz="2400" dirty="0"/>
              <a:t>contains a </a:t>
            </a:r>
            <a:r>
              <a:rPr lang="en-GB" sz="2400" dirty="0" err="1"/>
              <a:t>truthy</a:t>
            </a:r>
            <a:r>
              <a:rPr lang="en-GB" sz="2400" dirty="0"/>
              <a:t> value.</a:t>
            </a:r>
            <a:endParaRPr lang="en-GB" sz="2400" dirty="0">
              <a:solidFill>
                <a:srgbClr val="D1282E"/>
              </a:solidFill>
            </a:endParaRPr>
          </a:p>
        </p:txBody>
      </p:sp>
      <p:graphicFrame>
        <p:nvGraphicFramePr>
          <p:cNvPr id="5" name="Table 4"/>
          <p:cNvGraphicFramePr>
            <a:graphicFrameLocks noGrp="1"/>
          </p:cNvGraphicFramePr>
          <p:nvPr>
            <p:extLst/>
          </p:nvPr>
        </p:nvGraphicFramePr>
        <p:xfrm>
          <a:off x="4487332" y="1353697"/>
          <a:ext cx="6180668" cy="2225040"/>
        </p:xfrm>
        <a:graphic>
          <a:graphicData uri="http://schemas.openxmlformats.org/drawingml/2006/table">
            <a:tbl>
              <a:tblPr firstRow="1" bandRow="1">
                <a:tableStyleId>{5C22544A-7EE6-4342-B048-85BDC9FD1C3A}</a:tableStyleId>
              </a:tblPr>
              <a:tblGrid>
                <a:gridCol w="6180668">
                  <a:extLst>
                    <a:ext uri="{9D8B030D-6E8A-4147-A177-3AD203B41FA5}">
                      <a16:colId xmlns:a16="http://schemas.microsoft.com/office/drawing/2014/main" val="20000"/>
                    </a:ext>
                  </a:extLst>
                </a:gridCol>
              </a:tblGrid>
              <a:tr h="1993902">
                <a:tc>
                  <a:txBody>
                    <a:bodyPr/>
                    <a:lstStyle/>
                    <a:p>
                      <a:r>
                        <a:rPr lang="en-US" sz="2000" b="0" dirty="0">
                          <a:solidFill>
                            <a:srgbClr val="526DB0"/>
                          </a:solidFill>
                        </a:rPr>
                        <a:t>let </a:t>
                      </a:r>
                      <a:r>
                        <a:rPr lang="en-US" sz="2000" b="0" dirty="0" err="1">
                          <a:solidFill>
                            <a:srgbClr val="526DB0"/>
                          </a:solidFill>
                        </a:rPr>
                        <a:t>variableOne</a:t>
                      </a:r>
                      <a:r>
                        <a:rPr lang="en-US" sz="2000" b="0" dirty="0">
                          <a:solidFill>
                            <a:srgbClr val="526DB0"/>
                          </a:solidFill>
                        </a:rPr>
                        <a:t> </a:t>
                      </a:r>
                      <a:r>
                        <a:rPr lang="en-US" sz="2000" dirty="0"/>
                        <a:t>= '</a:t>
                      </a:r>
                      <a:r>
                        <a:rPr lang="en-US" sz="2000" b="0" dirty="0">
                          <a:solidFill>
                            <a:schemeClr val="accent2"/>
                          </a:solidFill>
                        </a:rPr>
                        <a:t>I Exist!</a:t>
                      </a:r>
                      <a:r>
                        <a:rPr lang="en-US" sz="2000" dirty="0"/>
                        <a:t>';</a:t>
                      </a:r>
                      <a:endParaRPr lang="en-US" sz="2000" b="0" dirty="0">
                        <a:solidFill>
                          <a:srgbClr val="526DB0"/>
                        </a:solidFill>
                      </a:endParaRPr>
                    </a:p>
                    <a:p>
                      <a:r>
                        <a:rPr lang="en-US" sz="2000" b="0" dirty="0">
                          <a:solidFill>
                            <a:srgbClr val="526DB0"/>
                          </a:solidFill>
                        </a:rPr>
                        <a:t>if </a:t>
                      </a:r>
                      <a:r>
                        <a:rPr lang="en-US" sz="2000" b="0" dirty="0"/>
                        <a:t>(</a:t>
                      </a:r>
                      <a:r>
                        <a:rPr lang="en-US" sz="2000" b="0" dirty="0" err="1">
                          <a:solidFill>
                            <a:schemeClr val="tx2">
                              <a:lumMod val="60000"/>
                              <a:lumOff val="40000"/>
                            </a:schemeClr>
                          </a:solidFill>
                        </a:rPr>
                        <a:t>variableOne</a:t>
                      </a:r>
                      <a:r>
                        <a:rPr lang="en-US" sz="2000" b="0" dirty="0"/>
                        <a:t>) { </a:t>
                      </a:r>
                    </a:p>
                    <a:p>
                      <a:r>
                        <a:rPr lang="en-US" sz="2000" b="0" dirty="0">
                          <a:solidFill>
                            <a:srgbClr val="A6A6A6"/>
                          </a:solidFill>
                        </a:rPr>
                        <a:t>// This code will run because </a:t>
                      </a:r>
                      <a:r>
                        <a:rPr lang="en-US" sz="2000" b="0" dirty="0" err="1">
                          <a:solidFill>
                            <a:srgbClr val="A6A6A6"/>
                          </a:solidFill>
                        </a:rPr>
                        <a:t>variableOne</a:t>
                      </a:r>
                      <a:r>
                        <a:rPr lang="en-US" sz="2000" b="0" dirty="0">
                          <a:solidFill>
                            <a:srgbClr val="A6A6A6"/>
                          </a:solidFill>
                        </a:rPr>
                        <a:t> contains a </a:t>
                      </a:r>
                      <a:r>
                        <a:rPr lang="en-US" sz="2000" b="0" dirty="0" err="1">
                          <a:solidFill>
                            <a:srgbClr val="A6A6A6"/>
                          </a:solidFill>
                        </a:rPr>
                        <a:t>truthy</a:t>
                      </a:r>
                      <a:r>
                        <a:rPr lang="en-US" sz="2000" b="0" dirty="0">
                          <a:solidFill>
                            <a:srgbClr val="A6A6A6"/>
                          </a:solidFill>
                        </a:rPr>
                        <a:t> value.</a:t>
                      </a:r>
                    </a:p>
                    <a:p>
                      <a:r>
                        <a:rPr lang="en-US" sz="2000" b="0" dirty="0"/>
                        <a:t> } </a:t>
                      </a:r>
                      <a:r>
                        <a:rPr lang="en-US" sz="2000" b="0" dirty="0">
                          <a:solidFill>
                            <a:srgbClr val="526DB0"/>
                          </a:solidFill>
                        </a:rPr>
                        <a:t>else</a:t>
                      </a:r>
                      <a:r>
                        <a:rPr lang="en-US" sz="2000" b="0" dirty="0"/>
                        <a:t> { </a:t>
                      </a:r>
                    </a:p>
                    <a:p>
                      <a:r>
                        <a:rPr lang="en-US" sz="2000" b="0" dirty="0">
                          <a:solidFill>
                            <a:schemeClr val="bg1">
                              <a:lumMod val="65000"/>
                            </a:schemeClr>
                          </a:solidFill>
                        </a:rPr>
                        <a:t>// This code will not run because the first block ran.</a:t>
                      </a:r>
                    </a:p>
                    <a:p>
                      <a:r>
                        <a:rPr lang="en-US" sz="2000" b="0" dirty="0"/>
                        <a:t> }</a:t>
                      </a:r>
                    </a:p>
                  </a:txBody>
                  <a:tcPr>
                    <a:solidFill>
                      <a:srgbClr val="000000"/>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005063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718"/>
            <a:ext cx="7620000" cy="1371600"/>
          </a:xfrm>
        </p:spPr>
        <p:txBody>
          <a:bodyPr/>
          <a:lstStyle/>
          <a:p>
            <a:pPr algn="l"/>
            <a:r>
              <a:rPr lang="en-US" dirty="0" err="1"/>
              <a:t>Js</a:t>
            </a:r>
            <a:r>
              <a:rPr lang="en-US" dirty="0"/>
              <a:t>: Control flow</a:t>
            </a:r>
            <a:br>
              <a:rPr lang="en-US" dirty="0"/>
            </a:br>
            <a:r>
              <a:rPr lang="en-US" sz="2800" dirty="0">
                <a:solidFill>
                  <a:srgbClr val="0000FF"/>
                </a:solidFill>
              </a:rPr>
              <a:t>True and False Values</a:t>
            </a:r>
          </a:p>
        </p:txBody>
      </p:sp>
      <p:sp>
        <p:nvSpPr>
          <p:cNvPr id="3" name="Content Placeholder 2"/>
          <p:cNvSpPr>
            <a:spLocks noGrp="1"/>
          </p:cNvSpPr>
          <p:nvPr>
            <p:ph idx="1"/>
          </p:nvPr>
        </p:nvSpPr>
        <p:spPr>
          <a:xfrm>
            <a:off x="1524000" y="1752600"/>
            <a:ext cx="8847668" cy="5105400"/>
          </a:xfrm>
        </p:spPr>
        <p:txBody>
          <a:bodyPr>
            <a:normAutofit/>
          </a:bodyPr>
          <a:lstStyle/>
          <a:p>
            <a:pPr marL="457200" indent="-457200">
              <a:buFont typeface="Arial"/>
              <a:buChar char="•"/>
            </a:pPr>
            <a:r>
              <a:rPr lang="ar-sa" sz="2400" dirty="0">
                <a:solidFill>
                  <a:srgbClr val="D1282E"/>
                </a:solidFill>
              </a:rPr>
              <a:t>ِ</a:t>
            </a:r>
            <a:r>
              <a:rPr lang="en-GB" sz="2400" dirty="0">
                <a:solidFill>
                  <a:srgbClr val="D1282E"/>
                </a:solidFill>
              </a:rPr>
              <a:t>Example:</a:t>
            </a:r>
          </a:p>
          <a:p>
            <a:pPr marL="457200" indent="-457200">
              <a:buFont typeface="Arial"/>
              <a:buChar char="•"/>
            </a:pPr>
            <a:endParaRPr lang="en-GB" sz="2400" dirty="0">
              <a:solidFill>
                <a:srgbClr val="D1282E"/>
              </a:solidFill>
            </a:endParaRPr>
          </a:p>
          <a:p>
            <a:pPr marL="457200" indent="-457200">
              <a:buFont typeface="Arial"/>
              <a:buChar char="•"/>
            </a:pPr>
            <a:endParaRPr lang="en-GB" sz="2400" dirty="0">
              <a:solidFill>
                <a:srgbClr val="D1282E"/>
              </a:solidFill>
            </a:endParaRPr>
          </a:p>
          <a:p>
            <a:pPr marL="457200" indent="-457200">
              <a:buFont typeface="Arial"/>
              <a:buChar char="•"/>
            </a:pPr>
            <a:endParaRPr lang="en-GB" sz="2400" dirty="0">
              <a:solidFill>
                <a:srgbClr val="D1282E"/>
              </a:solidFill>
            </a:endParaRPr>
          </a:p>
          <a:p>
            <a:pPr marL="457200" indent="-457200">
              <a:buFont typeface="Arial"/>
              <a:buChar char="•"/>
            </a:pPr>
            <a:r>
              <a:rPr lang="en-GB" sz="2400" dirty="0"/>
              <a:t>If we changed </a:t>
            </a:r>
            <a:r>
              <a:rPr lang="en-GB" sz="2400" dirty="0">
                <a:solidFill>
                  <a:srgbClr val="DC5924"/>
                </a:solidFill>
              </a:rPr>
              <a:t>if (</a:t>
            </a:r>
            <a:r>
              <a:rPr lang="en-GB" sz="2400" dirty="0" err="1">
                <a:solidFill>
                  <a:srgbClr val="DC5924"/>
                </a:solidFill>
              </a:rPr>
              <a:t>variableOne</a:t>
            </a:r>
            <a:r>
              <a:rPr lang="en-GB" sz="2400" dirty="0">
                <a:solidFill>
                  <a:srgbClr val="DC5924"/>
                </a:solidFill>
              </a:rPr>
              <a:t>) </a:t>
            </a:r>
            <a:r>
              <a:rPr lang="en-GB" sz="2400" dirty="0"/>
              <a:t>to say </a:t>
            </a:r>
            <a:r>
              <a:rPr lang="en-GB" sz="2400" dirty="0">
                <a:solidFill>
                  <a:srgbClr val="DC5924"/>
                </a:solidFill>
              </a:rPr>
              <a:t>if (</a:t>
            </a:r>
            <a:r>
              <a:rPr lang="en-GB" sz="2400" dirty="0" err="1">
                <a:solidFill>
                  <a:srgbClr val="DC5924"/>
                </a:solidFill>
              </a:rPr>
              <a:t>variableTwo</a:t>
            </a:r>
            <a:r>
              <a:rPr lang="en-GB" sz="2400" dirty="0">
                <a:solidFill>
                  <a:srgbClr val="DC5924"/>
                </a:solidFill>
              </a:rPr>
              <a:t>)</a:t>
            </a:r>
            <a:r>
              <a:rPr lang="en-GB" sz="2400" dirty="0"/>
              <a:t>, that condition would evaluate to </a:t>
            </a:r>
            <a:r>
              <a:rPr lang="en-GB" sz="2400" dirty="0" err="1"/>
              <a:t>falsy</a:t>
            </a:r>
            <a:r>
              <a:rPr lang="en-GB" sz="2400" dirty="0"/>
              <a:t> because we have not created a variable called </a:t>
            </a:r>
            <a:r>
              <a:rPr lang="en-GB" sz="2400" dirty="0" err="1">
                <a:solidFill>
                  <a:srgbClr val="DC5924"/>
                </a:solidFill>
              </a:rPr>
              <a:t>variableTwo</a:t>
            </a:r>
            <a:r>
              <a:rPr lang="en-GB" sz="2400" dirty="0">
                <a:solidFill>
                  <a:srgbClr val="DC5924"/>
                </a:solidFill>
              </a:rPr>
              <a:t> </a:t>
            </a:r>
            <a:r>
              <a:rPr lang="en-GB" sz="2400" dirty="0"/>
              <a:t>in this program. In other words, </a:t>
            </a:r>
            <a:r>
              <a:rPr lang="en-GB" sz="2400" dirty="0" err="1">
                <a:solidFill>
                  <a:srgbClr val="DC5924"/>
                </a:solidFill>
              </a:rPr>
              <a:t>variableOne</a:t>
            </a:r>
            <a:r>
              <a:rPr lang="en-GB" sz="2400" dirty="0">
                <a:solidFill>
                  <a:srgbClr val="DC5924"/>
                </a:solidFill>
              </a:rPr>
              <a:t> </a:t>
            </a:r>
            <a:r>
              <a:rPr lang="en-GB" sz="2400" dirty="0"/>
              <a:t>is </a:t>
            </a:r>
            <a:r>
              <a:rPr lang="en-GB" sz="2400" dirty="0" err="1"/>
              <a:t>truthy</a:t>
            </a:r>
            <a:r>
              <a:rPr lang="en-GB" sz="2400" dirty="0"/>
              <a:t> and </a:t>
            </a:r>
            <a:r>
              <a:rPr lang="en-GB" sz="2400" dirty="0" err="1">
                <a:solidFill>
                  <a:srgbClr val="DC5924"/>
                </a:solidFill>
              </a:rPr>
              <a:t>variableTwo</a:t>
            </a:r>
            <a:r>
              <a:rPr lang="en-GB" sz="2400" dirty="0">
                <a:solidFill>
                  <a:srgbClr val="DC5924"/>
                </a:solidFill>
              </a:rPr>
              <a:t> </a:t>
            </a:r>
            <a:r>
              <a:rPr lang="en-GB" sz="2400" dirty="0"/>
              <a:t>is </a:t>
            </a:r>
            <a:r>
              <a:rPr lang="en-GB" sz="2400" dirty="0" err="1"/>
              <a:t>falsy</a:t>
            </a:r>
            <a:r>
              <a:rPr lang="en-GB" sz="2400" dirty="0"/>
              <a:t>. </a:t>
            </a:r>
            <a:endParaRPr lang="en-GB" sz="2400" dirty="0">
              <a:solidFill>
                <a:srgbClr val="D1282E"/>
              </a:solidFill>
            </a:endParaRPr>
          </a:p>
        </p:txBody>
      </p:sp>
      <p:graphicFrame>
        <p:nvGraphicFramePr>
          <p:cNvPr id="5" name="Table 4"/>
          <p:cNvGraphicFramePr>
            <a:graphicFrameLocks noGrp="1"/>
          </p:cNvGraphicFramePr>
          <p:nvPr>
            <p:extLst/>
          </p:nvPr>
        </p:nvGraphicFramePr>
        <p:xfrm>
          <a:off x="4482068" y="1296822"/>
          <a:ext cx="6180668" cy="2225040"/>
        </p:xfrm>
        <a:graphic>
          <a:graphicData uri="http://schemas.openxmlformats.org/drawingml/2006/table">
            <a:tbl>
              <a:tblPr firstRow="1" bandRow="1">
                <a:tableStyleId>{5C22544A-7EE6-4342-B048-85BDC9FD1C3A}</a:tableStyleId>
              </a:tblPr>
              <a:tblGrid>
                <a:gridCol w="6180668">
                  <a:extLst>
                    <a:ext uri="{9D8B030D-6E8A-4147-A177-3AD203B41FA5}">
                      <a16:colId xmlns:a16="http://schemas.microsoft.com/office/drawing/2014/main" val="20000"/>
                    </a:ext>
                  </a:extLst>
                </a:gridCol>
              </a:tblGrid>
              <a:tr h="1993902">
                <a:tc>
                  <a:txBody>
                    <a:bodyPr/>
                    <a:lstStyle/>
                    <a:p>
                      <a:r>
                        <a:rPr lang="en-US" sz="2000" b="0" dirty="0">
                          <a:solidFill>
                            <a:srgbClr val="526DB0"/>
                          </a:solidFill>
                        </a:rPr>
                        <a:t>let </a:t>
                      </a:r>
                      <a:r>
                        <a:rPr lang="en-US" sz="2000" b="0" dirty="0" err="1">
                          <a:solidFill>
                            <a:srgbClr val="526DB0"/>
                          </a:solidFill>
                        </a:rPr>
                        <a:t>variableOne</a:t>
                      </a:r>
                      <a:r>
                        <a:rPr lang="en-US" sz="2000" b="0" dirty="0">
                          <a:solidFill>
                            <a:srgbClr val="526DB0"/>
                          </a:solidFill>
                        </a:rPr>
                        <a:t> </a:t>
                      </a:r>
                      <a:r>
                        <a:rPr lang="en-US" sz="2000" dirty="0"/>
                        <a:t>= '</a:t>
                      </a:r>
                      <a:r>
                        <a:rPr lang="en-US" sz="2000" b="0" dirty="0">
                          <a:solidFill>
                            <a:schemeClr val="accent2"/>
                          </a:solidFill>
                        </a:rPr>
                        <a:t>I Exist!</a:t>
                      </a:r>
                      <a:r>
                        <a:rPr lang="en-US" sz="2000" dirty="0"/>
                        <a:t>';</a:t>
                      </a:r>
                      <a:endParaRPr lang="en-US" sz="2000" b="0" dirty="0">
                        <a:solidFill>
                          <a:srgbClr val="526DB0"/>
                        </a:solidFill>
                      </a:endParaRPr>
                    </a:p>
                    <a:p>
                      <a:r>
                        <a:rPr lang="en-US" sz="2000" b="0" dirty="0">
                          <a:solidFill>
                            <a:srgbClr val="526DB0"/>
                          </a:solidFill>
                        </a:rPr>
                        <a:t>if </a:t>
                      </a:r>
                      <a:r>
                        <a:rPr lang="en-US" sz="2000" b="0" dirty="0"/>
                        <a:t>(</a:t>
                      </a:r>
                      <a:r>
                        <a:rPr lang="en-US" sz="2000" b="0" dirty="0" err="1">
                          <a:solidFill>
                            <a:schemeClr val="tx2">
                              <a:lumMod val="60000"/>
                              <a:lumOff val="40000"/>
                            </a:schemeClr>
                          </a:solidFill>
                        </a:rPr>
                        <a:t>variableOne</a:t>
                      </a:r>
                      <a:r>
                        <a:rPr lang="en-US" sz="2000" b="0" dirty="0"/>
                        <a:t>) { </a:t>
                      </a:r>
                    </a:p>
                    <a:p>
                      <a:r>
                        <a:rPr lang="en-US" sz="2000" b="0" dirty="0">
                          <a:solidFill>
                            <a:srgbClr val="A6A6A6"/>
                          </a:solidFill>
                        </a:rPr>
                        <a:t>// This code will run because </a:t>
                      </a:r>
                      <a:r>
                        <a:rPr lang="en-US" sz="2000" b="0" dirty="0" err="1">
                          <a:solidFill>
                            <a:srgbClr val="A6A6A6"/>
                          </a:solidFill>
                        </a:rPr>
                        <a:t>variableOne</a:t>
                      </a:r>
                      <a:r>
                        <a:rPr lang="en-US" sz="2000" b="0" dirty="0">
                          <a:solidFill>
                            <a:srgbClr val="A6A6A6"/>
                          </a:solidFill>
                        </a:rPr>
                        <a:t> contains a </a:t>
                      </a:r>
                      <a:r>
                        <a:rPr lang="en-US" sz="2000" b="0" dirty="0" err="1">
                          <a:solidFill>
                            <a:srgbClr val="A6A6A6"/>
                          </a:solidFill>
                        </a:rPr>
                        <a:t>truthy</a:t>
                      </a:r>
                      <a:r>
                        <a:rPr lang="en-US" sz="2000" b="0" dirty="0">
                          <a:solidFill>
                            <a:srgbClr val="A6A6A6"/>
                          </a:solidFill>
                        </a:rPr>
                        <a:t> value.</a:t>
                      </a:r>
                    </a:p>
                    <a:p>
                      <a:r>
                        <a:rPr lang="en-US" sz="2000" b="0" dirty="0"/>
                        <a:t> } </a:t>
                      </a:r>
                      <a:r>
                        <a:rPr lang="en-US" sz="2000" b="0" dirty="0">
                          <a:solidFill>
                            <a:srgbClr val="526DB0"/>
                          </a:solidFill>
                        </a:rPr>
                        <a:t>else</a:t>
                      </a:r>
                      <a:r>
                        <a:rPr lang="en-US" sz="2000" b="0" dirty="0"/>
                        <a:t> { </a:t>
                      </a:r>
                    </a:p>
                    <a:p>
                      <a:r>
                        <a:rPr lang="en-US" sz="2000" b="0" dirty="0">
                          <a:solidFill>
                            <a:schemeClr val="bg1">
                              <a:lumMod val="65000"/>
                            </a:schemeClr>
                          </a:solidFill>
                        </a:rPr>
                        <a:t>// This code will not run because the first block ran.</a:t>
                      </a:r>
                    </a:p>
                    <a:p>
                      <a:r>
                        <a:rPr lang="en-US" sz="2000" b="0" dirty="0"/>
                        <a:t> }</a:t>
                      </a:r>
                    </a:p>
                  </a:txBody>
                  <a:tcPr>
                    <a:solidFill>
                      <a:srgbClr val="000000"/>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36342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152718"/>
            <a:ext cx="7620000" cy="1371600"/>
          </a:xfrm>
        </p:spPr>
        <p:txBody>
          <a:bodyPr/>
          <a:lstStyle/>
          <a:p>
            <a:r>
              <a:rPr lang="en-US" dirty="0" err="1"/>
              <a:t>Js</a:t>
            </a:r>
            <a:r>
              <a:rPr lang="en-US" dirty="0"/>
              <a:t>: Control flow</a:t>
            </a:r>
            <a:br>
              <a:rPr lang="en-US" dirty="0"/>
            </a:br>
            <a:r>
              <a:rPr lang="en-US" sz="2800" dirty="0">
                <a:solidFill>
                  <a:srgbClr val="0000FF"/>
                </a:solidFill>
              </a:rPr>
              <a:t>True and False Values</a:t>
            </a:r>
          </a:p>
        </p:txBody>
      </p:sp>
      <p:sp>
        <p:nvSpPr>
          <p:cNvPr id="3" name="Content Placeholder 2"/>
          <p:cNvSpPr>
            <a:spLocks noGrp="1"/>
          </p:cNvSpPr>
          <p:nvPr>
            <p:ph idx="1"/>
          </p:nvPr>
        </p:nvSpPr>
        <p:spPr>
          <a:xfrm>
            <a:off x="1981200" y="1752600"/>
            <a:ext cx="7620000" cy="4914900"/>
          </a:xfrm>
        </p:spPr>
        <p:txBody>
          <a:bodyPr>
            <a:normAutofit lnSpcReduction="10000"/>
          </a:bodyPr>
          <a:lstStyle/>
          <a:p>
            <a:pPr marL="342900" indent="-342900">
              <a:buFont typeface="Arial"/>
              <a:buChar char="•"/>
            </a:pPr>
            <a:r>
              <a:rPr lang="en-US" sz="2400" dirty="0"/>
              <a:t>All variables that have been created and set are </a:t>
            </a:r>
            <a:r>
              <a:rPr lang="en-US" sz="2400" dirty="0" err="1"/>
              <a:t>truthy</a:t>
            </a:r>
            <a:r>
              <a:rPr lang="en-US" sz="2400" dirty="0"/>
              <a:t> (and will evaluate to true if they are the condition of a control flow statement) unless they contain one of the seven values listed below: </a:t>
            </a:r>
          </a:p>
          <a:p>
            <a:pPr marL="342900" indent="-342900">
              <a:buFont typeface="Arial"/>
              <a:buChar char="•"/>
            </a:pPr>
            <a:r>
              <a:rPr lang="en-US" dirty="0">
                <a:solidFill>
                  <a:srgbClr val="DC5924"/>
                </a:solidFill>
              </a:rPr>
              <a:t>false</a:t>
            </a:r>
          </a:p>
          <a:p>
            <a:pPr marL="342900" indent="-342900">
              <a:buFont typeface="Arial"/>
              <a:buChar char="•"/>
            </a:pPr>
            <a:r>
              <a:rPr lang="en-US" dirty="0">
                <a:solidFill>
                  <a:srgbClr val="DC5924"/>
                </a:solidFill>
              </a:rPr>
              <a:t>0</a:t>
            </a:r>
            <a:r>
              <a:rPr lang="en-US" dirty="0"/>
              <a:t> and </a:t>
            </a:r>
            <a:r>
              <a:rPr lang="en-US" dirty="0">
                <a:solidFill>
                  <a:srgbClr val="DC5924"/>
                </a:solidFill>
              </a:rPr>
              <a:t>-0 </a:t>
            </a:r>
          </a:p>
          <a:p>
            <a:pPr marL="342900" indent="-342900">
              <a:buFont typeface="Arial"/>
              <a:buChar char="•"/>
            </a:pPr>
            <a:r>
              <a:rPr lang="en-US" dirty="0">
                <a:solidFill>
                  <a:srgbClr val="DC5924"/>
                </a:solidFill>
              </a:rPr>
              <a:t>"" </a:t>
            </a:r>
            <a:r>
              <a:rPr lang="en-US" dirty="0"/>
              <a:t>and</a:t>
            </a:r>
            <a:r>
              <a:rPr lang="en-US" dirty="0">
                <a:solidFill>
                  <a:srgbClr val="DC5924"/>
                </a:solidFill>
              </a:rPr>
              <a:t> '' </a:t>
            </a:r>
            <a:r>
              <a:rPr lang="en-US" dirty="0"/>
              <a:t>(empty strings)</a:t>
            </a:r>
          </a:p>
          <a:p>
            <a:pPr marL="342900" indent="-342900">
              <a:buFont typeface="Arial"/>
              <a:buChar char="•"/>
            </a:pPr>
            <a:r>
              <a:rPr lang="en-US" dirty="0">
                <a:solidFill>
                  <a:srgbClr val="DC5924"/>
                </a:solidFill>
              </a:rPr>
              <a:t>null </a:t>
            </a:r>
          </a:p>
          <a:p>
            <a:pPr marL="342900" indent="-342900">
              <a:buFont typeface="Arial"/>
              <a:buChar char="•"/>
            </a:pPr>
            <a:r>
              <a:rPr lang="en-US" dirty="0">
                <a:solidFill>
                  <a:srgbClr val="DC5924"/>
                </a:solidFill>
              </a:rPr>
              <a:t>undefined</a:t>
            </a:r>
          </a:p>
          <a:p>
            <a:pPr marL="342900" indent="-342900">
              <a:buFont typeface="Arial"/>
              <a:buChar char="•"/>
            </a:pPr>
            <a:r>
              <a:rPr lang="en-US" dirty="0" err="1">
                <a:solidFill>
                  <a:srgbClr val="DC5924"/>
                </a:solidFill>
              </a:rPr>
              <a:t>NaN</a:t>
            </a:r>
            <a:r>
              <a:rPr lang="en-US" dirty="0">
                <a:solidFill>
                  <a:srgbClr val="DC5924"/>
                </a:solidFill>
              </a:rPr>
              <a:t> </a:t>
            </a:r>
            <a:r>
              <a:rPr lang="en-US" dirty="0"/>
              <a:t>(Not a Number) </a:t>
            </a:r>
          </a:p>
          <a:p>
            <a:pPr marL="342900" indent="-342900">
              <a:buFont typeface="Arial"/>
              <a:buChar char="•"/>
            </a:pPr>
            <a:r>
              <a:rPr lang="en-US" dirty="0" err="1">
                <a:solidFill>
                  <a:srgbClr val="DC5924"/>
                </a:solidFill>
              </a:rPr>
              <a:t>document.all</a:t>
            </a:r>
            <a:r>
              <a:rPr lang="en-US" dirty="0"/>
              <a:t> (something you will rarely encounter) </a:t>
            </a:r>
          </a:p>
        </p:txBody>
      </p:sp>
      <p:sp>
        <p:nvSpPr>
          <p:cNvPr id="5" name="Rectangle 4"/>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28469170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152718"/>
            <a:ext cx="7620000" cy="1371600"/>
          </a:xfrm>
        </p:spPr>
        <p:txBody>
          <a:bodyPr/>
          <a:lstStyle/>
          <a:p>
            <a:r>
              <a:rPr lang="en-US" dirty="0" err="1"/>
              <a:t>Js</a:t>
            </a:r>
            <a:r>
              <a:rPr lang="en-US" dirty="0"/>
              <a:t>: Control flow</a:t>
            </a:r>
            <a:br>
              <a:rPr lang="en-US" dirty="0"/>
            </a:br>
            <a:r>
              <a:rPr lang="en-US" sz="2800" dirty="0">
                <a:solidFill>
                  <a:srgbClr val="0000FF"/>
                </a:solidFill>
              </a:rPr>
              <a:t>True and False Values</a:t>
            </a:r>
          </a:p>
        </p:txBody>
      </p:sp>
      <p:sp>
        <p:nvSpPr>
          <p:cNvPr id="3" name="Content Placeholder 2"/>
          <p:cNvSpPr>
            <a:spLocks noGrp="1"/>
          </p:cNvSpPr>
          <p:nvPr>
            <p:ph idx="1"/>
          </p:nvPr>
        </p:nvSpPr>
        <p:spPr/>
        <p:txBody>
          <a:bodyPr>
            <a:normAutofit/>
          </a:bodyPr>
          <a:lstStyle/>
          <a:p>
            <a:pPr marL="342900" indent="-342900">
              <a:buFont typeface="Arial"/>
              <a:buChar char="•"/>
            </a:pPr>
            <a:r>
              <a:rPr lang="en-US" sz="2400" dirty="0"/>
              <a:t>There is an important distinction between a variable's value and its truthiness: </a:t>
            </a:r>
            <a:r>
              <a:rPr lang="en-US" sz="2400" dirty="0" err="1">
                <a:solidFill>
                  <a:srgbClr val="DC5924"/>
                </a:solidFill>
              </a:rPr>
              <a:t>variableOne's</a:t>
            </a:r>
            <a:r>
              <a:rPr lang="en-US" sz="2400" dirty="0">
                <a:solidFill>
                  <a:srgbClr val="DC5924"/>
                </a:solidFill>
              </a:rPr>
              <a:t> </a:t>
            </a:r>
            <a:r>
              <a:rPr lang="en-US" sz="2400" dirty="0"/>
              <a:t>value is 'I exist' because that is the data saved to the variable. </a:t>
            </a:r>
            <a:r>
              <a:rPr lang="en-US" sz="2400" dirty="0" err="1"/>
              <a:t>variableOne</a:t>
            </a:r>
            <a:r>
              <a:rPr lang="en-US" sz="2400" dirty="0"/>
              <a:t> is </a:t>
            </a:r>
            <a:r>
              <a:rPr lang="en-US" sz="2400" dirty="0" err="1"/>
              <a:t>truthy</a:t>
            </a:r>
            <a:r>
              <a:rPr lang="en-US" sz="2400" dirty="0"/>
              <a:t> because it exists and does not contain any of the seven </a:t>
            </a:r>
            <a:r>
              <a:rPr lang="en-US" sz="2400" dirty="0" err="1"/>
              <a:t>falsy</a:t>
            </a:r>
            <a:r>
              <a:rPr lang="en-US" sz="2400" dirty="0"/>
              <a:t> values listed in the previous slide. </a:t>
            </a:r>
          </a:p>
          <a:p>
            <a:endParaRPr lang="en-US" dirty="0"/>
          </a:p>
        </p:txBody>
      </p:sp>
    </p:spTree>
    <p:extLst>
      <p:ext uri="{BB962C8B-B14F-4D97-AF65-F5344CB8AC3E}">
        <p14:creationId xmlns:p14="http://schemas.microsoft.com/office/powerpoint/2010/main" val="1852720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152718"/>
            <a:ext cx="7620000" cy="1371600"/>
          </a:xfrm>
        </p:spPr>
        <p:txBody>
          <a:bodyPr/>
          <a:lstStyle/>
          <a:p>
            <a:r>
              <a:rPr lang="en-US" dirty="0"/>
              <a:t>Introduction to JS: </a:t>
            </a:r>
            <a:r>
              <a:rPr lang="en-US" dirty="0">
                <a:solidFill>
                  <a:srgbClr val="0000FF"/>
                </a:solidFill>
              </a:rPr>
              <a:t>Data Types</a:t>
            </a:r>
          </a:p>
        </p:txBody>
      </p:sp>
      <p:sp>
        <p:nvSpPr>
          <p:cNvPr id="3" name="Content Placeholder 2"/>
          <p:cNvSpPr>
            <a:spLocks noGrp="1"/>
          </p:cNvSpPr>
          <p:nvPr>
            <p:ph idx="1"/>
          </p:nvPr>
        </p:nvSpPr>
        <p:spPr/>
        <p:txBody>
          <a:bodyPr/>
          <a:lstStyle/>
          <a:p>
            <a:pPr marL="342900" indent="-342900">
              <a:buFont typeface="Arial"/>
              <a:buChar char="•"/>
            </a:pPr>
            <a:r>
              <a:rPr lang="en-US" dirty="0">
                <a:solidFill>
                  <a:schemeClr val="accent3"/>
                </a:solidFill>
              </a:rPr>
              <a:t>Data types </a:t>
            </a:r>
            <a:r>
              <a:rPr lang="en-US" dirty="0"/>
              <a:t>are the building blocks of all languages and essential pieces of any program.</a:t>
            </a:r>
          </a:p>
          <a:p>
            <a:r>
              <a:rPr lang="en-US" dirty="0">
                <a:solidFill>
                  <a:schemeClr val="accent6">
                    <a:lumMod val="75000"/>
                  </a:schemeClr>
                </a:solidFill>
              </a:rPr>
              <a:t>Examples of four </a:t>
            </a:r>
            <a:r>
              <a:rPr lang="en-US" i="1" dirty="0">
                <a:solidFill>
                  <a:schemeClr val="accent6">
                    <a:lumMod val="75000"/>
                  </a:schemeClr>
                </a:solidFill>
              </a:rPr>
              <a:t>primitive data types</a:t>
            </a:r>
            <a:r>
              <a:rPr lang="en-US" dirty="0">
                <a:solidFill>
                  <a:schemeClr val="accent6">
                    <a:lumMod val="75000"/>
                  </a:schemeClr>
                </a:solidFill>
              </a:rPr>
              <a:t> that lay the foundation for all JavaScript programs. </a:t>
            </a:r>
            <a:r>
              <a:rPr lang="en-US" dirty="0"/>
              <a:t>Primitive data types, as their name implies, are the simplest built-in forms of data.</a:t>
            </a:r>
            <a:endParaRPr lang="en-US" dirty="0">
              <a:solidFill>
                <a:schemeClr val="accent6">
                  <a:lumMod val="75000"/>
                </a:schemeClr>
              </a:solidFill>
            </a:endParaRPr>
          </a:p>
        </p:txBody>
      </p:sp>
      <p:pic>
        <p:nvPicPr>
          <p:cNvPr id="5" name="Picture 4" descr="Screen Shot 2018-02-26 at 14.42.2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9350" y="4095660"/>
            <a:ext cx="6781650" cy="2173126"/>
          </a:xfrm>
          <a:prstGeom prst="rect">
            <a:avLst/>
          </a:prstGeom>
        </p:spPr>
      </p:pic>
    </p:spTree>
    <p:extLst>
      <p:ext uri="{BB962C8B-B14F-4D97-AF65-F5344CB8AC3E}">
        <p14:creationId xmlns:p14="http://schemas.microsoft.com/office/powerpoint/2010/main" val="39489698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718"/>
            <a:ext cx="7620000" cy="1371600"/>
          </a:xfrm>
        </p:spPr>
        <p:txBody>
          <a:bodyPr/>
          <a:lstStyle/>
          <a:p>
            <a:r>
              <a:rPr lang="en-US" dirty="0" err="1"/>
              <a:t>Js</a:t>
            </a:r>
            <a:r>
              <a:rPr lang="en-US" dirty="0"/>
              <a:t>: Control flow</a:t>
            </a:r>
            <a:br>
              <a:rPr lang="en-US" dirty="0"/>
            </a:br>
            <a:r>
              <a:rPr lang="en-US" sz="2800" dirty="0">
                <a:solidFill>
                  <a:srgbClr val="0000FF"/>
                </a:solidFill>
              </a:rPr>
              <a:t>True and False Values</a:t>
            </a:r>
          </a:p>
        </p:txBody>
      </p:sp>
      <p:graphicFrame>
        <p:nvGraphicFramePr>
          <p:cNvPr id="6" name="Content Placeholder 5"/>
          <p:cNvGraphicFramePr>
            <a:graphicFrameLocks noGrp="1"/>
          </p:cNvGraphicFramePr>
          <p:nvPr>
            <p:ph idx="1"/>
            <p:extLst/>
          </p:nvPr>
        </p:nvGraphicFramePr>
        <p:xfrm>
          <a:off x="6858000" y="1524318"/>
          <a:ext cx="3724805" cy="5212080"/>
        </p:xfrm>
        <a:graphic>
          <a:graphicData uri="http://schemas.openxmlformats.org/drawingml/2006/table">
            <a:tbl>
              <a:tblPr firstRow="1" bandRow="1">
                <a:tableStyleId>{5C22544A-7EE6-4342-B048-85BDC9FD1C3A}</a:tableStyleId>
              </a:tblPr>
              <a:tblGrid>
                <a:gridCol w="3724805">
                  <a:extLst>
                    <a:ext uri="{9D8B030D-6E8A-4147-A177-3AD203B41FA5}">
                      <a16:colId xmlns:a16="http://schemas.microsoft.com/office/drawing/2014/main" val="20000"/>
                    </a:ext>
                  </a:extLst>
                </a:gridCol>
              </a:tblGrid>
              <a:tr h="5206996">
                <a:tc>
                  <a:txBody>
                    <a:bodyPr/>
                    <a:lstStyle/>
                    <a:p>
                      <a:pPr algn="ctr"/>
                      <a:r>
                        <a:rPr lang="en-US" sz="2400" dirty="0">
                          <a:solidFill>
                            <a:schemeClr val="accent5">
                              <a:lumMod val="60000"/>
                              <a:lumOff val="40000"/>
                            </a:schemeClr>
                          </a:solidFill>
                        </a:rPr>
                        <a:t>Exercise</a:t>
                      </a:r>
                    </a:p>
                    <a:p>
                      <a:endParaRPr lang="en-US" sz="1800" b="0" dirty="0"/>
                    </a:p>
                    <a:p>
                      <a:endParaRPr lang="en-US" sz="1800" b="0" dirty="0"/>
                    </a:p>
                    <a:p>
                      <a:r>
                        <a:rPr lang="en-US" sz="2400" b="0" dirty="0">
                          <a:solidFill>
                            <a:schemeClr val="tx1"/>
                          </a:solidFill>
                        </a:rPr>
                        <a:t>1.Change the value of </a:t>
                      </a:r>
                      <a:r>
                        <a:rPr lang="en-US" sz="2400" b="0" dirty="0" err="1">
                          <a:solidFill>
                            <a:schemeClr val="accent5"/>
                          </a:solidFill>
                        </a:rPr>
                        <a:t>wordCount</a:t>
                      </a:r>
                      <a:r>
                        <a:rPr lang="en-US" sz="2400" b="0" dirty="0">
                          <a:solidFill>
                            <a:schemeClr val="accent5"/>
                          </a:solidFill>
                        </a:rPr>
                        <a:t> </a:t>
                      </a:r>
                      <a:r>
                        <a:rPr lang="en-US" sz="2400" b="0" dirty="0">
                          <a:solidFill>
                            <a:schemeClr val="tx1"/>
                          </a:solidFill>
                        </a:rPr>
                        <a:t>so that </a:t>
                      </a:r>
                      <a:r>
                        <a:rPr lang="en-US" sz="2400" b="0" dirty="0">
                          <a:solidFill>
                            <a:srgbClr val="DC5924"/>
                          </a:solidFill>
                        </a:rPr>
                        <a:t>Great</a:t>
                      </a:r>
                      <a:r>
                        <a:rPr lang="en-US" sz="2400" b="0" dirty="0">
                          <a:solidFill>
                            <a:schemeClr val="tx1"/>
                          </a:solidFill>
                        </a:rPr>
                        <a:t>! </a:t>
                      </a:r>
                      <a:r>
                        <a:rPr lang="en-US" sz="2400" b="0" dirty="0">
                          <a:solidFill>
                            <a:srgbClr val="DC5924"/>
                          </a:solidFill>
                        </a:rPr>
                        <a:t>You've</a:t>
                      </a:r>
                      <a:r>
                        <a:rPr lang="en-US" sz="2400" b="0" dirty="0">
                          <a:solidFill>
                            <a:schemeClr val="tx1"/>
                          </a:solidFill>
                        </a:rPr>
                        <a:t> </a:t>
                      </a:r>
                      <a:r>
                        <a:rPr lang="en-US" sz="2400" b="0" dirty="0">
                          <a:solidFill>
                            <a:srgbClr val="DC5924"/>
                          </a:solidFill>
                        </a:rPr>
                        <a:t>started</a:t>
                      </a:r>
                      <a:r>
                        <a:rPr lang="en-US" sz="2400" b="0" dirty="0">
                          <a:solidFill>
                            <a:schemeClr val="tx1"/>
                          </a:solidFill>
                        </a:rPr>
                        <a:t> </a:t>
                      </a:r>
                      <a:r>
                        <a:rPr lang="en-US" sz="2400" b="0" dirty="0">
                          <a:solidFill>
                            <a:srgbClr val="DC5924"/>
                          </a:solidFill>
                        </a:rPr>
                        <a:t>your</a:t>
                      </a:r>
                      <a:r>
                        <a:rPr lang="en-US" sz="2400" b="0" dirty="0">
                          <a:solidFill>
                            <a:schemeClr val="tx1"/>
                          </a:solidFill>
                        </a:rPr>
                        <a:t> </a:t>
                      </a:r>
                      <a:r>
                        <a:rPr lang="en-US" sz="2400" b="0" dirty="0">
                          <a:solidFill>
                            <a:srgbClr val="DC5924"/>
                          </a:solidFill>
                        </a:rPr>
                        <a:t>work</a:t>
                      </a:r>
                      <a:r>
                        <a:rPr lang="en-US" sz="2400" b="0" dirty="0">
                          <a:solidFill>
                            <a:schemeClr val="tx1"/>
                          </a:solidFill>
                        </a:rPr>
                        <a:t>! is logged to the console.</a:t>
                      </a:r>
                    </a:p>
                    <a:p>
                      <a:endParaRPr lang="en-US" sz="2400" b="0" dirty="0"/>
                    </a:p>
                    <a:p>
                      <a:r>
                        <a:rPr lang="en-US" sz="2400" b="0" dirty="0">
                          <a:solidFill>
                            <a:srgbClr val="000000"/>
                          </a:solidFill>
                        </a:rPr>
                        <a:t>2.Change the value of </a:t>
                      </a:r>
                      <a:r>
                        <a:rPr lang="en-US" sz="2400" b="0" dirty="0" err="1">
                          <a:solidFill>
                            <a:srgbClr val="DC5924"/>
                          </a:solidFill>
                        </a:rPr>
                        <a:t>favoritePhrase</a:t>
                      </a:r>
                      <a:r>
                        <a:rPr lang="en-US" sz="2400" b="0" dirty="0">
                          <a:solidFill>
                            <a:srgbClr val="DC5924"/>
                          </a:solidFill>
                        </a:rPr>
                        <a:t> </a:t>
                      </a:r>
                      <a:r>
                        <a:rPr lang="en-US" sz="2400" b="0" dirty="0">
                          <a:solidFill>
                            <a:srgbClr val="000000"/>
                          </a:solidFill>
                        </a:rPr>
                        <a:t>so that </a:t>
                      </a:r>
                      <a:r>
                        <a:rPr lang="en-US" sz="2400" b="0" dirty="0">
                          <a:solidFill>
                            <a:srgbClr val="DC5924"/>
                          </a:solidFill>
                        </a:rPr>
                        <a:t>This</a:t>
                      </a:r>
                      <a:r>
                        <a:rPr lang="en-US" sz="2400" b="0" dirty="0">
                          <a:solidFill>
                            <a:srgbClr val="000000"/>
                          </a:solidFill>
                        </a:rPr>
                        <a:t> </a:t>
                      </a:r>
                      <a:r>
                        <a:rPr lang="en-US" sz="2400" b="0" dirty="0">
                          <a:solidFill>
                            <a:srgbClr val="DC5924"/>
                          </a:solidFill>
                        </a:rPr>
                        <a:t>string</a:t>
                      </a:r>
                      <a:r>
                        <a:rPr lang="en-US" sz="2400" b="0" dirty="0">
                          <a:solidFill>
                            <a:srgbClr val="000000"/>
                          </a:solidFill>
                        </a:rPr>
                        <a:t> </a:t>
                      </a:r>
                      <a:r>
                        <a:rPr lang="en-US" sz="2400" b="0" dirty="0">
                          <a:solidFill>
                            <a:srgbClr val="DC5924"/>
                          </a:solidFill>
                        </a:rPr>
                        <a:t>doesn't</a:t>
                      </a:r>
                      <a:r>
                        <a:rPr lang="en-US" sz="2400" b="0" dirty="0">
                          <a:solidFill>
                            <a:srgbClr val="000000"/>
                          </a:solidFill>
                        </a:rPr>
                        <a:t> </a:t>
                      </a:r>
                      <a:r>
                        <a:rPr lang="en-US" sz="2400" b="0" dirty="0">
                          <a:solidFill>
                            <a:srgbClr val="DC5924"/>
                          </a:solidFill>
                        </a:rPr>
                        <a:t>seem</a:t>
                      </a:r>
                      <a:r>
                        <a:rPr lang="en-US" sz="2400" b="0" dirty="0">
                          <a:solidFill>
                            <a:srgbClr val="000000"/>
                          </a:solidFill>
                        </a:rPr>
                        <a:t> </a:t>
                      </a:r>
                      <a:r>
                        <a:rPr lang="en-US" sz="2400" b="0" dirty="0">
                          <a:solidFill>
                            <a:srgbClr val="DC5924"/>
                          </a:solidFill>
                        </a:rPr>
                        <a:t>to</a:t>
                      </a:r>
                      <a:r>
                        <a:rPr lang="en-US" sz="2400" b="0" dirty="0">
                          <a:solidFill>
                            <a:srgbClr val="000000"/>
                          </a:solidFill>
                        </a:rPr>
                        <a:t> </a:t>
                      </a:r>
                      <a:r>
                        <a:rPr lang="en-US" sz="2400" b="0" dirty="0">
                          <a:solidFill>
                            <a:srgbClr val="DC5924"/>
                          </a:solidFill>
                        </a:rPr>
                        <a:t>be</a:t>
                      </a:r>
                      <a:r>
                        <a:rPr lang="en-US" sz="2400" b="0" dirty="0">
                          <a:solidFill>
                            <a:srgbClr val="000000"/>
                          </a:solidFill>
                        </a:rPr>
                        <a:t> </a:t>
                      </a:r>
                      <a:r>
                        <a:rPr lang="en-US" sz="2400" b="0" dirty="0">
                          <a:solidFill>
                            <a:srgbClr val="DC5924"/>
                          </a:solidFill>
                        </a:rPr>
                        <a:t>empty</a:t>
                      </a:r>
                      <a:r>
                        <a:rPr lang="en-US" sz="2400" b="0" dirty="0">
                          <a:solidFill>
                            <a:srgbClr val="000000"/>
                          </a:solidFill>
                        </a:rPr>
                        <a:t> is logged to the console. </a:t>
                      </a:r>
                    </a:p>
                    <a:p>
                      <a:endParaRPr lang="en-US" sz="1800" b="0" dirty="0"/>
                    </a:p>
                    <a:p>
                      <a:endParaRPr lang="en-US" dirty="0"/>
                    </a:p>
                  </a:txBody>
                  <a:tcPr>
                    <a:noFill/>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nvPr>
        </p:nvGraphicFramePr>
        <p:xfrm>
          <a:off x="1524000" y="1587813"/>
          <a:ext cx="5122332" cy="5143501"/>
        </p:xfrm>
        <a:graphic>
          <a:graphicData uri="http://schemas.openxmlformats.org/drawingml/2006/table">
            <a:tbl>
              <a:tblPr firstRow="1" bandRow="1">
                <a:tableStyleId>{5C22544A-7EE6-4342-B048-85BDC9FD1C3A}</a:tableStyleId>
              </a:tblPr>
              <a:tblGrid>
                <a:gridCol w="5122332">
                  <a:extLst>
                    <a:ext uri="{9D8B030D-6E8A-4147-A177-3AD203B41FA5}">
                      <a16:colId xmlns:a16="http://schemas.microsoft.com/office/drawing/2014/main" val="20000"/>
                    </a:ext>
                  </a:extLst>
                </a:gridCol>
              </a:tblGrid>
              <a:tr h="5143501">
                <a:tc>
                  <a:txBody>
                    <a:bodyPr/>
                    <a:lstStyle/>
                    <a:p>
                      <a:r>
                        <a:rPr lang="en-US" sz="1800" b="0" dirty="0">
                          <a:solidFill>
                            <a:srgbClr val="BAC5DF"/>
                          </a:solidFill>
                        </a:rPr>
                        <a:t>let </a:t>
                      </a:r>
                      <a:r>
                        <a:rPr lang="en-US" sz="1800" b="0" dirty="0" err="1">
                          <a:solidFill>
                            <a:srgbClr val="BAC5DF"/>
                          </a:solidFill>
                        </a:rPr>
                        <a:t>wordCount</a:t>
                      </a:r>
                      <a:r>
                        <a:rPr lang="en-US" sz="1800" b="0" dirty="0">
                          <a:solidFill>
                            <a:srgbClr val="BAC5DF"/>
                          </a:solidFill>
                        </a:rPr>
                        <a:t> </a:t>
                      </a:r>
                      <a:r>
                        <a:rPr lang="en-US" sz="1800" b="0" dirty="0"/>
                        <a:t>= </a:t>
                      </a:r>
                      <a:r>
                        <a:rPr lang="en-US" sz="1800" b="0" dirty="0">
                          <a:solidFill>
                            <a:schemeClr val="tx2"/>
                          </a:solidFill>
                        </a:rPr>
                        <a:t>0</a:t>
                      </a:r>
                      <a:r>
                        <a:rPr lang="en-US" sz="1800" b="0" dirty="0"/>
                        <a:t>;</a:t>
                      </a:r>
                    </a:p>
                    <a:p>
                      <a:endParaRPr lang="en-US" sz="1800" b="0" dirty="0"/>
                    </a:p>
                    <a:p>
                      <a:r>
                        <a:rPr lang="en-US" sz="1800" b="0" dirty="0">
                          <a:solidFill>
                            <a:schemeClr val="accent3">
                              <a:lumMod val="40000"/>
                              <a:lumOff val="60000"/>
                            </a:schemeClr>
                          </a:solidFill>
                        </a:rPr>
                        <a:t>if </a:t>
                      </a:r>
                      <a:r>
                        <a:rPr lang="en-US" sz="1800" b="0" dirty="0"/>
                        <a:t>(</a:t>
                      </a:r>
                      <a:r>
                        <a:rPr lang="en-US" sz="1800" b="0" dirty="0" err="1">
                          <a:solidFill>
                            <a:schemeClr val="accent5"/>
                          </a:solidFill>
                        </a:rPr>
                        <a:t>wordCount</a:t>
                      </a:r>
                      <a:r>
                        <a:rPr lang="en-US" sz="1800" b="0" dirty="0"/>
                        <a:t>) {</a:t>
                      </a:r>
                    </a:p>
                    <a:p>
                      <a:r>
                        <a:rPr lang="en-US" sz="1800" b="0" dirty="0"/>
                        <a:t>  </a:t>
                      </a:r>
                      <a:r>
                        <a:rPr lang="en-US" sz="1800" b="0" dirty="0" err="1">
                          <a:solidFill>
                            <a:srgbClr val="DC5924"/>
                          </a:solidFill>
                        </a:rPr>
                        <a:t>console</a:t>
                      </a:r>
                      <a:r>
                        <a:rPr lang="en-US" sz="1800" b="0" dirty="0" err="1"/>
                        <a:t>.</a:t>
                      </a:r>
                      <a:r>
                        <a:rPr lang="en-US" sz="1800" b="0" dirty="0" err="1">
                          <a:solidFill>
                            <a:schemeClr val="accent6"/>
                          </a:solidFill>
                        </a:rPr>
                        <a:t>l</a:t>
                      </a:r>
                      <a:r>
                        <a:rPr lang="en-US" sz="1800" b="0" dirty="0" err="1">
                          <a:solidFill>
                            <a:srgbClr val="CCFFCC"/>
                          </a:solidFill>
                        </a:rPr>
                        <a:t>og</a:t>
                      </a:r>
                      <a:r>
                        <a:rPr lang="en-US" sz="1800" b="0" dirty="0"/>
                        <a:t>("</a:t>
                      </a:r>
                      <a:r>
                        <a:rPr lang="en-US" sz="1800" b="0" dirty="0">
                          <a:solidFill>
                            <a:schemeClr val="accent2"/>
                          </a:solidFill>
                        </a:rPr>
                        <a:t>Great! You've started your work!</a:t>
                      </a:r>
                      <a:r>
                        <a:rPr lang="en-US" sz="1800" b="0" dirty="0"/>
                        <a:t>");</a:t>
                      </a:r>
                    </a:p>
                    <a:p>
                      <a:r>
                        <a:rPr lang="en-US" sz="1800" b="0" dirty="0"/>
                        <a:t>} </a:t>
                      </a:r>
                      <a:r>
                        <a:rPr lang="en-US" sz="1800" b="0" dirty="0">
                          <a:solidFill>
                            <a:srgbClr val="BAC5DF"/>
                          </a:solidFill>
                        </a:rPr>
                        <a:t>else </a:t>
                      </a:r>
                      <a:r>
                        <a:rPr lang="en-US" sz="1800" b="0" dirty="0"/>
                        <a:t>{</a:t>
                      </a:r>
                    </a:p>
                    <a:p>
                      <a:r>
                        <a:rPr lang="en-US" sz="1800" b="0" dirty="0"/>
                        <a:t>  </a:t>
                      </a:r>
                      <a:r>
                        <a:rPr lang="en-US" sz="1800" b="0" dirty="0" err="1">
                          <a:solidFill>
                            <a:schemeClr val="accent5"/>
                          </a:solidFill>
                        </a:rPr>
                        <a:t>console</a:t>
                      </a:r>
                      <a:r>
                        <a:rPr lang="en-US" sz="1800" b="0" dirty="0" err="1"/>
                        <a:t>.</a:t>
                      </a:r>
                      <a:r>
                        <a:rPr lang="en-US" sz="1800" b="0" dirty="0" err="1">
                          <a:solidFill>
                            <a:srgbClr val="CCFFCC"/>
                          </a:solidFill>
                        </a:rPr>
                        <a:t>log</a:t>
                      </a:r>
                      <a:r>
                        <a:rPr lang="en-US" sz="1800" b="0" dirty="0"/>
                        <a:t>('</a:t>
                      </a:r>
                      <a:r>
                        <a:rPr lang="en-US" sz="1800" b="0" dirty="0">
                          <a:solidFill>
                            <a:schemeClr val="accent2"/>
                          </a:solidFill>
                        </a:rPr>
                        <a:t>Better get to work!</a:t>
                      </a:r>
                      <a:r>
                        <a:rPr lang="en-US" sz="1800" b="0" dirty="0"/>
                        <a:t>');</a:t>
                      </a:r>
                    </a:p>
                    <a:p>
                      <a:r>
                        <a:rPr lang="en-US" sz="1800" b="0" dirty="0"/>
                        <a:t>}</a:t>
                      </a:r>
                    </a:p>
                    <a:p>
                      <a:endParaRPr lang="en-US" sz="1800" b="0" dirty="0"/>
                    </a:p>
                    <a:p>
                      <a:endParaRPr lang="en-US" sz="1800" b="0" dirty="0"/>
                    </a:p>
                    <a:p>
                      <a:r>
                        <a:rPr lang="en-US" sz="1800" b="0" dirty="0">
                          <a:solidFill>
                            <a:schemeClr val="accent3">
                              <a:lumMod val="60000"/>
                              <a:lumOff val="40000"/>
                            </a:schemeClr>
                          </a:solidFill>
                        </a:rPr>
                        <a:t>let </a:t>
                      </a:r>
                      <a:r>
                        <a:rPr lang="en-US" sz="1800" b="0" dirty="0" err="1">
                          <a:solidFill>
                            <a:schemeClr val="accent3">
                              <a:lumMod val="60000"/>
                              <a:lumOff val="40000"/>
                            </a:schemeClr>
                          </a:solidFill>
                        </a:rPr>
                        <a:t>favoritePhrase</a:t>
                      </a:r>
                      <a:r>
                        <a:rPr lang="en-US" sz="1800" b="0" dirty="0">
                          <a:solidFill>
                            <a:schemeClr val="accent3">
                              <a:lumMod val="60000"/>
                              <a:lumOff val="40000"/>
                            </a:schemeClr>
                          </a:solidFill>
                        </a:rPr>
                        <a:t> </a:t>
                      </a:r>
                      <a:r>
                        <a:rPr lang="en-US" sz="1800" b="0" dirty="0"/>
                        <a:t>= '';</a:t>
                      </a:r>
                    </a:p>
                    <a:p>
                      <a:endParaRPr lang="en-US" sz="1800" b="0" dirty="0"/>
                    </a:p>
                    <a:p>
                      <a:r>
                        <a:rPr lang="en-US" sz="1800" b="0" dirty="0">
                          <a:solidFill>
                            <a:srgbClr val="97A7D0"/>
                          </a:solidFill>
                        </a:rPr>
                        <a:t>if</a:t>
                      </a:r>
                      <a:r>
                        <a:rPr lang="en-US" sz="1800" b="0" dirty="0"/>
                        <a:t> (</a:t>
                      </a:r>
                      <a:r>
                        <a:rPr lang="en-US" sz="1800" b="0" dirty="0" err="1">
                          <a:solidFill>
                            <a:schemeClr val="accent5"/>
                          </a:solidFill>
                        </a:rPr>
                        <a:t>favoritePhrase</a:t>
                      </a:r>
                      <a:r>
                        <a:rPr lang="en-US" sz="1800" b="0" dirty="0"/>
                        <a:t>) {</a:t>
                      </a:r>
                    </a:p>
                    <a:p>
                      <a:r>
                        <a:rPr lang="en-US" sz="1800" b="0" dirty="0"/>
                        <a:t>  </a:t>
                      </a:r>
                      <a:r>
                        <a:rPr lang="en-US" sz="1800" b="0" dirty="0" err="1">
                          <a:solidFill>
                            <a:srgbClr val="DC5924"/>
                          </a:solidFill>
                        </a:rPr>
                        <a:t>console</a:t>
                      </a:r>
                      <a:r>
                        <a:rPr lang="en-US" sz="1800" b="0" dirty="0" err="1"/>
                        <a:t>.</a:t>
                      </a:r>
                      <a:r>
                        <a:rPr lang="en-US" sz="1800" b="0" dirty="0" err="1">
                          <a:solidFill>
                            <a:srgbClr val="CCFFCC"/>
                          </a:solidFill>
                        </a:rPr>
                        <a:t>log</a:t>
                      </a:r>
                      <a:r>
                        <a:rPr lang="en-US" sz="1800" b="0" dirty="0">
                          <a:solidFill>
                            <a:srgbClr val="CCFFCC"/>
                          </a:solidFill>
                        </a:rPr>
                        <a:t>(</a:t>
                      </a:r>
                      <a:r>
                        <a:rPr lang="en-US" sz="1800" b="0" dirty="0"/>
                        <a:t>"</a:t>
                      </a:r>
                      <a:r>
                        <a:rPr lang="en-US" sz="1800" b="0" dirty="0">
                          <a:solidFill>
                            <a:schemeClr val="accent2"/>
                          </a:solidFill>
                        </a:rPr>
                        <a:t>This string doesn't seem to be empty.</a:t>
                      </a:r>
                      <a:r>
                        <a:rPr lang="en-US" sz="1800" b="0" dirty="0"/>
                        <a:t>");</a:t>
                      </a:r>
                    </a:p>
                    <a:p>
                      <a:r>
                        <a:rPr lang="en-US" sz="1800" b="0" dirty="0"/>
                        <a:t>} </a:t>
                      </a:r>
                      <a:r>
                        <a:rPr lang="en-US" sz="1800" b="0" dirty="0">
                          <a:solidFill>
                            <a:schemeClr val="accent3">
                              <a:lumMod val="40000"/>
                              <a:lumOff val="60000"/>
                            </a:schemeClr>
                          </a:solidFill>
                        </a:rPr>
                        <a:t>else</a:t>
                      </a:r>
                      <a:r>
                        <a:rPr lang="en-US" sz="1800" b="0" dirty="0"/>
                        <a:t> {</a:t>
                      </a:r>
                    </a:p>
                    <a:p>
                      <a:r>
                        <a:rPr lang="en-US" sz="1800" b="0" dirty="0"/>
                        <a:t> </a:t>
                      </a:r>
                      <a:r>
                        <a:rPr lang="en-US" sz="1800" b="0" dirty="0">
                          <a:solidFill>
                            <a:schemeClr val="accent5"/>
                          </a:solidFill>
                        </a:rPr>
                        <a:t> </a:t>
                      </a:r>
                      <a:r>
                        <a:rPr lang="en-US" sz="1800" b="0" dirty="0" err="1">
                          <a:solidFill>
                            <a:schemeClr val="accent5"/>
                          </a:solidFill>
                        </a:rPr>
                        <a:t>console.</a:t>
                      </a:r>
                      <a:r>
                        <a:rPr lang="en-US" sz="1800" b="0" dirty="0" err="1">
                          <a:solidFill>
                            <a:srgbClr val="CCFFCC"/>
                          </a:solidFill>
                        </a:rPr>
                        <a:t>log</a:t>
                      </a:r>
                      <a:r>
                        <a:rPr lang="en-US" sz="1800" b="0" dirty="0"/>
                        <a:t>('</a:t>
                      </a:r>
                      <a:r>
                        <a:rPr lang="en-US" sz="1800" b="0" dirty="0">
                          <a:solidFill>
                            <a:schemeClr val="accent2"/>
                          </a:solidFill>
                        </a:rPr>
                        <a:t>This string is definitely empty.'</a:t>
                      </a:r>
                      <a:r>
                        <a:rPr lang="en-US" sz="1800" b="0" dirty="0"/>
                        <a:t>);</a:t>
                      </a:r>
                    </a:p>
                    <a:p>
                      <a:r>
                        <a:rPr lang="en-US" sz="1800" b="0" dirty="0"/>
                        <a:t>}</a:t>
                      </a:r>
                    </a:p>
                  </a:txBody>
                  <a:tcPr>
                    <a:solidFill>
                      <a:srgbClr val="000000"/>
                    </a:solidFill>
                  </a:tcPr>
                </a:tc>
                <a:extLst>
                  <a:ext uri="{0D108BD9-81ED-4DB2-BD59-A6C34878D82A}">
                    <a16:rowId xmlns:a16="http://schemas.microsoft.com/office/drawing/2014/main" val="10000"/>
                  </a:ext>
                </a:extLst>
              </a:tr>
            </a:tbl>
          </a:graphicData>
        </a:graphic>
      </p:graphicFrame>
      <p:sp>
        <p:nvSpPr>
          <p:cNvPr id="7" name="Rectangle 6"/>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5553788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981200" y="152718"/>
            <a:ext cx="7620000" cy="1371600"/>
          </a:xfrm>
        </p:spPr>
        <p:txBody>
          <a:bodyPr>
            <a:normAutofit/>
          </a:bodyPr>
          <a:lstStyle/>
          <a:p>
            <a:r>
              <a:rPr lang="en-US" dirty="0" err="1"/>
              <a:t>Js</a:t>
            </a:r>
            <a:r>
              <a:rPr lang="en-US" dirty="0"/>
              <a:t>: Control flow</a:t>
            </a:r>
            <a:br>
              <a:rPr lang="en-US" dirty="0"/>
            </a:br>
            <a:r>
              <a:rPr lang="en-US" sz="2800" dirty="0">
                <a:solidFill>
                  <a:srgbClr val="0000FF"/>
                </a:solidFill>
              </a:rPr>
              <a:t>Comparison Operators</a:t>
            </a:r>
          </a:p>
        </p:txBody>
      </p:sp>
      <p:sp>
        <p:nvSpPr>
          <p:cNvPr id="3" name="Content Placeholder 2"/>
          <p:cNvSpPr>
            <a:spLocks noGrp="1"/>
          </p:cNvSpPr>
          <p:nvPr>
            <p:ph idx="1"/>
          </p:nvPr>
        </p:nvSpPr>
        <p:spPr>
          <a:xfrm>
            <a:off x="1981200" y="1752600"/>
            <a:ext cx="8390468" cy="5105400"/>
          </a:xfrm>
        </p:spPr>
        <p:txBody>
          <a:bodyPr>
            <a:normAutofit/>
          </a:bodyPr>
          <a:lstStyle/>
          <a:p>
            <a:r>
              <a:rPr lang="en-US" sz="2400" dirty="0"/>
              <a:t>In addition to checking whether a variable evaluates to </a:t>
            </a:r>
            <a:r>
              <a:rPr lang="en-US" sz="2400" dirty="0">
                <a:solidFill>
                  <a:schemeClr val="accent5"/>
                </a:solidFill>
              </a:rPr>
              <a:t>true </a:t>
            </a:r>
            <a:r>
              <a:rPr lang="en-US" sz="2400" dirty="0"/>
              <a:t>or </a:t>
            </a:r>
            <a:r>
              <a:rPr lang="en-US" sz="2400" dirty="0">
                <a:solidFill>
                  <a:srgbClr val="DC5924"/>
                </a:solidFill>
              </a:rPr>
              <a:t>false</a:t>
            </a:r>
            <a:r>
              <a:rPr lang="en-US" sz="2400" dirty="0"/>
              <a:t>, sometimes we need to compare variables to other values. We can achieve this with </a:t>
            </a:r>
            <a:r>
              <a:rPr lang="en-US" sz="2400" i="1" dirty="0"/>
              <a:t>comparison operators</a:t>
            </a:r>
            <a:r>
              <a:rPr lang="en-US" sz="2400" dirty="0"/>
              <a:t>.</a:t>
            </a:r>
          </a:p>
          <a:p>
            <a:r>
              <a:rPr lang="en-US" sz="2400" dirty="0">
                <a:solidFill>
                  <a:schemeClr val="accent3"/>
                </a:solidFill>
              </a:rPr>
              <a:t>There are two comparisons you might be familiar with:</a:t>
            </a:r>
          </a:p>
          <a:p>
            <a:pPr marL="342900" indent="-342900">
              <a:buFont typeface="Arial"/>
              <a:buChar char="•"/>
            </a:pPr>
            <a:r>
              <a:rPr lang="en-US" sz="2400" dirty="0"/>
              <a:t>Less than: </a:t>
            </a:r>
            <a:r>
              <a:rPr lang="en-US" sz="2400" dirty="0">
                <a:solidFill>
                  <a:srgbClr val="DC5924"/>
                </a:solidFill>
              </a:rPr>
              <a:t>&lt;</a:t>
            </a:r>
          </a:p>
          <a:p>
            <a:pPr marL="342900" indent="-342900">
              <a:buFont typeface="Arial"/>
              <a:buChar char="•"/>
            </a:pPr>
            <a:r>
              <a:rPr lang="en-US" sz="2400" dirty="0"/>
              <a:t>Greater than: </a:t>
            </a:r>
            <a:r>
              <a:rPr lang="en-US" sz="2400" dirty="0">
                <a:solidFill>
                  <a:srgbClr val="DC5924"/>
                </a:solidFill>
              </a:rPr>
              <a:t>&gt;</a:t>
            </a:r>
          </a:p>
          <a:p>
            <a:r>
              <a:rPr lang="en-US" sz="2400" dirty="0">
                <a:solidFill>
                  <a:srgbClr val="526DB0"/>
                </a:solidFill>
              </a:rPr>
              <a:t>You may also recognize these:</a:t>
            </a:r>
          </a:p>
          <a:p>
            <a:pPr marL="342900" indent="-342900">
              <a:buFont typeface="Arial"/>
              <a:buChar char="•"/>
            </a:pPr>
            <a:r>
              <a:rPr lang="en-US" sz="2400" dirty="0"/>
              <a:t>Less than or equal to: </a:t>
            </a:r>
            <a:r>
              <a:rPr lang="en-US" sz="2400" dirty="0">
                <a:solidFill>
                  <a:schemeClr val="accent5"/>
                </a:solidFill>
              </a:rPr>
              <a:t>&lt;=</a:t>
            </a:r>
          </a:p>
          <a:p>
            <a:pPr marL="342900" indent="-342900">
              <a:buFont typeface="Arial"/>
              <a:buChar char="•"/>
            </a:pPr>
            <a:r>
              <a:rPr lang="en-US" sz="2400" dirty="0"/>
              <a:t>Greater than or equal to: </a:t>
            </a:r>
            <a:r>
              <a:rPr lang="en-US" sz="2400" dirty="0">
                <a:solidFill>
                  <a:srgbClr val="DC5924"/>
                </a:solidFill>
              </a:rPr>
              <a:t>&gt;=</a:t>
            </a:r>
          </a:p>
          <a:p>
            <a:pPr algn="ctr"/>
            <a:r>
              <a:rPr lang="en-US" sz="2400" dirty="0"/>
              <a:t>These comparisons evaluate to </a:t>
            </a:r>
            <a:r>
              <a:rPr lang="en-US" sz="2400" dirty="0">
                <a:solidFill>
                  <a:srgbClr val="DC5924"/>
                </a:solidFill>
              </a:rPr>
              <a:t>true</a:t>
            </a:r>
            <a:r>
              <a:rPr lang="en-US" sz="2400" dirty="0"/>
              <a:t> or </a:t>
            </a:r>
            <a:r>
              <a:rPr lang="en-US" sz="2400" dirty="0">
                <a:solidFill>
                  <a:srgbClr val="DC5924"/>
                </a:solidFill>
              </a:rPr>
              <a:t>false</a:t>
            </a:r>
            <a:r>
              <a:rPr lang="en-US" sz="2400" dirty="0"/>
              <a:t>.</a:t>
            </a:r>
          </a:p>
          <a:p>
            <a:pPr marL="342900" indent="-342900">
              <a:buFont typeface="Arial"/>
              <a:buChar char="•"/>
            </a:pPr>
            <a:endParaRPr lang="en-US" sz="2400" dirty="0">
              <a:solidFill>
                <a:srgbClr val="DC5924"/>
              </a:solidFill>
            </a:endParaRPr>
          </a:p>
          <a:p>
            <a:endParaRPr lang="en-US" sz="2400" dirty="0"/>
          </a:p>
        </p:txBody>
      </p:sp>
    </p:spTree>
    <p:extLst>
      <p:ext uri="{BB962C8B-B14F-4D97-AF65-F5344CB8AC3E}">
        <p14:creationId xmlns:p14="http://schemas.microsoft.com/office/powerpoint/2010/main" val="31808717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152718"/>
            <a:ext cx="7620000" cy="1371600"/>
          </a:xfrm>
        </p:spPr>
        <p:txBody>
          <a:bodyPr>
            <a:normAutofit/>
          </a:bodyPr>
          <a:lstStyle/>
          <a:p>
            <a:r>
              <a:rPr lang="en-US" dirty="0" err="1"/>
              <a:t>Js</a:t>
            </a:r>
            <a:r>
              <a:rPr lang="en-US" dirty="0"/>
              <a:t>: Control flow</a:t>
            </a:r>
            <a:br>
              <a:rPr lang="en-US" dirty="0"/>
            </a:br>
            <a:r>
              <a:rPr lang="en-US" sz="2800" dirty="0">
                <a:solidFill>
                  <a:srgbClr val="0000FF"/>
                </a:solidFill>
              </a:rPr>
              <a:t>Comparison Operators</a:t>
            </a:r>
          </a:p>
        </p:txBody>
      </p:sp>
      <p:sp>
        <p:nvSpPr>
          <p:cNvPr id="3" name="Content Placeholder 2"/>
          <p:cNvSpPr>
            <a:spLocks noGrp="1"/>
          </p:cNvSpPr>
          <p:nvPr>
            <p:ph idx="1"/>
          </p:nvPr>
        </p:nvSpPr>
        <p:spPr/>
        <p:txBody>
          <a:bodyPr/>
          <a:lstStyle/>
          <a:p>
            <a:pPr algn="ctr"/>
            <a:r>
              <a:rPr lang="en-US" dirty="0">
                <a:solidFill>
                  <a:srgbClr val="DC5924"/>
                </a:solidFill>
              </a:rPr>
              <a:t>Exercise </a:t>
            </a:r>
          </a:p>
          <a:p>
            <a:pPr algn="just"/>
            <a:endParaRPr lang="en-US" dirty="0"/>
          </a:p>
          <a:p>
            <a:pPr algn="just"/>
            <a:r>
              <a:rPr lang="en-US" sz="2400" dirty="0"/>
              <a:t>1.Using </a:t>
            </a:r>
            <a:r>
              <a:rPr lang="en-US" sz="2400" dirty="0">
                <a:solidFill>
                  <a:srgbClr val="DC5924"/>
                </a:solidFill>
              </a:rPr>
              <a:t>let</a:t>
            </a:r>
            <a:r>
              <a:rPr lang="en-US" sz="2400" dirty="0"/>
              <a:t>, write a variable named </a:t>
            </a:r>
            <a:r>
              <a:rPr lang="en-US" sz="2400" dirty="0" err="1">
                <a:solidFill>
                  <a:srgbClr val="DC5924"/>
                </a:solidFill>
              </a:rPr>
              <a:t>hungerLevel</a:t>
            </a:r>
            <a:r>
              <a:rPr lang="en-US" sz="2400" dirty="0">
                <a:solidFill>
                  <a:srgbClr val="DC5924"/>
                </a:solidFill>
              </a:rPr>
              <a:t> </a:t>
            </a:r>
            <a:r>
              <a:rPr lang="en-US" sz="2400" dirty="0"/>
              <a:t>and set it equal to </a:t>
            </a:r>
            <a:r>
              <a:rPr lang="en-US" sz="2400" dirty="0">
                <a:solidFill>
                  <a:srgbClr val="DC5924"/>
                </a:solidFill>
              </a:rPr>
              <a:t>5</a:t>
            </a:r>
            <a:r>
              <a:rPr lang="en-US" sz="2400" dirty="0"/>
              <a:t>.</a:t>
            </a:r>
          </a:p>
          <a:p>
            <a:pPr algn="just"/>
            <a:r>
              <a:rPr lang="en-US" sz="2400" dirty="0"/>
              <a:t>2.Write an</a:t>
            </a:r>
            <a:r>
              <a:rPr lang="en-US" sz="2400" dirty="0">
                <a:solidFill>
                  <a:srgbClr val="DC5924"/>
                </a:solidFill>
              </a:rPr>
              <a:t> if/else </a:t>
            </a:r>
            <a:r>
              <a:rPr lang="en-US" sz="2400" dirty="0"/>
              <a:t>statement that checks if </a:t>
            </a:r>
            <a:r>
              <a:rPr lang="en-US" sz="2400" dirty="0" err="1">
                <a:solidFill>
                  <a:srgbClr val="DC5924"/>
                </a:solidFill>
              </a:rPr>
              <a:t>hungerLevel</a:t>
            </a:r>
            <a:r>
              <a:rPr lang="en-US" sz="2400" dirty="0">
                <a:solidFill>
                  <a:srgbClr val="DC5924"/>
                </a:solidFill>
              </a:rPr>
              <a:t> </a:t>
            </a:r>
            <a:r>
              <a:rPr lang="en-US" sz="2400" dirty="0"/>
              <a:t>is greater than </a:t>
            </a:r>
            <a:r>
              <a:rPr lang="en-US" sz="2400" dirty="0">
                <a:solidFill>
                  <a:srgbClr val="DC5924"/>
                </a:solidFill>
              </a:rPr>
              <a:t>7</a:t>
            </a:r>
            <a:r>
              <a:rPr lang="en-US" sz="2400" dirty="0"/>
              <a:t>. If so, log </a:t>
            </a:r>
            <a:r>
              <a:rPr lang="en-US" sz="2400" dirty="0">
                <a:solidFill>
                  <a:srgbClr val="DC5924"/>
                </a:solidFill>
              </a:rPr>
              <a:t>Time to eat!</a:t>
            </a:r>
            <a:r>
              <a:rPr lang="en-US" sz="2400" dirty="0"/>
              <a:t>. Otherwise, log </a:t>
            </a:r>
            <a:r>
              <a:rPr lang="en-US" sz="2400" dirty="0">
                <a:solidFill>
                  <a:srgbClr val="DC5924"/>
                </a:solidFill>
              </a:rPr>
              <a:t>We can eat later!</a:t>
            </a:r>
            <a:r>
              <a:rPr lang="en-US" sz="2400" dirty="0"/>
              <a:t>.</a:t>
            </a:r>
          </a:p>
          <a:p>
            <a:pPr algn="just"/>
            <a:endParaRPr lang="en-US" dirty="0"/>
          </a:p>
        </p:txBody>
      </p:sp>
      <p:sp>
        <p:nvSpPr>
          <p:cNvPr id="5" name="Rectangle 4"/>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40512734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981200" y="152718"/>
            <a:ext cx="7620000" cy="1371600"/>
          </a:xfrm>
        </p:spPr>
        <p:txBody>
          <a:bodyPr>
            <a:normAutofit/>
          </a:bodyPr>
          <a:lstStyle/>
          <a:p>
            <a:r>
              <a:rPr lang="en-US" dirty="0" err="1"/>
              <a:t>Js</a:t>
            </a:r>
            <a:r>
              <a:rPr lang="en-US" dirty="0"/>
              <a:t>: Control flow</a:t>
            </a:r>
            <a:br>
              <a:rPr lang="en-US" dirty="0"/>
            </a:br>
            <a:r>
              <a:rPr lang="en-US" sz="2800" dirty="0">
                <a:solidFill>
                  <a:srgbClr val="0000FF"/>
                </a:solidFill>
              </a:rPr>
              <a:t>Comparison Operators</a:t>
            </a:r>
          </a:p>
        </p:txBody>
      </p:sp>
      <p:sp>
        <p:nvSpPr>
          <p:cNvPr id="3" name="Content Placeholder 2"/>
          <p:cNvSpPr>
            <a:spLocks noGrp="1"/>
          </p:cNvSpPr>
          <p:nvPr>
            <p:ph idx="1"/>
          </p:nvPr>
        </p:nvSpPr>
        <p:spPr>
          <a:xfrm>
            <a:off x="1981200" y="1752600"/>
            <a:ext cx="8390468" cy="5105400"/>
          </a:xfrm>
        </p:spPr>
        <p:txBody>
          <a:bodyPr>
            <a:normAutofit/>
          </a:bodyPr>
          <a:lstStyle/>
          <a:p>
            <a:r>
              <a:rPr lang="en-US" sz="2400" dirty="0"/>
              <a:t>There are two more useful comparisons we can make. Often, we might want to check if two things are equal to each other or if they are not.</a:t>
            </a:r>
          </a:p>
          <a:p>
            <a:pPr marL="342900" indent="-342900">
              <a:buFont typeface="Arial"/>
              <a:buChar char="•"/>
            </a:pPr>
            <a:r>
              <a:rPr lang="en-US" sz="2400" dirty="0"/>
              <a:t>To check if two things equal each other, we write </a:t>
            </a:r>
            <a:r>
              <a:rPr lang="en-US" sz="2400" dirty="0">
                <a:solidFill>
                  <a:srgbClr val="DC5924"/>
                </a:solidFill>
              </a:rPr>
              <a:t>=== </a:t>
            </a:r>
            <a:r>
              <a:rPr lang="en-US" sz="2400" dirty="0"/>
              <a:t>(three </a:t>
            </a:r>
            <a:r>
              <a:rPr lang="en-US" sz="2400" dirty="0">
                <a:solidFill>
                  <a:srgbClr val="DC5924"/>
                </a:solidFill>
              </a:rPr>
              <a:t>= </a:t>
            </a:r>
            <a:r>
              <a:rPr lang="en-US" sz="2400" dirty="0"/>
              <a:t>signs in a row).</a:t>
            </a:r>
          </a:p>
          <a:p>
            <a:pPr marL="342900" indent="-342900">
              <a:buFont typeface="Arial"/>
              <a:buChar char="•"/>
            </a:pPr>
            <a:r>
              <a:rPr lang="en-US" sz="2400" dirty="0"/>
              <a:t>To check if two things </a:t>
            </a:r>
            <a:r>
              <a:rPr lang="en-US" sz="2400" i="1" dirty="0"/>
              <a:t>do not</a:t>
            </a:r>
            <a:r>
              <a:rPr lang="en-US" sz="2400" dirty="0"/>
              <a:t> equal each other, we write </a:t>
            </a:r>
            <a:r>
              <a:rPr lang="en-US" sz="2400" dirty="0">
                <a:solidFill>
                  <a:srgbClr val="DC5924"/>
                </a:solidFill>
              </a:rPr>
              <a:t>!==</a:t>
            </a:r>
            <a:r>
              <a:rPr lang="en-US" sz="2400" dirty="0"/>
              <a:t> (an exclamation with two </a:t>
            </a:r>
            <a:r>
              <a:rPr lang="en-US" sz="2400" dirty="0">
                <a:solidFill>
                  <a:srgbClr val="DC5924"/>
                </a:solidFill>
              </a:rPr>
              <a:t>=</a:t>
            </a:r>
            <a:r>
              <a:rPr lang="en-US" sz="2400" dirty="0"/>
              <a:t> signs in a row).</a:t>
            </a:r>
          </a:p>
          <a:p>
            <a:pPr algn="ctr"/>
            <a:r>
              <a:rPr lang="en-US" sz="2400" dirty="0"/>
              <a:t>It can be confusing when to use one </a:t>
            </a:r>
            <a:r>
              <a:rPr lang="en-US" sz="2400" dirty="0">
                <a:solidFill>
                  <a:srgbClr val="DC5924"/>
                </a:solidFill>
              </a:rPr>
              <a:t>=</a:t>
            </a:r>
            <a:r>
              <a:rPr lang="en-US" sz="2400" dirty="0"/>
              <a:t> sign and when to use three </a:t>
            </a:r>
            <a:r>
              <a:rPr lang="en-US" sz="2400" dirty="0">
                <a:solidFill>
                  <a:srgbClr val="DC5924"/>
                </a:solidFill>
              </a:rPr>
              <a:t>=== </a:t>
            </a:r>
            <a:r>
              <a:rPr lang="en-US" sz="2400" dirty="0"/>
              <a:t>signs. Use a single </a:t>
            </a:r>
            <a:r>
              <a:rPr lang="en-US" sz="2400" dirty="0">
                <a:solidFill>
                  <a:srgbClr val="DC5924"/>
                </a:solidFill>
              </a:rPr>
              <a:t>=</a:t>
            </a:r>
            <a:r>
              <a:rPr lang="en-US" sz="2400" dirty="0"/>
              <a:t> to assign a value to a variable. Use </a:t>
            </a:r>
            <a:r>
              <a:rPr lang="en-US" sz="2400" dirty="0">
                <a:solidFill>
                  <a:srgbClr val="DC5924"/>
                </a:solidFill>
              </a:rPr>
              <a:t>===</a:t>
            </a:r>
            <a:r>
              <a:rPr lang="en-US" sz="2400" dirty="0"/>
              <a:t>to compare the values of two different variables.</a:t>
            </a:r>
          </a:p>
        </p:txBody>
      </p:sp>
    </p:spTree>
    <p:extLst>
      <p:ext uri="{BB962C8B-B14F-4D97-AF65-F5344CB8AC3E}">
        <p14:creationId xmlns:p14="http://schemas.microsoft.com/office/powerpoint/2010/main" val="27840760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152718"/>
            <a:ext cx="7620000" cy="1371600"/>
          </a:xfrm>
        </p:spPr>
        <p:txBody>
          <a:bodyPr>
            <a:normAutofit/>
          </a:bodyPr>
          <a:lstStyle/>
          <a:p>
            <a:r>
              <a:rPr lang="en-US" dirty="0" err="1"/>
              <a:t>Js</a:t>
            </a:r>
            <a:r>
              <a:rPr lang="en-US" dirty="0"/>
              <a:t>: Control flow</a:t>
            </a:r>
            <a:br>
              <a:rPr lang="en-US" dirty="0"/>
            </a:br>
            <a:r>
              <a:rPr lang="en-US" sz="2800" dirty="0">
                <a:solidFill>
                  <a:srgbClr val="0000FF"/>
                </a:solidFill>
              </a:rPr>
              <a:t>Comparison Operators</a:t>
            </a:r>
          </a:p>
        </p:txBody>
      </p:sp>
      <p:sp>
        <p:nvSpPr>
          <p:cNvPr id="3" name="Content Placeholder 2"/>
          <p:cNvSpPr>
            <a:spLocks noGrp="1"/>
          </p:cNvSpPr>
          <p:nvPr>
            <p:ph idx="1"/>
          </p:nvPr>
        </p:nvSpPr>
        <p:spPr/>
        <p:txBody>
          <a:bodyPr>
            <a:normAutofit/>
          </a:bodyPr>
          <a:lstStyle/>
          <a:p>
            <a:pPr algn="ctr"/>
            <a:r>
              <a:rPr lang="en-US" dirty="0">
                <a:solidFill>
                  <a:srgbClr val="DC5924"/>
                </a:solidFill>
              </a:rPr>
              <a:t>Exercise </a:t>
            </a:r>
          </a:p>
          <a:p>
            <a:pPr algn="just"/>
            <a:endParaRPr lang="en-US" b="0" dirty="0"/>
          </a:p>
          <a:p>
            <a:pPr algn="just"/>
            <a:r>
              <a:rPr lang="en-US" sz="2400" dirty="0"/>
              <a:t>1.Create a variable named </a:t>
            </a:r>
            <a:r>
              <a:rPr lang="en-US" sz="2400" dirty="0" err="1">
                <a:solidFill>
                  <a:srgbClr val="DC5924"/>
                </a:solidFill>
              </a:rPr>
              <a:t>moonPhase</a:t>
            </a:r>
            <a:r>
              <a:rPr lang="en-US" sz="2400" dirty="0">
                <a:solidFill>
                  <a:srgbClr val="DC5924"/>
                </a:solidFill>
              </a:rPr>
              <a:t> </a:t>
            </a:r>
            <a:r>
              <a:rPr lang="en-US" sz="2400" dirty="0"/>
              <a:t>and set it equal to </a:t>
            </a:r>
            <a:r>
              <a:rPr lang="en-US" sz="2400" dirty="0">
                <a:solidFill>
                  <a:srgbClr val="DC5924"/>
                </a:solidFill>
              </a:rPr>
              <a:t>full</a:t>
            </a:r>
            <a:r>
              <a:rPr lang="en-US" sz="2400" dirty="0"/>
              <a:t>.</a:t>
            </a:r>
          </a:p>
          <a:p>
            <a:pPr algn="just"/>
            <a:r>
              <a:rPr lang="en-US" sz="2400" dirty="0"/>
              <a:t>2.Write an </a:t>
            </a:r>
            <a:r>
              <a:rPr lang="en-US" sz="2400" dirty="0">
                <a:solidFill>
                  <a:srgbClr val="DC5924"/>
                </a:solidFill>
              </a:rPr>
              <a:t>if/else </a:t>
            </a:r>
            <a:r>
              <a:rPr lang="en-US" sz="2400" dirty="0"/>
              <a:t>statement that checks if the moon is full. If the </a:t>
            </a:r>
            <a:r>
              <a:rPr lang="en-US" sz="2400" dirty="0" err="1">
                <a:solidFill>
                  <a:schemeClr val="accent5"/>
                </a:solidFill>
              </a:rPr>
              <a:t>moonPhase</a:t>
            </a:r>
            <a:r>
              <a:rPr lang="en-US" sz="2400" dirty="0">
                <a:solidFill>
                  <a:schemeClr val="accent5"/>
                </a:solidFill>
              </a:rPr>
              <a:t> </a:t>
            </a:r>
            <a:r>
              <a:rPr lang="en-US" sz="2400" dirty="0"/>
              <a:t>is full, log </a:t>
            </a:r>
            <a:r>
              <a:rPr lang="en-US" sz="2400" dirty="0">
                <a:solidFill>
                  <a:srgbClr val="DC5924"/>
                </a:solidFill>
              </a:rPr>
              <a:t>Howl</a:t>
            </a:r>
            <a:r>
              <a:rPr lang="en-US" sz="2400" dirty="0"/>
              <a:t>! to the console, and if it is anything else, log </a:t>
            </a:r>
            <a:r>
              <a:rPr lang="en-US" sz="2400" dirty="0">
                <a:solidFill>
                  <a:srgbClr val="DC5924"/>
                </a:solidFill>
              </a:rPr>
              <a:t>I swear I am not a werewolf</a:t>
            </a:r>
            <a:r>
              <a:rPr lang="en-US" sz="2400" dirty="0"/>
              <a:t>.</a:t>
            </a:r>
          </a:p>
          <a:p>
            <a:pPr algn="just"/>
            <a:r>
              <a:rPr lang="en-US" sz="2400" dirty="0">
                <a:solidFill>
                  <a:srgbClr val="FF0000"/>
                </a:solidFill>
              </a:rPr>
              <a:t>Notice</a:t>
            </a:r>
            <a:r>
              <a:rPr lang="en-US" sz="2400" dirty="0"/>
              <a:t> the code inside the first block of curly braces </a:t>
            </a:r>
            <a:r>
              <a:rPr lang="en-US" sz="2400" dirty="0">
                <a:solidFill>
                  <a:srgbClr val="DC5924"/>
                </a:solidFill>
              </a:rPr>
              <a:t>{ }</a:t>
            </a:r>
            <a:r>
              <a:rPr lang="en-US" sz="2400" dirty="0"/>
              <a:t> ran. That's because </a:t>
            </a:r>
            <a:r>
              <a:rPr lang="en-US" sz="2400" dirty="0" err="1">
                <a:solidFill>
                  <a:srgbClr val="DC5924"/>
                </a:solidFill>
              </a:rPr>
              <a:t>moonPhase</a:t>
            </a:r>
            <a:r>
              <a:rPr lang="en-US" sz="2400" dirty="0">
                <a:solidFill>
                  <a:srgbClr val="DC5924"/>
                </a:solidFill>
              </a:rPr>
              <a:t> </a:t>
            </a:r>
            <a:r>
              <a:rPr lang="en-US" sz="2400" dirty="0"/>
              <a:t>equals </a:t>
            </a:r>
            <a:r>
              <a:rPr lang="en-US" sz="2400" dirty="0">
                <a:solidFill>
                  <a:srgbClr val="DC5924"/>
                </a:solidFill>
              </a:rPr>
              <a:t>full</a:t>
            </a:r>
            <a:r>
              <a:rPr lang="en-US" sz="2400" dirty="0"/>
              <a:t>, and therefore the condition evaluates to </a:t>
            </a:r>
            <a:r>
              <a:rPr lang="en-US" sz="2400" dirty="0">
                <a:solidFill>
                  <a:srgbClr val="DC5924"/>
                </a:solidFill>
              </a:rPr>
              <a:t>true</a:t>
            </a:r>
            <a:r>
              <a:rPr lang="en-US" sz="2400" dirty="0"/>
              <a:t>.</a:t>
            </a:r>
          </a:p>
          <a:p>
            <a:pPr algn="just"/>
            <a:endParaRPr lang="en-US" b="0" dirty="0"/>
          </a:p>
        </p:txBody>
      </p:sp>
      <p:sp>
        <p:nvSpPr>
          <p:cNvPr id="5" name="Rectangle 4"/>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11608718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152718"/>
            <a:ext cx="7620000" cy="1371600"/>
          </a:xfrm>
        </p:spPr>
        <p:txBody>
          <a:bodyPr>
            <a:normAutofit/>
          </a:bodyPr>
          <a:lstStyle/>
          <a:p>
            <a:r>
              <a:rPr lang="en-US" dirty="0" err="1"/>
              <a:t>Js</a:t>
            </a:r>
            <a:r>
              <a:rPr lang="en-US" dirty="0"/>
              <a:t>: Control flow</a:t>
            </a:r>
            <a:br>
              <a:rPr lang="en-US" dirty="0"/>
            </a:br>
            <a:r>
              <a:rPr lang="en-US" sz="2800" dirty="0">
                <a:solidFill>
                  <a:srgbClr val="0000FF"/>
                </a:solidFill>
              </a:rPr>
              <a:t>else if Statement </a:t>
            </a:r>
          </a:p>
        </p:txBody>
      </p:sp>
      <p:sp>
        <p:nvSpPr>
          <p:cNvPr id="3" name="Content Placeholder 2"/>
          <p:cNvSpPr>
            <a:spLocks noGrp="1"/>
          </p:cNvSpPr>
          <p:nvPr>
            <p:ph idx="1"/>
          </p:nvPr>
        </p:nvSpPr>
        <p:spPr/>
        <p:txBody>
          <a:bodyPr>
            <a:normAutofit/>
          </a:bodyPr>
          <a:lstStyle/>
          <a:p>
            <a:pPr marL="342900" indent="-342900">
              <a:buFont typeface="Arial"/>
              <a:buChar char="•"/>
            </a:pPr>
            <a:r>
              <a:rPr lang="en-US" sz="2400" dirty="0"/>
              <a:t>We've explored </a:t>
            </a:r>
            <a:r>
              <a:rPr lang="en-US" sz="2400" dirty="0">
                <a:solidFill>
                  <a:srgbClr val="DC5924"/>
                </a:solidFill>
              </a:rPr>
              <a:t>if/else </a:t>
            </a:r>
            <a:r>
              <a:rPr lang="en-US" sz="2400" dirty="0"/>
              <a:t>statements that answer questions that are either yes or no. What can we do if we have a question that has multiple yes conditions, or multiple no conditions?</a:t>
            </a:r>
          </a:p>
          <a:p>
            <a:pPr marL="342900" indent="-342900">
              <a:buFont typeface="Arial"/>
              <a:buChar char="•"/>
            </a:pPr>
            <a:r>
              <a:rPr lang="en-US" sz="2400" dirty="0"/>
              <a:t>We can add more conditions to our </a:t>
            </a:r>
            <a:r>
              <a:rPr lang="en-US" sz="2400" dirty="0">
                <a:solidFill>
                  <a:srgbClr val="DC5924"/>
                </a:solidFill>
              </a:rPr>
              <a:t>if/else </a:t>
            </a:r>
            <a:r>
              <a:rPr lang="en-US" sz="2400" dirty="0"/>
              <a:t>statement with </a:t>
            </a:r>
            <a:r>
              <a:rPr lang="en-US" sz="2400" dirty="0">
                <a:solidFill>
                  <a:srgbClr val="DC5924"/>
                </a:solidFill>
              </a:rPr>
              <a:t>else if</a:t>
            </a:r>
            <a:r>
              <a:rPr lang="en-US" sz="2400" dirty="0"/>
              <a:t>. Check out how this fits into our current knowledge of </a:t>
            </a:r>
            <a:r>
              <a:rPr lang="en-US" sz="2400" dirty="0">
                <a:solidFill>
                  <a:srgbClr val="DC5924"/>
                </a:solidFill>
              </a:rPr>
              <a:t>if/else </a:t>
            </a:r>
            <a:r>
              <a:rPr lang="en-US" sz="2400" dirty="0"/>
              <a:t>statements:</a:t>
            </a:r>
          </a:p>
        </p:txBody>
      </p:sp>
    </p:spTree>
    <p:extLst>
      <p:ext uri="{BB962C8B-B14F-4D97-AF65-F5344CB8AC3E}">
        <p14:creationId xmlns:p14="http://schemas.microsoft.com/office/powerpoint/2010/main" val="31363590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981200" y="152718"/>
            <a:ext cx="7620000" cy="1371600"/>
          </a:xfrm>
        </p:spPr>
        <p:txBody>
          <a:bodyPr>
            <a:normAutofit/>
          </a:bodyPr>
          <a:lstStyle/>
          <a:p>
            <a:r>
              <a:rPr lang="en-US" dirty="0" err="1"/>
              <a:t>Js</a:t>
            </a:r>
            <a:r>
              <a:rPr lang="en-US" dirty="0"/>
              <a:t>: Control flow</a:t>
            </a:r>
            <a:br>
              <a:rPr lang="en-US" dirty="0"/>
            </a:br>
            <a:r>
              <a:rPr lang="en-US" sz="2800" dirty="0">
                <a:solidFill>
                  <a:srgbClr val="0000FF"/>
                </a:solidFill>
              </a:rPr>
              <a:t>else if Statement </a:t>
            </a:r>
          </a:p>
        </p:txBody>
      </p:sp>
      <p:graphicFrame>
        <p:nvGraphicFramePr>
          <p:cNvPr id="4" name="Content Placeholder 3"/>
          <p:cNvGraphicFramePr>
            <a:graphicFrameLocks noGrp="1"/>
          </p:cNvGraphicFramePr>
          <p:nvPr>
            <p:ph idx="1"/>
            <p:extLst/>
          </p:nvPr>
        </p:nvGraphicFramePr>
        <p:xfrm>
          <a:off x="6193371" y="1524318"/>
          <a:ext cx="4305300" cy="3444240"/>
        </p:xfrm>
        <a:graphic>
          <a:graphicData uri="http://schemas.openxmlformats.org/drawingml/2006/table">
            <a:tbl>
              <a:tblPr firstRow="1" bandRow="1">
                <a:tableStyleId>{5C22544A-7EE6-4342-B048-85BDC9FD1C3A}</a:tableStyleId>
              </a:tblPr>
              <a:tblGrid>
                <a:gridCol w="4305300">
                  <a:extLst>
                    <a:ext uri="{9D8B030D-6E8A-4147-A177-3AD203B41FA5}">
                      <a16:colId xmlns:a16="http://schemas.microsoft.com/office/drawing/2014/main" val="20000"/>
                    </a:ext>
                  </a:extLst>
                </a:gridCol>
              </a:tblGrid>
              <a:tr h="370840">
                <a:tc>
                  <a:txBody>
                    <a:bodyPr/>
                    <a:lstStyle/>
                    <a:p>
                      <a:r>
                        <a:rPr lang="en-US" sz="2000" b="0" dirty="0">
                          <a:solidFill>
                            <a:schemeClr val="accent3">
                              <a:lumMod val="60000"/>
                              <a:lumOff val="40000"/>
                            </a:schemeClr>
                          </a:solidFill>
                        </a:rPr>
                        <a:t>let </a:t>
                      </a:r>
                      <a:r>
                        <a:rPr lang="en-US" sz="2000" b="0" dirty="0" err="1">
                          <a:solidFill>
                            <a:schemeClr val="accent3">
                              <a:lumMod val="60000"/>
                              <a:lumOff val="40000"/>
                            </a:schemeClr>
                          </a:solidFill>
                        </a:rPr>
                        <a:t>stopLight</a:t>
                      </a:r>
                      <a:r>
                        <a:rPr lang="en-US" sz="2000" b="0" dirty="0">
                          <a:solidFill>
                            <a:schemeClr val="accent3">
                              <a:lumMod val="60000"/>
                              <a:lumOff val="40000"/>
                            </a:schemeClr>
                          </a:solidFill>
                        </a:rPr>
                        <a:t> </a:t>
                      </a:r>
                      <a:r>
                        <a:rPr lang="en-US" sz="2000" b="0" dirty="0"/>
                        <a:t>= '</a:t>
                      </a:r>
                      <a:r>
                        <a:rPr lang="en-US" sz="2000" b="0" dirty="0">
                          <a:solidFill>
                            <a:schemeClr val="accent2"/>
                          </a:solidFill>
                        </a:rPr>
                        <a:t>green</a:t>
                      </a:r>
                      <a:r>
                        <a:rPr lang="en-US" sz="2000" b="0" dirty="0"/>
                        <a:t>'; </a:t>
                      </a:r>
                    </a:p>
                    <a:p>
                      <a:endParaRPr lang="en-US" sz="2000" b="0" dirty="0"/>
                    </a:p>
                    <a:p>
                      <a:r>
                        <a:rPr lang="en-US" sz="2000" b="0" dirty="0">
                          <a:solidFill>
                            <a:srgbClr val="97A7D0"/>
                          </a:solidFill>
                        </a:rPr>
                        <a:t>if</a:t>
                      </a:r>
                      <a:r>
                        <a:rPr lang="en-US" sz="2000" b="0" dirty="0"/>
                        <a:t> (</a:t>
                      </a:r>
                      <a:r>
                        <a:rPr lang="en-US" sz="2000" b="0" dirty="0" err="1">
                          <a:solidFill>
                            <a:schemeClr val="tx2">
                              <a:lumMod val="60000"/>
                              <a:lumOff val="40000"/>
                            </a:schemeClr>
                          </a:solidFill>
                        </a:rPr>
                        <a:t>stopLight</a:t>
                      </a:r>
                      <a:r>
                        <a:rPr lang="en-US" sz="2000" b="0" dirty="0"/>
                        <a:t> === </a:t>
                      </a:r>
                      <a:r>
                        <a:rPr lang="en-US" sz="2000" b="0" dirty="0">
                          <a:solidFill>
                            <a:srgbClr val="F5C201"/>
                          </a:solidFill>
                        </a:rPr>
                        <a:t>'red</a:t>
                      </a:r>
                      <a:r>
                        <a:rPr lang="en-US" sz="2000" b="0" dirty="0"/>
                        <a:t>') {</a:t>
                      </a:r>
                    </a:p>
                    <a:p>
                      <a:r>
                        <a:rPr lang="en-US" sz="2000" b="0" dirty="0"/>
                        <a:t> </a:t>
                      </a:r>
                      <a:r>
                        <a:rPr lang="en-US" sz="2000" b="0" dirty="0" err="1">
                          <a:solidFill>
                            <a:srgbClr val="E67C7F"/>
                          </a:solidFill>
                        </a:rPr>
                        <a:t>console</a:t>
                      </a:r>
                      <a:r>
                        <a:rPr lang="en-US" sz="2000" b="0" dirty="0" err="1"/>
                        <a:t>.</a:t>
                      </a:r>
                      <a:r>
                        <a:rPr lang="en-US" sz="2000" b="0" dirty="0" err="1">
                          <a:solidFill>
                            <a:srgbClr val="CCFFCC"/>
                          </a:solidFill>
                        </a:rPr>
                        <a:t>log</a:t>
                      </a:r>
                      <a:r>
                        <a:rPr lang="en-US" sz="2000" b="0" dirty="0"/>
                        <a:t>('</a:t>
                      </a:r>
                      <a:r>
                        <a:rPr lang="en-US" sz="2000" b="0" dirty="0">
                          <a:solidFill>
                            <a:srgbClr val="F5C201"/>
                          </a:solidFill>
                        </a:rPr>
                        <a:t>Stop</a:t>
                      </a:r>
                      <a:r>
                        <a:rPr lang="en-US" sz="2000" b="0" dirty="0"/>
                        <a:t>'); </a:t>
                      </a:r>
                    </a:p>
                    <a:p>
                      <a:r>
                        <a:rPr lang="en-US" sz="2000" b="0" dirty="0"/>
                        <a:t>} </a:t>
                      </a:r>
                      <a:r>
                        <a:rPr lang="en-US" sz="2000" b="0" dirty="0">
                          <a:solidFill>
                            <a:srgbClr val="97A7D0"/>
                          </a:solidFill>
                        </a:rPr>
                        <a:t>else if </a:t>
                      </a:r>
                      <a:r>
                        <a:rPr lang="en-US" sz="2000" b="0" dirty="0"/>
                        <a:t>(</a:t>
                      </a:r>
                      <a:r>
                        <a:rPr lang="en-US" sz="2000" b="0" dirty="0" err="1">
                          <a:solidFill>
                            <a:srgbClr val="E67C7F"/>
                          </a:solidFill>
                        </a:rPr>
                        <a:t>stopLigh</a:t>
                      </a:r>
                      <a:r>
                        <a:rPr lang="en-US" sz="2000" b="0" dirty="0" err="1"/>
                        <a:t>t</a:t>
                      </a:r>
                      <a:r>
                        <a:rPr lang="en-US" sz="2000" b="0" dirty="0"/>
                        <a:t> === '</a:t>
                      </a:r>
                      <a:r>
                        <a:rPr lang="en-US" sz="2000" b="0" dirty="0">
                          <a:solidFill>
                            <a:srgbClr val="F5C201"/>
                          </a:solidFill>
                        </a:rPr>
                        <a:t>yellow'</a:t>
                      </a:r>
                      <a:r>
                        <a:rPr lang="en-US" sz="2000" b="0" dirty="0"/>
                        <a:t>) {</a:t>
                      </a:r>
                    </a:p>
                    <a:p>
                      <a:r>
                        <a:rPr lang="en-US" sz="2000" b="0" dirty="0"/>
                        <a:t> </a:t>
                      </a:r>
                      <a:r>
                        <a:rPr lang="en-US" sz="2000" b="0" dirty="0" err="1">
                          <a:solidFill>
                            <a:srgbClr val="E67C7F"/>
                          </a:solidFill>
                        </a:rPr>
                        <a:t>console</a:t>
                      </a:r>
                      <a:r>
                        <a:rPr lang="en-US" sz="2000" b="0" dirty="0" err="1"/>
                        <a:t>.l</a:t>
                      </a:r>
                      <a:r>
                        <a:rPr lang="en-US" sz="2000" b="0" dirty="0" err="1">
                          <a:solidFill>
                            <a:srgbClr val="CCFFCC"/>
                          </a:solidFill>
                        </a:rPr>
                        <a:t>og</a:t>
                      </a:r>
                      <a:r>
                        <a:rPr lang="en-US" sz="2000" b="0" dirty="0"/>
                        <a:t>('</a:t>
                      </a:r>
                      <a:r>
                        <a:rPr lang="en-US" sz="2000" b="0" dirty="0">
                          <a:solidFill>
                            <a:srgbClr val="F5C201"/>
                          </a:solidFill>
                        </a:rPr>
                        <a:t>Slow down</a:t>
                      </a:r>
                      <a:r>
                        <a:rPr lang="en-US" sz="2000" b="0" dirty="0"/>
                        <a:t>');</a:t>
                      </a:r>
                    </a:p>
                    <a:p>
                      <a:r>
                        <a:rPr lang="en-US" sz="2000" b="0" dirty="0"/>
                        <a:t> } </a:t>
                      </a:r>
                      <a:r>
                        <a:rPr lang="en-US" sz="2000" b="0" dirty="0">
                          <a:solidFill>
                            <a:srgbClr val="97A7D0"/>
                          </a:solidFill>
                        </a:rPr>
                        <a:t>else if </a:t>
                      </a:r>
                      <a:r>
                        <a:rPr lang="en-US" sz="2000" b="0" dirty="0"/>
                        <a:t>(</a:t>
                      </a:r>
                      <a:r>
                        <a:rPr lang="en-US" sz="2000" b="0" dirty="0" err="1">
                          <a:solidFill>
                            <a:schemeClr val="tx2">
                              <a:lumMod val="60000"/>
                              <a:lumOff val="40000"/>
                            </a:schemeClr>
                          </a:solidFill>
                        </a:rPr>
                        <a:t>stopLight</a:t>
                      </a:r>
                      <a:r>
                        <a:rPr lang="en-US" sz="2000" b="0" dirty="0"/>
                        <a:t> === '</a:t>
                      </a:r>
                      <a:r>
                        <a:rPr lang="en-US" sz="2000" b="0" dirty="0">
                          <a:solidFill>
                            <a:srgbClr val="F5C201"/>
                          </a:solidFill>
                        </a:rPr>
                        <a:t>green</a:t>
                      </a:r>
                      <a:r>
                        <a:rPr lang="en-US" sz="2000" b="0" dirty="0"/>
                        <a:t>') { </a:t>
                      </a:r>
                    </a:p>
                    <a:p>
                      <a:r>
                        <a:rPr lang="en-US" sz="2000" b="0" dirty="0" err="1">
                          <a:solidFill>
                            <a:srgbClr val="E67C7F"/>
                          </a:solidFill>
                        </a:rPr>
                        <a:t>console</a:t>
                      </a:r>
                      <a:r>
                        <a:rPr lang="en-US" sz="2000" b="0" dirty="0" err="1"/>
                        <a:t>.</a:t>
                      </a:r>
                      <a:r>
                        <a:rPr lang="en-US" sz="2000" b="0" dirty="0" err="1">
                          <a:solidFill>
                            <a:srgbClr val="CCFFCC"/>
                          </a:solidFill>
                        </a:rPr>
                        <a:t>log</a:t>
                      </a:r>
                      <a:r>
                        <a:rPr lang="en-US" sz="2000" b="0" dirty="0"/>
                        <a:t>('</a:t>
                      </a:r>
                      <a:r>
                        <a:rPr lang="en-US" sz="2000" b="0" dirty="0">
                          <a:solidFill>
                            <a:srgbClr val="F5C201"/>
                          </a:solidFill>
                        </a:rPr>
                        <a:t>Go</a:t>
                      </a:r>
                      <a:r>
                        <a:rPr lang="en-US" sz="2000" b="0" dirty="0"/>
                        <a:t>!');</a:t>
                      </a:r>
                    </a:p>
                    <a:p>
                      <a:r>
                        <a:rPr lang="en-US" sz="2000" b="0" dirty="0"/>
                        <a:t> } </a:t>
                      </a:r>
                      <a:r>
                        <a:rPr lang="en-US" sz="2000" b="0" dirty="0">
                          <a:solidFill>
                            <a:srgbClr val="97A7D0"/>
                          </a:solidFill>
                        </a:rPr>
                        <a:t>else</a:t>
                      </a:r>
                      <a:r>
                        <a:rPr lang="en-US" sz="2000" b="0" dirty="0"/>
                        <a:t> {</a:t>
                      </a:r>
                    </a:p>
                    <a:p>
                      <a:r>
                        <a:rPr lang="en-US" sz="2000" b="0" dirty="0"/>
                        <a:t> </a:t>
                      </a:r>
                      <a:r>
                        <a:rPr lang="en-US" sz="2000" b="0" dirty="0" err="1">
                          <a:solidFill>
                            <a:srgbClr val="E67C7F"/>
                          </a:solidFill>
                        </a:rPr>
                        <a:t>console</a:t>
                      </a:r>
                      <a:r>
                        <a:rPr lang="en-US" sz="2000" b="0" dirty="0" err="1"/>
                        <a:t>.</a:t>
                      </a:r>
                      <a:r>
                        <a:rPr lang="en-US" sz="2000" b="0" dirty="0" err="1">
                          <a:solidFill>
                            <a:srgbClr val="CCFFCC"/>
                          </a:solidFill>
                        </a:rPr>
                        <a:t>log</a:t>
                      </a:r>
                      <a:r>
                        <a:rPr lang="en-US" sz="2000" b="0" dirty="0"/>
                        <a:t>('</a:t>
                      </a:r>
                      <a:r>
                        <a:rPr lang="en-US" sz="2000" b="0" dirty="0">
                          <a:solidFill>
                            <a:srgbClr val="F5C201"/>
                          </a:solidFill>
                        </a:rPr>
                        <a:t>Caution, unknown!</a:t>
                      </a:r>
                      <a:r>
                        <a:rPr lang="en-US" sz="2000" b="0" dirty="0"/>
                        <a:t>');</a:t>
                      </a:r>
                    </a:p>
                    <a:p>
                      <a:r>
                        <a:rPr lang="en-US" sz="2000" b="0" dirty="0"/>
                        <a:t> }</a:t>
                      </a:r>
                    </a:p>
                  </a:txBody>
                  <a:tcPr>
                    <a:solidFill>
                      <a:schemeClr val="tx1"/>
                    </a:solidFill>
                  </a:tcPr>
                </a:tc>
                <a:extLst>
                  <a:ext uri="{0D108BD9-81ED-4DB2-BD59-A6C34878D82A}">
                    <a16:rowId xmlns:a16="http://schemas.microsoft.com/office/drawing/2014/main" val="10000"/>
                  </a:ext>
                </a:extLst>
              </a:tr>
            </a:tbl>
          </a:graphicData>
        </a:graphic>
      </p:graphicFrame>
      <p:sp>
        <p:nvSpPr>
          <p:cNvPr id="8" name="Content Placeholder 2"/>
          <p:cNvSpPr txBox="1">
            <a:spLocks/>
          </p:cNvSpPr>
          <p:nvPr/>
        </p:nvSpPr>
        <p:spPr>
          <a:xfrm>
            <a:off x="1524001" y="1752600"/>
            <a:ext cx="4614333" cy="51054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342900" indent="-342900" algn="just">
              <a:buFont typeface="Arial"/>
              <a:buChar char="•"/>
            </a:pPr>
            <a:endParaRPr lang="en-US" sz="2400" b="0" dirty="0"/>
          </a:p>
        </p:txBody>
      </p:sp>
      <p:sp>
        <p:nvSpPr>
          <p:cNvPr id="15" name="Content Placeholder 2"/>
          <p:cNvSpPr txBox="1">
            <a:spLocks/>
          </p:cNvSpPr>
          <p:nvPr/>
        </p:nvSpPr>
        <p:spPr>
          <a:xfrm>
            <a:off x="1524001" y="1752600"/>
            <a:ext cx="4669371" cy="51054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dirty="0"/>
              <a:t>1. We created a variable named </a:t>
            </a:r>
            <a:r>
              <a:rPr lang="en-US" dirty="0" err="1">
                <a:solidFill>
                  <a:schemeClr val="accent5"/>
                </a:solidFill>
              </a:rPr>
              <a:t>stopLight</a:t>
            </a:r>
            <a:r>
              <a:rPr lang="en-US" dirty="0">
                <a:solidFill>
                  <a:schemeClr val="accent5"/>
                </a:solidFill>
              </a:rPr>
              <a:t> </a:t>
            </a:r>
            <a:r>
              <a:rPr lang="en-US" dirty="0"/>
              <a:t>that is assigned to the string </a:t>
            </a:r>
            <a:r>
              <a:rPr lang="en-US" dirty="0">
                <a:solidFill>
                  <a:srgbClr val="DC5924"/>
                </a:solidFill>
              </a:rPr>
              <a:t>green</a:t>
            </a:r>
            <a:r>
              <a:rPr lang="en-US" dirty="0"/>
              <a:t>.</a:t>
            </a:r>
          </a:p>
          <a:p>
            <a:r>
              <a:rPr lang="en-US" dirty="0"/>
              <a:t>2. Then, there's an </a:t>
            </a:r>
            <a:r>
              <a:rPr lang="en-US" dirty="0">
                <a:solidFill>
                  <a:srgbClr val="DC5924"/>
                </a:solidFill>
              </a:rPr>
              <a:t>if/else </a:t>
            </a:r>
            <a:r>
              <a:rPr lang="en-US" dirty="0"/>
              <a:t>statement with multiple conditions, using </a:t>
            </a:r>
            <a:r>
              <a:rPr lang="en-US" dirty="0">
                <a:solidFill>
                  <a:srgbClr val="DC5924"/>
                </a:solidFill>
              </a:rPr>
              <a:t>else if. else if </a:t>
            </a:r>
            <a:r>
              <a:rPr lang="en-US" dirty="0"/>
              <a:t>allows us to check multiple values of the </a:t>
            </a:r>
            <a:r>
              <a:rPr lang="en-US" dirty="0" err="1">
                <a:solidFill>
                  <a:srgbClr val="DC5924"/>
                </a:solidFill>
              </a:rPr>
              <a:t>stopLight</a:t>
            </a:r>
            <a:r>
              <a:rPr lang="en-US" dirty="0">
                <a:solidFill>
                  <a:srgbClr val="DC5924"/>
                </a:solidFill>
              </a:rPr>
              <a:t> </a:t>
            </a:r>
            <a:r>
              <a:rPr lang="en-US" dirty="0"/>
              <a:t>variable and output different things based on its color.</a:t>
            </a:r>
          </a:p>
          <a:p>
            <a:r>
              <a:rPr lang="en-US" dirty="0"/>
              <a:t>3. The block ends with the singular </a:t>
            </a:r>
            <a:r>
              <a:rPr lang="en-US" dirty="0">
                <a:solidFill>
                  <a:srgbClr val="DC5924"/>
                </a:solidFill>
              </a:rPr>
              <a:t>else</a:t>
            </a:r>
            <a:r>
              <a:rPr lang="en-US" dirty="0"/>
              <a:t> we have seen before. The </a:t>
            </a:r>
            <a:r>
              <a:rPr lang="en-US" dirty="0">
                <a:solidFill>
                  <a:srgbClr val="DC5924"/>
                </a:solidFill>
              </a:rPr>
              <a:t>else</a:t>
            </a:r>
            <a:r>
              <a:rPr lang="en-US" dirty="0"/>
              <a:t> is a catch-all for any other situation. For instance, if the </a:t>
            </a:r>
            <a:r>
              <a:rPr lang="en-US" dirty="0" err="1">
                <a:solidFill>
                  <a:srgbClr val="DC5924"/>
                </a:solidFill>
              </a:rPr>
              <a:t>stopLight</a:t>
            </a:r>
            <a:r>
              <a:rPr lang="en-US" dirty="0">
                <a:solidFill>
                  <a:srgbClr val="DC5924"/>
                </a:solidFill>
              </a:rPr>
              <a:t> </a:t>
            </a:r>
            <a:r>
              <a:rPr lang="en-US" dirty="0"/>
              <a:t>was blinking blue, the last </a:t>
            </a:r>
            <a:r>
              <a:rPr lang="en-US" dirty="0">
                <a:solidFill>
                  <a:srgbClr val="DC5924"/>
                </a:solidFill>
              </a:rPr>
              <a:t>else</a:t>
            </a:r>
            <a:r>
              <a:rPr lang="en-US" dirty="0"/>
              <a:t> would catch it and return a default message.</a:t>
            </a:r>
          </a:p>
          <a:p>
            <a:endParaRPr lang="en-US" dirty="0"/>
          </a:p>
        </p:txBody>
      </p:sp>
    </p:spTree>
    <p:extLst>
      <p:ext uri="{BB962C8B-B14F-4D97-AF65-F5344CB8AC3E}">
        <p14:creationId xmlns:p14="http://schemas.microsoft.com/office/powerpoint/2010/main" val="11725414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152718"/>
            <a:ext cx="7620000" cy="1371600"/>
          </a:xfrm>
        </p:spPr>
        <p:txBody>
          <a:bodyPr>
            <a:normAutofit/>
          </a:bodyPr>
          <a:lstStyle/>
          <a:p>
            <a:r>
              <a:rPr lang="en-US" dirty="0" err="1"/>
              <a:t>Js</a:t>
            </a:r>
            <a:r>
              <a:rPr lang="en-US" dirty="0"/>
              <a:t>: Control flow</a:t>
            </a:r>
            <a:br>
              <a:rPr lang="en-US" dirty="0"/>
            </a:br>
            <a:r>
              <a:rPr lang="en-US" sz="2800" dirty="0">
                <a:solidFill>
                  <a:srgbClr val="0000FF"/>
                </a:solidFill>
              </a:rPr>
              <a:t>Logical Operators</a:t>
            </a:r>
          </a:p>
        </p:txBody>
      </p:sp>
      <p:sp>
        <p:nvSpPr>
          <p:cNvPr id="3" name="Content Placeholder 2"/>
          <p:cNvSpPr>
            <a:spLocks noGrp="1"/>
          </p:cNvSpPr>
          <p:nvPr>
            <p:ph idx="1"/>
          </p:nvPr>
        </p:nvSpPr>
        <p:spPr/>
        <p:txBody>
          <a:bodyPr>
            <a:normAutofit/>
          </a:bodyPr>
          <a:lstStyle/>
          <a:p>
            <a:pPr marL="342900" indent="-342900">
              <a:buFont typeface="Arial"/>
              <a:buChar char="•"/>
            </a:pPr>
            <a:r>
              <a:rPr lang="en-US" sz="2400" dirty="0"/>
              <a:t>We can translate certain thoughts into JavaScript code such as, "Are these things equal?" with </a:t>
            </a:r>
            <a:r>
              <a:rPr lang="en-US" sz="2400" dirty="0">
                <a:solidFill>
                  <a:srgbClr val="DC5924"/>
                </a:solidFill>
              </a:rPr>
              <a:t>===</a:t>
            </a:r>
            <a:r>
              <a:rPr lang="en-US" sz="2400" dirty="0"/>
              <a:t>, or, "Is one thing greater than another thing?" with</a:t>
            </a:r>
            <a:r>
              <a:rPr lang="en-US" sz="2400" dirty="0">
                <a:solidFill>
                  <a:srgbClr val="DC5924"/>
                </a:solidFill>
              </a:rPr>
              <a:t> &gt;</a:t>
            </a:r>
            <a:r>
              <a:rPr lang="en-US" sz="2400" dirty="0"/>
              <a:t>.</a:t>
            </a:r>
          </a:p>
          <a:p>
            <a:pPr marL="342900" indent="-342900">
              <a:buFont typeface="Arial"/>
              <a:buChar char="•"/>
            </a:pPr>
            <a:r>
              <a:rPr lang="en-US" sz="2400" dirty="0"/>
              <a:t>In English, sometimes we say "both of these things" or "either one of these things." Let's translate those phrases into JavaScript with special operators called </a:t>
            </a:r>
            <a:r>
              <a:rPr lang="en-US" sz="2400" i="1" dirty="0"/>
              <a:t>logical operators</a:t>
            </a:r>
            <a:r>
              <a:rPr lang="en-US" sz="2400" dirty="0"/>
              <a:t>.</a:t>
            </a:r>
          </a:p>
          <a:p>
            <a:pPr marL="457200" indent="-457200">
              <a:buFont typeface="+mj-lt"/>
              <a:buAutoNum type="arabicPeriod"/>
            </a:pPr>
            <a:r>
              <a:rPr lang="en-US" sz="2400" dirty="0"/>
              <a:t>To say "both must be true," we use </a:t>
            </a:r>
            <a:r>
              <a:rPr lang="en-US" sz="2400" dirty="0">
                <a:solidFill>
                  <a:srgbClr val="DC5924"/>
                </a:solidFill>
              </a:rPr>
              <a:t>&amp;&amp;</a:t>
            </a:r>
            <a:r>
              <a:rPr lang="en-US" sz="2400" dirty="0"/>
              <a:t>.</a:t>
            </a:r>
          </a:p>
          <a:p>
            <a:pPr marL="457200" indent="-457200">
              <a:buFont typeface="+mj-lt"/>
              <a:buAutoNum type="arabicPeriod"/>
            </a:pPr>
            <a:r>
              <a:rPr lang="en-US" sz="2400" dirty="0"/>
              <a:t>To say "either can be true," we use </a:t>
            </a:r>
            <a:r>
              <a:rPr lang="en-US" sz="2400" dirty="0">
                <a:solidFill>
                  <a:srgbClr val="DC5924"/>
                </a:solidFill>
              </a:rPr>
              <a:t>||</a:t>
            </a:r>
            <a:r>
              <a:rPr lang="en-US" sz="2400" dirty="0"/>
              <a:t>.</a:t>
            </a:r>
          </a:p>
          <a:p>
            <a:pPr marL="342900" indent="-342900">
              <a:buFont typeface="Arial"/>
              <a:buChar char="•"/>
            </a:pPr>
            <a:endParaRPr lang="en-US" sz="2400" dirty="0"/>
          </a:p>
          <a:p>
            <a:pPr marL="342900" indent="-342900">
              <a:buFont typeface="Arial"/>
              <a:buChar char="•"/>
            </a:pPr>
            <a:endParaRPr lang="en-US" sz="2400" dirty="0"/>
          </a:p>
        </p:txBody>
      </p:sp>
    </p:spTree>
    <p:extLst>
      <p:ext uri="{BB962C8B-B14F-4D97-AF65-F5344CB8AC3E}">
        <p14:creationId xmlns:p14="http://schemas.microsoft.com/office/powerpoint/2010/main" val="37564870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152718"/>
            <a:ext cx="7620000" cy="1371600"/>
          </a:xfrm>
        </p:spPr>
        <p:txBody>
          <a:bodyPr>
            <a:normAutofit/>
          </a:bodyPr>
          <a:lstStyle/>
          <a:p>
            <a:r>
              <a:rPr lang="en-US" dirty="0" err="1"/>
              <a:t>Js</a:t>
            </a:r>
            <a:r>
              <a:rPr lang="en-US" dirty="0"/>
              <a:t>: Control flow</a:t>
            </a:r>
            <a:br>
              <a:rPr lang="en-US" dirty="0"/>
            </a:br>
            <a:r>
              <a:rPr lang="en-US" sz="2800" dirty="0">
                <a:solidFill>
                  <a:srgbClr val="0000FF"/>
                </a:solidFill>
              </a:rPr>
              <a:t>Logical Operators</a:t>
            </a:r>
          </a:p>
        </p:txBody>
      </p:sp>
      <p:sp>
        <p:nvSpPr>
          <p:cNvPr id="3" name="Content Placeholder 2"/>
          <p:cNvSpPr>
            <a:spLocks noGrp="1"/>
          </p:cNvSpPr>
          <p:nvPr>
            <p:ph idx="1"/>
          </p:nvPr>
        </p:nvSpPr>
        <p:spPr>
          <a:xfrm>
            <a:off x="1524000" y="1752600"/>
            <a:ext cx="8868833" cy="5105400"/>
          </a:xfrm>
        </p:spPr>
        <p:txBody>
          <a:bodyPr>
            <a:normAutofit/>
          </a:bodyPr>
          <a:lstStyle/>
          <a:p>
            <a:pPr marL="342900" indent="-342900">
              <a:buFont typeface="Arial"/>
              <a:buChar char="•"/>
            </a:pPr>
            <a:r>
              <a:rPr lang="en-US" sz="2400" dirty="0">
                <a:solidFill>
                  <a:srgbClr val="DC5924"/>
                </a:solidFill>
              </a:rPr>
              <a:t>Example: </a:t>
            </a:r>
          </a:p>
          <a:p>
            <a:pPr marL="342900" indent="-342900">
              <a:buFont typeface="Arial"/>
              <a:buChar char="•"/>
            </a:pPr>
            <a:endParaRPr lang="en-US" sz="2400" dirty="0">
              <a:solidFill>
                <a:srgbClr val="DC5924"/>
              </a:solidFill>
            </a:endParaRPr>
          </a:p>
          <a:p>
            <a:pPr marL="342900" indent="-342900">
              <a:buFont typeface="Arial"/>
              <a:buChar char="•"/>
            </a:pPr>
            <a:endParaRPr lang="en-US" sz="2400" dirty="0">
              <a:solidFill>
                <a:srgbClr val="DC5924"/>
              </a:solidFill>
            </a:endParaRPr>
          </a:p>
          <a:p>
            <a:pPr marL="342900" indent="-342900">
              <a:buFont typeface="Arial"/>
              <a:buChar char="•"/>
            </a:pPr>
            <a:endParaRPr lang="en-US" sz="2400" dirty="0">
              <a:solidFill>
                <a:srgbClr val="DC5924"/>
              </a:solidFill>
            </a:endParaRPr>
          </a:p>
          <a:p>
            <a:pPr marL="457200" indent="-457200">
              <a:buFont typeface="+mj-lt"/>
              <a:buAutoNum type="arabicPeriod"/>
            </a:pPr>
            <a:r>
              <a:rPr lang="en-US" sz="2400" dirty="0"/>
              <a:t>In the example above, we make sure that the </a:t>
            </a:r>
            <a:r>
              <a:rPr lang="en-US" sz="2400" dirty="0" err="1">
                <a:solidFill>
                  <a:srgbClr val="DC5924"/>
                </a:solidFill>
              </a:rPr>
              <a:t>stopLight</a:t>
            </a:r>
            <a:r>
              <a:rPr lang="en-US" sz="2400" dirty="0">
                <a:solidFill>
                  <a:srgbClr val="DC5924"/>
                </a:solidFill>
              </a:rPr>
              <a:t> </a:t>
            </a:r>
            <a:r>
              <a:rPr lang="en-US" sz="2400" dirty="0"/>
              <a:t>is '</a:t>
            </a:r>
            <a:r>
              <a:rPr lang="en-US" sz="2400" dirty="0">
                <a:solidFill>
                  <a:srgbClr val="DC5924"/>
                </a:solidFill>
              </a:rPr>
              <a:t>green</a:t>
            </a:r>
            <a:r>
              <a:rPr lang="en-US" sz="2400" dirty="0"/>
              <a:t>' and (&amp;&amp;) there are no pedestrians before we log </a:t>
            </a:r>
            <a:r>
              <a:rPr lang="en-US" sz="2400" dirty="0">
                <a:solidFill>
                  <a:schemeClr val="accent5"/>
                </a:solidFill>
              </a:rPr>
              <a:t>Go!</a:t>
            </a:r>
            <a:r>
              <a:rPr lang="en-US" sz="2400" dirty="0"/>
              <a:t>.</a:t>
            </a:r>
          </a:p>
          <a:p>
            <a:pPr marL="457200" indent="-457200">
              <a:buFont typeface="+mj-lt"/>
              <a:buAutoNum type="arabicPeriod"/>
            </a:pPr>
            <a:r>
              <a:rPr lang="en-US" sz="2400" dirty="0"/>
              <a:t>If either of those conditions is false, we log </a:t>
            </a:r>
            <a:r>
              <a:rPr lang="en-US" sz="2400" dirty="0">
                <a:solidFill>
                  <a:srgbClr val="DC5924"/>
                </a:solidFill>
              </a:rPr>
              <a:t>Stop</a:t>
            </a:r>
            <a:r>
              <a:rPr lang="en-US" sz="2400" dirty="0"/>
              <a:t>.</a:t>
            </a:r>
          </a:p>
          <a:p>
            <a:pPr marL="457200" indent="-457200">
              <a:buFont typeface="+mj-lt"/>
              <a:buAutoNum type="arabicPeriod"/>
            </a:pPr>
            <a:r>
              <a:rPr lang="en-US" sz="2400" dirty="0"/>
              <a:t>Just like the operators we learned previously, these logical operators will return either </a:t>
            </a:r>
            <a:r>
              <a:rPr lang="en-US" sz="2400" dirty="0">
                <a:solidFill>
                  <a:srgbClr val="DC5924"/>
                </a:solidFill>
              </a:rPr>
              <a:t>true</a:t>
            </a:r>
            <a:r>
              <a:rPr lang="en-US" sz="2400" dirty="0"/>
              <a:t> or </a:t>
            </a:r>
            <a:r>
              <a:rPr lang="en-US" sz="2400" dirty="0">
                <a:solidFill>
                  <a:srgbClr val="DC5924"/>
                </a:solidFill>
              </a:rPr>
              <a:t>false</a:t>
            </a:r>
            <a:r>
              <a:rPr lang="en-US" sz="2400" dirty="0"/>
              <a:t>.</a:t>
            </a:r>
          </a:p>
          <a:p>
            <a:pPr marL="457200" indent="-457200">
              <a:buFont typeface="+mj-lt"/>
              <a:buAutoNum type="arabicPeriod"/>
            </a:pPr>
            <a:endParaRPr lang="en-US" sz="2400" dirty="0"/>
          </a:p>
          <a:p>
            <a:pPr algn="ctr"/>
            <a:r>
              <a:rPr lang="en-US" sz="2400" dirty="0"/>
              <a:t>These logical operators are helpful when writing </a:t>
            </a:r>
            <a:r>
              <a:rPr lang="en-US" sz="2400" dirty="0">
                <a:solidFill>
                  <a:srgbClr val="DC5924"/>
                </a:solidFill>
              </a:rPr>
              <a:t>if/else </a:t>
            </a:r>
            <a:r>
              <a:rPr lang="en-US" sz="2400" dirty="0"/>
              <a:t>statements since they let us make sure multiple variables are true or false</a:t>
            </a:r>
          </a:p>
          <a:p>
            <a:pPr marL="342900" indent="-342900">
              <a:buFont typeface="Arial"/>
              <a:buChar char="•"/>
            </a:pPr>
            <a:endParaRPr lang="en-US" sz="2400" dirty="0">
              <a:solidFill>
                <a:srgbClr val="DC5924"/>
              </a:solidFill>
            </a:endParaRPr>
          </a:p>
          <a:p>
            <a:pPr marL="342900" indent="-342900">
              <a:buFont typeface="Arial"/>
              <a:buChar char="•"/>
            </a:pPr>
            <a:endParaRPr lang="en-US" sz="2400" dirty="0">
              <a:solidFill>
                <a:srgbClr val="DC5924"/>
              </a:solidFill>
            </a:endParaRPr>
          </a:p>
        </p:txBody>
      </p:sp>
      <p:graphicFrame>
        <p:nvGraphicFramePr>
          <p:cNvPr id="2" name="Table 1"/>
          <p:cNvGraphicFramePr>
            <a:graphicFrameLocks noGrp="1"/>
          </p:cNvGraphicFramePr>
          <p:nvPr>
            <p:extLst/>
          </p:nvPr>
        </p:nvGraphicFramePr>
        <p:xfrm>
          <a:off x="3852333" y="1752601"/>
          <a:ext cx="6096000" cy="14630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370840">
                <a:tc>
                  <a:txBody>
                    <a:bodyPr/>
                    <a:lstStyle/>
                    <a:p>
                      <a:r>
                        <a:rPr lang="en-US" dirty="0"/>
                        <a:t>if (</a:t>
                      </a:r>
                      <a:r>
                        <a:rPr lang="en-US" dirty="0" err="1">
                          <a:solidFill>
                            <a:srgbClr val="DC5924"/>
                          </a:solidFill>
                        </a:rPr>
                        <a:t>stopLight</a:t>
                      </a:r>
                      <a:r>
                        <a:rPr lang="en-US" dirty="0">
                          <a:solidFill>
                            <a:srgbClr val="DC5924"/>
                          </a:solidFill>
                        </a:rPr>
                        <a:t> </a:t>
                      </a:r>
                      <a:r>
                        <a:rPr lang="en-US" dirty="0"/>
                        <a:t>=== '</a:t>
                      </a:r>
                      <a:r>
                        <a:rPr lang="en-US" dirty="0">
                          <a:solidFill>
                            <a:schemeClr val="accent2"/>
                          </a:solidFill>
                        </a:rPr>
                        <a:t>green' </a:t>
                      </a:r>
                      <a:r>
                        <a:rPr lang="en-US" dirty="0"/>
                        <a:t>&amp;&amp; </a:t>
                      </a:r>
                      <a:r>
                        <a:rPr lang="en-US" dirty="0">
                          <a:solidFill>
                            <a:srgbClr val="DC5924"/>
                          </a:solidFill>
                        </a:rPr>
                        <a:t>pedestrians</a:t>
                      </a:r>
                      <a:r>
                        <a:rPr lang="en-US" dirty="0"/>
                        <a:t> === </a:t>
                      </a:r>
                      <a:r>
                        <a:rPr lang="en-US" dirty="0">
                          <a:solidFill>
                            <a:srgbClr val="B900BA"/>
                          </a:solidFill>
                        </a:rPr>
                        <a:t>false</a:t>
                      </a:r>
                      <a:r>
                        <a:rPr lang="en-US" dirty="0"/>
                        <a:t>) { </a:t>
                      </a:r>
                    </a:p>
                    <a:p>
                      <a:r>
                        <a:rPr lang="en-US" dirty="0" err="1">
                          <a:solidFill>
                            <a:srgbClr val="DC5924"/>
                          </a:solidFill>
                        </a:rPr>
                        <a:t>console</a:t>
                      </a:r>
                      <a:r>
                        <a:rPr lang="en-US" dirty="0" err="1"/>
                        <a:t>.</a:t>
                      </a:r>
                      <a:r>
                        <a:rPr lang="en-US" dirty="0" err="1">
                          <a:solidFill>
                            <a:srgbClr val="CCFFCC"/>
                          </a:solidFill>
                        </a:rPr>
                        <a:t>log</a:t>
                      </a:r>
                      <a:r>
                        <a:rPr lang="en-US" dirty="0"/>
                        <a:t>('</a:t>
                      </a:r>
                      <a:r>
                        <a:rPr lang="en-US" dirty="0">
                          <a:solidFill>
                            <a:srgbClr val="F5C201"/>
                          </a:solidFill>
                        </a:rPr>
                        <a:t>Go</a:t>
                      </a:r>
                      <a:r>
                        <a:rPr lang="en-US" dirty="0"/>
                        <a:t>!'); </a:t>
                      </a:r>
                    </a:p>
                    <a:p>
                      <a:r>
                        <a:rPr lang="en-US" dirty="0"/>
                        <a:t>} else { </a:t>
                      </a:r>
                    </a:p>
                    <a:p>
                      <a:r>
                        <a:rPr lang="en-US" dirty="0" err="1">
                          <a:solidFill>
                            <a:srgbClr val="DC5924"/>
                          </a:solidFill>
                        </a:rPr>
                        <a:t>console</a:t>
                      </a:r>
                      <a:r>
                        <a:rPr lang="en-US" dirty="0" err="1"/>
                        <a:t>.</a:t>
                      </a:r>
                      <a:r>
                        <a:rPr lang="en-US" dirty="0" err="1">
                          <a:solidFill>
                            <a:srgbClr val="CCFFCC"/>
                          </a:solidFill>
                        </a:rPr>
                        <a:t>log</a:t>
                      </a:r>
                      <a:r>
                        <a:rPr lang="en-US" dirty="0"/>
                        <a:t>('</a:t>
                      </a:r>
                      <a:r>
                        <a:rPr lang="en-US" dirty="0">
                          <a:solidFill>
                            <a:srgbClr val="F5C201"/>
                          </a:solidFill>
                        </a:rPr>
                        <a:t>Stop</a:t>
                      </a:r>
                      <a:r>
                        <a:rPr lang="en-US" dirty="0"/>
                        <a:t>');</a:t>
                      </a:r>
                    </a:p>
                    <a:p>
                      <a:r>
                        <a:rPr lang="en-US" dirty="0"/>
                        <a:t> }</a:t>
                      </a:r>
                    </a:p>
                  </a:txBody>
                  <a:tcPr>
                    <a:solidFill>
                      <a:srgbClr val="000000"/>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744274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152718"/>
            <a:ext cx="7620000" cy="1371600"/>
          </a:xfrm>
        </p:spPr>
        <p:txBody>
          <a:bodyPr>
            <a:normAutofit/>
          </a:bodyPr>
          <a:lstStyle/>
          <a:p>
            <a:r>
              <a:rPr lang="en-US" dirty="0" err="1"/>
              <a:t>Js</a:t>
            </a:r>
            <a:r>
              <a:rPr lang="en-US" dirty="0"/>
              <a:t>: Control flow</a:t>
            </a:r>
            <a:br>
              <a:rPr lang="en-US" dirty="0"/>
            </a:br>
            <a:r>
              <a:rPr lang="en-US" sz="2800" dirty="0">
                <a:solidFill>
                  <a:srgbClr val="0000FF"/>
                </a:solidFill>
              </a:rPr>
              <a:t>Switch Statement</a:t>
            </a:r>
          </a:p>
        </p:txBody>
      </p:sp>
      <p:sp>
        <p:nvSpPr>
          <p:cNvPr id="3" name="Content Placeholder 2"/>
          <p:cNvSpPr>
            <a:spLocks noGrp="1"/>
          </p:cNvSpPr>
          <p:nvPr>
            <p:ph idx="1"/>
          </p:nvPr>
        </p:nvSpPr>
        <p:spPr>
          <a:xfrm>
            <a:off x="1524000" y="1752600"/>
            <a:ext cx="8868833" cy="5105400"/>
          </a:xfrm>
        </p:spPr>
        <p:txBody>
          <a:bodyPr>
            <a:normAutofit/>
          </a:bodyPr>
          <a:lstStyle/>
          <a:p>
            <a:pPr marL="342900" indent="-342900">
              <a:buFont typeface="Arial"/>
              <a:buChar char="•"/>
            </a:pPr>
            <a:r>
              <a:rPr lang="en-US" sz="2400" dirty="0"/>
              <a:t>Using </a:t>
            </a:r>
            <a:r>
              <a:rPr lang="en-US" sz="2400" dirty="0">
                <a:solidFill>
                  <a:srgbClr val="DC5924"/>
                </a:solidFill>
              </a:rPr>
              <a:t>else if </a:t>
            </a:r>
            <a:r>
              <a:rPr lang="en-US" sz="2400" dirty="0"/>
              <a:t>is a great tool for when we have a few different conditions we'd like to consider.</a:t>
            </a:r>
          </a:p>
          <a:p>
            <a:pPr marL="342900" indent="-342900">
              <a:buFont typeface="Arial"/>
              <a:buChar char="•"/>
            </a:pPr>
            <a:r>
              <a:rPr lang="en-US" sz="2400" dirty="0">
                <a:solidFill>
                  <a:srgbClr val="DC5924"/>
                </a:solidFill>
              </a:rPr>
              <a:t>else if </a:t>
            </a:r>
            <a:r>
              <a:rPr lang="en-US" sz="2400" dirty="0"/>
              <a:t>is limited, however. If we want to write a program with 25 different conditions, like a JavaScript cash register, we'd have to write </a:t>
            </a:r>
            <a:r>
              <a:rPr lang="en-US" sz="2400" i="1" dirty="0"/>
              <a:t>a lot</a:t>
            </a:r>
            <a:r>
              <a:rPr lang="en-US" sz="2400" dirty="0"/>
              <a:t> of code, and it can be difficult to read and understand.</a:t>
            </a:r>
          </a:p>
          <a:p>
            <a:pPr marL="342900" indent="-342900">
              <a:buFont typeface="Arial"/>
              <a:buChar char="•"/>
            </a:pPr>
            <a:r>
              <a:rPr lang="en-US" sz="2400" dirty="0"/>
              <a:t>To deal with times when you need many </a:t>
            </a:r>
            <a:r>
              <a:rPr lang="en-US" sz="2400" dirty="0">
                <a:solidFill>
                  <a:srgbClr val="DC5924"/>
                </a:solidFill>
              </a:rPr>
              <a:t>else if </a:t>
            </a:r>
            <a:r>
              <a:rPr lang="en-US" sz="2400" dirty="0"/>
              <a:t>conditions, we can turn to a </a:t>
            </a:r>
            <a:r>
              <a:rPr lang="en-US" sz="2400" dirty="0">
                <a:solidFill>
                  <a:srgbClr val="DC5924"/>
                </a:solidFill>
              </a:rPr>
              <a:t>switch </a:t>
            </a:r>
            <a:r>
              <a:rPr lang="en-US" sz="2400" dirty="0"/>
              <a:t>statement to write more concise and readable code.</a:t>
            </a:r>
          </a:p>
          <a:p>
            <a:pPr marL="342900" indent="-342900">
              <a:buFont typeface="Arial"/>
              <a:buChar char="•"/>
            </a:pPr>
            <a:endParaRPr lang="en-US" sz="2400" dirty="0">
              <a:solidFill>
                <a:srgbClr val="DC5924"/>
              </a:solidFill>
            </a:endParaRPr>
          </a:p>
          <a:p>
            <a:pPr marL="342900" indent="-342900">
              <a:buFont typeface="Arial"/>
              <a:buChar char="•"/>
            </a:pPr>
            <a:endParaRPr lang="en-US" sz="2400" dirty="0">
              <a:solidFill>
                <a:srgbClr val="DC5924"/>
              </a:solidFill>
            </a:endParaRPr>
          </a:p>
          <a:p>
            <a:pPr marL="342900" indent="-342900">
              <a:buFont typeface="Arial"/>
              <a:buChar char="•"/>
            </a:pPr>
            <a:endParaRPr lang="en-US" sz="2400" dirty="0">
              <a:solidFill>
                <a:srgbClr val="DC5924"/>
              </a:solidFill>
            </a:endParaRPr>
          </a:p>
          <a:p>
            <a:pPr marL="342900" indent="-342900">
              <a:buFont typeface="Arial"/>
              <a:buChar char="•"/>
            </a:pPr>
            <a:endParaRPr lang="en-US" sz="2400" dirty="0">
              <a:solidFill>
                <a:srgbClr val="DC5924"/>
              </a:solidFill>
            </a:endParaRPr>
          </a:p>
          <a:p>
            <a:pPr marL="342900" indent="-342900">
              <a:buFont typeface="Arial"/>
              <a:buChar char="•"/>
            </a:pPr>
            <a:endParaRPr lang="en-US" sz="2400" dirty="0">
              <a:solidFill>
                <a:srgbClr val="DC5924"/>
              </a:solidFill>
            </a:endParaRPr>
          </a:p>
        </p:txBody>
      </p:sp>
    </p:spTree>
    <p:extLst>
      <p:ext uri="{BB962C8B-B14F-4D97-AF65-F5344CB8AC3E}">
        <p14:creationId xmlns:p14="http://schemas.microsoft.com/office/powerpoint/2010/main" val="4222862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152718"/>
            <a:ext cx="7620000" cy="1371600"/>
          </a:xfrm>
        </p:spPr>
        <p:txBody>
          <a:bodyPr/>
          <a:lstStyle/>
          <a:p>
            <a:r>
              <a:rPr lang="en-US" dirty="0"/>
              <a:t>Introduction to JS: </a:t>
            </a:r>
            <a:r>
              <a:rPr lang="en-US" dirty="0">
                <a:solidFill>
                  <a:srgbClr val="0000FF"/>
                </a:solidFill>
              </a:rPr>
              <a:t>Data Types</a:t>
            </a:r>
          </a:p>
        </p:txBody>
      </p:sp>
      <p:sp>
        <p:nvSpPr>
          <p:cNvPr id="3" name="Content Placeholder 2"/>
          <p:cNvSpPr>
            <a:spLocks noGrp="1"/>
          </p:cNvSpPr>
          <p:nvPr>
            <p:ph idx="1"/>
          </p:nvPr>
        </p:nvSpPr>
        <p:spPr/>
        <p:txBody>
          <a:bodyPr>
            <a:normAutofit lnSpcReduction="10000"/>
          </a:bodyPr>
          <a:lstStyle/>
          <a:p>
            <a:r>
              <a:rPr lang="en-US" dirty="0">
                <a:solidFill>
                  <a:schemeClr val="accent3"/>
                </a:solidFill>
              </a:rPr>
              <a:t>The types include:</a:t>
            </a:r>
          </a:p>
          <a:p>
            <a:pPr marL="457200" indent="-457200">
              <a:buFont typeface="+mj-lt"/>
              <a:buAutoNum type="arabicPeriod"/>
            </a:pPr>
            <a:r>
              <a:rPr lang="en-US" i="1" dirty="0">
                <a:solidFill>
                  <a:schemeClr val="accent5"/>
                </a:solidFill>
              </a:rPr>
              <a:t>Strings</a:t>
            </a:r>
            <a:r>
              <a:rPr lang="en-US" dirty="0">
                <a:solidFill>
                  <a:schemeClr val="accent5"/>
                </a:solidFill>
              </a:rPr>
              <a:t> </a:t>
            </a:r>
            <a:r>
              <a:rPr lang="en-US" dirty="0"/>
              <a:t>— Any grouping of keyboard characters (letters, spaces, numbers, or symbols) surrounded by single quotes ('Hello') or double quotes ("World!"). In the example above, 'New York City' is a </a:t>
            </a:r>
            <a:r>
              <a:rPr lang="en-US" dirty="0">
                <a:solidFill>
                  <a:schemeClr val="accent2"/>
                </a:solidFill>
              </a:rPr>
              <a:t>string</a:t>
            </a:r>
            <a:r>
              <a:rPr lang="en-US" dirty="0"/>
              <a:t>.</a:t>
            </a:r>
          </a:p>
          <a:p>
            <a:pPr marL="457200" indent="-457200">
              <a:buFont typeface="+mj-lt"/>
              <a:buAutoNum type="arabicPeriod"/>
            </a:pPr>
            <a:r>
              <a:rPr lang="en-US" i="1" dirty="0">
                <a:solidFill>
                  <a:srgbClr val="DC5924"/>
                </a:solidFill>
              </a:rPr>
              <a:t>Numbers</a:t>
            </a:r>
            <a:r>
              <a:rPr lang="en-US" dirty="0">
                <a:solidFill>
                  <a:srgbClr val="DC5924"/>
                </a:solidFill>
              </a:rPr>
              <a:t> </a:t>
            </a:r>
            <a:r>
              <a:rPr lang="en-US" dirty="0"/>
              <a:t>— Any number, including numbers with decimals: 4, 1516, .002, 23.42. In the example above, 40.7 is a </a:t>
            </a:r>
            <a:r>
              <a:rPr lang="en-US" dirty="0">
                <a:solidFill>
                  <a:srgbClr val="F5C201"/>
                </a:solidFill>
              </a:rPr>
              <a:t>number</a:t>
            </a:r>
            <a:r>
              <a:rPr lang="en-US" dirty="0"/>
              <a:t>.</a:t>
            </a:r>
          </a:p>
          <a:p>
            <a:pPr marL="457200" indent="-457200">
              <a:buFont typeface="+mj-lt"/>
              <a:buAutoNum type="arabicPeriod"/>
            </a:pPr>
            <a:r>
              <a:rPr lang="en-US" i="1" dirty="0">
                <a:solidFill>
                  <a:srgbClr val="DC5924"/>
                </a:solidFill>
              </a:rPr>
              <a:t>Booleans</a:t>
            </a:r>
            <a:r>
              <a:rPr lang="en-US" dirty="0">
                <a:solidFill>
                  <a:srgbClr val="DC5924"/>
                </a:solidFill>
              </a:rPr>
              <a:t> </a:t>
            </a:r>
            <a:r>
              <a:rPr lang="en-US" dirty="0"/>
              <a:t>— Either true or false, with no quotations. In the example above, true is a </a:t>
            </a:r>
            <a:r>
              <a:rPr lang="en-US" dirty="0" err="1">
                <a:solidFill>
                  <a:srgbClr val="F5C201"/>
                </a:solidFill>
              </a:rPr>
              <a:t>boolean</a:t>
            </a:r>
            <a:r>
              <a:rPr lang="en-US" dirty="0"/>
              <a:t>.</a:t>
            </a:r>
          </a:p>
          <a:p>
            <a:pPr marL="457200" indent="-457200">
              <a:buFont typeface="+mj-lt"/>
              <a:buAutoNum type="arabicPeriod"/>
            </a:pPr>
            <a:r>
              <a:rPr lang="en-US" i="1" dirty="0">
                <a:solidFill>
                  <a:srgbClr val="DC5924"/>
                </a:solidFill>
              </a:rPr>
              <a:t>Null</a:t>
            </a:r>
            <a:r>
              <a:rPr lang="en-US" dirty="0">
                <a:solidFill>
                  <a:srgbClr val="DC5924"/>
                </a:solidFill>
              </a:rPr>
              <a:t> </a:t>
            </a:r>
            <a:r>
              <a:rPr lang="en-US" dirty="0"/>
              <a:t>— Can only be </a:t>
            </a:r>
            <a:r>
              <a:rPr lang="en-US" dirty="0">
                <a:solidFill>
                  <a:srgbClr val="F5C201"/>
                </a:solidFill>
              </a:rPr>
              <a:t>null</a:t>
            </a:r>
            <a:r>
              <a:rPr lang="en-US" dirty="0"/>
              <a:t>. It represents the </a:t>
            </a:r>
            <a:r>
              <a:rPr lang="en-US" dirty="0">
                <a:solidFill>
                  <a:srgbClr val="F5C201"/>
                </a:solidFill>
              </a:rPr>
              <a:t>absence</a:t>
            </a:r>
            <a:r>
              <a:rPr lang="en-US" dirty="0"/>
              <a:t> of value.</a:t>
            </a:r>
          </a:p>
          <a:p>
            <a:pPr marL="457200" indent="-457200">
              <a:buFont typeface="+mj-lt"/>
              <a:buAutoNum type="arabicPeriod"/>
            </a:pPr>
            <a:endParaRPr lang="en-US" dirty="0"/>
          </a:p>
        </p:txBody>
      </p:sp>
      <p:sp>
        <p:nvSpPr>
          <p:cNvPr id="5" name="Rectangle 4"/>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35247278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152718"/>
            <a:ext cx="7620000" cy="1371600"/>
          </a:xfrm>
        </p:spPr>
        <p:txBody>
          <a:bodyPr>
            <a:normAutofit/>
          </a:bodyPr>
          <a:lstStyle/>
          <a:p>
            <a:r>
              <a:rPr lang="en-US" dirty="0" err="1"/>
              <a:t>Js</a:t>
            </a:r>
            <a:r>
              <a:rPr lang="en-US" dirty="0"/>
              <a:t>: Control flow</a:t>
            </a:r>
            <a:br>
              <a:rPr lang="en-US" dirty="0"/>
            </a:br>
            <a:r>
              <a:rPr lang="en-US" sz="2800" dirty="0">
                <a:solidFill>
                  <a:srgbClr val="0000FF"/>
                </a:solidFill>
              </a:rPr>
              <a:t>Switch Statement</a:t>
            </a:r>
          </a:p>
        </p:txBody>
      </p:sp>
      <p:sp>
        <p:nvSpPr>
          <p:cNvPr id="3" name="Content Placeholder 2"/>
          <p:cNvSpPr>
            <a:spLocks noGrp="1"/>
          </p:cNvSpPr>
          <p:nvPr>
            <p:ph idx="1"/>
          </p:nvPr>
        </p:nvSpPr>
        <p:spPr>
          <a:xfrm>
            <a:off x="1524000" y="1752600"/>
            <a:ext cx="8868833" cy="5105400"/>
          </a:xfrm>
        </p:spPr>
        <p:txBody>
          <a:bodyPr>
            <a:normAutofit/>
          </a:bodyPr>
          <a:lstStyle/>
          <a:p>
            <a:pPr marL="342900" indent="-342900">
              <a:buFont typeface="Arial"/>
              <a:buChar char="•"/>
            </a:pPr>
            <a:r>
              <a:rPr lang="en-US" sz="2400" dirty="0"/>
              <a:t>To a computer, a </a:t>
            </a:r>
            <a:r>
              <a:rPr lang="en-US" sz="2400" dirty="0">
                <a:solidFill>
                  <a:srgbClr val="DC5924"/>
                </a:solidFill>
              </a:rPr>
              <a:t>switch</a:t>
            </a:r>
            <a:r>
              <a:rPr lang="en-US" sz="2400" dirty="0"/>
              <a:t> statement and an </a:t>
            </a:r>
            <a:r>
              <a:rPr lang="en-US" sz="2400" dirty="0">
                <a:solidFill>
                  <a:srgbClr val="DC5924"/>
                </a:solidFill>
              </a:rPr>
              <a:t>if/else </a:t>
            </a:r>
            <a:r>
              <a:rPr lang="en-US" sz="2400" dirty="0"/>
              <a:t>statement are the same, but a </a:t>
            </a:r>
            <a:r>
              <a:rPr lang="en-US" sz="2400" dirty="0">
                <a:solidFill>
                  <a:srgbClr val="DC5924"/>
                </a:solidFill>
              </a:rPr>
              <a:t>switch</a:t>
            </a:r>
            <a:r>
              <a:rPr lang="en-US" sz="2400" dirty="0"/>
              <a:t> statement can be easier for other humans to read. Part of being a good developer is writing code that both computers and other humans can read.</a:t>
            </a:r>
          </a:p>
          <a:p>
            <a:pPr marL="342900" indent="-342900">
              <a:buFont typeface="Arial"/>
              <a:buChar char="•"/>
            </a:pPr>
            <a:r>
              <a:rPr lang="en-US" sz="2400" dirty="0">
                <a:solidFill>
                  <a:srgbClr val="DC5924"/>
                </a:solidFill>
              </a:rPr>
              <a:t>switch</a:t>
            </a:r>
            <a:r>
              <a:rPr lang="en-US" sz="2400" dirty="0"/>
              <a:t> statements look like this:</a:t>
            </a:r>
          </a:p>
          <a:p>
            <a:pPr marL="342900" indent="-342900">
              <a:buFont typeface="Arial"/>
              <a:buChar char="•"/>
            </a:pPr>
            <a:endParaRPr lang="en-US" sz="2400" dirty="0">
              <a:solidFill>
                <a:srgbClr val="DC5924"/>
              </a:solidFill>
            </a:endParaRPr>
          </a:p>
        </p:txBody>
      </p:sp>
    </p:spTree>
    <p:extLst>
      <p:ext uri="{BB962C8B-B14F-4D97-AF65-F5344CB8AC3E}">
        <p14:creationId xmlns:p14="http://schemas.microsoft.com/office/powerpoint/2010/main" val="28198951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2540000" y="1524316"/>
          <a:ext cx="6096000" cy="52730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370840">
                <a:tc>
                  <a:txBody>
                    <a:bodyPr/>
                    <a:lstStyle/>
                    <a:p>
                      <a:r>
                        <a:rPr lang="en-US" sz="2000" b="0" dirty="0">
                          <a:solidFill>
                            <a:srgbClr val="526DB0"/>
                          </a:solidFill>
                        </a:rPr>
                        <a:t>let </a:t>
                      </a:r>
                      <a:r>
                        <a:rPr lang="en-US" sz="2000" b="0" dirty="0" err="1">
                          <a:solidFill>
                            <a:srgbClr val="526DB0"/>
                          </a:solidFill>
                        </a:rPr>
                        <a:t>groceryItem</a:t>
                      </a:r>
                      <a:r>
                        <a:rPr lang="en-US" sz="2000" b="0" dirty="0">
                          <a:solidFill>
                            <a:srgbClr val="526DB0"/>
                          </a:solidFill>
                        </a:rPr>
                        <a:t> </a:t>
                      </a:r>
                      <a:r>
                        <a:rPr lang="en-US" sz="2000" b="0" dirty="0"/>
                        <a:t>= '</a:t>
                      </a:r>
                      <a:r>
                        <a:rPr lang="en-US" sz="2000" b="0" dirty="0">
                          <a:solidFill>
                            <a:schemeClr val="accent2"/>
                          </a:solidFill>
                        </a:rPr>
                        <a:t>papaya</a:t>
                      </a:r>
                      <a:r>
                        <a:rPr lang="en-US" sz="2000" b="0" dirty="0"/>
                        <a:t>';</a:t>
                      </a:r>
                    </a:p>
                    <a:p>
                      <a:endParaRPr lang="en-US" sz="2000" b="0" dirty="0"/>
                    </a:p>
                    <a:p>
                      <a:endParaRPr lang="en-US" sz="2000" b="0" dirty="0"/>
                    </a:p>
                    <a:p>
                      <a:r>
                        <a:rPr lang="en-US" sz="2000" b="0" dirty="0"/>
                        <a:t> </a:t>
                      </a:r>
                      <a:r>
                        <a:rPr lang="en-US" sz="2000" b="0" dirty="0">
                          <a:solidFill>
                            <a:srgbClr val="526DB0"/>
                          </a:solidFill>
                        </a:rPr>
                        <a:t>switch </a:t>
                      </a:r>
                      <a:r>
                        <a:rPr lang="en-US" sz="2000" b="0" dirty="0"/>
                        <a:t>(</a:t>
                      </a:r>
                      <a:r>
                        <a:rPr lang="en-US" sz="2000" b="0" dirty="0" err="1">
                          <a:solidFill>
                            <a:schemeClr val="tx2"/>
                          </a:solidFill>
                        </a:rPr>
                        <a:t>groceryItem</a:t>
                      </a:r>
                      <a:r>
                        <a:rPr lang="en-US" sz="2000" b="0" dirty="0"/>
                        <a:t>) {</a:t>
                      </a:r>
                    </a:p>
                    <a:p>
                      <a:r>
                        <a:rPr lang="en-US" sz="2000" b="0" dirty="0"/>
                        <a:t> </a:t>
                      </a:r>
                      <a:r>
                        <a:rPr lang="en-US" sz="2000" b="0" dirty="0">
                          <a:solidFill>
                            <a:schemeClr val="accent3"/>
                          </a:solidFill>
                        </a:rPr>
                        <a:t>case </a:t>
                      </a:r>
                      <a:r>
                        <a:rPr lang="en-US" sz="2000" b="0" dirty="0"/>
                        <a:t>'</a:t>
                      </a:r>
                      <a:r>
                        <a:rPr lang="en-US" sz="2000" b="0" dirty="0">
                          <a:solidFill>
                            <a:srgbClr val="F5C201"/>
                          </a:solidFill>
                        </a:rPr>
                        <a:t>tomato</a:t>
                      </a:r>
                      <a:r>
                        <a:rPr lang="en-US" sz="2000" b="0" dirty="0"/>
                        <a:t>': </a:t>
                      </a:r>
                    </a:p>
                    <a:p>
                      <a:r>
                        <a:rPr lang="en-US" sz="2000" b="0" dirty="0" err="1">
                          <a:solidFill>
                            <a:srgbClr val="D1282E"/>
                          </a:solidFill>
                        </a:rPr>
                        <a:t>console</a:t>
                      </a:r>
                      <a:r>
                        <a:rPr lang="en-US" sz="2000" b="0" dirty="0" err="1"/>
                        <a:t>.</a:t>
                      </a:r>
                      <a:r>
                        <a:rPr lang="en-US" sz="2000" b="0" dirty="0" err="1">
                          <a:solidFill>
                            <a:srgbClr val="CCFFCC"/>
                          </a:solidFill>
                        </a:rPr>
                        <a:t>log</a:t>
                      </a:r>
                      <a:r>
                        <a:rPr lang="en-US" sz="2000" b="0" dirty="0"/>
                        <a:t>('</a:t>
                      </a:r>
                      <a:r>
                        <a:rPr lang="en-US" sz="2000" b="0" dirty="0">
                          <a:solidFill>
                            <a:srgbClr val="F5C201"/>
                          </a:solidFill>
                        </a:rPr>
                        <a:t>Tomatoes are $0.49</a:t>
                      </a:r>
                      <a:r>
                        <a:rPr lang="en-US" sz="2000" b="0" dirty="0"/>
                        <a:t>');</a:t>
                      </a:r>
                    </a:p>
                    <a:p>
                      <a:r>
                        <a:rPr lang="en-US" sz="2000" b="0" dirty="0"/>
                        <a:t> </a:t>
                      </a:r>
                      <a:r>
                        <a:rPr lang="en-US" sz="2000" b="0" dirty="0">
                          <a:solidFill>
                            <a:srgbClr val="526DB0"/>
                          </a:solidFill>
                        </a:rPr>
                        <a:t>break</a:t>
                      </a:r>
                      <a:r>
                        <a:rPr lang="en-US" sz="2000" b="0" dirty="0"/>
                        <a:t>; </a:t>
                      </a:r>
                    </a:p>
                    <a:p>
                      <a:r>
                        <a:rPr lang="en-US" sz="2000" b="0" dirty="0">
                          <a:solidFill>
                            <a:srgbClr val="526DB0"/>
                          </a:solidFill>
                        </a:rPr>
                        <a:t>case</a:t>
                      </a:r>
                      <a:r>
                        <a:rPr lang="en-US" sz="2000" b="0" dirty="0"/>
                        <a:t> '</a:t>
                      </a:r>
                      <a:r>
                        <a:rPr lang="en-US" sz="2000" b="0" dirty="0">
                          <a:solidFill>
                            <a:srgbClr val="F5C201"/>
                          </a:solidFill>
                        </a:rPr>
                        <a:t>lime</a:t>
                      </a:r>
                      <a:r>
                        <a:rPr lang="en-US" sz="2000" b="0" dirty="0"/>
                        <a:t>':</a:t>
                      </a:r>
                    </a:p>
                    <a:p>
                      <a:r>
                        <a:rPr lang="en-US" sz="2000" b="0" dirty="0"/>
                        <a:t> </a:t>
                      </a:r>
                      <a:r>
                        <a:rPr lang="en-US" sz="2000" b="0" dirty="0" err="1">
                          <a:solidFill>
                            <a:srgbClr val="D1282E"/>
                          </a:solidFill>
                        </a:rPr>
                        <a:t>console</a:t>
                      </a:r>
                      <a:r>
                        <a:rPr lang="en-US" sz="2000" b="0" dirty="0" err="1">
                          <a:solidFill>
                            <a:srgbClr val="CCFFCC"/>
                          </a:solidFill>
                        </a:rPr>
                        <a:t>.log</a:t>
                      </a:r>
                      <a:r>
                        <a:rPr lang="en-US" sz="2000" b="0" dirty="0"/>
                        <a:t>('</a:t>
                      </a:r>
                      <a:r>
                        <a:rPr lang="en-US" sz="2000" b="0" dirty="0">
                          <a:solidFill>
                            <a:srgbClr val="F5C201"/>
                          </a:solidFill>
                        </a:rPr>
                        <a:t>Limes are $1.49</a:t>
                      </a:r>
                      <a:r>
                        <a:rPr lang="en-US" sz="2000" b="0" dirty="0"/>
                        <a:t>');</a:t>
                      </a:r>
                    </a:p>
                    <a:p>
                      <a:r>
                        <a:rPr lang="en-US" sz="2000" b="0" dirty="0"/>
                        <a:t> </a:t>
                      </a:r>
                      <a:r>
                        <a:rPr lang="en-US" sz="2000" b="0" dirty="0">
                          <a:solidFill>
                            <a:srgbClr val="526DB0"/>
                          </a:solidFill>
                        </a:rPr>
                        <a:t>break</a:t>
                      </a:r>
                      <a:r>
                        <a:rPr lang="en-US" sz="2000" b="0" dirty="0"/>
                        <a:t>; </a:t>
                      </a:r>
                    </a:p>
                    <a:p>
                      <a:r>
                        <a:rPr lang="en-US" sz="2000" b="0" dirty="0">
                          <a:solidFill>
                            <a:srgbClr val="526DB0"/>
                          </a:solidFill>
                        </a:rPr>
                        <a:t>case</a:t>
                      </a:r>
                      <a:r>
                        <a:rPr lang="en-US" sz="2000" b="0" dirty="0"/>
                        <a:t> '</a:t>
                      </a:r>
                      <a:r>
                        <a:rPr lang="en-US" sz="2000" b="0" dirty="0">
                          <a:solidFill>
                            <a:srgbClr val="F5C201"/>
                          </a:solidFill>
                        </a:rPr>
                        <a:t>papaya</a:t>
                      </a:r>
                      <a:r>
                        <a:rPr lang="en-US" sz="2000" b="0" dirty="0"/>
                        <a:t>':</a:t>
                      </a:r>
                    </a:p>
                    <a:p>
                      <a:r>
                        <a:rPr lang="en-US" sz="2000" b="0" dirty="0"/>
                        <a:t> </a:t>
                      </a:r>
                      <a:r>
                        <a:rPr lang="en-US" sz="2000" b="0" dirty="0" err="1">
                          <a:solidFill>
                            <a:srgbClr val="D1282E"/>
                          </a:solidFill>
                        </a:rPr>
                        <a:t>console</a:t>
                      </a:r>
                      <a:r>
                        <a:rPr lang="en-US" sz="2000" b="0" dirty="0" err="1"/>
                        <a:t>.</a:t>
                      </a:r>
                      <a:r>
                        <a:rPr lang="en-US" sz="2000" b="0" dirty="0" err="1">
                          <a:solidFill>
                            <a:srgbClr val="CCFFCC"/>
                          </a:solidFill>
                        </a:rPr>
                        <a:t>log</a:t>
                      </a:r>
                      <a:r>
                        <a:rPr lang="en-US" sz="2000" b="0" dirty="0"/>
                        <a:t>('</a:t>
                      </a:r>
                      <a:r>
                        <a:rPr lang="en-US" sz="2000" b="0" dirty="0">
                          <a:solidFill>
                            <a:srgbClr val="F5C201"/>
                          </a:solidFill>
                        </a:rPr>
                        <a:t>Papayas are $1.29</a:t>
                      </a:r>
                      <a:r>
                        <a:rPr lang="en-US" sz="2000" b="0" dirty="0"/>
                        <a:t>');</a:t>
                      </a:r>
                    </a:p>
                    <a:p>
                      <a:r>
                        <a:rPr lang="en-US" sz="2000" b="0" dirty="0"/>
                        <a:t> </a:t>
                      </a:r>
                      <a:r>
                        <a:rPr lang="en-US" sz="2000" b="0" dirty="0">
                          <a:solidFill>
                            <a:srgbClr val="526DB0"/>
                          </a:solidFill>
                        </a:rPr>
                        <a:t>break</a:t>
                      </a:r>
                      <a:r>
                        <a:rPr lang="en-US" sz="2000" b="0" dirty="0"/>
                        <a:t>; </a:t>
                      </a:r>
                    </a:p>
                    <a:p>
                      <a:r>
                        <a:rPr lang="en-US" sz="2000" b="0" dirty="0">
                          <a:solidFill>
                            <a:srgbClr val="526DB0"/>
                          </a:solidFill>
                        </a:rPr>
                        <a:t>default</a:t>
                      </a:r>
                      <a:r>
                        <a:rPr lang="en-US" sz="2000" b="0" dirty="0"/>
                        <a:t>: </a:t>
                      </a:r>
                    </a:p>
                    <a:p>
                      <a:r>
                        <a:rPr lang="en-US" sz="2000" b="0" dirty="0" err="1">
                          <a:solidFill>
                            <a:srgbClr val="D1282E"/>
                          </a:solidFill>
                        </a:rPr>
                        <a:t>console</a:t>
                      </a:r>
                      <a:r>
                        <a:rPr lang="en-US" sz="2000" b="0" dirty="0" err="1"/>
                        <a:t>.</a:t>
                      </a:r>
                      <a:r>
                        <a:rPr lang="en-US" sz="2000" b="0" dirty="0" err="1">
                          <a:solidFill>
                            <a:srgbClr val="CCFFCC"/>
                          </a:solidFill>
                        </a:rPr>
                        <a:t>log</a:t>
                      </a:r>
                      <a:r>
                        <a:rPr lang="en-US" sz="2000" b="0" dirty="0"/>
                        <a:t>('</a:t>
                      </a:r>
                      <a:r>
                        <a:rPr lang="en-US" sz="2000" b="0" dirty="0">
                          <a:solidFill>
                            <a:srgbClr val="F5C201"/>
                          </a:solidFill>
                        </a:rPr>
                        <a:t>Invalid item</a:t>
                      </a:r>
                      <a:r>
                        <a:rPr lang="en-US" sz="2000" b="0" dirty="0"/>
                        <a:t>');</a:t>
                      </a:r>
                    </a:p>
                    <a:p>
                      <a:r>
                        <a:rPr lang="en-US" sz="2000" b="0" dirty="0"/>
                        <a:t> </a:t>
                      </a:r>
                      <a:r>
                        <a:rPr lang="en-US" sz="2000" b="0" dirty="0">
                          <a:solidFill>
                            <a:srgbClr val="526DB0"/>
                          </a:solidFill>
                        </a:rPr>
                        <a:t>break</a:t>
                      </a:r>
                      <a:r>
                        <a:rPr lang="en-US" sz="2000" b="0" dirty="0"/>
                        <a:t>;</a:t>
                      </a:r>
                    </a:p>
                    <a:p>
                      <a:r>
                        <a:rPr lang="en-US" sz="2000" b="0" dirty="0"/>
                        <a:t> }</a:t>
                      </a:r>
                    </a:p>
                  </a:txBody>
                  <a:tcPr>
                    <a:solidFill>
                      <a:srgbClr val="000000"/>
                    </a:solidFill>
                  </a:tcPr>
                </a:tc>
                <a:extLst>
                  <a:ext uri="{0D108BD9-81ED-4DB2-BD59-A6C34878D82A}">
                    <a16:rowId xmlns:a16="http://schemas.microsoft.com/office/drawing/2014/main" val="10000"/>
                  </a:ext>
                </a:extLst>
              </a:tr>
            </a:tbl>
          </a:graphicData>
        </a:graphic>
      </p:graphicFrame>
      <p:sp>
        <p:nvSpPr>
          <p:cNvPr id="5" name="Title 1"/>
          <p:cNvSpPr>
            <a:spLocks noGrp="1"/>
          </p:cNvSpPr>
          <p:nvPr>
            <p:ph type="title"/>
          </p:nvPr>
        </p:nvSpPr>
        <p:spPr>
          <a:xfrm>
            <a:off x="1981200" y="152718"/>
            <a:ext cx="7620000" cy="1371600"/>
          </a:xfrm>
        </p:spPr>
        <p:txBody>
          <a:bodyPr>
            <a:normAutofit/>
          </a:bodyPr>
          <a:lstStyle/>
          <a:p>
            <a:r>
              <a:rPr lang="en-US" dirty="0" err="1"/>
              <a:t>Js</a:t>
            </a:r>
            <a:r>
              <a:rPr lang="en-US" dirty="0"/>
              <a:t>: Control flow</a:t>
            </a:r>
            <a:br>
              <a:rPr lang="en-US" dirty="0"/>
            </a:br>
            <a:r>
              <a:rPr lang="en-US" sz="2800" dirty="0">
                <a:solidFill>
                  <a:srgbClr val="0000FF"/>
                </a:solidFill>
              </a:rPr>
              <a:t>Switch Statement</a:t>
            </a:r>
          </a:p>
        </p:txBody>
      </p:sp>
      <p:sp>
        <p:nvSpPr>
          <p:cNvPr id="6" name="Rectangle 5"/>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24152527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152718"/>
            <a:ext cx="7620000" cy="1371600"/>
          </a:xfrm>
        </p:spPr>
        <p:txBody>
          <a:bodyPr>
            <a:normAutofit/>
          </a:bodyPr>
          <a:lstStyle/>
          <a:p>
            <a:r>
              <a:rPr lang="en-US" dirty="0" err="1"/>
              <a:t>Js</a:t>
            </a:r>
            <a:r>
              <a:rPr lang="en-US" dirty="0"/>
              <a:t>: Control flow</a:t>
            </a:r>
            <a:br>
              <a:rPr lang="en-US" dirty="0"/>
            </a:br>
            <a:r>
              <a:rPr lang="en-US" sz="2800" dirty="0">
                <a:solidFill>
                  <a:srgbClr val="0000FF"/>
                </a:solidFill>
              </a:rPr>
              <a:t>Switch Statement</a:t>
            </a:r>
          </a:p>
        </p:txBody>
      </p:sp>
      <p:sp>
        <p:nvSpPr>
          <p:cNvPr id="3" name="Content Placeholder 2"/>
          <p:cNvSpPr>
            <a:spLocks noGrp="1"/>
          </p:cNvSpPr>
          <p:nvPr>
            <p:ph idx="1"/>
          </p:nvPr>
        </p:nvSpPr>
        <p:spPr>
          <a:xfrm>
            <a:off x="1524000" y="1524318"/>
            <a:ext cx="8890000" cy="5333682"/>
          </a:xfrm>
        </p:spPr>
        <p:txBody>
          <a:bodyPr>
            <a:normAutofit fontScale="77500" lnSpcReduction="20000"/>
          </a:bodyPr>
          <a:lstStyle/>
          <a:p>
            <a:r>
              <a:rPr lang="en-US" dirty="0">
                <a:solidFill>
                  <a:schemeClr val="accent3"/>
                </a:solidFill>
              </a:rPr>
              <a:t>Code Explanation:</a:t>
            </a:r>
          </a:p>
          <a:p>
            <a:pPr marL="457200" indent="-457200">
              <a:buFont typeface="+mj-lt"/>
              <a:buAutoNum type="arabicPeriod"/>
            </a:pPr>
            <a:r>
              <a:rPr lang="en-US" dirty="0"/>
              <a:t>The </a:t>
            </a:r>
            <a:r>
              <a:rPr lang="en-US" dirty="0">
                <a:solidFill>
                  <a:schemeClr val="accent5"/>
                </a:solidFill>
              </a:rPr>
              <a:t>switch</a:t>
            </a:r>
            <a:r>
              <a:rPr lang="en-US" dirty="0"/>
              <a:t> keyword initiates the statement and is followed by </a:t>
            </a:r>
            <a:r>
              <a:rPr lang="en-US" dirty="0">
                <a:solidFill>
                  <a:srgbClr val="DC5924"/>
                </a:solidFill>
              </a:rPr>
              <a:t>( ... )</a:t>
            </a:r>
            <a:r>
              <a:rPr lang="en-US" dirty="0"/>
              <a:t>, which contains the condition that each </a:t>
            </a:r>
            <a:r>
              <a:rPr lang="en-US" dirty="0">
                <a:solidFill>
                  <a:srgbClr val="DC5924"/>
                </a:solidFill>
              </a:rPr>
              <a:t>case</a:t>
            </a:r>
            <a:r>
              <a:rPr lang="en-US" dirty="0"/>
              <a:t> will compare to. In the example, the condition is </a:t>
            </a:r>
            <a:r>
              <a:rPr lang="en-US" dirty="0" err="1">
                <a:solidFill>
                  <a:srgbClr val="DC5924"/>
                </a:solidFill>
              </a:rPr>
              <a:t>groceryItem</a:t>
            </a:r>
            <a:r>
              <a:rPr lang="en-US" dirty="0"/>
              <a:t>.</a:t>
            </a:r>
          </a:p>
          <a:p>
            <a:pPr marL="457200" indent="-457200">
              <a:buFont typeface="+mj-lt"/>
              <a:buAutoNum type="arabicPeriod"/>
            </a:pPr>
            <a:r>
              <a:rPr lang="en-US" dirty="0"/>
              <a:t>Inside the block</a:t>
            </a:r>
            <a:r>
              <a:rPr lang="en-US" dirty="0">
                <a:solidFill>
                  <a:srgbClr val="DC5924"/>
                </a:solidFill>
              </a:rPr>
              <a:t>, { ... }</a:t>
            </a:r>
            <a:r>
              <a:rPr lang="en-US" dirty="0"/>
              <a:t>, there are </a:t>
            </a:r>
            <a:r>
              <a:rPr lang="en-US" dirty="0">
                <a:solidFill>
                  <a:srgbClr val="DC5924"/>
                </a:solidFill>
              </a:rPr>
              <a:t>case</a:t>
            </a:r>
            <a:r>
              <a:rPr lang="en-US" dirty="0"/>
              <a:t>s. </a:t>
            </a:r>
            <a:r>
              <a:rPr lang="en-US" dirty="0">
                <a:solidFill>
                  <a:srgbClr val="DC5924"/>
                </a:solidFill>
              </a:rPr>
              <a:t>case</a:t>
            </a:r>
            <a:r>
              <a:rPr lang="en-US" dirty="0"/>
              <a:t> is like the </a:t>
            </a:r>
            <a:r>
              <a:rPr lang="en-US" dirty="0">
                <a:solidFill>
                  <a:srgbClr val="DC5924"/>
                </a:solidFill>
              </a:rPr>
              <a:t>else if </a:t>
            </a:r>
            <a:r>
              <a:rPr lang="en-US" dirty="0"/>
              <a:t>part of an </a:t>
            </a:r>
            <a:r>
              <a:rPr lang="en-US" dirty="0">
                <a:solidFill>
                  <a:srgbClr val="DC5924"/>
                </a:solidFill>
              </a:rPr>
              <a:t>if/else if/else </a:t>
            </a:r>
            <a:r>
              <a:rPr lang="en-US" dirty="0"/>
              <a:t>statement. The word following the first </a:t>
            </a:r>
            <a:r>
              <a:rPr lang="en-US" dirty="0">
                <a:solidFill>
                  <a:srgbClr val="DC5924"/>
                </a:solidFill>
              </a:rPr>
              <a:t>case</a:t>
            </a:r>
            <a:r>
              <a:rPr lang="en-US" dirty="0"/>
              <a:t> is '</a:t>
            </a:r>
            <a:r>
              <a:rPr lang="en-US" dirty="0">
                <a:solidFill>
                  <a:srgbClr val="DC5924"/>
                </a:solidFill>
              </a:rPr>
              <a:t>tomato</a:t>
            </a:r>
            <a:r>
              <a:rPr lang="en-US" dirty="0"/>
              <a:t>'. If </a:t>
            </a:r>
            <a:r>
              <a:rPr lang="en-US" dirty="0" err="1"/>
              <a:t>groceryItem</a:t>
            </a:r>
            <a:r>
              <a:rPr lang="en-US" dirty="0"/>
              <a:t> </a:t>
            </a:r>
            <a:r>
              <a:rPr lang="en-US" dirty="0" err="1"/>
              <a:t>equalled</a:t>
            </a:r>
            <a:r>
              <a:rPr lang="en-US" dirty="0"/>
              <a:t> 'tomato', that case's </a:t>
            </a:r>
            <a:r>
              <a:rPr lang="en-US" dirty="0" err="1">
                <a:solidFill>
                  <a:srgbClr val="DC5924"/>
                </a:solidFill>
              </a:rPr>
              <a:t>console.log</a:t>
            </a:r>
            <a:r>
              <a:rPr lang="en-US" dirty="0">
                <a:solidFill>
                  <a:srgbClr val="DC5924"/>
                </a:solidFill>
              </a:rPr>
              <a:t>() </a:t>
            </a:r>
            <a:r>
              <a:rPr lang="en-US" dirty="0"/>
              <a:t>would run.</a:t>
            </a:r>
          </a:p>
          <a:p>
            <a:pPr marL="457200" indent="-457200">
              <a:buFont typeface="+mj-lt"/>
              <a:buAutoNum type="arabicPeriod"/>
            </a:pPr>
            <a:r>
              <a:rPr lang="en-US" dirty="0" err="1">
                <a:solidFill>
                  <a:srgbClr val="DC5924"/>
                </a:solidFill>
              </a:rPr>
              <a:t>groceryItem</a:t>
            </a:r>
            <a:r>
              <a:rPr lang="en-US" dirty="0">
                <a:solidFill>
                  <a:srgbClr val="DC5924"/>
                </a:solidFill>
              </a:rPr>
              <a:t> </a:t>
            </a:r>
            <a:r>
              <a:rPr lang="en-US" dirty="0"/>
              <a:t>equals '</a:t>
            </a:r>
            <a:r>
              <a:rPr lang="en-US" dirty="0">
                <a:solidFill>
                  <a:srgbClr val="DC5924"/>
                </a:solidFill>
              </a:rPr>
              <a:t>papaya</a:t>
            </a:r>
            <a:r>
              <a:rPr lang="en-US" dirty="0"/>
              <a:t>', so the first and second </a:t>
            </a:r>
            <a:r>
              <a:rPr lang="en-US" dirty="0">
                <a:solidFill>
                  <a:srgbClr val="DC5924"/>
                </a:solidFill>
              </a:rPr>
              <a:t>case</a:t>
            </a:r>
            <a:r>
              <a:rPr lang="en-US" dirty="0"/>
              <a:t> statements are skipped. The third </a:t>
            </a:r>
            <a:r>
              <a:rPr lang="en-US" dirty="0">
                <a:solidFill>
                  <a:srgbClr val="DC5924"/>
                </a:solidFill>
              </a:rPr>
              <a:t>case</a:t>
            </a:r>
            <a:r>
              <a:rPr lang="en-US" dirty="0"/>
              <a:t> runs since the </a:t>
            </a:r>
            <a:r>
              <a:rPr lang="en-US" dirty="0">
                <a:solidFill>
                  <a:srgbClr val="DC5924"/>
                </a:solidFill>
              </a:rPr>
              <a:t>case</a:t>
            </a:r>
            <a:r>
              <a:rPr lang="en-US" dirty="0"/>
              <a:t> is '</a:t>
            </a:r>
            <a:r>
              <a:rPr lang="en-US" dirty="0">
                <a:solidFill>
                  <a:srgbClr val="DC5924"/>
                </a:solidFill>
              </a:rPr>
              <a:t>papaya</a:t>
            </a:r>
            <a:r>
              <a:rPr lang="en-US" dirty="0"/>
              <a:t>', which matches </a:t>
            </a:r>
            <a:r>
              <a:rPr lang="en-US" dirty="0" err="1">
                <a:solidFill>
                  <a:srgbClr val="DC5924"/>
                </a:solidFill>
              </a:rPr>
              <a:t>groceryItem's</a:t>
            </a:r>
            <a:r>
              <a:rPr lang="en-US" dirty="0">
                <a:solidFill>
                  <a:srgbClr val="DC5924"/>
                </a:solidFill>
              </a:rPr>
              <a:t> </a:t>
            </a:r>
            <a:r>
              <a:rPr lang="en-US" dirty="0"/>
              <a:t>value. This particular program will log </a:t>
            </a:r>
            <a:r>
              <a:rPr lang="en-US" dirty="0">
                <a:solidFill>
                  <a:srgbClr val="DC5924"/>
                </a:solidFill>
              </a:rPr>
              <a:t>Papayas are $1.29.</a:t>
            </a:r>
          </a:p>
          <a:p>
            <a:pPr marL="457200" indent="-457200">
              <a:buFont typeface="+mj-lt"/>
              <a:buAutoNum type="arabicPeriod"/>
            </a:pPr>
            <a:r>
              <a:rPr lang="en-US" dirty="0"/>
              <a:t>Then the program stops with the </a:t>
            </a:r>
            <a:r>
              <a:rPr lang="en-US" dirty="0">
                <a:solidFill>
                  <a:srgbClr val="DC5924"/>
                </a:solidFill>
              </a:rPr>
              <a:t>break</a:t>
            </a:r>
            <a:r>
              <a:rPr lang="en-US" dirty="0"/>
              <a:t> keyword. This keyword will prevent the </a:t>
            </a:r>
            <a:r>
              <a:rPr lang="en-US" dirty="0">
                <a:solidFill>
                  <a:srgbClr val="DC5924"/>
                </a:solidFill>
              </a:rPr>
              <a:t>switch</a:t>
            </a:r>
            <a:r>
              <a:rPr lang="en-US" dirty="0"/>
              <a:t> statement from executing any more of its code. Without adding </a:t>
            </a:r>
            <a:r>
              <a:rPr lang="en-US" dirty="0">
                <a:solidFill>
                  <a:srgbClr val="DC5924"/>
                </a:solidFill>
              </a:rPr>
              <a:t>break</a:t>
            </a:r>
            <a:r>
              <a:rPr lang="en-US" dirty="0"/>
              <a:t> at the end of each case, the program will execute the code for all matching cases and the default code as well. This behavior is different from </a:t>
            </a:r>
            <a:r>
              <a:rPr lang="en-US" dirty="0">
                <a:solidFill>
                  <a:srgbClr val="DC5924"/>
                </a:solidFill>
              </a:rPr>
              <a:t>if/else </a:t>
            </a:r>
            <a:r>
              <a:rPr lang="en-US" dirty="0"/>
              <a:t>conditional statements which execute only one block of code. </a:t>
            </a:r>
          </a:p>
          <a:p>
            <a:pPr marL="457200" indent="-457200">
              <a:buFont typeface="+mj-lt"/>
              <a:buAutoNum type="arabicPeriod"/>
            </a:pPr>
            <a:r>
              <a:rPr lang="en-US" dirty="0"/>
              <a:t>At the end of each </a:t>
            </a:r>
            <a:r>
              <a:rPr lang="en-US" dirty="0">
                <a:solidFill>
                  <a:srgbClr val="DC5924"/>
                </a:solidFill>
              </a:rPr>
              <a:t>switch</a:t>
            </a:r>
            <a:r>
              <a:rPr lang="en-US" dirty="0"/>
              <a:t> statement, there is a </a:t>
            </a:r>
            <a:r>
              <a:rPr lang="en-US" dirty="0">
                <a:solidFill>
                  <a:srgbClr val="DC5924"/>
                </a:solidFill>
              </a:rPr>
              <a:t>default</a:t>
            </a:r>
            <a:r>
              <a:rPr lang="en-US" dirty="0"/>
              <a:t> condition. If none of the </a:t>
            </a:r>
            <a:r>
              <a:rPr lang="en-US" dirty="0">
                <a:solidFill>
                  <a:srgbClr val="DC5924"/>
                </a:solidFill>
              </a:rPr>
              <a:t>case</a:t>
            </a:r>
            <a:r>
              <a:rPr lang="en-US" dirty="0"/>
              <a:t>s are true, then this code will run.</a:t>
            </a:r>
          </a:p>
          <a:p>
            <a:endParaRPr lang="en-US" dirty="0"/>
          </a:p>
        </p:txBody>
      </p:sp>
      <p:sp>
        <p:nvSpPr>
          <p:cNvPr id="5" name="Rectangle 4"/>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25322003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152718"/>
            <a:ext cx="7620000" cy="1371600"/>
          </a:xfrm>
        </p:spPr>
        <p:txBody>
          <a:bodyPr>
            <a:normAutofit/>
          </a:bodyPr>
          <a:lstStyle/>
          <a:p>
            <a:r>
              <a:rPr lang="en-US" dirty="0" err="1"/>
              <a:t>Js</a:t>
            </a:r>
            <a:r>
              <a:rPr lang="en-US" dirty="0"/>
              <a:t>: Control flow</a:t>
            </a:r>
            <a:br>
              <a:rPr lang="en-US" dirty="0"/>
            </a:br>
            <a:r>
              <a:rPr lang="en-US" sz="2800" dirty="0">
                <a:solidFill>
                  <a:srgbClr val="0000FF"/>
                </a:solidFill>
              </a:rPr>
              <a:t>Ternary Operator</a:t>
            </a:r>
          </a:p>
        </p:txBody>
      </p:sp>
      <p:sp>
        <p:nvSpPr>
          <p:cNvPr id="3" name="Content Placeholder 2"/>
          <p:cNvSpPr>
            <a:spLocks noGrp="1"/>
          </p:cNvSpPr>
          <p:nvPr>
            <p:ph idx="1"/>
          </p:nvPr>
        </p:nvSpPr>
        <p:spPr>
          <a:xfrm>
            <a:off x="1524000" y="1752600"/>
            <a:ext cx="8868833" cy="5105400"/>
          </a:xfrm>
        </p:spPr>
        <p:txBody>
          <a:bodyPr>
            <a:normAutofit/>
          </a:bodyPr>
          <a:lstStyle/>
          <a:p>
            <a:pPr marL="342900" indent="-342900">
              <a:buFont typeface="Arial"/>
              <a:buChar char="•"/>
            </a:pPr>
            <a:r>
              <a:rPr lang="en-US" sz="2400" dirty="0"/>
              <a:t>we learned shorthand for writing multiple </a:t>
            </a:r>
            <a:r>
              <a:rPr lang="en-US" sz="2400" dirty="0">
                <a:solidFill>
                  <a:srgbClr val="DC5924"/>
                </a:solidFill>
              </a:rPr>
              <a:t>if/else if/else </a:t>
            </a:r>
            <a:r>
              <a:rPr lang="en-US" sz="2400" dirty="0"/>
              <a:t>statements to make them easier to read. JavaScript also provides a way to shorten simple </a:t>
            </a:r>
            <a:r>
              <a:rPr lang="en-US" sz="2400" dirty="0">
                <a:solidFill>
                  <a:srgbClr val="DC5924"/>
                </a:solidFill>
              </a:rPr>
              <a:t>if/else </a:t>
            </a:r>
            <a:r>
              <a:rPr lang="en-US" sz="2400" dirty="0"/>
              <a:t>statements called the </a:t>
            </a:r>
            <a:r>
              <a:rPr lang="en-US" sz="2400" i="1" dirty="0">
                <a:solidFill>
                  <a:schemeClr val="accent3"/>
                </a:solidFill>
              </a:rPr>
              <a:t>ternary operator</a:t>
            </a:r>
            <a:r>
              <a:rPr lang="en-US" sz="2400" dirty="0"/>
              <a:t>.</a:t>
            </a:r>
          </a:p>
          <a:p>
            <a:pPr marL="342900" indent="-342900">
              <a:buFont typeface="Arial"/>
              <a:buChar char="•"/>
            </a:pPr>
            <a:endParaRPr lang="en-US" sz="2400" dirty="0"/>
          </a:p>
          <a:p>
            <a:pPr marL="342900" indent="-342900">
              <a:buFont typeface="Arial"/>
              <a:buChar char="•"/>
            </a:pPr>
            <a:endParaRPr lang="en-US" sz="2400" dirty="0"/>
          </a:p>
          <a:p>
            <a:pPr marL="342900" indent="-342900">
              <a:buFont typeface="Arial"/>
              <a:buChar char="•"/>
            </a:pPr>
            <a:endParaRPr lang="en-US" sz="2400" dirty="0"/>
          </a:p>
          <a:p>
            <a:pPr marL="342900" indent="-342900">
              <a:buFont typeface="Arial"/>
              <a:buChar char="•"/>
            </a:pPr>
            <a:endParaRPr lang="en-US" sz="2400" dirty="0"/>
          </a:p>
          <a:p>
            <a:pPr marL="342900" indent="-342900">
              <a:buFont typeface="Arial"/>
              <a:buChar char="•"/>
            </a:pPr>
            <a:endParaRPr lang="en-US" sz="2400" dirty="0"/>
          </a:p>
          <a:p>
            <a:pPr marL="0" indent="0">
              <a:buNone/>
            </a:pPr>
            <a:endParaRPr lang="en-US" sz="2400" dirty="0"/>
          </a:p>
          <a:p>
            <a:pPr marL="342900" indent="-342900">
              <a:buFont typeface="Arial"/>
              <a:buChar char="•"/>
            </a:pPr>
            <a:r>
              <a:rPr lang="en-US" sz="2400" dirty="0"/>
              <a:t>This is a very familiar pattern, see the next example</a:t>
            </a:r>
          </a:p>
          <a:p>
            <a:pPr marL="342900" indent="-342900">
              <a:buFont typeface="Arial"/>
              <a:buChar char="•"/>
            </a:pPr>
            <a:endParaRPr lang="en-US" sz="2400" dirty="0">
              <a:solidFill>
                <a:srgbClr val="DC5924"/>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439475523"/>
              </p:ext>
            </p:extLst>
          </p:nvPr>
        </p:nvGraphicFramePr>
        <p:xfrm>
          <a:off x="2667000" y="3137121"/>
          <a:ext cx="6096000" cy="22250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370840">
                <a:tc>
                  <a:txBody>
                    <a:bodyPr/>
                    <a:lstStyle/>
                    <a:p>
                      <a:r>
                        <a:rPr lang="en-US" sz="2000" b="0" dirty="0">
                          <a:solidFill>
                            <a:schemeClr val="accent3">
                              <a:lumMod val="60000"/>
                              <a:lumOff val="40000"/>
                            </a:schemeClr>
                          </a:solidFill>
                        </a:rPr>
                        <a:t>let </a:t>
                      </a:r>
                      <a:r>
                        <a:rPr lang="en-US" sz="2000" b="0" dirty="0" err="1">
                          <a:solidFill>
                            <a:schemeClr val="accent3">
                              <a:lumMod val="60000"/>
                              <a:lumOff val="40000"/>
                            </a:schemeClr>
                          </a:solidFill>
                        </a:rPr>
                        <a:t>isNightTime</a:t>
                      </a:r>
                      <a:r>
                        <a:rPr lang="en-US" sz="2000" b="0" dirty="0">
                          <a:solidFill>
                            <a:schemeClr val="accent3">
                              <a:lumMod val="60000"/>
                              <a:lumOff val="40000"/>
                            </a:schemeClr>
                          </a:solidFill>
                        </a:rPr>
                        <a:t> </a:t>
                      </a:r>
                      <a:r>
                        <a:rPr lang="en-US" sz="2000" b="0" dirty="0"/>
                        <a:t>= </a:t>
                      </a:r>
                      <a:r>
                        <a:rPr lang="en-US" sz="2000" b="0" dirty="0">
                          <a:solidFill>
                            <a:srgbClr val="B900BA"/>
                          </a:solidFill>
                        </a:rPr>
                        <a:t>true</a:t>
                      </a:r>
                      <a:r>
                        <a:rPr lang="en-US" sz="2000" b="0" dirty="0"/>
                        <a:t>; </a:t>
                      </a:r>
                    </a:p>
                    <a:p>
                      <a:endParaRPr lang="en-US" sz="2000" b="0" dirty="0"/>
                    </a:p>
                    <a:p>
                      <a:r>
                        <a:rPr lang="en-US" sz="2000" b="0" dirty="0">
                          <a:solidFill>
                            <a:srgbClr val="97A7D0"/>
                          </a:solidFill>
                        </a:rPr>
                        <a:t>if</a:t>
                      </a:r>
                      <a:r>
                        <a:rPr lang="en-US" sz="2000" b="0" dirty="0"/>
                        <a:t> (</a:t>
                      </a:r>
                      <a:r>
                        <a:rPr lang="en-US" sz="2000" b="0" dirty="0" err="1">
                          <a:solidFill>
                            <a:schemeClr val="tx2">
                              <a:lumMod val="60000"/>
                              <a:lumOff val="40000"/>
                            </a:schemeClr>
                          </a:solidFill>
                        </a:rPr>
                        <a:t>isNightTime</a:t>
                      </a:r>
                      <a:r>
                        <a:rPr lang="en-US" sz="2000" b="0" dirty="0"/>
                        <a:t>) { </a:t>
                      </a:r>
                    </a:p>
                    <a:p>
                      <a:r>
                        <a:rPr lang="en-US" sz="2000" b="0" dirty="0" err="1">
                          <a:solidFill>
                            <a:srgbClr val="E67C7F"/>
                          </a:solidFill>
                        </a:rPr>
                        <a:t>console</a:t>
                      </a:r>
                      <a:r>
                        <a:rPr lang="en-US" sz="2000" b="0" dirty="0" err="1"/>
                        <a:t>.</a:t>
                      </a:r>
                      <a:r>
                        <a:rPr lang="en-US" sz="2000" b="0" dirty="0" err="1">
                          <a:solidFill>
                            <a:srgbClr val="CCFFCC"/>
                          </a:solidFill>
                        </a:rPr>
                        <a:t>log</a:t>
                      </a:r>
                      <a:r>
                        <a:rPr lang="en-US" sz="2000" b="0" dirty="0"/>
                        <a:t>('</a:t>
                      </a:r>
                      <a:r>
                        <a:rPr lang="en-US" sz="2000" b="0" dirty="0">
                          <a:solidFill>
                            <a:schemeClr val="accent2"/>
                          </a:solidFill>
                        </a:rPr>
                        <a:t>Turn on the lights!</a:t>
                      </a:r>
                      <a:r>
                        <a:rPr lang="en-US" sz="2000" b="0" dirty="0"/>
                        <a:t>'); </a:t>
                      </a:r>
                    </a:p>
                    <a:p>
                      <a:r>
                        <a:rPr lang="en-US" sz="2000" b="0" dirty="0"/>
                        <a:t>} </a:t>
                      </a:r>
                      <a:r>
                        <a:rPr lang="en-US" sz="2000" b="0" dirty="0">
                          <a:solidFill>
                            <a:srgbClr val="97A7D0"/>
                          </a:solidFill>
                        </a:rPr>
                        <a:t>else</a:t>
                      </a:r>
                      <a:r>
                        <a:rPr lang="en-US" sz="2000" b="0" dirty="0"/>
                        <a:t> { </a:t>
                      </a:r>
                    </a:p>
                    <a:p>
                      <a:r>
                        <a:rPr lang="en-US" sz="2000" b="0" dirty="0" err="1">
                          <a:solidFill>
                            <a:srgbClr val="E67C7F"/>
                          </a:solidFill>
                        </a:rPr>
                        <a:t>console</a:t>
                      </a:r>
                      <a:r>
                        <a:rPr lang="en-US" sz="2000" b="0" dirty="0" err="1"/>
                        <a:t>.</a:t>
                      </a:r>
                      <a:r>
                        <a:rPr lang="en-US" sz="2000" b="0" dirty="0" err="1">
                          <a:solidFill>
                            <a:srgbClr val="CCFFCC"/>
                          </a:solidFill>
                        </a:rPr>
                        <a:t>log</a:t>
                      </a:r>
                      <a:r>
                        <a:rPr lang="en-US" sz="2000" b="0" dirty="0"/>
                        <a:t>('</a:t>
                      </a:r>
                      <a:r>
                        <a:rPr lang="en-US" sz="2000" b="0" dirty="0">
                          <a:solidFill>
                            <a:srgbClr val="F5C201"/>
                          </a:solidFill>
                        </a:rPr>
                        <a:t>Turn off the lights!'</a:t>
                      </a:r>
                      <a:r>
                        <a:rPr lang="en-US" sz="2000" b="0" dirty="0"/>
                        <a:t>); </a:t>
                      </a:r>
                    </a:p>
                    <a:p>
                      <a:r>
                        <a:rPr lang="en-US" sz="2000" b="0" dirty="0"/>
                        <a:t>}</a:t>
                      </a:r>
                    </a:p>
                  </a:txBody>
                  <a:tcPr>
                    <a:solidFill>
                      <a:srgbClr val="000000"/>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8105219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152718"/>
            <a:ext cx="7620000" cy="1371600"/>
          </a:xfrm>
        </p:spPr>
        <p:txBody>
          <a:bodyPr>
            <a:normAutofit/>
          </a:bodyPr>
          <a:lstStyle/>
          <a:p>
            <a:r>
              <a:rPr lang="en-US" dirty="0" err="1"/>
              <a:t>Js</a:t>
            </a:r>
            <a:r>
              <a:rPr lang="en-US" dirty="0"/>
              <a:t>: Control flow</a:t>
            </a:r>
            <a:br>
              <a:rPr lang="en-US" dirty="0"/>
            </a:br>
            <a:r>
              <a:rPr lang="en-US" sz="2800" dirty="0">
                <a:solidFill>
                  <a:srgbClr val="0000FF"/>
                </a:solidFill>
              </a:rPr>
              <a:t>Ternary Operator</a:t>
            </a:r>
          </a:p>
        </p:txBody>
      </p:sp>
      <p:sp>
        <p:nvSpPr>
          <p:cNvPr id="3" name="Content Placeholder 2"/>
          <p:cNvSpPr>
            <a:spLocks noGrp="1"/>
          </p:cNvSpPr>
          <p:nvPr>
            <p:ph idx="1"/>
          </p:nvPr>
        </p:nvSpPr>
        <p:spPr>
          <a:xfrm>
            <a:off x="1524000" y="1752600"/>
            <a:ext cx="8868833" cy="5105400"/>
          </a:xfrm>
        </p:spPr>
        <p:txBody>
          <a:bodyPr>
            <a:normAutofit fontScale="92500" lnSpcReduction="10000"/>
          </a:bodyPr>
          <a:lstStyle/>
          <a:p>
            <a:pPr marL="342900" indent="-342900">
              <a:buFont typeface="Arial"/>
              <a:buChar char="•"/>
            </a:pPr>
            <a:endParaRPr lang="en-US" sz="2400" dirty="0"/>
          </a:p>
          <a:p>
            <a:pPr marL="342900" indent="-342900">
              <a:buFont typeface="Arial"/>
              <a:buChar char="•"/>
            </a:pPr>
            <a:endParaRPr lang="en-US" sz="2400" dirty="0"/>
          </a:p>
          <a:p>
            <a:pPr marL="342900" indent="-342900">
              <a:buFont typeface="Arial"/>
              <a:buChar char="•"/>
            </a:pPr>
            <a:r>
              <a:rPr lang="en-US" sz="2400" dirty="0"/>
              <a:t>The code in the example above will operate exactly as the code from the previous example. Let's break this example into its parts: </a:t>
            </a:r>
          </a:p>
          <a:p>
            <a:pPr marL="457200" indent="-457200">
              <a:buFont typeface="+mj-lt"/>
              <a:buAutoNum type="arabicPeriod"/>
            </a:pPr>
            <a:r>
              <a:rPr lang="en-US" sz="2400" dirty="0" err="1">
                <a:solidFill>
                  <a:schemeClr val="accent5"/>
                </a:solidFill>
              </a:rPr>
              <a:t>isNightTime</a:t>
            </a:r>
            <a:r>
              <a:rPr lang="en-US" sz="2400" dirty="0">
                <a:solidFill>
                  <a:schemeClr val="accent5"/>
                </a:solidFill>
              </a:rPr>
              <a:t> ? </a:t>
            </a:r>
            <a:r>
              <a:rPr lang="en-US" sz="2400" dirty="0"/>
              <a:t>— the conditional statement followed by a question mark. This checks if </a:t>
            </a:r>
            <a:r>
              <a:rPr lang="en-US" sz="2400" dirty="0" err="1">
                <a:solidFill>
                  <a:srgbClr val="DC5924"/>
                </a:solidFill>
              </a:rPr>
              <a:t>isNightTime</a:t>
            </a:r>
            <a:r>
              <a:rPr lang="en-US" sz="2400" dirty="0">
                <a:solidFill>
                  <a:srgbClr val="DC5924"/>
                </a:solidFill>
              </a:rPr>
              <a:t> </a:t>
            </a:r>
            <a:r>
              <a:rPr lang="en-US" sz="2400" dirty="0"/>
              <a:t>is </a:t>
            </a:r>
            <a:r>
              <a:rPr lang="en-US" sz="2400" dirty="0" err="1"/>
              <a:t>truthy</a:t>
            </a:r>
            <a:r>
              <a:rPr lang="en-US" sz="2400" dirty="0"/>
              <a:t>. </a:t>
            </a:r>
          </a:p>
          <a:p>
            <a:pPr marL="457200" indent="-457200">
              <a:buFont typeface="+mj-lt"/>
              <a:buAutoNum type="arabicPeriod"/>
            </a:pPr>
            <a:r>
              <a:rPr lang="en-US" sz="2400" dirty="0" err="1">
                <a:solidFill>
                  <a:srgbClr val="DC5924"/>
                </a:solidFill>
              </a:rPr>
              <a:t>console.log</a:t>
            </a:r>
            <a:r>
              <a:rPr lang="en-US" sz="2400" dirty="0">
                <a:solidFill>
                  <a:srgbClr val="DC5924"/>
                </a:solidFill>
              </a:rPr>
              <a:t> ('Turn on the lights!'</a:t>
            </a:r>
            <a:r>
              <a:rPr lang="en-US" sz="2400" dirty="0"/>
              <a:t>) — this code will be executed if the condition is </a:t>
            </a:r>
            <a:r>
              <a:rPr lang="en-US" sz="2400" dirty="0" err="1"/>
              <a:t>truthy</a:t>
            </a:r>
            <a:r>
              <a:rPr lang="en-US" sz="2400" dirty="0"/>
              <a:t>. </a:t>
            </a:r>
          </a:p>
          <a:p>
            <a:pPr marL="457200" indent="-457200">
              <a:buFont typeface="+mj-lt"/>
              <a:buAutoNum type="arabicPeriod"/>
            </a:pPr>
            <a:r>
              <a:rPr lang="en-US" sz="2400" dirty="0">
                <a:solidFill>
                  <a:srgbClr val="DC5924"/>
                </a:solidFill>
              </a:rPr>
              <a:t>:</a:t>
            </a:r>
            <a:r>
              <a:rPr lang="en-US" sz="2400" dirty="0"/>
              <a:t> — a colon separates the two different blocks of code that can be executed. </a:t>
            </a:r>
          </a:p>
          <a:p>
            <a:pPr marL="457200" indent="-457200">
              <a:buFont typeface="+mj-lt"/>
              <a:buAutoNum type="arabicPeriod"/>
            </a:pPr>
            <a:r>
              <a:rPr lang="en-US" sz="2400" dirty="0" err="1">
                <a:solidFill>
                  <a:srgbClr val="DC5924"/>
                </a:solidFill>
              </a:rPr>
              <a:t>console.log</a:t>
            </a:r>
            <a:r>
              <a:rPr lang="en-US" sz="2400" dirty="0">
                <a:solidFill>
                  <a:srgbClr val="DC5924"/>
                </a:solidFill>
              </a:rPr>
              <a:t>('Turn off the lights!'); </a:t>
            </a:r>
            <a:r>
              <a:rPr lang="en-US" sz="2400" dirty="0"/>
              <a:t>— this code will be executed if the condition is </a:t>
            </a:r>
            <a:r>
              <a:rPr lang="en-US" sz="2400" dirty="0" err="1"/>
              <a:t>falsy</a:t>
            </a:r>
            <a:endParaRPr lang="en-US" sz="2400" dirty="0"/>
          </a:p>
          <a:p>
            <a:pPr algn="ctr"/>
            <a:r>
              <a:rPr lang="en-US" sz="2400" dirty="0"/>
              <a:t>In this example, we checked if the value of a variable was true or false. The ternary operator can be used for any condition that can be evaluated to </a:t>
            </a:r>
            <a:r>
              <a:rPr lang="en-US" sz="2400" dirty="0">
                <a:solidFill>
                  <a:srgbClr val="DC5924"/>
                </a:solidFill>
              </a:rPr>
              <a:t>true</a:t>
            </a:r>
            <a:r>
              <a:rPr lang="en-US" sz="2400" dirty="0"/>
              <a:t> or </a:t>
            </a:r>
            <a:r>
              <a:rPr lang="en-US" sz="2400" dirty="0">
                <a:solidFill>
                  <a:srgbClr val="DC5924"/>
                </a:solidFill>
              </a:rPr>
              <a:t>false</a:t>
            </a:r>
            <a:r>
              <a:rPr lang="en-US" sz="2400" dirty="0"/>
              <a:t>, such as those with comparison operators.</a:t>
            </a:r>
          </a:p>
          <a:p>
            <a:pPr marL="457200" indent="-457200">
              <a:buFont typeface="+mj-lt"/>
              <a:buAutoNum type="arabicPeriod"/>
            </a:pPr>
            <a:endParaRPr lang="en-US" sz="2400" dirty="0"/>
          </a:p>
          <a:p>
            <a:pPr marL="342900" indent="-342900">
              <a:buFont typeface="Arial"/>
              <a:buChar char="•"/>
            </a:pPr>
            <a:endParaRPr lang="en-US" sz="2400" dirty="0"/>
          </a:p>
          <a:p>
            <a:pPr marL="342900" indent="-342900">
              <a:buFont typeface="Arial"/>
              <a:buChar char="•"/>
            </a:pPr>
            <a:endParaRPr lang="en-US" sz="2400" dirty="0"/>
          </a:p>
          <a:p>
            <a:pPr marL="342900" indent="-342900">
              <a:buFont typeface="Arial"/>
              <a:buChar char="•"/>
            </a:pPr>
            <a:endParaRPr lang="en-US" sz="2400" dirty="0"/>
          </a:p>
          <a:p>
            <a:pPr marL="342900" indent="-342900">
              <a:buFont typeface="Arial"/>
              <a:buChar char="•"/>
            </a:pPr>
            <a:endParaRPr lang="en-US" sz="2400" dirty="0"/>
          </a:p>
          <a:p>
            <a:pPr marL="342900" indent="-342900">
              <a:buFont typeface="Arial"/>
              <a:buChar char="•"/>
            </a:pPr>
            <a:endParaRPr lang="en-US" sz="2400" dirty="0"/>
          </a:p>
          <a:p>
            <a:pPr marL="342900" indent="-342900">
              <a:buFont typeface="Arial"/>
              <a:buChar char="•"/>
            </a:pPr>
            <a:endParaRPr lang="en-US" sz="2400" dirty="0">
              <a:solidFill>
                <a:srgbClr val="DC5924"/>
              </a:solidFill>
            </a:endParaRPr>
          </a:p>
        </p:txBody>
      </p:sp>
      <p:graphicFrame>
        <p:nvGraphicFramePr>
          <p:cNvPr id="2" name="Table 1"/>
          <p:cNvGraphicFramePr>
            <a:graphicFrameLocks noGrp="1"/>
          </p:cNvGraphicFramePr>
          <p:nvPr>
            <p:extLst/>
          </p:nvPr>
        </p:nvGraphicFramePr>
        <p:xfrm>
          <a:off x="2667000" y="1439651"/>
          <a:ext cx="6096000" cy="1041399"/>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1041399">
                <a:tc>
                  <a:txBody>
                    <a:bodyPr/>
                    <a:lstStyle/>
                    <a:p>
                      <a:r>
                        <a:rPr lang="en-US" sz="2000" b="0" dirty="0" err="1">
                          <a:solidFill>
                            <a:schemeClr val="tx2">
                              <a:lumMod val="60000"/>
                              <a:lumOff val="40000"/>
                            </a:schemeClr>
                          </a:solidFill>
                        </a:rPr>
                        <a:t>isNightTime</a:t>
                      </a:r>
                      <a:r>
                        <a:rPr lang="en-US" sz="2000" b="0" baseline="0" dirty="0">
                          <a:solidFill>
                            <a:schemeClr val="lt1"/>
                          </a:solidFill>
                        </a:rPr>
                        <a:t> ? </a:t>
                      </a:r>
                      <a:r>
                        <a:rPr lang="en-US" sz="2000" b="0" dirty="0" err="1">
                          <a:solidFill>
                            <a:srgbClr val="E67C7F"/>
                          </a:solidFill>
                        </a:rPr>
                        <a:t>console</a:t>
                      </a:r>
                      <a:r>
                        <a:rPr lang="en-US" sz="2000" b="0" dirty="0" err="1"/>
                        <a:t>.</a:t>
                      </a:r>
                      <a:r>
                        <a:rPr lang="en-US" sz="2000" b="0" dirty="0" err="1">
                          <a:solidFill>
                            <a:srgbClr val="CCFFCC"/>
                          </a:solidFill>
                        </a:rPr>
                        <a:t>log</a:t>
                      </a:r>
                      <a:r>
                        <a:rPr lang="en-US" sz="2000" b="0" dirty="0"/>
                        <a:t>('</a:t>
                      </a:r>
                      <a:r>
                        <a:rPr lang="en-US" sz="2000" b="0" dirty="0">
                          <a:solidFill>
                            <a:schemeClr val="accent2"/>
                          </a:solidFill>
                        </a:rPr>
                        <a:t>Turn on the lights!</a:t>
                      </a:r>
                      <a:r>
                        <a:rPr lang="en-US" sz="2000" b="0" dirty="0"/>
                        <a:t>’) : </a:t>
                      </a:r>
                      <a:r>
                        <a:rPr lang="en-US" sz="2000" b="0" dirty="0" err="1">
                          <a:solidFill>
                            <a:srgbClr val="E67C7F"/>
                          </a:solidFill>
                        </a:rPr>
                        <a:t>console</a:t>
                      </a:r>
                      <a:r>
                        <a:rPr lang="en-US" sz="2000" b="0" dirty="0" err="1"/>
                        <a:t>.</a:t>
                      </a:r>
                      <a:r>
                        <a:rPr lang="en-US" sz="2000" b="0" dirty="0" err="1">
                          <a:solidFill>
                            <a:srgbClr val="CCFFCC"/>
                          </a:solidFill>
                        </a:rPr>
                        <a:t>log</a:t>
                      </a:r>
                      <a:r>
                        <a:rPr lang="en-US" sz="2000" b="0" dirty="0"/>
                        <a:t>('</a:t>
                      </a:r>
                      <a:r>
                        <a:rPr lang="en-US" sz="2000" b="0" dirty="0">
                          <a:solidFill>
                            <a:srgbClr val="F5C201"/>
                          </a:solidFill>
                        </a:rPr>
                        <a:t>Turn off the lights!'</a:t>
                      </a:r>
                      <a:r>
                        <a:rPr lang="en-US" sz="2000" b="0" dirty="0"/>
                        <a:t>); </a:t>
                      </a:r>
                    </a:p>
                    <a:p>
                      <a:endParaRPr lang="en-US" sz="2000" b="0" dirty="0"/>
                    </a:p>
                  </a:txBody>
                  <a:tcPr>
                    <a:solidFill>
                      <a:srgbClr val="000000"/>
                    </a:solidFill>
                  </a:tcPr>
                </a:tc>
                <a:extLst>
                  <a:ext uri="{0D108BD9-81ED-4DB2-BD59-A6C34878D82A}">
                    <a16:rowId xmlns:a16="http://schemas.microsoft.com/office/drawing/2014/main" val="10000"/>
                  </a:ext>
                </a:extLst>
              </a:tr>
            </a:tbl>
          </a:graphicData>
        </a:graphic>
      </p:graphicFrame>
      <p:sp>
        <p:nvSpPr>
          <p:cNvPr id="5" name="Rectangle 4"/>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737791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152718"/>
            <a:ext cx="7620000" cy="1371600"/>
          </a:xfrm>
        </p:spPr>
        <p:txBody>
          <a:bodyPr>
            <a:normAutofit/>
          </a:bodyPr>
          <a:lstStyle/>
          <a:p>
            <a:r>
              <a:rPr lang="en-US" dirty="0" err="1"/>
              <a:t>Js</a:t>
            </a:r>
            <a:r>
              <a:rPr lang="en-US" dirty="0"/>
              <a:t>: Control flow</a:t>
            </a:r>
            <a:br>
              <a:rPr lang="en-US" dirty="0"/>
            </a:br>
            <a:r>
              <a:rPr lang="en-US" sz="2800" dirty="0">
                <a:solidFill>
                  <a:srgbClr val="0000FF"/>
                </a:solidFill>
              </a:rPr>
              <a:t>Ternary Operator</a:t>
            </a:r>
          </a:p>
        </p:txBody>
      </p:sp>
      <p:sp>
        <p:nvSpPr>
          <p:cNvPr id="3" name="Content Placeholder 2"/>
          <p:cNvSpPr>
            <a:spLocks noGrp="1"/>
          </p:cNvSpPr>
          <p:nvPr>
            <p:ph idx="1"/>
          </p:nvPr>
        </p:nvSpPr>
        <p:spPr>
          <a:xfrm>
            <a:off x="1524000" y="1752600"/>
            <a:ext cx="8868833" cy="5105400"/>
          </a:xfrm>
        </p:spPr>
        <p:txBody>
          <a:bodyPr>
            <a:normAutofit/>
          </a:bodyPr>
          <a:lstStyle/>
          <a:p>
            <a:pPr algn="just"/>
            <a:r>
              <a:rPr lang="en-US" sz="2400" dirty="0">
                <a:solidFill>
                  <a:srgbClr val="DC5924"/>
                </a:solidFill>
              </a:rPr>
              <a:t>Example:</a:t>
            </a:r>
          </a:p>
          <a:p>
            <a:pPr algn="just"/>
            <a:endParaRPr lang="en-US" sz="2400" dirty="0">
              <a:solidFill>
                <a:srgbClr val="DC5924"/>
              </a:solidFill>
            </a:endParaRPr>
          </a:p>
          <a:p>
            <a:pPr algn="just"/>
            <a:endParaRPr lang="en-US" sz="2400" dirty="0">
              <a:solidFill>
                <a:srgbClr val="DC5924"/>
              </a:solidFill>
            </a:endParaRPr>
          </a:p>
          <a:p>
            <a:pPr algn="just"/>
            <a:endParaRPr lang="en-US" sz="2400" dirty="0">
              <a:solidFill>
                <a:srgbClr val="DC5924"/>
              </a:solidFill>
            </a:endParaRPr>
          </a:p>
          <a:p>
            <a:pPr algn="just"/>
            <a:endParaRPr lang="en-US" sz="2400" dirty="0">
              <a:solidFill>
                <a:srgbClr val="DC5924"/>
              </a:solidFill>
            </a:endParaRPr>
          </a:p>
          <a:p>
            <a:pPr algn="just"/>
            <a:r>
              <a:rPr lang="en-US" sz="2400" dirty="0"/>
              <a:t>In the example above, the conditional statement is checking whether the value of the variable </a:t>
            </a:r>
            <a:r>
              <a:rPr lang="en-US" sz="2400" dirty="0">
                <a:solidFill>
                  <a:schemeClr val="accent5"/>
                </a:solidFill>
              </a:rPr>
              <a:t>age </a:t>
            </a:r>
            <a:r>
              <a:rPr lang="en-US" sz="2400" dirty="0"/>
              <a:t>is greater than or equal to </a:t>
            </a:r>
            <a:r>
              <a:rPr lang="en-US" sz="2400" dirty="0">
                <a:solidFill>
                  <a:srgbClr val="DC5924"/>
                </a:solidFill>
              </a:rPr>
              <a:t>16</a:t>
            </a:r>
            <a:r>
              <a:rPr lang="en-US" sz="2400" dirty="0"/>
              <a:t>. If so, a message that states the user is old enough to drive will be logged to the console. Otherwise, a message that states the user is not old enough to drive will be logged</a:t>
            </a:r>
            <a:endParaRPr lang="en-US" sz="2400" dirty="0">
              <a:solidFill>
                <a:srgbClr val="DC5924"/>
              </a:solidFill>
            </a:endParaRPr>
          </a:p>
          <a:p>
            <a:pPr algn="just"/>
            <a:endParaRPr lang="en-US" sz="2400" dirty="0"/>
          </a:p>
          <a:p>
            <a:pPr marL="342900" indent="-342900">
              <a:buFont typeface="Arial"/>
              <a:buChar char="•"/>
            </a:pPr>
            <a:endParaRPr lang="en-US" sz="2400" dirty="0"/>
          </a:p>
          <a:p>
            <a:pPr marL="342900" indent="-342900">
              <a:buFont typeface="Arial"/>
              <a:buChar char="•"/>
            </a:pPr>
            <a:endParaRPr lang="en-US" sz="2400" dirty="0"/>
          </a:p>
          <a:p>
            <a:pPr marL="342900" indent="-342900">
              <a:buFont typeface="Arial"/>
              <a:buChar char="•"/>
            </a:pPr>
            <a:endParaRPr lang="en-US" sz="2400" dirty="0"/>
          </a:p>
          <a:p>
            <a:pPr marL="342900" indent="-342900">
              <a:buFont typeface="Arial"/>
              <a:buChar char="•"/>
            </a:pPr>
            <a:endParaRPr lang="en-US" sz="2400" dirty="0"/>
          </a:p>
          <a:p>
            <a:pPr marL="342900" indent="-342900">
              <a:buFont typeface="Arial"/>
              <a:buChar char="•"/>
            </a:pPr>
            <a:endParaRPr lang="en-US" sz="2400" dirty="0">
              <a:solidFill>
                <a:srgbClr val="DC5924"/>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425154810"/>
              </p:ext>
            </p:extLst>
          </p:nvPr>
        </p:nvGraphicFramePr>
        <p:xfrm>
          <a:off x="2667000" y="2457875"/>
          <a:ext cx="6096000" cy="13106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1041399">
                <a:tc>
                  <a:txBody>
                    <a:bodyPr/>
                    <a:lstStyle/>
                    <a:p>
                      <a:r>
                        <a:rPr lang="en-US" sz="2000" b="0" dirty="0">
                          <a:solidFill>
                            <a:schemeClr val="tx2">
                              <a:lumMod val="60000"/>
                              <a:lumOff val="40000"/>
                            </a:schemeClr>
                          </a:solidFill>
                        </a:rPr>
                        <a:t>Age </a:t>
                      </a:r>
                      <a:r>
                        <a:rPr lang="en-US" sz="2000" b="0" dirty="0">
                          <a:solidFill>
                            <a:schemeClr val="bg1"/>
                          </a:solidFill>
                        </a:rPr>
                        <a:t>&gt;= </a:t>
                      </a:r>
                      <a:r>
                        <a:rPr lang="en-US" sz="2000" b="0" dirty="0">
                          <a:solidFill>
                            <a:schemeClr val="tx2">
                              <a:lumMod val="60000"/>
                              <a:lumOff val="40000"/>
                            </a:schemeClr>
                          </a:solidFill>
                        </a:rPr>
                        <a:t>16 </a:t>
                      </a:r>
                      <a:r>
                        <a:rPr lang="en-US" sz="2000" b="0" baseline="0" dirty="0">
                          <a:solidFill>
                            <a:schemeClr val="lt1"/>
                          </a:solidFill>
                        </a:rPr>
                        <a:t>? </a:t>
                      </a:r>
                      <a:r>
                        <a:rPr lang="en-US" sz="2000" b="0" dirty="0" err="1">
                          <a:solidFill>
                            <a:srgbClr val="E67C7F"/>
                          </a:solidFill>
                        </a:rPr>
                        <a:t>console</a:t>
                      </a:r>
                      <a:r>
                        <a:rPr lang="en-US" sz="2000" b="0" dirty="0" err="1"/>
                        <a:t>.</a:t>
                      </a:r>
                      <a:r>
                        <a:rPr lang="en-US" sz="2000" b="0" dirty="0" err="1">
                          <a:solidFill>
                            <a:srgbClr val="CCFFCC"/>
                          </a:solidFill>
                        </a:rPr>
                        <a:t>log</a:t>
                      </a:r>
                      <a:r>
                        <a:rPr lang="en-US" sz="2000" b="0" dirty="0"/>
                        <a:t>(’</a:t>
                      </a:r>
                      <a:r>
                        <a:rPr lang="en-US" sz="2000" b="0" dirty="0">
                          <a:solidFill>
                            <a:schemeClr val="accent2"/>
                          </a:solidFill>
                        </a:rPr>
                        <a:t>You are old enough to drive in the United States!</a:t>
                      </a:r>
                      <a:r>
                        <a:rPr lang="en-US" sz="2000" b="0" dirty="0"/>
                        <a:t>’) : </a:t>
                      </a:r>
                      <a:r>
                        <a:rPr lang="en-US" sz="2000" b="0" dirty="0" err="1">
                          <a:solidFill>
                            <a:srgbClr val="E67C7F"/>
                          </a:solidFill>
                        </a:rPr>
                        <a:t>console</a:t>
                      </a:r>
                      <a:r>
                        <a:rPr lang="en-US" sz="2000" b="0" dirty="0" err="1"/>
                        <a:t>.</a:t>
                      </a:r>
                      <a:r>
                        <a:rPr lang="en-US" sz="2000" b="0" dirty="0" err="1">
                          <a:solidFill>
                            <a:srgbClr val="CCFFCC"/>
                          </a:solidFill>
                        </a:rPr>
                        <a:t>log</a:t>
                      </a:r>
                      <a:r>
                        <a:rPr lang="en-US" sz="2000" b="0" dirty="0"/>
                        <a:t>(’</a:t>
                      </a:r>
                      <a:r>
                        <a:rPr lang="en-US" sz="2000" b="0" dirty="0">
                          <a:solidFill>
                            <a:srgbClr val="F5C201"/>
                          </a:solidFill>
                        </a:rPr>
                        <a:t>You</a:t>
                      </a:r>
                      <a:r>
                        <a:rPr lang="en-US" sz="2000" b="0" baseline="0" dirty="0">
                          <a:solidFill>
                            <a:srgbClr val="F5C201"/>
                          </a:solidFill>
                        </a:rPr>
                        <a:t> are not old enough to drive in the United States</a:t>
                      </a:r>
                      <a:r>
                        <a:rPr lang="en-US" sz="2000" b="0" dirty="0">
                          <a:solidFill>
                            <a:srgbClr val="F5C201"/>
                          </a:solidFill>
                        </a:rPr>
                        <a:t>'</a:t>
                      </a:r>
                      <a:r>
                        <a:rPr lang="en-US" sz="2000" b="0" dirty="0"/>
                        <a:t>); </a:t>
                      </a:r>
                    </a:p>
                    <a:p>
                      <a:endParaRPr lang="en-US" sz="2000" b="0" dirty="0"/>
                    </a:p>
                  </a:txBody>
                  <a:tcPr>
                    <a:solidFill>
                      <a:srgbClr val="000000"/>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1364695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152718"/>
            <a:ext cx="7620000" cy="1371600"/>
          </a:xfrm>
        </p:spPr>
        <p:txBody>
          <a:bodyPr>
            <a:normAutofit/>
          </a:bodyPr>
          <a:lstStyle/>
          <a:p>
            <a:r>
              <a:rPr lang="en-US" dirty="0" err="1"/>
              <a:t>Js</a:t>
            </a:r>
            <a:r>
              <a:rPr lang="en-US" dirty="0"/>
              <a:t>: Control flow</a:t>
            </a:r>
            <a:br>
              <a:rPr lang="en-US" dirty="0"/>
            </a:br>
            <a:r>
              <a:rPr lang="en-US" sz="2800" dirty="0">
                <a:solidFill>
                  <a:srgbClr val="0000FF"/>
                </a:solidFill>
              </a:rPr>
              <a:t>Review</a:t>
            </a:r>
          </a:p>
        </p:txBody>
      </p:sp>
      <p:sp>
        <p:nvSpPr>
          <p:cNvPr id="3" name="Content Placeholder 2"/>
          <p:cNvSpPr>
            <a:spLocks noGrp="1"/>
          </p:cNvSpPr>
          <p:nvPr>
            <p:ph idx="1"/>
          </p:nvPr>
        </p:nvSpPr>
        <p:spPr>
          <a:xfrm>
            <a:off x="1981200" y="1752601"/>
            <a:ext cx="8453967" cy="4830233"/>
          </a:xfrm>
        </p:spPr>
        <p:txBody>
          <a:bodyPr>
            <a:normAutofit fontScale="92500" lnSpcReduction="20000"/>
          </a:bodyPr>
          <a:lstStyle/>
          <a:p>
            <a:pPr marL="342900" indent="-342900">
              <a:buFont typeface="Arial"/>
              <a:buChar char="•"/>
            </a:pPr>
            <a:r>
              <a:rPr lang="en-US" dirty="0">
                <a:solidFill>
                  <a:srgbClr val="DC5924"/>
                </a:solidFill>
              </a:rPr>
              <a:t>if/else </a:t>
            </a:r>
            <a:r>
              <a:rPr lang="en-US" dirty="0"/>
              <a:t>statements make binary decisions and execute different code based on conditions.</a:t>
            </a:r>
          </a:p>
          <a:p>
            <a:pPr marL="342900" indent="-342900">
              <a:buFont typeface="Arial"/>
              <a:buChar char="•"/>
            </a:pPr>
            <a:r>
              <a:rPr lang="en-US" dirty="0"/>
              <a:t>All conditions are evaluated to be </a:t>
            </a:r>
            <a:r>
              <a:rPr lang="en-US" dirty="0" err="1"/>
              <a:t>truthy</a:t>
            </a:r>
            <a:r>
              <a:rPr lang="en-US" dirty="0"/>
              <a:t> or </a:t>
            </a:r>
            <a:r>
              <a:rPr lang="en-US" dirty="0" err="1"/>
              <a:t>falsy</a:t>
            </a:r>
            <a:r>
              <a:rPr lang="en-US" dirty="0"/>
              <a:t>.</a:t>
            </a:r>
          </a:p>
          <a:p>
            <a:pPr marL="342900" indent="-342900">
              <a:buFont typeface="Arial"/>
              <a:buChar char="•"/>
            </a:pPr>
            <a:r>
              <a:rPr lang="en-US" dirty="0"/>
              <a:t>We can add more conditional statements to </a:t>
            </a:r>
            <a:r>
              <a:rPr lang="en-US" dirty="0">
                <a:solidFill>
                  <a:srgbClr val="DC5924"/>
                </a:solidFill>
              </a:rPr>
              <a:t>if/else </a:t>
            </a:r>
            <a:r>
              <a:rPr lang="en-US" dirty="0"/>
              <a:t>statements with </a:t>
            </a:r>
            <a:r>
              <a:rPr lang="en-US" dirty="0">
                <a:solidFill>
                  <a:srgbClr val="DC5924"/>
                </a:solidFill>
              </a:rPr>
              <a:t>else if.</a:t>
            </a:r>
          </a:p>
          <a:p>
            <a:pPr marL="342900" indent="-342900">
              <a:buFont typeface="Arial"/>
              <a:buChar char="•"/>
            </a:pPr>
            <a:r>
              <a:rPr lang="en-US" dirty="0"/>
              <a:t>switch statements make complicated </a:t>
            </a:r>
            <a:r>
              <a:rPr lang="en-US" dirty="0">
                <a:solidFill>
                  <a:srgbClr val="DC5924"/>
                </a:solidFill>
              </a:rPr>
              <a:t>if/else </a:t>
            </a:r>
            <a:r>
              <a:rPr lang="en-US" dirty="0"/>
              <a:t>statements easier to read and achieve the same result.</a:t>
            </a:r>
          </a:p>
          <a:p>
            <a:pPr marL="342900" indent="-342900">
              <a:buFont typeface="Arial"/>
              <a:buChar char="•"/>
            </a:pPr>
            <a:r>
              <a:rPr lang="en-US" dirty="0"/>
              <a:t>The ternary operator (</a:t>
            </a:r>
            <a:r>
              <a:rPr lang="en-US" dirty="0">
                <a:solidFill>
                  <a:srgbClr val="DC5924"/>
                </a:solidFill>
              </a:rPr>
              <a:t>?</a:t>
            </a:r>
            <a:r>
              <a:rPr lang="en-US" dirty="0"/>
              <a:t>) and a colon (</a:t>
            </a:r>
            <a:r>
              <a:rPr lang="en-US" dirty="0">
                <a:solidFill>
                  <a:srgbClr val="DC5924"/>
                </a:solidFill>
              </a:rPr>
              <a:t>:</a:t>
            </a:r>
            <a:r>
              <a:rPr lang="en-US" dirty="0"/>
              <a:t>) allow us to refactor simple </a:t>
            </a:r>
            <a:r>
              <a:rPr lang="en-US" dirty="0">
                <a:solidFill>
                  <a:srgbClr val="DC5924"/>
                </a:solidFill>
              </a:rPr>
              <a:t>if/else </a:t>
            </a:r>
            <a:r>
              <a:rPr lang="en-US" dirty="0"/>
              <a:t>statements. </a:t>
            </a:r>
          </a:p>
          <a:p>
            <a:pPr marL="342900" indent="-342900">
              <a:buFont typeface="Arial"/>
              <a:buChar char="•"/>
            </a:pPr>
            <a:r>
              <a:rPr lang="en-US" dirty="0"/>
              <a:t>Comparison operators, including </a:t>
            </a:r>
            <a:r>
              <a:rPr lang="en-US" dirty="0">
                <a:solidFill>
                  <a:srgbClr val="DC5924"/>
                </a:solidFill>
              </a:rPr>
              <a:t>&lt;, &gt;, &lt;=, and &gt;= </a:t>
            </a:r>
            <a:r>
              <a:rPr lang="en-US" dirty="0"/>
              <a:t>can compare two variables or values. </a:t>
            </a:r>
          </a:p>
          <a:p>
            <a:pPr marL="342900" indent="-342900">
              <a:buFont typeface="Arial"/>
              <a:buChar char="•"/>
            </a:pPr>
            <a:r>
              <a:rPr lang="en-US" dirty="0"/>
              <a:t>After two values are compared, the conditional statement evaluates to </a:t>
            </a:r>
            <a:r>
              <a:rPr lang="en-US" dirty="0">
                <a:solidFill>
                  <a:srgbClr val="DC5924"/>
                </a:solidFill>
              </a:rPr>
              <a:t>true</a:t>
            </a:r>
            <a:r>
              <a:rPr lang="en-US" dirty="0"/>
              <a:t> or </a:t>
            </a:r>
            <a:r>
              <a:rPr lang="en-US" dirty="0">
                <a:solidFill>
                  <a:srgbClr val="DC5924"/>
                </a:solidFill>
              </a:rPr>
              <a:t>false</a:t>
            </a:r>
            <a:r>
              <a:rPr lang="en-US" dirty="0"/>
              <a:t>.</a:t>
            </a:r>
          </a:p>
        </p:txBody>
      </p:sp>
    </p:spTree>
    <p:extLst>
      <p:ext uri="{BB962C8B-B14F-4D97-AF65-F5344CB8AC3E}">
        <p14:creationId xmlns:p14="http://schemas.microsoft.com/office/powerpoint/2010/main" val="269466245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152718"/>
            <a:ext cx="7620000" cy="1371600"/>
          </a:xfrm>
        </p:spPr>
        <p:txBody>
          <a:bodyPr>
            <a:normAutofit/>
          </a:bodyPr>
          <a:lstStyle/>
          <a:p>
            <a:r>
              <a:rPr lang="en-US" dirty="0" err="1"/>
              <a:t>Js</a:t>
            </a:r>
            <a:r>
              <a:rPr lang="en-US" dirty="0"/>
              <a:t>: Control flow</a:t>
            </a:r>
            <a:br>
              <a:rPr lang="en-US" dirty="0"/>
            </a:br>
            <a:r>
              <a:rPr lang="en-US" sz="2800" dirty="0">
                <a:solidFill>
                  <a:srgbClr val="0000FF"/>
                </a:solidFill>
              </a:rPr>
              <a:t>Review</a:t>
            </a:r>
          </a:p>
        </p:txBody>
      </p:sp>
      <p:sp>
        <p:nvSpPr>
          <p:cNvPr id="3" name="Content Placeholder 2"/>
          <p:cNvSpPr>
            <a:spLocks noGrp="1"/>
          </p:cNvSpPr>
          <p:nvPr>
            <p:ph idx="1"/>
          </p:nvPr>
        </p:nvSpPr>
        <p:spPr>
          <a:xfrm>
            <a:off x="1981200" y="1752601"/>
            <a:ext cx="8242300" cy="4639733"/>
          </a:xfrm>
        </p:spPr>
        <p:txBody>
          <a:bodyPr>
            <a:normAutofit lnSpcReduction="10000"/>
          </a:bodyPr>
          <a:lstStyle/>
          <a:p>
            <a:pPr marL="342900" indent="-342900">
              <a:buFont typeface="Arial"/>
              <a:buChar char="•"/>
            </a:pPr>
            <a:r>
              <a:rPr lang="en-US" dirty="0"/>
              <a:t>The logical operator </a:t>
            </a:r>
            <a:r>
              <a:rPr lang="en-US" dirty="0">
                <a:solidFill>
                  <a:srgbClr val="DC5924"/>
                </a:solidFill>
              </a:rPr>
              <a:t>&amp;&amp; </a:t>
            </a:r>
            <a:r>
              <a:rPr lang="en-US" dirty="0"/>
              <a:t>checks if both sides of a condition are </a:t>
            </a:r>
            <a:r>
              <a:rPr lang="en-US" dirty="0" err="1"/>
              <a:t>truthy</a:t>
            </a:r>
            <a:r>
              <a:rPr lang="en-US" dirty="0"/>
              <a:t>.</a:t>
            </a:r>
          </a:p>
          <a:p>
            <a:pPr marL="342900" indent="-342900">
              <a:buFont typeface="Arial"/>
              <a:buChar char="•"/>
            </a:pPr>
            <a:r>
              <a:rPr lang="en-US" dirty="0"/>
              <a:t>The logical operator </a:t>
            </a:r>
            <a:r>
              <a:rPr lang="en-US" dirty="0">
                <a:solidFill>
                  <a:srgbClr val="DC5924"/>
                </a:solidFill>
              </a:rPr>
              <a:t>|| </a:t>
            </a:r>
            <a:r>
              <a:rPr lang="en-US" dirty="0"/>
              <a:t>checks if either side is </a:t>
            </a:r>
            <a:r>
              <a:rPr lang="en-US" dirty="0" err="1"/>
              <a:t>truthy</a:t>
            </a:r>
            <a:r>
              <a:rPr lang="en-US" dirty="0"/>
              <a:t>.</a:t>
            </a:r>
          </a:p>
          <a:p>
            <a:pPr marL="342900" indent="-342900">
              <a:buFont typeface="Arial"/>
              <a:buChar char="•"/>
            </a:pPr>
            <a:r>
              <a:rPr lang="en-US" dirty="0"/>
              <a:t>The logical operator </a:t>
            </a:r>
            <a:r>
              <a:rPr lang="en-US" dirty="0">
                <a:solidFill>
                  <a:srgbClr val="DC5924"/>
                </a:solidFill>
              </a:rPr>
              <a:t>!== </a:t>
            </a:r>
            <a:r>
              <a:rPr lang="en-US" dirty="0"/>
              <a:t>checks if the two sides are not equal.</a:t>
            </a:r>
          </a:p>
          <a:p>
            <a:pPr marL="342900" indent="-342900">
              <a:buFont typeface="Arial"/>
              <a:buChar char="•"/>
            </a:pPr>
            <a:r>
              <a:rPr lang="en-US" dirty="0"/>
              <a:t>An exclamation mark (</a:t>
            </a:r>
            <a:r>
              <a:rPr lang="en-US" dirty="0">
                <a:solidFill>
                  <a:srgbClr val="DC5924"/>
                </a:solidFill>
              </a:rPr>
              <a:t>!</a:t>
            </a:r>
            <a:r>
              <a:rPr lang="en-US" dirty="0"/>
              <a:t>) switches the truthiness / </a:t>
            </a:r>
            <a:r>
              <a:rPr lang="en-US" dirty="0" err="1"/>
              <a:t>falsiness</a:t>
            </a:r>
            <a:r>
              <a:rPr lang="en-US" dirty="0"/>
              <a:t> of the value of a variable. </a:t>
            </a:r>
          </a:p>
          <a:p>
            <a:pPr marL="342900" indent="-342900">
              <a:buFont typeface="Arial"/>
              <a:buChar char="•"/>
            </a:pPr>
            <a:r>
              <a:rPr lang="en-US" dirty="0"/>
              <a:t>One equals symbol (</a:t>
            </a:r>
            <a:r>
              <a:rPr lang="en-US" dirty="0">
                <a:solidFill>
                  <a:srgbClr val="DC5924"/>
                </a:solidFill>
              </a:rPr>
              <a:t>=</a:t>
            </a:r>
            <a:r>
              <a:rPr lang="en-US" dirty="0"/>
              <a:t>) is used to assign a value to a variable.</a:t>
            </a:r>
          </a:p>
          <a:p>
            <a:pPr marL="342900" indent="-342900">
              <a:buFont typeface="Arial"/>
              <a:buChar char="•"/>
            </a:pPr>
            <a:r>
              <a:rPr lang="en-US" dirty="0"/>
              <a:t>Three equals symbols (</a:t>
            </a:r>
            <a:r>
              <a:rPr lang="en-US" dirty="0">
                <a:solidFill>
                  <a:srgbClr val="DC5924"/>
                </a:solidFill>
              </a:rPr>
              <a:t>===</a:t>
            </a:r>
            <a:r>
              <a:rPr lang="en-US" dirty="0"/>
              <a:t>) are used to check if two variables are equal to each other. </a:t>
            </a:r>
          </a:p>
          <a:p>
            <a:pPr marL="342900" indent="-342900">
              <a:buFont typeface="Arial"/>
              <a:buChar char="•"/>
            </a:pPr>
            <a:endParaRPr lang="en-US" dirty="0"/>
          </a:p>
          <a:p>
            <a:pPr marL="342900" indent="-342900">
              <a:buFont typeface="Arial"/>
              <a:buChar char="•"/>
            </a:pPr>
            <a:endParaRPr lang="en-US" dirty="0"/>
          </a:p>
        </p:txBody>
      </p:sp>
    </p:spTree>
    <p:extLst>
      <p:ext uri="{BB962C8B-B14F-4D97-AF65-F5344CB8AC3E}">
        <p14:creationId xmlns:p14="http://schemas.microsoft.com/office/powerpoint/2010/main" val="139241330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868680"/>
            <a:ext cx="7620000" cy="5257483"/>
          </a:xfrm>
        </p:spPr>
        <p:txBody>
          <a:bodyPr>
            <a:normAutofit/>
          </a:bodyPr>
          <a:lstStyle/>
          <a:p>
            <a:r>
              <a:rPr lang="en-US" sz="4000" dirty="0">
                <a:solidFill>
                  <a:schemeClr val="tx2"/>
                </a:solidFill>
              </a:rPr>
              <a:t>JavaScript:</a:t>
            </a:r>
            <a:br>
              <a:rPr lang="en-US" sz="4000" dirty="0"/>
            </a:br>
            <a:endParaRPr lang="en-US" sz="4000" dirty="0"/>
          </a:p>
          <a:p>
            <a:pPr marL="457200" indent="-457200">
              <a:buFont typeface="Arial"/>
              <a:buChar char="•"/>
            </a:pPr>
            <a:r>
              <a:rPr lang="en-US" sz="3200" dirty="0">
                <a:solidFill>
                  <a:schemeClr val="accent3">
                    <a:lumMod val="60000"/>
                    <a:lumOff val="40000"/>
                  </a:schemeClr>
                </a:solidFill>
              </a:rPr>
              <a:t>Introduction</a:t>
            </a:r>
          </a:p>
          <a:p>
            <a:pPr marL="457200" indent="-457200">
              <a:buFont typeface="Arial"/>
              <a:buChar char="•"/>
            </a:pPr>
            <a:r>
              <a:rPr lang="en-US" sz="3200" dirty="0">
                <a:solidFill>
                  <a:schemeClr val="accent3">
                    <a:lumMod val="60000"/>
                    <a:lumOff val="40000"/>
                  </a:schemeClr>
                </a:solidFill>
              </a:rPr>
              <a:t>Variable</a:t>
            </a:r>
          </a:p>
          <a:p>
            <a:pPr marL="457200" indent="-457200">
              <a:buFont typeface="Arial"/>
              <a:buChar char="•"/>
            </a:pPr>
            <a:r>
              <a:rPr lang="en-US" sz="3200" dirty="0">
                <a:solidFill>
                  <a:srgbClr val="97A7D0"/>
                </a:solidFill>
              </a:rPr>
              <a:t>Control flow </a:t>
            </a:r>
          </a:p>
          <a:p>
            <a:pPr marL="457200" indent="-457200">
              <a:buFont typeface="Arial"/>
              <a:buChar char="•"/>
            </a:pPr>
            <a:r>
              <a:rPr lang="en-US" sz="3200" dirty="0">
                <a:solidFill>
                  <a:schemeClr val="accent3">
                    <a:lumMod val="50000"/>
                  </a:schemeClr>
                </a:solidFill>
              </a:rPr>
              <a:t>Functions</a:t>
            </a:r>
          </a:p>
          <a:p>
            <a:pPr marL="457200" indent="-457200">
              <a:buFont typeface="Arial"/>
              <a:buChar char="•"/>
            </a:pPr>
            <a:r>
              <a:rPr lang="en-US" sz="3200" dirty="0">
                <a:solidFill>
                  <a:schemeClr val="accent3">
                    <a:lumMod val="60000"/>
                    <a:lumOff val="40000"/>
                  </a:schemeClr>
                </a:solidFill>
              </a:rPr>
              <a:t>Scope</a:t>
            </a:r>
          </a:p>
        </p:txBody>
      </p:sp>
    </p:spTree>
    <p:extLst>
      <p:ext uri="{BB962C8B-B14F-4D97-AF65-F5344CB8AC3E}">
        <p14:creationId xmlns:p14="http://schemas.microsoft.com/office/powerpoint/2010/main" val="34351541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152718"/>
            <a:ext cx="7620000" cy="1371600"/>
          </a:xfrm>
        </p:spPr>
        <p:txBody>
          <a:bodyPr>
            <a:normAutofit/>
          </a:bodyPr>
          <a:lstStyle/>
          <a:p>
            <a:r>
              <a:rPr lang="en-US" dirty="0" err="1"/>
              <a:t>Js</a:t>
            </a:r>
            <a:r>
              <a:rPr lang="en-US" dirty="0"/>
              <a:t>: Function</a:t>
            </a:r>
            <a:endParaRPr lang="en-US" sz="2800" dirty="0">
              <a:solidFill>
                <a:srgbClr val="0000FF"/>
              </a:solidFill>
            </a:endParaRPr>
          </a:p>
        </p:txBody>
      </p:sp>
      <p:sp>
        <p:nvSpPr>
          <p:cNvPr id="3" name="Content Placeholder 2"/>
          <p:cNvSpPr>
            <a:spLocks noGrp="1"/>
          </p:cNvSpPr>
          <p:nvPr>
            <p:ph idx="1"/>
          </p:nvPr>
        </p:nvSpPr>
        <p:spPr/>
        <p:txBody>
          <a:bodyPr>
            <a:normAutofit/>
          </a:bodyPr>
          <a:lstStyle/>
          <a:p>
            <a:pPr marL="342900" indent="-342900">
              <a:buFont typeface="Arial"/>
              <a:buChar char="•"/>
            </a:pPr>
            <a:r>
              <a:rPr lang="en-US" sz="2400" i="1" dirty="0">
                <a:solidFill>
                  <a:srgbClr val="A6431A"/>
                </a:solidFill>
              </a:rPr>
              <a:t>Functions</a:t>
            </a:r>
            <a:r>
              <a:rPr lang="en-US" sz="2400" dirty="0">
                <a:solidFill>
                  <a:srgbClr val="A6431A"/>
                </a:solidFill>
              </a:rPr>
              <a:t> </a:t>
            </a:r>
            <a:r>
              <a:rPr lang="en-US" sz="2400" dirty="0"/>
              <a:t>are like recipes. </a:t>
            </a:r>
          </a:p>
          <a:p>
            <a:pPr marL="342900" indent="-342900">
              <a:buFont typeface="Arial"/>
              <a:buChar char="•"/>
            </a:pPr>
            <a:r>
              <a:rPr lang="en-US" sz="2400" dirty="0">
                <a:solidFill>
                  <a:schemeClr val="accent5">
                    <a:lumMod val="75000"/>
                  </a:schemeClr>
                </a:solidFill>
              </a:rPr>
              <a:t>Functions</a:t>
            </a:r>
            <a:r>
              <a:rPr lang="en-US" sz="2400" dirty="0">
                <a:solidFill>
                  <a:schemeClr val="accent5"/>
                </a:solidFill>
              </a:rPr>
              <a:t> </a:t>
            </a:r>
            <a:r>
              <a:rPr lang="en-US" sz="2400" dirty="0"/>
              <a:t>accept data, perform actions on that data, and return a result.</a:t>
            </a:r>
          </a:p>
          <a:p>
            <a:pPr marL="342900" indent="-342900">
              <a:buFont typeface="Arial"/>
              <a:buChar char="•"/>
            </a:pPr>
            <a:r>
              <a:rPr lang="en-US" sz="2400" dirty="0"/>
              <a:t>The beauty of </a:t>
            </a:r>
            <a:r>
              <a:rPr lang="en-US" sz="2400" dirty="0">
                <a:solidFill>
                  <a:srgbClr val="A6431A"/>
                </a:solidFill>
              </a:rPr>
              <a:t>functions</a:t>
            </a:r>
            <a:r>
              <a:rPr lang="en-US" sz="2400" dirty="0"/>
              <a:t> is that they allow us to write a block of code once, then we can reuse it over and over without rewriting the same code.</a:t>
            </a:r>
          </a:p>
        </p:txBody>
      </p:sp>
    </p:spTree>
    <p:extLst>
      <p:ext uri="{BB962C8B-B14F-4D97-AF65-F5344CB8AC3E}">
        <p14:creationId xmlns:p14="http://schemas.microsoft.com/office/powerpoint/2010/main" val="3017667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152718"/>
            <a:ext cx="7620000" cy="1371600"/>
          </a:xfrm>
        </p:spPr>
        <p:txBody>
          <a:bodyPr/>
          <a:lstStyle/>
          <a:p>
            <a:r>
              <a:rPr lang="en-US" dirty="0"/>
              <a:t>Introduction to JS: </a:t>
            </a:r>
            <a:r>
              <a:rPr lang="en-US" dirty="0">
                <a:solidFill>
                  <a:srgbClr val="0000FF"/>
                </a:solidFill>
              </a:rPr>
              <a:t>Data Types</a:t>
            </a:r>
          </a:p>
        </p:txBody>
      </p:sp>
      <p:sp>
        <p:nvSpPr>
          <p:cNvPr id="3" name="Content Placeholder 2"/>
          <p:cNvSpPr>
            <a:spLocks noGrp="1"/>
          </p:cNvSpPr>
          <p:nvPr>
            <p:ph idx="1"/>
          </p:nvPr>
        </p:nvSpPr>
        <p:spPr>
          <a:xfrm>
            <a:off x="1981200" y="1752600"/>
            <a:ext cx="8496300" cy="5105400"/>
          </a:xfrm>
        </p:spPr>
        <p:txBody>
          <a:bodyPr>
            <a:normAutofit/>
          </a:bodyPr>
          <a:lstStyle/>
          <a:p>
            <a:pPr algn="ctr"/>
            <a:r>
              <a:rPr lang="en-US" sz="2400" dirty="0">
                <a:solidFill>
                  <a:schemeClr val="accent5"/>
                </a:solidFill>
              </a:rPr>
              <a:t>Exercise </a:t>
            </a:r>
          </a:p>
          <a:p>
            <a:pPr marL="457200" indent="-457200">
              <a:buFont typeface="+mj-lt"/>
              <a:buAutoNum type="arabicPeriod"/>
            </a:pPr>
            <a:r>
              <a:rPr lang="en-US" sz="2400" dirty="0"/>
              <a:t>Log the string 'JavaScript' to the console.</a:t>
            </a:r>
          </a:p>
          <a:p>
            <a:pPr marL="457200" indent="-457200">
              <a:buFont typeface="+mj-lt"/>
              <a:buAutoNum type="arabicPeriod"/>
            </a:pPr>
            <a:r>
              <a:rPr lang="en-US" sz="2400" dirty="0"/>
              <a:t>Log the number 33.7 to the console.</a:t>
            </a:r>
          </a:p>
          <a:p>
            <a:pPr marL="457200" indent="-457200">
              <a:buFont typeface="+mj-lt"/>
              <a:buAutoNum type="arabicPeriod"/>
            </a:pPr>
            <a:r>
              <a:rPr lang="en-US" sz="2400" dirty="0"/>
              <a:t>print the </a:t>
            </a:r>
            <a:r>
              <a:rPr lang="en-US" sz="2400" dirty="0" err="1"/>
              <a:t>boolean</a:t>
            </a:r>
            <a:r>
              <a:rPr lang="en-US" sz="2400" dirty="0"/>
              <a:t> true to the console.</a:t>
            </a:r>
          </a:p>
          <a:p>
            <a:pPr marL="457200" indent="-457200">
              <a:buFont typeface="+mj-lt"/>
              <a:buAutoNum type="arabicPeriod"/>
            </a:pPr>
            <a:r>
              <a:rPr lang="en-US" sz="2400" dirty="0"/>
              <a:t>Print null to the console.</a:t>
            </a:r>
            <a:endParaRPr lang="en-US" sz="2400" dirty="0">
              <a:solidFill>
                <a:schemeClr val="accent5"/>
              </a:solidFill>
            </a:endParaRPr>
          </a:p>
        </p:txBody>
      </p:sp>
      <p:pic>
        <p:nvPicPr>
          <p:cNvPr id="5" name="Picture 4" descr="Screen Shot 2018-02-26 at 14.49.2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6133" y="4296833"/>
            <a:ext cx="6918523" cy="2413000"/>
          </a:xfrm>
          <a:prstGeom prst="rect">
            <a:avLst/>
          </a:prstGeom>
        </p:spPr>
      </p:pic>
      <p:sp>
        <p:nvSpPr>
          <p:cNvPr id="6" name="Rectangle 5"/>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1404746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981200" y="152718"/>
            <a:ext cx="7620000" cy="1095204"/>
          </a:xfrm>
        </p:spPr>
        <p:txBody>
          <a:bodyPr>
            <a:normAutofit/>
          </a:bodyPr>
          <a:lstStyle/>
          <a:p>
            <a:r>
              <a:rPr lang="en-US" dirty="0" err="1"/>
              <a:t>Js</a:t>
            </a:r>
            <a:r>
              <a:rPr lang="en-US" dirty="0"/>
              <a:t>: Function</a:t>
            </a:r>
            <a:br>
              <a:rPr lang="en-US" dirty="0"/>
            </a:br>
            <a:endParaRPr lang="en-US" sz="2800" dirty="0">
              <a:solidFill>
                <a:srgbClr val="0000FF"/>
              </a:solidFill>
            </a:endParaRPr>
          </a:p>
        </p:txBody>
      </p:sp>
      <p:graphicFrame>
        <p:nvGraphicFramePr>
          <p:cNvPr id="4" name="Content Placeholder 3"/>
          <p:cNvGraphicFramePr>
            <a:graphicFrameLocks noGrp="1"/>
          </p:cNvGraphicFramePr>
          <p:nvPr>
            <p:ph idx="1"/>
            <p:extLst/>
          </p:nvPr>
        </p:nvGraphicFramePr>
        <p:xfrm>
          <a:off x="1528327" y="1054136"/>
          <a:ext cx="4533981" cy="5273040"/>
        </p:xfrm>
        <a:graphic>
          <a:graphicData uri="http://schemas.openxmlformats.org/drawingml/2006/table">
            <a:tbl>
              <a:tblPr firstRow="1" bandRow="1">
                <a:tableStyleId>{5C22544A-7EE6-4342-B048-85BDC9FD1C3A}</a:tableStyleId>
              </a:tblPr>
              <a:tblGrid>
                <a:gridCol w="4533981">
                  <a:extLst>
                    <a:ext uri="{9D8B030D-6E8A-4147-A177-3AD203B41FA5}">
                      <a16:colId xmlns:a16="http://schemas.microsoft.com/office/drawing/2014/main" val="20000"/>
                    </a:ext>
                  </a:extLst>
                </a:gridCol>
              </a:tblGrid>
              <a:tr h="370840">
                <a:tc>
                  <a:txBody>
                    <a:bodyPr/>
                    <a:lstStyle/>
                    <a:p>
                      <a:r>
                        <a:rPr lang="en-US" sz="2000" b="0" dirty="0">
                          <a:solidFill>
                            <a:schemeClr val="accent3">
                              <a:lumMod val="60000"/>
                              <a:lumOff val="40000"/>
                            </a:schemeClr>
                          </a:solidFill>
                        </a:rPr>
                        <a:t>let </a:t>
                      </a:r>
                      <a:r>
                        <a:rPr lang="en-US" sz="2000" b="0" dirty="0" err="1">
                          <a:solidFill>
                            <a:schemeClr val="accent3">
                              <a:lumMod val="60000"/>
                              <a:lumOff val="40000"/>
                            </a:schemeClr>
                          </a:solidFill>
                        </a:rPr>
                        <a:t>calculatorIsOn</a:t>
                      </a:r>
                      <a:r>
                        <a:rPr lang="en-US" sz="2000" b="0" dirty="0">
                          <a:solidFill>
                            <a:schemeClr val="accent3">
                              <a:lumMod val="60000"/>
                              <a:lumOff val="40000"/>
                            </a:schemeClr>
                          </a:solidFill>
                        </a:rPr>
                        <a:t> </a:t>
                      </a:r>
                      <a:r>
                        <a:rPr lang="en-US" sz="2000" b="0" dirty="0"/>
                        <a:t>= </a:t>
                      </a:r>
                      <a:r>
                        <a:rPr lang="en-US" sz="2000" b="0" dirty="0">
                          <a:solidFill>
                            <a:srgbClr val="B900BA"/>
                          </a:solidFill>
                        </a:rPr>
                        <a:t>false</a:t>
                      </a:r>
                      <a:r>
                        <a:rPr lang="en-US" sz="2000" b="0" dirty="0"/>
                        <a:t>;</a:t>
                      </a:r>
                    </a:p>
                    <a:p>
                      <a:endParaRPr lang="en-US" sz="2000" b="0" dirty="0"/>
                    </a:p>
                    <a:p>
                      <a:r>
                        <a:rPr lang="en-US" sz="2000" b="0" dirty="0" err="1">
                          <a:solidFill>
                            <a:srgbClr val="97A7D0"/>
                          </a:solidFill>
                        </a:rPr>
                        <a:t>const</a:t>
                      </a:r>
                      <a:r>
                        <a:rPr lang="en-US" sz="2000" b="0" dirty="0">
                          <a:solidFill>
                            <a:srgbClr val="97A7D0"/>
                          </a:solidFill>
                        </a:rPr>
                        <a:t> </a:t>
                      </a:r>
                      <a:r>
                        <a:rPr lang="en-US" sz="2000" b="0" dirty="0" err="1">
                          <a:solidFill>
                            <a:srgbClr val="97A7D0"/>
                          </a:solidFill>
                        </a:rPr>
                        <a:t>pressPowerButton</a:t>
                      </a:r>
                      <a:r>
                        <a:rPr lang="en-US" sz="2000" b="0" dirty="0">
                          <a:solidFill>
                            <a:srgbClr val="97A7D0"/>
                          </a:solidFill>
                        </a:rPr>
                        <a:t> </a:t>
                      </a:r>
                      <a:r>
                        <a:rPr lang="en-US" sz="2000" b="0" dirty="0"/>
                        <a:t>= () =&gt; {</a:t>
                      </a:r>
                    </a:p>
                    <a:p>
                      <a:r>
                        <a:rPr lang="en-US" sz="2000" b="0" dirty="0"/>
                        <a:t>  </a:t>
                      </a:r>
                      <a:r>
                        <a:rPr lang="en-US" sz="2000" b="0" dirty="0">
                          <a:solidFill>
                            <a:srgbClr val="97A7D0"/>
                          </a:solidFill>
                        </a:rPr>
                        <a:t>if</a:t>
                      </a:r>
                      <a:r>
                        <a:rPr lang="en-US" sz="2000" b="0" dirty="0"/>
                        <a:t> (</a:t>
                      </a:r>
                      <a:r>
                        <a:rPr lang="en-US" sz="2000" b="0" dirty="0" err="1">
                          <a:solidFill>
                            <a:schemeClr val="accent5"/>
                          </a:solidFill>
                        </a:rPr>
                        <a:t>calculatorIsOn</a:t>
                      </a:r>
                      <a:r>
                        <a:rPr lang="en-US" sz="2000" b="0" dirty="0"/>
                        <a:t>) {</a:t>
                      </a:r>
                    </a:p>
                    <a:p>
                      <a:r>
                        <a:rPr lang="en-US" sz="2000" b="0" dirty="0"/>
                        <a:t>  </a:t>
                      </a:r>
                      <a:r>
                        <a:rPr lang="en-US" sz="2000" b="0" dirty="0">
                          <a:solidFill>
                            <a:srgbClr val="DC5924"/>
                          </a:solidFill>
                        </a:rPr>
                        <a:t>  </a:t>
                      </a:r>
                      <a:r>
                        <a:rPr lang="en-US" sz="2000" b="0" dirty="0" err="1">
                          <a:solidFill>
                            <a:srgbClr val="DC5924"/>
                          </a:solidFill>
                        </a:rPr>
                        <a:t>console.</a:t>
                      </a:r>
                      <a:r>
                        <a:rPr lang="en-US" sz="2000" b="0" dirty="0" err="1">
                          <a:solidFill>
                            <a:srgbClr val="4FFFF6"/>
                          </a:solidFill>
                        </a:rPr>
                        <a:t>log</a:t>
                      </a:r>
                      <a:r>
                        <a:rPr lang="en-US" sz="2000" b="0" dirty="0"/>
                        <a:t>('</a:t>
                      </a:r>
                      <a:r>
                        <a:rPr lang="en-US" sz="2000" b="0" dirty="0">
                          <a:solidFill>
                            <a:schemeClr val="accent2"/>
                          </a:solidFill>
                        </a:rPr>
                        <a:t>Calculator turning off</a:t>
                      </a:r>
                      <a:r>
                        <a:rPr lang="en-US" sz="2000" b="0" dirty="0"/>
                        <a:t>.');</a:t>
                      </a:r>
                    </a:p>
                    <a:p>
                      <a:r>
                        <a:rPr lang="en-US" sz="2000" b="0" dirty="0"/>
                        <a:t>    </a:t>
                      </a:r>
                      <a:r>
                        <a:rPr lang="en-US" sz="2000" b="0" dirty="0" err="1">
                          <a:solidFill>
                            <a:srgbClr val="DC5924"/>
                          </a:solidFill>
                        </a:rPr>
                        <a:t>calculatorIsOn</a:t>
                      </a:r>
                      <a:r>
                        <a:rPr lang="en-US" sz="2000" b="0" dirty="0">
                          <a:solidFill>
                            <a:srgbClr val="DC5924"/>
                          </a:solidFill>
                        </a:rPr>
                        <a:t> </a:t>
                      </a:r>
                      <a:r>
                        <a:rPr lang="en-US" sz="2000" b="0" dirty="0"/>
                        <a:t>= </a:t>
                      </a:r>
                      <a:r>
                        <a:rPr lang="en-US" sz="2000" b="0" dirty="0">
                          <a:solidFill>
                            <a:srgbClr val="B900BA"/>
                          </a:solidFill>
                        </a:rPr>
                        <a:t>false</a:t>
                      </a:r>
                      <a:r>
                        <a:rPr lang="en-US" sz="2000" b="0" dirty="0"/>
                        <a:t>;</a:t>
                      </a:r>
                    </a:p>
                    <a:p>
                      <a:r>
                        <a:rPr lang="en-US" sz="2000" b="0" dirty="0"/>
                        <a:t>  } </a:t>
                      </a:r>
                      <a:r>
                        <a:rPr lang="en-US" sz="2000" b="0" dirty="0">
                          <a:solidFill>
                            <a:srgbClr val="97A7D0"/>
                          </a:solidFill>
                        </a:rPr>
                        <a:t>else</a:t>
                      </a:r>
                      <a:r>
                        <a:rPr lang="en-US" sz="2000" b="0" dirty="0"/>
                        <a:t> {</a:t>
                      </a:r>
                    </a:p>
                    <a:p>
                      <a:r>
                        <a:rPr lang="en-US" sz="2000" b="0" dirty="0"/>
                        <a:t>    </a:t>
                      </a:r>
                      <a:r>
                        <a:rPr lang="en-US" sz="2000" b="0" dirty="0" err="1">
                          <a:solidFill>
                            <a:srgbClr val="DC5924"/>
                          </a:solidFill>
                        </a:rPr>
                        <a:t>console</a:t>
                      </a:r>
                      <a:r>
                        <a:rPr lang="en-US" sz="2000" b="0" dirty="0" err="1"/>
                        <a:t>.</a:t>
                      </a:r>
                      <a:r>
                        <a:rPr lang="en-US" sz="2000" b="0" dirty="0" err="1">
                          <a:solidFill>
                            <a:srgbClr val="4FFFF6"/>
                          </a:solidFill>
                        </a:rPr>
                        <a:t>log</a:t>
                      </a:r>
                      <a:r>
                        <a:rPr lang="en-US" sz="2000" b="0" dirty="0"/>
                        <a:t>('</a:t>
                      </a:r>
                      <a:r>
                        <a:rPr lang="en-US" sz="2000" b="0" dirty="0">
                          <a:solidFill>
                            <a:srgbClr val="F5C201"/>
                          </a:solidFill>
                        </a:rPr>
                        <a:t>Calculator turning on.</a:t>
                      </a:r>
                      <a:r>
                        <a:rPr lang="en-US" sz="2000" b="0" dirty="0"/>
                        <a:t>');</a:t>
                      </a:r>
                    </a:p>
                    <a:p>
                      <a:r>
                        <a:rPr lang="en-US" sz="2000" b="0" dirty="0"/>
                        <a:t>    </a:t>
                      </a:r>
                      <a:r>
                        <a:rPr lang="en-US" sz="2000" b="0" dirty="0" err="1">
                          <a:solidFill>
                            <a:srgbClr val="DC5924"/>
                          </a:solidFill>
                        </a:rPr>
                        <a:t>calculatorIsOn</a:t>
                      </a:r>
                      <a:r>
                        <a:rPr lang="en-US" sz="2000" b="0" dirty="0">
                          <a:solidFill>
                            <a:srgbClr val="DC5924"/>
                          </a:solidFill>
                        </a:rPr>
                        <a:t> </a:t>
                      </a:r>
                      <a:r>
                        <a:rPr lang="en-US" sz="2000" b="0" dirty="0"/>
                        <a:t>= </a:t>
                      </a:r>
                      <a:r>
                        <a:rPr lang="en-US" sz="2000" b="0" dirty="0">
                          <a:solidFill>
                            <a:srgbClr val="B900BA"/>
                          </a:solidFill>
                        </a:rPr>
                        <a:t>true</a:t>
                      </a:r>
                      <a:r>
                        <a:rPr lang="en-US" sz="2000" b="0" dirty="0"/>
                        <a:t>;</a:t>
                      </a:r>
                    </a:p>
                    <a:p>
                      <a:r>
                        <a:rPr lang="en-US" sz="2000" b="0" dirty="0"/>
                        <a:t>  }</a:t>
                      </a:r>
                    </a:p>
                    <a:p>
                      <a:r>
                        <a:rPr lang="en-US" sz="2000" b="0" dirty="0"/>
                        <a:t>};</a:t>
                      </a:r>
                    </a:p>
                    <a:p>
                      <a:endParaRPr lang="en-US" sz="2000" b="0" dirty="0"/>
                    </a:p>
                    <a:p>
                      <a:r>
                        <a:rPr lang="en-US" sz="2000" b="0" dirty="0" err="1">
                          <a:solidFill>
                            <a:srgbClr val="DC5924"/>
                          </a:solidFill>
                        </a:rPr>
                        <a:t>pressPowerButton</a:t>
                      </a:r>
                      <a:r>
                        <a:rPr lang="en-US" sz="2000" b="0" dirty="0">
                          <a:solidFill>
                            <a:schemeClr val="bg1"/>
                          </a:solidFill>
                        </a:rPr>
                        <a:t>();</a:t>
                      </a:r>
                    </a:p>
                    <a:p>
                      <a:r>
                        <a:rPr lang="en-US" sz="2000" b="0" dirty="0">
                          <a:solidFill>
                            <a:schemeClr val="bg1">
                              <a:lumMod val="65000"/>
                            </a:schemeClr>
                          </a:solidFill>
                        </a:rPr>
                        <a:t>// Output: Calculator turning on.</a:t>
                      </a:r>
                    </a:p>
                    <a:p>
                      <a:endParaRPr lang="en-US" sz="2000" b="0" dirty="0"/>
                    </a:p>
                    <a:p>
                      <a:r>
                        <a:rPr lang="en-US" sz="2000" b="0" dirty="0" err="1">
                          <a:solidFill>
                            <a:srgbClr val="DC5924"/>
                          </a:solidFill>
                        </a:rPr>
                        <a:t>pressPowerButton</a:t>
                      </a:r>
                      <a:r>
                        <a:rPr lang="en-US" sz="2000" b="0" dirty="0"/>
                        <a:t>();</a:t>
                      </a:r>
                    </a:p>
                    <a:p>
                      <a:r>
                        <a:rPr lang="en-US" sz="2000" b="0" dirty="0">
                          <a:solidFill>
                            <a:srgbClr val="A6A6A6"/>
                          </a:solidFill>
                        </a:rPr>
                        <a:t>// Output: Calculator turning off.</a:t>
                      </a:r>
                    </a:p>
                  </a:txBody>
                  <a:tcPr>
                    <a:solidFill>
                      <a:schemeClr val="tx1"/>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nvPr>
        </p:nvGraphicFramePr>
        <p:xfrm>
          <a:off x="6213956" y="457200"/>
          <a:ext cx="4233127" cy="6221699"/>
        </p:xfrm>
        <a:graphic>
          <a:graphicData uri="http://schemas.openxmlformats.org/drawingml/2006/table">
            <a:tbl>
              <a:tblPr firstRow="1" bandRow="1">
                <a:tableStyleId>{5C22544A-7EE6-4342-B048-85BDC9FD1C3A}</a:tableStyleId>
              </a:tblPr>
              <a:tblGrid>
                <a:gridCol w="4233127">
                  <a:extLst>
                    <a:ext uri="{9D8B030D-6E8A-4147-A177-3AD203B41FA5}">
                      <a16:colId xmlns:a16="http://schemas.microsoft.com/office/drawing/2014/main" val="20000"/>
                    </a:ext>
                  </a:extLst>
                </a:gridCol>
              </a:tblGrid>
              <a:tr h="6221699">
                <a:tc>
                  <a:txBody>
                    <a:bodyPr/>
                    <a:lstStyle/>
                    <a:p>
                      <a:r>
                        <a:rPr lang="en-US" dirty="0">
                          <a:solidFill>
                            <a:schemeClr val="accent3"/>
                          </a:solidFill>
                        </a:rPr>
                        <a:t>Code</a:t>
                      </a:r>
                      <a:r>
                        <a:rPr lang="en-US" baseline="0" dirty="0">
                          <a:solidFill>
                            <a:schemeClr val="accent3"/>
                          </a:solidFill>
                        </a:rPr>
                        <a:t> Explanation:</a:t>
                      </a:r>
                      <a:endParaRPr lang="en-US" baseline="0" dirty="0">
                        <a:solidFill>
                          <a:schemeClr val="tx1"/>
                        </a:solidFill>
                      </a:endParaRPr>
                    </a:p>
                    <a:p>
                      <a:pPr marL="342900" indent="-342900">
                        <a:buFont typeface="+mj-lt"/>
                        <a:buAutoNum type="arabicPeriod"/>
                      </a:pPr>
                      <a:r>
                        <a:rPr lang="en-US" sz="2000" dirty="0">
                          <a:solidFill>
                            <a:schemeClr val="tx1"/>
                          </a:solidFill>
                        </a:rPr>
                        <a:t>We created a function named </a:t>
                      </a:r>
                      <a:r>
                        <a:rPr lang="en-US" sz="2000" dirty="0" err="1">
                          <a:solidFill>
                            <a:schemeClr val="accent5"/>
                          </a:solidFill>
                        </a:rPr>
                        <a:t>pressPowerButton</a:t>
                      </a:r>
                      <a:r>
                        <a:rPr lang="en-US" sz="2000" dirty="0">
                          <a:solidFill>
                            <a:schemeClr val="tx1"/>
                          </a:solidFill>
                        </a:rPr>
                        <a:t>. </a:t>
                      </a:r>
                    </a:p>
                    <a:p>
                      <a:pPr marL="342900" indent="-342900">
                        <a:buFont typeface="Arial"/>
                        <a:buChar char="•"/>
                      </a:pPr>
                      <a:r>
                        <a:rPr lang="en-US" sz="2000" dirty="0" err="1">
                          <a:solidFill>
                            <a:srgbClr val="DC5924"/>
                          </a:solidFill>
                        </a:rPr>
                        <a:t>const</a:t>
                      </a:r>
                      <a:r>
                        <a:rPr lang="en-US" sz="2000" dirty="0">
                          <a:solidFill>
                            <a:srgbClr val="DC5924"/>
                          </a:solidFill>
                        </a:rPr>
                        <a:t> </a:t>
                      </a:r>
                      <a:r>
                        <a:rPr lang="en-US" sz="2000" dirty="0" err="1">
                          <a:solidFill>
                            <a:srgbClr val="DC5924"/>
                          </a:solidFill>
                        </a:rPr>
                        <a:t>pressPowerButton</a:t>
                      </a:r>
                      <a:r>
                        <a:rPr lang="en-US" sz="2000" dirty="0">
                          <a:solidFill>
                            <a:srgbClr val="DC5924"/>
                          </a:solidFill>
                        </a:rPr>
                        <a:t> </a:t>
                      </a:r>
                      <a:r>
                        <a:rPr lang="en-US" sz="2000" dirty="0">
                          <a:solidFill>
                            <a:schemeClr val="tx1"/>
                          </a:solidFill>
                        </a:rPr>
                        <a:t>creates a variable with a given name written in </a:t>
                      </a:r>
                      <a:r>
                        <a:rPr lang="en-US" sz="2000" i="1" dirty="0" err="1">
                          <a:solidFill>
                            <a:schemeClr val="tx1"/>
                          </a:solidFill>
                        </a:rPr>
                        <a:t>camelCase</a:t>
                      </a:r>
                      <a:r>
                        <a:rPr lang="en-US" sz="2000" dirty="0">
                          <a:solidFill>
                            <a:schemeClr val="tx1"/>
                          </a:solidFill>
                        </a:rPr>
                        <a:t>.</a:t>
                      </a:r>
                    </a:p>
                    <a:p>
                      <a:pPr marL="285750" indent="-285750">
                        <a:buFont typeface="Arial"/>
                        <a:buChar char="•"/>
                      </a:pPr>
                      <a:r>
                        <a:rPr lang="en-US" sz="2000" dirty="0">
                          <a:solidFill>
                            <a:schemeClr val="tx1"/>
                          </a:solidFill>
                        </a:rPr>
                        <a:t>The variable is then set equal </a:t>
                      </a:r>
                      <a:r>
                        <a:rPr lang="en-US" sz="2000" dirty="0">
                          <a:solidFill>
                            <a:schemeClr val="accent5"/>
                          </a:solidFill>
                        </a:rPr>
                        <a:t>=</a:t>
                      </a:r>
                      <a:r>
                        <a:rPr lang="en-US" sz="2000" dirty="0">
                          <a:solidFill>
                            <a:schemeClr val="tx1"/>
                          </a:solidFill>
                        </a:rPr>
                        <a:t> to a set of parentheses followed by an arrow token </a:t>
                      </a:r>
                      <a:r>
                        <a:rPr lang="en-US" sz="2000" dirty="0">
                          <a:solidFill>
                            <a:srgbClr val="DC5924"/>
                          </a:solidFill>
                        </a:rPr>
                        <a:t>() =&gt;</a:t>
                      </a:r>
                      <a:r>
                        <a:rPr lang="en-US" sz="2000" dirty="0">
                          <a:solidFill>
                            <a:schemeClr val="tx1"/>
                          </a:solidFill>
                        </a:rPr>
                        <a:t>, indicating the variable stores a function. This syntax is known as </a:t>
                      </a:r>
                      <a:r>
                        <a:rPr lang="en-US" sz="2000" i="1" dirty="0">
                          <a:solidFill>
                            <a:schemeClr val="tx1"/>
                          </a:solidFill>
                        </a:rPr>
                        <a:t>arrow function</a:t>
                      </a:r>
                      <a:r>
                        <a:rPr lang="en-US" sz="2000" dirty="0">
                          <a:solidFill>
                            <a:schemeClr val="tx1"/>
                          </a:solidFill>
                        </a:rPr>
                        <a:t> syntax. </a:t>
                      </a:r>
                    </a:p>
                    <a:p>
                      <a:pPr marL="285750" indent="-285750">
                        <a:buFont typeface="Arial"/>
                        <a:buChar char="•"/>
                      </a:pPr>
                      <a:r>
                        <a:rPr lang="en-US" sz="2000" dirty="0">
                          <a:solidFill>
                            <a:schemeClr val="tx1"/>
                          </a:solidFill>
                        </a:rPr>
                        <a:t>Finally, between the curly braces </a:t>
                      </a:r>
                      <a:r>
                        <a:rPr lang="en-US" sz="2000" dirty="0">
                          <a:solidFill>
                            <a:srgbClr val="DC5924"/>
                          </a:solidFill>
                        </a:rPr>
                        <a:t>{} </a:t>
                      </a:r>
                      <a:r>
                        <a:rPr lang="en-US" sz="2000" dirty="0">
                          <a:solidFill>
                            <a:schemeClr val="tx1"/>
                          </a:solidFill>
                        </a:rPr>
                        <a:t>is the </a:t>
                      </a:r>
                      <a:r>
                        <a:rPr lang="en-US" sz="2000" i="1" dirty="0">
                          <a:solidFill>
                            <a:schemeClr val="tx1"/>
                          </a:solidFill>
                        </a:rPr>
                        <a:t>function body</a:t>
                      </a:r>
                      <a:r>
                        <a:rPr lang="en-US" sz="2000" dirty="0">
                          <a:solidFill>
                            <a:schemeClr val="tx1"/>
                          </a:solidFill>
                        </a:rPr>
                        <a:t>, or the JavaScript statements that define the function. This is followed by a semi-colon </a:t>
                      </a:r>
                      <a:r>
                        <a:rPr lang="en-US" sz="2000" dirty="0">
                          <a:solidFill>
                            <a:srgbClr val="DC5924"/>
                          </a:solidFill>
                        </a:rPr>
                        <a:t>;</a:t>
                      </a:r>
                      <a:r>
                        <a:rPr lang="en-US" sz="2000" dirty="0">
                          <a:solidFill>
                            <a:schemeClr val="tx1"/>
                          </a:solidFill>
                        </a:rPr>
                        <a:t>. In JavaScript, any code between curly braces is also known as a </a:t>
                      </a:r>
                      <a:r>
                        <a:rPr lang="en-US" sz="2000" i="1" dirty="0">
                          <a:solidFill>
                            <a:schemeClr val="tx1"/>
                          </a:solidFill>
                        </a:rPr>
                        <a:t>block</a:t>
                      </a:r>
                      <a:r>
                        <a:rPr lang="en-US" sz="2000" dirty="0">
                          <a:solidFill>
                            <a:schemeClr val="tx1"/>
                          </a:solidFill>
                        </a:rPr>
                        <a:t>. </a:t>
                      </a:r>
                    </a:p>
                  </a:txBody>
                  <a:tcP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4327126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981200" y="152718"/>
            <a:ext cx="7620000" cy="1095204"/>
          </a:xfrm>
        </p:spPr>
        <p:txBody>
          <a:bodyPr>
            <a:normAutofit/>
          </a:bodyPr>
          <a:lstStyle/>
          <a:p>
            <a:r>
              <a:rPr lang="en-US" dirty="0" err="1"/>
              <a:t>Js</a:t>
            </a:r>
            <a:r>
              <a:rPr lang="en-US" dirty="0"/>
              <a:t>: Function</a:t>
            </a:r>
            <a:br>
              <a:rPr lang="en-US" dirty="0"/>
            </a:br>
            <a:endParaRPr lang="en-US" sz="2800" dirty="0">
              <a:solidFill>
                <a:srgbClr val="0000FF"/>
              </a:solidFill>
            </a:endParaRPr>
          </a:p>
        </p:txBody>
      </p:sp>
      <p:graphicFrame>
        <p:nvGraphicFramePr>
          <p:cNvPr id="4" name="Content Placeholder 3"/>
          <p:cNvGraphicFramePr>
            <a:graphicFrameLocks noGrp="1"/>
          </p:cNvGraphicFramePr>
          <p:nvPr>
            <p:ph idx="1"/>
            <p:extLst/>
          </p:nvPr>
        </p:nvGraphicFramePr>
        <p:xfrm>
          <a:off x="1604151" y="1035178"/>
          <a:ext cx="4533981" cy="5273040"/>
        </p:xfrm>
        <a:graphic>
          <a:graphicData uri="http://schemas.openxmlformats.org/drawingml/2006/table">
            <a:tbl>
              <a:tblPr firstRow="1" bandRow="1">
                <a:tableStyleId>{5C22544A-7EE6-4342-B048-85BDC9FD1C3A}</a:tableStyleId>
              </a:tblPr>
              <a:tblGrid>
                <a:gridCol w="4533981">
                  <a:extLst>
                    <a:ext uri="{9D8B030D-6E8A-4147-A177-3AD203B41FA5}">
                      <a16:colId xmlns:a16="http://schemas.microsoft.com/office/drawing/2014/main" val="20000"/>
                    </a:ext>
                  </a:extLst>
                </a:gridCol>
              </a:tblGrid>
              <a:tr h="370840">
                <a:tc>
                  <a:txBody>
                    <a:bodyPr/>
                    <a:lstStyle/>
                    <a:p>
                      <a:r>
                        <a:rPr lang="en-US" sz="2000" b="0" dirty="0">
                          <a:solidFill>
                            <a:schemeClr val="accent3">
                              <a:lumMod val="60000"/>
                              <a:lumOff val="40000"/>
                            </a:schemeClr>
                          </a:solidFill>
                        </a:rPr>
                        <a:t>let </a:t>
                      </a:r>
                      <a:r>
                        <a:rPr lang="en-US" sz="2000" b="0" dirty="0" err="1">
                          <a:solidFill>
                            <a:schemeClr val="accent3">
                              <a:lumMod val="60000"/>
                              <a:lumOff val="40000"/>
                            </a:schemeClr>
                          </a:solidFill>
                        </a:rPr>
                        <a:t>calculatorIsOn</a:t>
                      </a:r>
                      <a:r>
                        <a:rPr lang="en-US" sz="2000" b="0" dirty="0">
                          <a:solidFill>
                            <a:schemeClr val="accent3">
                              <a:lumMod val="60000"/>
                              <a:lumOff val="40000"/>
                            </a:schemeClr>
                          </a:solidFill>
                        </a:rPr>
                        <a:t> </a:t>
                      </a:r>
                      <a:r>
                        <a:rPr lang="en-US" sz="2000" b="0" dirty="0"/>
                        <a:t>= </a:t>
                      </a:r>
                      <a:r>
                        <a:rPr lang="en-US" sz="2000" b="0" dirty="0">
                          <a:solidFill>
                            <a:srgbClr val="B900BA"/>
                          </a:solidFill>
                        </a:rPr>
                        <a:t>false</a:t>
                      </a:r>
                      <a:r>
                        <a:rPr lang="en-US" sz="2000" b="0" dirty="0"/>
                        <a:t>;</a:t>
                      </a:r>
                    </a:p>
                    <a:p>
                      <a:endParaRPr lang="en-US" sz="2000" b="0" dirty="0"/>
                    </a:p>
                    <a:p>
                      <a:r>
                        <a:rPr lang="en-US" sz="2000" b="0" dirty="0" err="1">
                          <a:solidFill>
                            <a:srgbClr val="97A7D0"/>
                          </a:solidFill>
                        </a:rPr>
                        <a:t>const</a:t>
                      </a:r>
                      <a:r>
                        <a:rPr lang="en-US" sz="2000" b="0" dirty="0">
                          <a:solidFill>
                            <a:srgbClr val="97A7D0"/>
                          </a:solidFill>
                        </a:rPr>
                        <a:t> </a:t>
                      </a:r>
                      <a:r>
                        <a:rPr lang="en-US" sz="2000" b="0" dirty="0" err="1">
                          <a:solidFill>
                            <a:srgbClr val="97A7D0"/>
                          </a:solidFill>
                        </a:rPr>
                        <a:t>pressPowerButton</a:t>
                      </a:r>
                      <a:r>
                        <a:rPr lang="en-US" sz="2000" b="0" dirty="0">
                          <a:solidFill>
                            <a:srgbClr val="97A7D0"/>
                          </a:solidFill>
                        </a:rPr>
                        <a:t> </a:t>
                      </a:r>
                      <a:r>
                        <a:rPr lang="en-US" sz="2000" b="0" dirty="0"/>
                        <a:t>= () =&gt; {</a:t>
                      </a:r>
                    </a:p>
                    <a:p>
                      <a:r>
                        <a:rPr lang="en-US" sz="2000" b="0" dirty="0"/>
                        <a:t>  </a:t>
                      </a:r>
                      <a:r>
                        <a:rPr lang="en-US" sz="2000" b="0" dirty="0">
                          <a:solidFill>
                            <a:srgbClr val="97A7D0"/>
                          </a:solidFill>
                        </a:rPr>
                        <a:t>if</a:t>
                      </a:r>
                      <a:r>
                        <a:rPr lang="en-US" sz="2000" b="0" dirty="0"/>
                        <a:t> (</a:t>
                      </a:r>
                      <a:r>
                        <a:rPr lang="en-US" sz="2000" b="0" dirty="0" err="1">
                          <a:solidFill>
                            <a:schemeClr val="accent5"/>
                          </a:solidFill>
                        </a:rPr>
                        <a:t>calculatorIsOn</a:t>
                      </a:r>
                      <a:r>
                        <a:rPr lang="en-US" sz="2000" b="0" dirty="0"/>
                        <a:t>) {</a:t>
                      </a:r>
                    </a:p>
                    <a:p>
                      <a:r>
                        <a:rPr lang="en-US" sz="2000" b="0" dirty="0"/>
                        <a:t>  </a:t>
                      </a:r>
                      <a:r>
                        <a:rPr lang="en-US" sz="2000" b="0" dirty="0">
                          <a:solidFill>
                            <a:srgbClr val="DC5924"/>
                          </a:solidFill>
                        </a:rPr>
                        <a:t>  </a:t>
                      </a:r>
                      <a:r>
                        <a:rPr lang="en-US" sz="2000" b="0" dirty="0" err="1">
                          <a:solidFill>
                            <a:srgbClr val="DC5924"/>
                          </a:solidFill>
                        </a:rPr>
                        <a:t>console.</a:t>
                      </a:r>
                      <a:r>
                        <a:rPr lang="en-US" sz="2000" b="0" dirty="0" err="1">
                          <a:solidFill>
                            <a:srgbClr val="4FFFF6"/>
                          </a:solidFill>
                        </a:rPr>
                        <a:t>log</a:t>
                      </a:r>
                      <a:r>
                        <a:rPr lang="en-US" sz="2000" b="0" dirty="0"/>
                        <a:t>('</a:t>
                      </a:r>
                      <a:r>
                        <a:rPr lang="en-US" sz="2000" b="0" dirty="0">
                          <a:solidFill>
                            <a:schemeClr val="accent2"/>
                          </a:solidFill>
                        </a:rPr>
                        <a:t>Calculator turning off</a:t>
                      </a:r>
                      <a:r>
                        <a:rPr lang="en-US" sz="2000" b="0" dirty="0"/>
                        <a:t>.');</a:t>
                      </a:r>
                    </a:p>
                    <a:p>
                      <a:r>
                        <a:rPr lang="en-US" sz="2000" b="0" dirty="0"/>
                        <a:t>    </a:t>
                      </a:r>
                      <a:r>
                        <a:rPr lang="en-US" sz="2000" b="0" dirty="0" err="1">
                          <a:solidFill>
                            <a:srgbClr val="DC5924"/>
                          </a:solidFill>
                        </a:rPr>
                        <a:t>calculatorIsOn</a:t>
                      </a:r>
                      <a:r>
                        <a:rPr lang="en-US" sz="2000" b="0" dirty="0">
                          <a:solidFill>
                            <a:srgbClr val="DC5924"/>
                          </a:solidFill>
                        </a:rPr>
                        <a:t> </a:t>
                      </a:r>
                      <a:r>
                        <a:rPr lang="en-US" sz="2000" b="0" dirty="0"/>
                        <a:t>= </a:t>
                      </a:r>
                      <a:r>
                        <a:rPr lang="en-US" sz="2000" b="0" dirty="0">
                          <a:solidFill>
                            <a:srgbClr val="B900BA"/>
                          </a:solidFill>
                        </a:rPr>
                        <a:t>false</a:t>
                      </a:r>
                      <a:r>
                        <a:rPr lang="en-US" sz="2000" b="0" dirty="0"/>
                        <a:t>;</a:t>
                      </a:r>
                    </a:p>
                    <a:p>
                      <a:r>
                        <a:rPr lang="en-US" sz="2000" b="0" dirty="0"/>
                        <a:t>  } </a:t>
                      </a:r>
                      <a:r>
                        <a:rPr lang="en-US" sz="2000" b="0" dirty="0">
                          <a:solidFill>
                            <a:srgbClr val="97A7D0"/>
                          </a:solidFill>
                        </a:rPr>
                        <a:t>else</a:t>
                      </a:r>
                      <a:r>
                        <a:rPr lang="en-US" sz="2000" b="0" dirty="0"/>
                        <a:t> {</a:t>
                      </a:r>
                    </a:p>
                    <a:p>
                      <a:r>
                        <a:rPr lang="en-US" sz="2000" b="0" dirty="0"/>
                        <a:t>    </a:t>
                      </a:r>
                      <a:r>
                        <a:rPr lang="en-US" sz="2000" b="0" dirty="0" err="1">
                          <a:solidFill>
                            <a:srgbClr val="DC5924"/>
                          </a:solidFill>
                        </a:rPr>
                        <a:t>console</a:t>
                      </a:r>
                      <a:r>
                        <a:rPr lang="en-US" sz="2000" b="0" dirty="0" err="1"/>
                        <a:t>.</a:t>
                      </a:r>
                      <a:r>
                        <a:rPr lang="en-US" sz="2000" b="0" dirty="0" err="1">
                          <a:solidFill>
                            <a:srgbClr val="4FFFF6"/>
                          </a:solidFill>
                        </a:rPr>
                        <a:t>log</a:t>
                      </a:r>
                      <a:r>
                        <a:rPr lang="en-US" sz="2000" b="0" dirty="0"/>
                        <a:t>('</a:t>
                      </a:r>
                      <a:r>
                        <a:rPr lang="en-US" sz="2000" b="0" dirty="0">
                          <a:solidFill>
                            <a:srgbClr val="F5C201"/>
                          </a:solidFill>
                        </a:rPr>
                        <a:t>Calculator turning on.</a:t>
                      </a:r>
                      <a:r>
                        <a:rPr lang="en-US" sz="2000" b="0" dirty="0"/>
                        <a:t>');</a:t>
                      </a:r>
                    </a:p>
                    <a:p>
                      <a:r>
                        <a:rPr lang="en-US" sz="2000" b="0" dirty="0"/>
                        <a:t>    </a:t>
                      </a:r>
                      <a:r>
                        <a:rPr lang="en-US" sz="2000" b="0" dirty="0" err="1">
                          <a:solidFill>
                            <a:srgbClr val="DC5924"/>
                          </a:solidFill>
                        </a:rPr>
                        <a:t>calculatorIsOn</a:t>
                      </a:r>
                      <a:r>
                        <a:rPr lang="en-US" sz="2000" b="0" dirty="0">
                          <a:solidFill>
                            <a:srgbClr val="DC5924"/>
                          </a:solidFill>
                        </a:rPr>
                        <a:t> </a:t>
                      </a:r>
                      <a:r>
                        <a:rPr lang="en-US" sz="2000" b="0" dirty="0"/>
                        <a:t>= </a:t>
                      </a:r>
                      <a:r>
                        <a:rPr lang="en-US" sz="2000" b="0" dirty="0">
                          <a:solidFill>
                            <a:srgbClr val="B900BA"/>
                          </a:solidFill>
                        </a:rPr>
                        <a:t>true</a:t>
                      </a:r>
                      <a:r>
                        <a:rPr lang="en-US" sz="2000" b="0" dirty="0"/>
                        <a:t>;</a:t>
                      </a:r>
                    </a:p>
                    <a:p>
                      <a:r>
                        <a:rPr lang="en-US" sz="2000" b="0" dirty="0"/>
                        <a:t>  }</a:t>
                      </a:r>
                    </a:p>
                    <a:p>
                      <a:r>
                        <a:rPr lang="en-US" sz="2000" b="0" dirty="0"/>
                        <a:t>};</a:t>
                      </a:r>
                    </a:p>
                    <a:p>
                      <a:endParaRPr lang="en-US" sz="2000" b="0" dirty="0"/>
                    </a:p>
                    <a:p>
                      <a:r>
                        <a:rPr lang="en-US" sz="2000" b="0" dirty="0" err="1">
                          <a:solidFill>
                            <a:srgbClr val="DC5924"/>
                          </a:solidFill>
                        </a:rPr>
                        <a:t>pressPowerButton</a:t>
                      </a:r>
                      <a:r>
                        <a:rPr lang="en-US" sz="2000" b="0" dirty="0">
                          <a:solidFill>
                            <a:schemeClr val="bg1"/>
                          </a:solidFill>
                        </a:rPr>
                        <a:t>();</a:t>
                      </a:r>
                    </a:p>
                    <a:p>
                      <a:r>
                        <a:rPr lang="en-US" sz="2000" b="0" dirty="0">
                          <a:solidFill>
                            <a:schemeClr val="bg1">
                              <a:lumMod val="65000"/>
                            </a:schemeClr>
                          </a:solidFill>
                        </a:rPr>
                        <a:t>// Output: Calculator turning on.</a:t>
                      </a:r>
                    </a:p>
                    <a:p>
                      <a:endParaRPr lang="en-US" sz="2000" b="0" dirty="0"/>
                    </a:p>
                    <a:p>
                      <a:r>
                        <a:rPr lang="en-US" sz="2000" b="0" dirty="0" err="1">
                          <a:solidFill>
                            <a:srgbClr val="DC5924"/>
                          </a:solidFill>
                        </a:rPr>
                        <a:t>pressPowerButton</a:t>
                      </a:r>
                      <a:r>
                        <a:rPr lang="en-US" sz="2000" b="0" dirty="0"/>
                        <a:t>();</a:t>
                      </a:r>
                    </a:p>
                    <a:p>
                      <a:r>
                        <a:rPr lang="en-US" sz="2000" b="0" dirty="0">
                          <a:solidFill>
                            <a:srgbClr val="A6A6A6"/>
                          </a:solidFill>
                        </a:rPr>
                        <a:t>// Output: Calculator turning off.</a:t>
                      </a:r>
                    </a:p>
                  </a:txBody>
                  <a:tcPr>
                    <a:solidFill>
                      <a:schemeClr val="tx1"/>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nvPr>
        </p:nvGraphicFramePr>
        <p:xfrm>
          <a:off x="6213956" y="457200"/>
          <a:ext cx="4233127" cy="6221699"/>
        </p:xfrm>
        <a:graphic>
          <a:graphicData uri="http://schemas.openxmlformats.org/drawingml/2006/table">
            <a:tbl>
              <a:tblPr firstRow="1" bandRow="1">
                <a:tableStyleId>{5C22544A-7EE6-4342-B048-85BDC9FD1C3A}</a:tableStyleId>
              </a:tblPr>
              <a:tblGrid>
                <a:gridCol w="4233127">
                  <a:extLst>
                    <a:ext uri="{9D8B030D-6E8A-4147-A177-3AD203B41FA5}">
                      <a16:colId xmlns:a16="http://schemas.microsoft.com/office/drawing/2014/main" val="20000"/>
                    </a:ext>
                  </a:extLst>
                </a:gridCol>
              </a:tblGrid>
              <a:tr h="6221699">
                <a:tc>
                  <a:txBody>
                    <a:bodyPr/>
                    <a:lstStyle/>
                    <a:p>
                      <a:r>
                        <a:rPr lang="en-US" dirty="0">
                          <a:solidFill>
                            <a:schemeClr val="accent3"/>
                          </a:solidFill>
                        </a:rPr>
                        <a:t>Code</a:t>
                      </a:r>
                      <a:r>
                        <a:rPr lang="en-US" baseline="0" dirty="0">
                          <a:solidFill>
                            <a:schemeClr val="accent3"/>
                          </a:solidFill>
                        </a:rPr>
                        <a:t> Explanation:</a:t>
                      </a:r>
                    </a:p>
                    <a:p>
                      <a:endParaRPr lang="en-US" baseline="0" dirty="0">
                        <a:solidFill>
                          <a:schemeClr val="tx1"/>
                        </a:solidFill>
                      </a:endParaRPr>
                    </a:p>
                    <a:p>
                      <a:endParaRPr lang="en-US" baseline="0" dirty="0">
                        <a:solidFill>
                          <a:schemeClr val="tx1"/>
                        </a:solidFill>
                      </a:endParaRPr>
                    </a:p>
                    <a:p>
                      <a:endParaRPr lang="en-US" baseline="0" dirty="0">
                        <a:solidFill>
                          <a:schemeClr val="tx1"/>
                        </a:solidFill>
                      </a:endParaRPr>
                    </a:p>
                    <a:p>
                      <a:r>
                        <a:rPr lang="en-US" sz="2000" dirty="0">
                          <a:solidFill>
                            <a:schemeClr val="tx1"/>
                          </a:solidFill>
                        </a:rPr>
                        <a:t>2.  Inside the function body is an </a:t>
                      </a:r>
                      <a:r>
                        <a:rPr lang="en-US" sz="2000" dirty="0">
                          <a:solidFill>
                            <a:schemeClr val="accent5"/>
                          </a:solidFill>
                        </a:rPr>
                        <a:t>if/else</a:t>
                      </a:r>
                      <a:r>
                        <a:rPr lang="en-US" sz="2000" dirty="0">
                          <a:solidFill>
                            <a:schemeClr val="tx1"/>
                          </a:solidFill>
                        </a:rPr>
                        <a:t> statement. </a:t>
                      </a:r>
                      <a:br>
                        <a:rPr lang="en-US" sz="2000" dirty="0">
                          <a:solidFill>
                            <a:schemeClr val="tx1"/>
                          </a:solidFill>
                        </a:rPr>
                      </a:br>
                      <a:endParaRPr lang="en-US" sz="2000" dirty="0">
                        <a:solidFill>
                          <a:schemeClr val="tx1"/>
                        </a:solidFill>
                      </a:endParaRPr>
                    </a:p>
                    <a:p>
                      <a:r>
                        <a:rPr lang="en-US" sz="2000" dirty="0">
                          <a:solidFill>
                            <a:schemeClr val="tx1"/>
                          </a:solidFill>
                        </a:rPr>
                        <a:t>3. On the last few lines, we call the function by writing its name followed by a semi-colon </a:t>
                      </a:r>
                      <a:r>
                        <a:rPr lang="en-US" sz="2000" dirty="0" err="1">
                          <a:solidFill>
                            <a:srgbClr val="DC5924"/>
                          </a:solidFill>
                        </a:rPr>
                        <a:t>pressPowerButton</a:t>
                      </a:r>
                      <a:r>
                        <a:rPr lang="en-US" sz="2000" dirty="0">
                          <a:solidFill>
                            <a:srgbClr val="DC5924"/>
                          </a:solidFill>
                        </a:rPr>
                        <a:t>();</a:t>
                      </a:r>
                      <a:r>
                        <a:rPr lang="en-US" sz="2000" dirty="0">
                          <a:solidFill>
                            <a:schemeClr val="tx1"/>
                          </a:solidFill>
                        </a:rPr>
                        <a:t>. This executes the function, running all code within the function body. </a:t>
                      </a:r>
                      <a:br>
                        <a:rPr lang="en-US" sz="2000" dirty="0">
                          <a:solidFill>
                            <a:schemeClr val="tx1"/>
                          </a:solidFill>
                        </a:rPr>
                      </a:br>
                      <a:endParaRPr lang="en-US" sz="2000" dirty="0">
                        <a:solidFill>
                          <a:schemeClr val="tx1"/>
                        </a:solidFill>
                      </a:endParaRPr>
                    </a:p>
                    <a:p>
                      <a:r>
                        <a:rPr lang="en-US" sz="2000" dirty="0">
                          <a:solidFill>
                            <a:schemeClr val="tx1"/>
                          </a:solidFill>
                        </a:rPr>
                        <a:t>4. We executed the code in the function body twice without having to write the same set of instructions twice. Functions can make code reusable! </a:t>
                      </a:r>
                    </a:p>
                  </a:txBody>
                  <a:tcP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8247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152718"/>
            <a:ext cx="7620000" cy="1318047"/>
          </a:xfrm>
        </p:spPr>
        <p:txBody>
          <a:bodyPr>
            <a:normAutofit/>
          </a:bodyPr>
          <a:lstStyle/>
          <a:p>
            <a:r>
              <a:rPr lang="en-US" dirty="0" err="1"/>
              <a:t>Js</a:t>
            </a:r>
            <a:r>
              <a:rPr lang="en-US" dirty="0"/>
              <a:t>: Function</a:t>
            </a:r>
            <a:endParaRPr lang="en-US" sz="2800" dirty="0">
              <a:solidFill>
                <a:srgbClr val="0000FF"/>
              </a:solidFill>
            </a:endParaRPr>
          </a:p>
        </p:txBody>
      </p:sp>
      <p:sp>
        <p:nvSpPr>
          <p:cNvPr id="3" name="Content Placeholder 2"/>
          <p:cNvSpPr>
            <a:spLocks noGrp="1"/>
          </p:cNvSpPr>
          <p:nvPr>
            <p:ph idx="1"/>
          </p:nvPr>
        </p:nvSpPr>
        <p:spPr>
          <a:xfrm>
            <a:off x="1981200" y="1752600"/>
            <a:ext cx="8321931" cy="4776706"/>
          </a:xfrm>
        </p:spPr>
        <p:txBody>
          <a:bodyPr>
            <a:noAutofit/>
          </a:bodyPr>
          <a:lstStyle/>
          <a:p>
            <a:pPr algn="ctr"/>
            <a:r>
              <a:rPr lang="en-US" dirty="0">
                <a:solidFill>
                  <a:srgbClr val="DC5924"/>
                </a:solidFill>
              </a:rPr>
              <a:t>Exercise </a:t>
            </a:r>
          </a:p>
          <a:p>
            <a:pPr algn="just"/>
            <a:r>
              <a:rPr lang="en-US" sz="2400" dirty="0"/>
              <a:t>1.Imagine you work at a pizza restaurant and you want to write a JavaScript program to take orders so you don't have to write orders by hand. You can write a function to perform this task!</a:t>
            </a:r>
          </a:p>
          <a:p>
            <a:pPr algn="just"/>
            <a:r>
              <a:rPr lang="en-US" sz="2400" dirty="0"/>
              <a:t>Start by writing a function using the keyword </a:t>
            </a:r>
            <a:r>
              <a:rPr lang="en-US" sz="2400" dirty="0" err="1">
                <a:solidFill>
                  <a:srgbClr val="DC5924"/>
                </a:solidFill>
              </a:rPr>
              <a:t>const</a:t>
            </a:r>
            <a:r>
              <a:rPr lang="en-US" sz="2400" dirty="0">
                <a:solidFill>
                  <a:srgbClr val="DC5924"/>
                </a:solidFill>
              </a:rPr>
              <a:t> </a:t>
            </a:r>
            <a:r>
              <a:rPr lang="en-US" sz="2400" dirty="0"/>
              <a:t>and the name </a:t>
            </a:r>
            <a:r>
              <a:rPr lang="en-US" sz="2400" dirty="0" err="1">
                <a:solidFill>
                  <a:srgbClr val="DC5924"/>
                </a:solidFill>
              </a:rPr>
              <a:t>takeOrder</a:t>
            </a:r>
            <a:r>
              <a:rPr lang="en-US" sz="2400" dirty="0"/>
              <a:t>. Then set the variable </a:t>
            </a:r>
            <a:r>
              <a:rPr lang="en-US" sz="2400" dirty="0">
                <a:solidFill>
                  <a:srgbClr val="DC5924"/>
                </a:solidFill>
              </a:rPr>
              <a:t>=</a:t>
            </a:r>
            <a:r>
              <a:rPr lang="en-US" sz="2400" dirty="0"/>
              <a:t> to a set of parentheses followed by an arrow </a:t>
            </a:r>
            <a:r>
              <a:rPr lang="en-US" sz="2400" dirty="0">
                <a:solidFill>
                  <a:srgbClr val="DC5924"/>
                </a:solidFill>
              </a:rPr>
              <a:t>() =&gt;</a:t>
            </a:r>
            <a:r>
              <a:rPr lang="en-US" sz="2400" dirty="0"/>
              <a:t>. Inside of its block </a:t>
            </a:r>
            <a:r>
              <a:rPr lang="en-US" sz="2400" dirty="0">
                <a:solidFill>
                  <a:srgbClr val="DC5924"/>
                </a:solidFill>
              </a:rPr>
              <a:t>{}</a:t>
            </a:r>
            <a:r>
              <a:rPr lang="en-US" sz="2400" dirty="0"/>
              <a:t>, use </a:t>
            </a:r>
            <a:r>
              <a:rPr lang="en-US" sz="2400" dirty="0" err="1">
                <a:solidFill>
                  <a:srgbClr val="DC5924"/>
                </a:solidFill>
              </a:rPr>
              <a:t>console.log</a:t>
            </a:r>
            <a:r>
              <a:rPr lang="en-US" sz="2400" dirty="0">
                <a:solidFill>
                  <a:srgbClr val="DC5924"/>
                </a:solidFill>
              </a:rPr>
              <a:t>() </a:t>
            </a:r>
            <a:r>
              <a:rPr lang="en-US" sz="2400" dirty="0"/>
              <a:t>to print </a:t>
            </a:r>
            <a:r>
              <a:rPr lang="en-US" sz="2400" dirty="0">
                <a:solidFill>
                  <a:srgbClr val="DC5924"/>
                </a:solidFill>
              </a:rPr>
              <a:t>'Order: pizza'.</a:t>
            </a:r>
          </a:p>
          <a:p>
            <a:pPr algn="just"/>
            <a:r>
              <a:rPr lang="en-US" sz="2400" dirty="0"/>
              <a:t>2.Under the function, let's take an order. Call the </a:t>
            </a:r>
            <a:r>
              <a:rPr lang="en-US" sz="2400" dirty="0" err="1">
                <a:solidFill>
                  <a:srgbClr val="DC5924"/>
                </a:solidFill>
              </a:rPr>
              <a:t>takeOrder</a:t>
            </a:r>
            <a:r>
              <a:rPr lang="en-US" sz="2400" dirty="0">
                <a:solidFill>
                  <a:srgbClr val="DC5924"/>
                </a:solidFill>
              </a:rPr>
              <a:t>() </a:t>
            </a:r>
            <a:r>
              <a:rPr lang="en-US" sz="2400" dirty="0"/>
              <a:t>function on the last line. </a:t>
            </a:r>
          </a:p>
          <a:p>
            <a:pPr algn="ctr"/>
            <a:endParaRPr lang="en-US" b="0" dirty="0">
              <a:solidFill>
                <a:srgbClr val="DC5924"/>
              </a:solidFill>
            </a:endParaRPr>
          </a:p>
        </p:txBody>
      </p:sp>
      <p:sp>
        <p:nvSpPr>
          <p:cNvPr id="5" name="Rectangle 4"/>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300039846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152718"/>
            <a:ext cx="7620000" cy="1318047"/>
          </a:xfrm>
        </p:spPr>
        <p:txBody>
          <a:bodyPr>
            <a:normAutofit/>
          </a:bodyPr>
          <a:lstStyle/>
          <a:p>
            <a:r>
              <a:rPr lang="en-US" dirty="0" err="1"/>
              <a:t>Js</a:t>
            </a:r>
            <a:r>
              <a:rPr lang="en-US" dirty="0"/>
              <a:t>: Function</a:t>
            </a:r>
            <a:br>
              <a:rPr lang="en-US" dirty="0"/>
            </a:br>
            <a:r>
              <a:rPr lang="en-US" sz="2800" dirty="0">
                <a:solidFill>
                  <a:srgbClr val="0000FF"/>
                </a:solidFill>
              </a:rPr>
              <a:t>Parameters</a:t>
            </a:r>
          </a:p>
        </p:txBody>
      </p:sp>
      <p:sp>
        <p:nvSpPr>
          <p:cNvPr id="3" name="Content Placeholder 2"/>
          <p:cNvSpPr>
            <a:spLocks noGrp="1"/>
          </p:cNvSpPr>
          <p:nvPr>
            <p:ph idx="1"/>
          </p:nvPr>
        </p:nvSpPr>
        <p:spPr>
          <a:xfrm>
            <a:off x="1981200" y="1752600"/>
            <a:ext cx="8321931" cy="4776706"/>
          </a:xfrm>
        </p:spPr>
        <p:txBody>
          <a:bodyPr>
            <a:noAutofit/>
          </a:bodyPr>
          <a:lstStyle/>
          <a:p>
            <a:pPr marL="342900" indent="-342900">
              <a:buFont typeface="Arial"/>
              <a:buChar char="•"/>
            </a:pPr>
            <a:r>
              <a:rPr lang="en-US" sz="2400" dirty="0"/>
              <a:t>So far our function has not required any input. We can also write functions that accept data. We do this with </a:t>
            </a:r>
            <a:r>
              <a:rPr lang="en-US" sz="2400" i="1" dirty="0">
                <a:solidFill>
                  <a:srgbClr val="DC5924"/>
                </a:solidFill>
              </a:rPr>
              <a:t>parameters</a:t>
            </a:r>
            <a:r>
              <a:rPr lang="en-US" sz="2400" dirty="0"/>
              <a:t>.</a:t>
            </a:r>
          </a:p>
          <a:p>
            <a:pPr marL="342900" indent="-342900">
              <a:buFont typeface="Arial"/>
              <a:buChar char="•"/>
            </a:pPr>
            <a:r>
              <a:rPr lang="en-US" sz="2400" dirty="0"/>
              <a:t> </a:t>
            </a:r>
            <a:r>
              <a:rPr lang="en-US" sz="2400" dirty="0">
                <a:solidFill>
                  <a:schemeClr val="accent5"/>
                </a:solidFill>
              </a:rPr>
              <a:t>Parameters</a:t>
            </a:r>
            <a:r>
              <a:rPr lang="en-US" sz="2400" dirty="0"/>
              <a:t> are variables in a function definition that represent data we can input into the function. </a:t>
            </a:r>
          </a:p>
          <a:p>
            <a:pPr marL="342900" indent="-342900">
              <a:buFont typeface="Arial"/>
              <a:buChar char="•"/>
            </a:pPr>
            <a:endParaRPr lang="en-US" sz="2400" dirty="0">
              <a:solidFill>
                <a:srgbClr val="DC5924"/>
              </a:solidFill>
            </a:endParaRPr>
          </a:p>
        </p:txBody>
      </p:sp>
      <p:graphicFrame>
        <p:nvGraphicFramePr>
          <p:cNvPr id="2" name="Table 1"/>
          <p:cNvGraphicFramePr>
            <a:graphicFrameLocks noGrp="1"/>
          </p:cNvGraphicFramePr>
          <p:nvPr>
            <p:extLst/>
          </p:nvPr>
        </p:nvGraphicFramePr>
        <p:xfrm>
          <a:off x="2981153" y="4093402"/>
          <a:ext cx="6096000" cy="16154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err="1">
                          <a:solidFill>
                            <a:schemeClr val="accent3">
                              <a:lumMod val="60000"/>
                              <a:lumOff val="40000"/>
                            </a:schemeClr>
                          </a:solidFill>
                        </a:rPr>
                        <a:t>const</a:t>
                      </a:r>
                      <a:r>
                        <a:rPr lang="en-US" sz="2000" b="0" dirty="0">
                          <a:solidFill>
                            <a:schemeClr val="accent3">
                              <a:lumMod val="60000"/>
                              <a:lumOff val="40000"/>
                            </a:schemeClr>
                          </a:solidFill>
                        </a:rPr>
                        <a:t> </a:t>
                      </a:r>
                      <a:r>
                        <a:rPr lang="en-US" sz="2000" b="0" dirty="0" err="1">
                          <a:solidFill>
                            <a:schemeClr val="accent3">
                              <a:lumMod val="60000"/>
                              <a:lumOff val="40000"/>
                            </a:schemeClr>
                          </a:solidFill>
                        </a:rPr>
                        <a:t>multiplyByThirteen</a:t>
                      </a:r>
                      <a:r>
                        <a:rPr lang="en-US" sz="2000" b="0" dirty="0">
                          <a:solidFill>
                            <a:schemeClr val="accent3">
                              <a:lumMod val="60000"/>
                              <a:lumOff val="40000"/>
                            </a:schemeClr>
                          </a:solidFill>
                        </a:rPr>
                        <a:t> </a:t>
                      </a:r>
                      <a:r>
                        <a:rPr lang="en-US" sz="2000" b="0" dirty="0"/>
                        <a:t>= (</a:t>
                      </a:r>
                      <a:r>
                        <a:rPr lang="en-US" sz="2000" b="0" dirty="0" err="1">
                          <a:solidFill>
                            <a:srgbClr val="97A7D0"/>
                          </a:solidFill>
                        </a:rPr>
                        <a:t>inputNumber</a:t>
                      </a:r>
                      <a:r>
                        <a:rPr lang="en-US" sz="2000" b="0" dirty="0"/>
                        <a:t>) =&gt; {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err="1">
                          <a:solidFill>
                            <a:srgbClr val="DC5924"/>
                          </a:solidFill>
                        </a:rPr>
                        <a:t>console</a:t>
                      </a:r>
                      <a:r>
                        <a:rPr lang="en-US" sz="2000" b="0" dirty="0" err="1"/>
                        <a:t>.</a:t>
                      </a:r>
                      <a:r>
                        <a:rPr lang="en-US" sz="2000" b="0" dirty="0" err="1">
                          <a:solidFill>
                            <a:srgbClr val="CCFFCC"/>
                          </a:solidFill>
                        </a:rPr>
                        <a:t>log</a:t>
                      </a:r>
                      <a:r>
                        <a:rPr lang="en-US" sz="2000" b="0" dirty="0"/>
                        <a:t>(</a:t>
                      </a:r>
                      <a:r>
                        <a:rPr lang="en-US" sz="2000" b="0" dirty="0" err="1">
                          <a:solidFill>
                            <a:srgbClr val="DC5924"/>
                          </a:solidFill>
                        </a:rPr>
                        <a:t>inputNumber</a:t>
                      </a:r>
                      <a:r>
                        <a:rPr lang="en-US" sz="2000" b="0" dirty="0">
                          <a:solidFill>
                            <a:srgbClr val="DC5924"/>
                          </a:solidFill>
                        </a:rPr>
                        <a:t> </a:t>
                      </a:r>
                      <a:r>
                        <a:rPr lang="en-US" sz="2000" b="0" dirty="0"/>
                        <a:t>* </a:t>
                      </a:r>
                      <a:r>
                        <a:rPr lang="en-US" sz="2000" b="0" dirty="0">
                          <a:solidFill>
                            <a:srgbClr val="DC5924"/>
                          </a:solidFill>
                        </a:rPr>
                        <a:t>13</a:t>
                      </a:r>
                      <a:r>
                        <a:rPr lang="en-US" sz="2000" b="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t> </a:t>
                      </a:r>
                      <a:r>
                        <a:rPr lang="en-US" sz="2000" b="0" dirty="0" err="1">
                          <a:solidFill>
                            <a:schemeClr val="accent5"/>
                          </a:solidFill>
                        </a:rPr>
                        <a:t>multiplyByThirteen</a:t>
                      </a:r>
                      <a:r>
                        <a:rPr lang="en-US" sz="2000" b="0" dirty="0"/>
                        <a:t>(</a:t>
                      </a:r>
                      <a:r>
                        <a:rPr lang="en-US" sz="2000" b="0" dirty="0">
                          <a:solidFill>
                            <a:srgbClr val="DC5924"/>
                          </a:solidFill>
                        </a:rPr>
                        <a:t>9</a:t>
                      </a:r>
                      <a:r>
                        <a:rPr lang="en-US" sz="2000" b="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bg1">
                              <a:lumMod val="65000"/>
                            </a:schemeClr>
                          </a:solidFill>
                        </a:rPr>
                        <a:t> // Output: 117</a:t>
                      </a:r>
                    </a:p>
                  </a:txBody>
                  <a:tcPr>
                    <a:solidFill>
                      <a:schemeClr val="tx1"/>
                    </a:solidFill>
                  </a:tcPr>
                </a:tc>
                <a:extLst>
                  <a:ext uri="{0D108BD9-81ED-4DB2-BD59-A6C34878D82A}">
                    <a16:rowId xmlns:a16="http://schemas.microsoft.com/office/drawing/2014/main" val="10000"/>
                  </a:ext>
                </a:extLst>
              </a:tr>
            </a:tbl>
          </a:graphicData>
        </a:graphic>
      </p:graphicFrame>
      <p:sp>
        <p:nvSpPr>
          <p:cNvPr id="5" name="Rectangle 4"/>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104735817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1" y="0"/>
            <a:ext cx="8988026" cy="6858000"/>
          </a:xfrm>
        </p:spPr>
        <p:txBody>
          <a:bodyPr>
            <a:noAutofit/>
          </a:bodyPr>
          <a:lstStyle/>
          <a:p>
            <a:pPr algn="just"/>
            <a:r>
              <a:rPr lang="en-US" dirty="0">
                <a:solidFill>
                  <a:srgbClr val="DC5924"/>
                </a:solidFill>
              </a:rPr>
              <a:t>Explore this code:</a:t>
            </a:r>
          </a:p>
          <a:p>
            <a:pPr algn="just"/>
            <a:endParaRPr lang="en-US" dirty="0">
              <a:solidFill>
                <a:srgbClr val="DC5924"/>
              </a:solidFill>
            </a:endParaRPr>
          </a:p>
          <a:p>
            <a:pPr algn="just"/>
            <a:endParaRPr lang="en-US" dirty="0">
              <a:solidFill>
                <a:srgbClr val="DC5924"/>
              </a:solidFill>
            </a:endParaRPr>
          </a:p>
          <a:p>
            <a:pPr marL="0" indent="0" algn="just">
              <a:buNone/>
            </a:pPr>
            <a:endParaRPr lang="en-US" dirty="0">
              <a:solidFill>
                <a:srgbClr val="DC5924"/>
              </a:solidFill>
            </a:endParaRPr>
          </a:p>
          <a:p>
            <a:pPr marL="457200" indent="-457200">
              <a:buFont typeface="+mj-lt"/>
              <a:buAutoNum type="arabicPeriod"/>
            </a:pPr>
            <a:r>
              <a:rPr lang="en-US" sz="2400" dirty="0"/>
              <a:t>We add </a:t>
            </a:r>
            <a:r>
              <a:rPr lang="en-US" sz="2400" dirty="0" err="1">
                <a:solidFill>
                  <a:schemeClr val="accent5"/>
                </a:solidFill>
              </a:rPr>
              <a:t>inputNumber</a:t>
            </a:r>
            <a:r>
              <a:rPr lang="en-US" sz="2400" dirty="0">
                <a:solidFill>
                  <a:schemeClr val="accent5"/>
                </a:solidFill>
              </a:rPr>
              <a:t> </a:t>
            </a:r>
            <a:r>
              <a:rPr lang="en-US" sz="2400" dirty="0">
                <a:solidFill>
                  <a:srgbClr val="000000"/>
                </a:solidFill>
              </a:rPr>
              <a:t>Within the </a:t>
            </a:r>
            <a:r>
              <a:rPr lang="en-US" sz="2400" dirty="0"/>
              <a:t>parentheses </a:t>
            </a:r>
            <a:r>
              <a:rPr lang="en-US" sz="2400" dirty="0">
                <a:solidFill>
                  <a:srgbClr val="DC5924"/>
                </a:solidFill>
              </a:rPr>
              <a:t>() =&gt; </a:t>
            </a:r>
            <a:r>
              <a:rPr lang="en-US" sz="2400" dirty="0"/>
              <a:t>of the </a:t>
            </a:r>
            <a:r>
              <a:rPr lang="en-US" sz="2400" dirty="0" err="1">
                <a:solidFill>
                  <a:srgbClr val="DC5924"/>
                </a:solidFill>
              </a:rPr>
              <a:t>multiplyByThirteen</a:t>
            </a:r>
            <a:r>
              <a:rPr lang="en-US" sz="2400" dirty="0">
                <a:solidFill>
                  <a:srgbClr val="DC5924"/>
                </a:solidFill>
              </a:rPr>
              <a:t> </a:t>
            </a:r>
            <a:r>
              <a:rPr lang="en-US" sz="2400" dirty="0"/>
              <a:t>function. </a:t>
            </a:r>
            <a:r>
              <a:rPr lang="en-US" sz="2400" dirty="0" err="1">
                <a:solidFill>
                  <a:srgbClr val="DC5924"/>
                </a:solidFill>
              </a:rPr>
              <a:t>inputNumber</a:t>
            </a:r>
            <a:r>
              <a:rPr lang="en-US" sz="2400" dirty="0">
                <a:solidFill>
                  <a:srgbClr val="DC5924"/>
                </a:solidFill>
              </a:rPr>
              <a:t> </a:t>
            </a:r>
            <a:r>
              <a:rPr lang="en-US" sz="2400" dirty="0"/>
              <a:t>is a parameter.</a:t>
            </a:r>
          </a:p>
          <a:p>
            <a:pPr marL="457200" indent="-457200">
              <a:buFont typeface="+mj-lt"/>
              <a:buAutoNum type="arabicPeriod"/>
            </a:pPr>
            <a:r>
              <a:rPr lang="en-US" sz="2400" dirty="0"/>
              <a:t> Inside the </a:t>
            </a:r>
            <a:r>
              <a:rPr lang="en-US" sz="2400" dirty="0" err="1">
                <a:solidFill>
                  <a:srgbClr val="DC5924"/>
                </a:solidFill>
              </a:rPr>
              <a:t>multiplyByThirteen</a:t>
            </a:r>
            <a:r>
              <a:rPr lang="en-US" sz="2400" dirty="0">
                <a:solidFill>
                  <a:srgbClr val="DC5924"/>
                </a:solidFill>
              </a:rPr>
              <a:t>() </a:t>
            </a:r>
            <a:r>
              <a:rPr lang="en-US" sz="2400" dirty="0"/>
              <a:t>function, we use </a:t>
            </a:r>
            <a:r>
              <a:rPr lang="en-US" sz="2400" dirty="0" err="1">
                <a:solidFill>
                  <a:srgbClr val="DC5924"/>
                </a:solidFill>
              </a:rPr>
              <a:t>console.log</a:t>
            </a:r>
            <a:r>
              <a:rPr lang="en-US" sz="2400" dirty="0"/>
              <a:t> to print the </a:t>
            </a:r>
            <a:r>
              <a:rPr lang="en-US" sz="2400" dirty="0" err="1">
                <a:solidFill>
                  <a:srgbClr val="DC5924"/>
                </a:solidFill>
              </a:rPr>
              <a:t>inputNumber</a:t>
            </a:r>
            <a:r>
              <a:rPr lang="en-US" sz="2400" dirty="0">
                <a:solidFill>
                  <a:srgbClr val="DC5924"/>
                </a:solidFill>
              </a:rPr>
              <a:t> </a:t>
            </a:r>
            <a:r>
              <a:rPr lang="en-US" sz="2400" dirty="0"/>
              <a:t>multiplied by </a:t>
            </a:r>
            <a:r>
              <a:rPr lang="en-US" sz="2400" dirty="0">
                <a:solidFill>
                  <a:srgbClr val="DC5924"/>
                </a:solidFill>
              </a:rPr>
              <a:t>13</a:t>
            </a:r>
            <a:r>
              <a:rPr lang="en-US" sz="2400" dirty="0"/>
              <a:t>. </a:t>
            </a:r>
          </a:p>
          <a:p>
            <a:pPr marL="457200" indent="-457200">
              <a:buFont typeface="+mj-lt"/>
              <a:buAutoNum type="arabicPeriod"/>
            </a:pPr>
            <a:r>
              <a:rPr lang="en-US" sz="2400" dirty="0"/>
              <a:t>When we call the </a:t>
            </a:r>
            <a:r>
              <a:rPr lang="en-US" sz="2400" dirty="0" err="1">
                <a:solidFill>
                  <a:srgbClr val="DC5924"/>
                </a:solidFill>
              </a:rPr>
              <a:t>multiplyByThirteen</a:t>
            </a:r>
            <a:r>
              <a:rPr lang="en-US" sz="2400" dirty="0">
                <a:solidFill>
                  <a:srgbClr val="DC5924"/>
                </a:solidFill>
              </a:rPr>
              <a:t>() </a:t>
            </a:r>
            <a:r>
              <a:rPr lang="en-US" sz="2400" dirty="0"/>
              <a:t>function on the last line, we set the </a:t>
            </a:r>
            <a:r>
              <a:rPr lang="en-US" sz="2400" dirty="0" err="1">
                <a:solidFill>
                  <a:srgbClr val="DC5924"/>
                </a:solidFill>
              </a:rPr>
              <a:t>inputNumber</a:t>
            </a:r>
            <a:r>
              <a:rPr lang="en-US" sz="2400" dirty="0">
                <a:solidFill>
                  <a:srgbClr val="DC5924"/>
                </a:solidFill>
              </a:rPr>
              <a:t> </a:t>
            </a:r>
            <a:r>
              <a:rPr lang="en-US" sz="2400" dirty="0"/>
              <a:t>parameter. Here, we set it to </a:t>
            </a:r>
            <a:r>
              <a:rPr lang="en-US" sz="2400" dirty="0">
                <a:solidFill>
                  <a:srgbClr val="DC5924"/>
                </a:solidFill>
              </a:rPr>
              <a:t>9</a:t>
            </a:r>
            <a:r>
              <a:rPr lang="en-US" sz="2400" dirty="0"/>
              <a:t>. Then, inside the function block, </a:t>
            </a:r>
            <a:r>
              <a:rPr lang="en-US" sz="2400" dirty="0">
                <a:solidFill>
                  <a:srgbClr val="DC5924"/>
                </a:solidFill>
              </a:rPr>
              <a:t>9</a:t>
            </a:r>
            <a:r>
              <a:rPr lang="en-US" sz="2400" dirty="0"/>
              <a:t> is multiplied by </a:t>
            </a:r>
            <a:r>
              <a:rPr lang="en-US" sz="2400" dirty="0">
                <a:solidFill>
                  <a:srgbClr val="DC5924"/>
                </a:solidFill>
              </a:rPr>
              <a:t>13</a:t>
            </a:r>
            <a:r>
              <a:rPr lang="en-US" sz="2400" dirty="0"/>
              <a:t>, resulting in </a:t>
            </a:r>
            <a:r>
              <a:rPr lang="en-US" sz="2400" dirty="0">
                <a:solidFill>
                  <a:srgbClr val="DC5924"/>
                </a:solidFill>
              </a:rPr>
              <a:t>117</a:t>
            </a:r>
            <a:r>
              <a:rPr lang="en-US" sz="2400" dirty="0"/>
              <a:t> printing to the console.</a:t>
            </a:r>
          </a:p>
          <a:p>
            <a:pPr marL="457200" indent="-457200">
              <a:buFont typeface="+mj-lt"/>
              <a:buAutoNum type="arabicPeriod"/>
            </a:pPr>
            <a:r>
              <a:rPr lang="en-US" sz="2400" dirty="0"/>
              <a:t> Note on terminology: </a:t>
            </a:r>
            <a:r>
              <a:rPr lang="en-US" sz="2400" dirty="0" err="1">
                <a:solidFill>
                  <a:srgbClr val="DC5924"/>
                </a:solidFill>
              </a:rPr>
              <a:t>inputNumber</a:t>
            </a:r>
            <a:r>
              <a:rPr lang="en-US" sz="2400" dirty="0">
                <a:solidFill>
                  <a:srgbClr val="DC5924"/>
                </a:solidFill>
              </a:rPr>
              <a:t> </a:t>
            </a:r>
            <a:r>
              <a:rPr lang="en-US" sz="2400" dirty="0"/>
              <a:t>is a parameter, but when we call </a:t>
            </a:r>
            <a:r>
              <a:rPr lang="en-US" sz="2400" dirty="0" err="1">
                <a:solidFill>
                  <a:srgbClr val="DC5924"/>
                </a:solidFill>
              </a:rPr>
              <a:t>multiplyByThirteen</a:t>
            </a:r>
            <a:r>
              <a:rPr lang="en-US" sz="2400" dirty="0">
                <a:solidFill>
                  <a:srgbClr val="DC5924"/>
                </a:solidFill>
              </a:rPr>
              <a:t>(9)</a:t>
            </a:r>
            <a:r>
              <a:rPr lang="en-US" sz="2400" dirty="0"/>
              <a:t>, the </a:t>
            </a:r>
            <a:r>
              <a:rPr lang="en-US" sz="2400" dirty="0">
                <a:solidFill>
                  <a:srgbClr val="DC5924"/>
                </a:solidFill>
              </a:rPr>
              <a:t>9</a:t>
            </a:r>
            <a:r>
              <a:rPr lang="en-US" sz="2400" dirty="0"/>
              <a:t> is called an </a:t>
            </a:r>
            <a:r>
              <a:rPr lang="en-US" sz="2400" i="1" dirty="0"/>
              <a:t>argument</a:t>
            </a:r>
            <a:r>
              <a:rPr lang="en-US" sz="2400" dirty="0"/>
              <a:t>. In other words, arguments are provided when you call a function, and parameters receive arguments as their value. When we set the value </a:t>
            </a:r>
            <a:r>
              <a:rPr lang="en-US" sz="2400" dirty="0">
                <a:solidFill>
                  <a:srgbClr val="DC5924"/>
                </a:solidFill>
              </a:rPr>
              <a:t>9</a:t>
            </a:r>
            <a:r>
              <a:rPr lang="en-US" sz="2400" dirty="0"/>
              <a:t> as the argument, we </a:t>
            </a:r>
            <a:r>
              <a:rPr lang="en-US" sz="2400" i="1" dirty="0"/>
              <a:t>pass</a:t>
            </a:r>
            <a:r>
              <a:rPr lang="en-US" sz="2400" dirty="0"/>
              <a:t> a value to the function.</a:t>
            </a:r>
            <a:endParaRPr lang="en-US" sz="2400" b="0" dirty="0">
              <a:solidFill>
                <a:srgbClr val="DC5924"/>
              </a:solidFill>
            </a:endParaRPr>
          </a:p>
        </p:txBody>
      </p:sp>
      <p:graphicFrame>
        <p:nvGraphicFramePr>
          <p:cNvPr id="2" name="Table 1"/>
          <p:cNvGraphicFramePr>
            <a:graphicFrameLocks noGrp="1"/>
          </p:cNvGraphicFramePr>
          <p:nvPr>
            <p:extLst/>
          </p:nvPr>
        </p:nvGraphicFramePr>
        <p:xfrm>
          <a:off x="5003716" y="240427"/>
          <a:ext cx="5508311" cy="1615440"/>
        </p:xfrm>
        <a:graphic>
          <a:graphicData uri="http://schemas.openxmlformats.org/drawingml/2006/table">
            <a:tbl>
              <a:tblPr firstRow="1" bandRow="1">
                <a:tableStyleId>{5C22544A-7EE6-4342-B048-85BDC9FD1C3A}</a:tableStyleId>
              </a:tblPr>
              <a:tblGrid>
                <a:gridCol w="5508311">
                  <a:extLst>
                    <a:ext uri="{9D8B030D-6E8A-4147-A177-3AD203B41FA5}">
                      <a16:colId xmlns:a16="http://schemas.microsoft.com/office/drawing/2014/main" val="20000"/>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err="1">
                          <a:solidFill>
                            <a:schemeClr val="accent3">
                              <a:lumMod val="60000"/>
                              <a:lumOff val="40000"/>
                            </a:schemeClr>
                          </a:solidFill>
                        </a:rPr>
                        <a:t>const</a:t>
                      </a:r>
                      <a:r>
                        <a:rPr lang="en-US" sz="2000" b="0" dirty="0">
                          <a:solidFill>
                            <a:schemeClr val="accent3">
                              <a:lumMod val="60000"/>
                              <a:lumOff val="40000"/>
                            </a:schemeClr>
                          </a:solidFill>
                        </a:rPr>
                        <a:t> </a:t>
                      </a:r>
                      <a:r>
                        <a:rPr lang="en-US" sz="2000" b="0" dirty="0" err="1">
                          <a:solidFill>
                            <a:schemeClr val="accent3">
                              <a:lumMod val="60000"/>
                              <a:lumOff val="40000"/>
                            </a:schemeClr>
                          </a:solidFill>
                        </a:rPr>
                        <a:t>multiplyByThirteen</a:t>
                      </a:r>
                      <a:r>
                        <a:rPr lang="en-US" sz="2000" b="0" dirty="0">
                          <a:solidFill>
                            <a:schemeClr val="accent3">
                              <a:lumMod val="60000"/>
                              <a:lumOff val="40000"/>
                            </a:schemeClr>
                          </a:solidFill>
                        </a:rPr>
                        <a:t> </a:t>
                      </a:r>
                      <a:r>
                        <a:rPr lang="en-US" sz="2000" b="0" dirty="0"/>
                        <a:t>= (</a:t>
                      </a:r>
                      <a:r>
                        <a:rPr lang="en-US" sz="2000" b="0" dirty="0" err="1">
                          <a:solidFill>
                            <a:srgbClr val="97A7D0"/>
                          </a:solidFill>
                        </a:rPr>
                        <a:t>inputNumber</a:t>
                      </a:r>
                      <a:r>
                        <a:rPr lang="en-US" sz="2000" b="0" dirty="0"/>
                        <a:t>) =&gt; {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err="1">
                          <a:solidFill>
                            <a:srgbClr val="DC5924"/>
                          </a:solidFill>
                        </a:rPr>
                        <a:t>console</a:t>
                      </a:r>
                      <a:r>
                        <a:rPr lang="en-US" sz="2000" b="0" dirty="0" err="1"/>
                        <a:t>.</a:t>
                      </a:r>
                      <a:r>
                        <a:rPr lang="en-US" sz="2000" b="0" dirty="0" err="1">
                          <a:solidFill>
                            <a:srgbClr val="CCFFCC"/>
                          </a:solidFill>
                        </a:rPr>
                        <a:t>log</a:t>
                      </a:r>
                      <a:r>
                        <a:rPr lang="en-US" sz="2000" b="0" dirty="0"/>
                        <a:t>(</a:t>
                      </a:r>
                      <a:r>
                        <a:rPr lang="en-US" sz="2000" b="0" dirty="0" err="1">
                          <a:solidFill>
                            <a:srgbClr val="DC5924"/>
                          </a:solidFill>
                        </a:rPr>
                        <a:t>inputNumber</a:t>
                      </a:r>
                      <a:r>
                        <a:rPr lang="en-US" sz="2000" b="0" dirty="0">
                          <a:solidFill>
                            <a:srgbClr val="DC5924"/>
                          </a:solidFill>
                        </a:rPr>
                        <a:t> </a:t>
                      </a:r>
                      <a:r>
                        <a:rPr lang="en-US" sz="2000" b="0" dirty="0"/>
                        <a:t>* </a:t>
                      </a:r>
                      <a:r>
                        <a:rPr lang="en-US" sz="2000" b="0" dirty="0">
                          <a:solidFill>
                            <a:srgbClr val="DC5924"/>
                          </a:solidFill>
                        </a:rPr>
                        <a:t>13</a:t>
                      </a:r>
                      <a:r>
                        <a:rPr lang="en-US" sz="2000" b="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t> </a:t>
                      </a:r>
                      <a:r>
                        <a:rPr lang="en-US" sz="2000" b="0" dirty="0" err="1">
                          <a:solidFill>
                            <a:schemeClr val="accent5"/>
                          </a:solidFill>
                        </a:rPr>
                        <a:t>multiplyByThirteen</a:t>
                      </a:r>
                      <a:r>
                        <a:rPr lang="en-US" sz="2000" b="0" dirty="0"/>
                        <a:t>(</a:t>
                      </a:r>
                      <a:r>
                        <a:rPr lang="en-US" sz="2000" b="0" dirty="0">
                          <a:solidFill>
                            <a:srgbClr val="DC5924"/>
                          </a:solidFill>
                        </a:rPr>
                        <a:t>9</a:t>
                      </a:r>
                      <a:r>
                        <a:rPr lang="en-US" sz="2000" b="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bg1">
                              <a:lumMod val="65000"/>
                            </a:schemeClr>
                          </a:solidFill>
                        </a:rPr>
                        <a:t> // Output: 117</a:t>
                      </a:r>
                    </a:p>
                  </a:txBody>
                  <a:tcPr>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4803471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152718"/>
            <a:ext cx="7620000" cy="1318047"/>
          </a:xfrm>
        </p:spPr>
        <p:txBody>
          <a:bodyPr>
            <a:normAutofit/>
          </a:bodyPr>
          <a:lstStyle/>
          <a:p>
            <a:r>
              <a:rPr lang="en-US" dirty="0" err="1"/>
              <a:t>Js</a:t>
            </a:r>
            <a:r>
              <a:rPr lang="en-US" dirty="0"/>
              <a:t>: Function</a:t>
            </a:r>
            <a:br>
              <a:rPr lang="en-US" dirty="0"/>
            </a:br>
            <a:r>
              <a:rPr lang="en-US" sz="2800" dirty="0">
                <a:solidFill>
                  <a:srgbClr val="0000FF"/>
                </a:solidFill>
              </a:rPr>
              <a:t>Parameter</a:t>
            </a:r>
            <a:r>
              <a:rPr lang="en-US" dirty="0"/>
              <a:t> </a:t>
            </a:r>
            <a:endParaRPr lang="en-US" sz="2800" dirty="0">
              <a:solidFill>
                <a:srgbClr val="0000FF"/>
              </a:solidFill>
            </a:endParaRPr>
          </a:p>
        </p:txBody>
      </p:sp>
      <p:sp>
        <p:nvSpPr>
          <p:cNvPr id="3" name="Content Placeholder 2"/>
          <p:cNvSpPr>
            <a:spLocks noGrp="1"/>
          </p:cNvSpPr>
          <p:nvPr>
            <p:ph idx="1"/>
          </p:nvPr>
        </p:nvSpPr>
        <p:spPr>
          <a:xfrm>
            <a:off x="1981200" y="1280160"/>
            <a:ext cx="8321931" cy="5577840"/>
          </a:xfrm>
        </p:spPr>
        <p:txBody>
          <a:bodyPr>
            <a:noAutofit/>
          </a:bodyPr>
          <a:lstStyle/>
          <a:p>
            <a:pPr algn="ctr"/>
            <a:r>
              <a:rPr lang="en-US" dirty="0">
                <a:solidFill>
                  <a:srgbClr val="DC5924"/>
                </a:solidFill>
              </a:rPr>
              <a:t>Exercise </a:t>
            </a:r>
          </a:p>
          <a:p>
            <a:pPr marL="457200" indent="-457200">
              <a:buFont typeface="+mj-lt"/>
              <a:buAutoNum type="arabicPeriod"/>
            </a:pPr>
            <a:r>
              <a:rPr lang="en-US" sz="2600" dirty="0"/>
              <a:t>Let's include a parameter in the </a:t>
            </a:r>
            <a:r>
              <a:rPr lang="en-US" sz="2600" dirty="0" err="1">
                <a:solidFill>
                  <a:schemeClr val="accent5"/>
                </a:solidFill>
              </a:rPr>
              <a:t>takeOrder</a:t>
            </a:r>
            <a:r>
              <a:rPr lang="en-US" sz="2600" dirty="0">
                <a:solidFill>
                  <a:schemeClr val="accent5"/>
                </a:solidFill>
              </a:rPr>
              <a:t>() </a:t>
            </a:r>
            <a:r>
              <a:rPr lang="en-US" sz="2600" dirty="0"/>
              <a:t>function to make the orders we log to the console more descriptive.</a:t>
            </a:r>
          </a:p>
          <a:p>
            <a:r>
              <a:rPr lang="en-US" sz="2600" dirty="0"/>
              <a:t>      Inside the parentheses of the </a:t>
            </a:r>
            <a:r>
              <a:rPr lang="en-US" sz="2600" dirty="0" err="1">
                <a:solidFill>
                  <a:srgbClr val="DC5924"/>
                </a:solidFill>
              </a:rPr>
              <a:t>takeOrder</a:t>
            </a:r>
            <a:r>
              <a:rPr lang="en-US" sz="2600" dirty="0">
                <a:solidFill>
                  <a:srgbClr val="DC5924"/>
                </a:solidFill>
              </a:rPr>
              <a:t>() </a:t>
            </a:r>
            <a:r>
              <a:rPr lang="en-US" sz="2600" dirty="0"/>
              <a:t>function, add a          parameter named </a:t>
            </a:r>
            <a:r>
              <a:rPr lang="en-US" sz="2600" dirty="0">
                <a:solidFill>
                  <a:srgbClr val="DC5924"/>
                </a:solidFill>
              </a:rPr>
              <a:t>topping</a:t>
            </a:r>
            <a:r>
              <a:rPr lang="en-US" sz="2600" dirty="0"/>
              <a:t>.</a:t>
            </a:r>
          </a:p>
          <a:p>
            <a:r>
              <a:rPr lang="en-US" sz="2600" dirty="0"/>
              <a:t>2.   Now, let's include the </a:t>
            </a:r>
            <a:r>
              <a:rPr lang="en-US" sz="2600" dirty="0">
                <a:solidFill>
                  <a:srgbClr val="DC5924"/>
                </a:solidFill>
              </a:rPr>
              <a:t>topping</a:t>
            </a:r>
            <a:r>
              <a:rPr lang="en-US" sz="2600" dirty="0"/>
              <a:t> parameter in the body of the </a:t>
            </a:r>
            <a:r>
              <a:rPr lang="en-US" sz="2600" dirty="0" err="1">
                <a:solidFill>
                  <a:srgbClr val="DC5924"/>
                </a:solidFill>
              </a:rPr>
              <a:t>takeOrder</a:t>
            </a:r>
            <a:r>
              <a:rPr lang="en-US" sz="2600" dirty="0">
                <a:solidFill>
                  <a:srgbClr val="DC5924"/>
                </a:solidFill>
              </a:rPr>
              <a:t> </a:t>
            </a:r>
            <a:r>
              <a:rPr lang="en-US" sz="2600" dirty="0"/>
              <a:t>function. Modify the </a:t>
            </a:r>
            <a:r>
              <a:rPr lang="en-US" sz="2600" dirty="0" err="1">
                <a:solidFill>
                  <a:srgbClr val="DC5924"/>
                </a:solidFill>
              </a:rPr>
              <a:t>console.log</a:t>
            </a:r>
            <a:r>
              <a:rPr lang="en-US" sz="2600" dirty="0">
                <a:solidFill>
                  <a:srgbClr val="DC5924"/>
                </a:solidFill>
              </a:rPr>
              <a:t> </a:t>
            </a:r>
            <a:r>
              <a:rPr lang="en-US" sz="2600" dirty="0"/>
              <a:t>to interpolate the </a:t>
            </a:r>
            <a:r>
              <a:rPr lang="en-US" sz="2600" dirty="0">
                <a:solidFill>
                  <a:srgbClr val="DC5924"/>
                </a:solidFill>
              </a:rPr>
              <a:t>topping</a:t>
            </a:r>
            <a:r>
              <a:rPr lang="en-US" sz="2600" dirty="0"/>
              <a:t> parameter to print a string like this:</a:t>
            </a:r>
          </a:p>
          <a:p>
            <a:pPr algn="ctr"/>
            <a:r>
              <a:rPr lang="en-US" sz="2600" dirty="0">
                <a:solidFill>
                  <a:srgbClr val="000090"/>
                </a:solidFill>
              </a:rPr>
              <a:t>Order: pizza topped with mushrooms</a:t>
            </a:r>
          </a:p>
          <a:p>
            <a:pPr algn="just"/>
            <a:r>
              <a:rPr lang="en-US" sz="2600" dirty="0"/>
              <a:t>3.   At the end of the program, modify the </a:t>
            </a:r>
            <a:r>
              <a:rPr lang="en-US" sz="2600" dirty="0" err="1">
                <a:solidFill>
                  <a:schemeClr val="accent5"/>
                </a:solidFill>
              </a:rPr>
              <a:t>takeOrder</a:t>
            </a:r>
            <a:r>
              <a:rPr lang="en-US" sz="2600" dirty="0"/>
              <a:t>() function call   to include an argument for </a:t>
            </a:r>
            <a:r>
              <a:rPr lang="en-US" sz="2600" dirty="0">
                <a:solidFill>
                  <a:srgbClr val="DC5924"/>
                </a:solidFill>
              </a:rPr>
              <a:t>topping</a:t>
            </a:r>
            <a:r>
              <a:rPr lang="en-US" sz="2600" dirty="0"/>
              <a:t>.</a:t>
            </a:r>
          </a:p>
        </p:txBody>
      </p:sp>
      <p:sp>
        <p:nvSpPr>
          <p:cNvPr id="5" name="Rectangle 4"/>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13270814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a:t>
            </a:r>
          </a:p>
        </p:txBody>
      </p:sp>
      <p:graphicFrame>
        <p:nvGraphicFramePr>
          <p:cNvPr id="4" name="Content Placeholder 3"/>
          <p:cNvGraphicFramePr>
            <a:graphicFrameLocks noGrp="1"/>
          </p:cNvGraphicFramePr>
          <p:nvPr>
            <p:ph idx="1"/>
            <p:extLst/>
          </p:nvPr>
        </p:nvGraphicFramePr>
        <p:xfrm>
          <a:off x="3028457" y="2131434"/>
          <a:ext cx="5791200" cy="1612334"/>
        </p:xfrm>
        <a:graphic>
          <a:graphicData uri="http://schemas.openxmlformats.org/drawingml/2006/table">
            <a:tbl>
              <a:tblPr firstRow="1" bandRow="1">
                <a:tableStyleId>{5C22544A-7EE6-4342-B048-85BDC9FD1C3A}</a:tableStyleId>
              </a:tblPr>
              <a:tblGrid>
                <a:gridCol w="5791200">
                  <a:extLst>
                    <a:ext uri="{9D8B030D-6E8A-4147-A177-3AD203B41FA5}">
                      <a16:colId xmlns:a16="http://schemas.microsoft.com/office/drawing/2014/main" val="20000"/>
                    </a:ext>
                  </a:extLst>
                </a:gridCol>
              </a:tblGrid>
              <a:tr h="1612334">
                <a:tc>
                  <a:txBody>
                    <a:bodyPr/>
                    <a:lstStyle/>
                    <a:p>
                      <a:r>
                        <a:rPr lang="en-US" dirty="0" err="1">
                          <a:solidFill>
                            <a:srgbClr val="97A7D0"/>
                          </a:solidFill>
                        </a:rPr>
                        <a:t>const</a:t>
                      </a:r>
                      <a:r>
                        <a:rPr lang="en-US" dirty="0">
                          <a:solidFill>
                            <a:srgbClr val="97A7D0"/>
                          </a:solidFill>
                        </a:rPr>
                        <a:t> </a:t>
                      </a:r>
                      <a:r>
                        <a:rPr lang="en-US" dirty="0" err="1">
                          <a:solidFill>
                            <a:schemeClr val="accent3">
                              <a:lumMod val="60000"/>
                              <a:lumOff val="40000"/>
                            </a:schemeClr>
                          </a:solidFill>
                        </a:rPr>
                        <a:t>takeOrder</a:t>
                      </a:r>
                      <a:r>
                        <a:rPr lang="en-US" dirty="0">
                          <a:solidFill>
                            <a:schemeClr val="accent3">
                              <a:lumMod val="60000"/>
                              <a:lumOff val="40000"/>
                            </a:schemeClr>
                          </a:solidFill>
                        </a:rPr>
                        <a:t> </a:t>
                      </a:r>
                      <a:r>
                        <a:rPr lang="en-US" dirty="0"/>
                        <a:t>= (</a:t>
                      </a:r>
                      <a:r>
                        <a:rPr lang="en-US" dirty="0">
                          <a:solidFill>
                            <a:srgbClr val="97A7D0"/>
                          </a:solidFill>
                        </a:rPr>
                        <a:t>topping</a:t>
                      </a:r>
                      <a:r>
                        <a:rPr lang="en-US" dirty="0"/>
                        <a:t>)=&gt;{</a:t>
                      </a:r>
                    </a:p>
                    <a:p>
                      <a:r>
                        <a:rPr lang="en-US" dirty="0"/>
                        <a:t>  </a:t>
                      </a:r>
                      <a:r>
                        <a:rPr lang="en-US" dirty="0" err="1">
                          <a:solidFill>
                            <a:srgbClr val="DC5924"/>
                          </a:solidFill>
                        </a:rPr>
                        <a:t>console.</a:t>
                      </a:r>
                      <a:r>
                        <a:rPr lang="en-US" dirty="0" err="1">
                          <a:solidFill>
                            <a:srgbClr val="CCFFCC"/>
                          </a:solidFill>
                        </a:rPr>
                        <a:t>log</a:t>
                      </a:r>
                      <a:r>
                        <a:rPr lang="en-US" dirty="0"/>
                        <a:t>('</a:t>
                      </a:r>
                      <a:r>
                        <a:rPr lang="en-US" dirty="0">
                          <a:solidFill>
                            <a:schemeClr val="accent2"/>
                          </a:solidFill>
                        </a:rPr>
                        <a:t>Order: pizza topped with </a:t>
                      </a:r>
                      <a:r>
                        <a:rPr lang="en-US" dirty="0"/>
                        <a:t>' + </a:t>
                      </a:r>
                      <a:r>
                        <a:rPr lang="en-US" dirty="0">
                          <a:solidFill>
                            <a:srgbClr val="DC5924"/>
                          </a:solidFill>
                        </a:rPr>
                        <a:t>topping</a:t>
                      </a:r>
                      <a:r>
                        <a:rPr lang="en-US" dirty="0"/>
                        <a:t>);</a:t>
                      </a:r>
                    </a:p>
                    <a:p>
                      <a:r>
                        <a:rPr lang="en-US" dirty="0"/>
                        <a:t>}</a:t>
                      </a:r>
                    </a:p>
                    <a:p>
                      <a:r>
                        <a:rPr lang="en-US" dirty="0" err="1">
                          <a:solidFill>
                            <a:schemeClr val="accent5"/>
                          </a:solidFill>
                        </a:rPr>
                        <a:t>takeOrder</a:t>
                      </a:r>
                      <a:r>
                        <a:rPr lang="en-US" dirty="0"/>
                        <a:t>('</a:t>
                      </a:r>
                      <a:r>
                        <a:rPr lang="en-US" dirty="0">
                          <a:solidFill>
                            <a:srgbClr val="F5C201"/>
                          </a:solidFill>
                        </a:rPr>
                        <a:t>mushroom</a:t>
                      </a:r>
                      <a:r>
                        <a:rPr lang="en-US" dirty="0"/>
                        <a:t>');</a:t>
                      </a:r>
                    </a:p>
                  </a:txBody>
                  <a:tcPr>
                    <a:solidFill>
                      <a:srgbClr val="000000"/>
                    </a:solidFill>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nvPr>
        </p:nvGraphicFramePr>
        <p:xfrm>
          <a:off x="1981200" y="463411"/>
          <a:ext cx="8032265" cy="1127760"/>
        </p:xfrm>
        <a:graphic>
          <a:graphicData uri="http://schemas.openxmlformats.org/drawingml/2006/table">
            <a:tbl>
              <a:tblPr firstRow="1" bandRow="1">
                <a:tableStyleId>{5C22544A-7EE6-4342-B048-85BDC9FD1C3A}</a:tableStyleId>
              </a:tblPr>
              <a:tblGrid>
                <a:gridCol w="8032265">
                  <a:extLst>
                    <a:ext uri="{9D8B030D-6E8A-4147-A177-3AD203B41FA5}">
                      <a16:colId xmlns:a16="http://schemas.microsoft.com/office/drawing/2014/main" val="20000"/>
                    </a:ext>
                  </a:extLst>
                </a:gridCol>
              </a:tblGrid>
              <a:tr h="1121595">
                <a:tc>
                  <a:txBody>
                    <a:bodyPr/>
                    <a:lstStyle/>
                    <a:p>
                      <a:r>
                        <a:rPr lang="en-US" sz="3600" dirty="0">
                          <a:solidFill>
                            <a:schemeClr val="tx2"/>
                          </a:solidFill>
                        </a:rPr>
                        <a:t>JS:</a:t>
                      </a:r>
                      <a:r>
                        <a:rPr lang="en-US" sz="3600" baseline="0" dirty="0">
                          <a:solidFill>
                            <a:schemeClr val="tx2"/>
                          </a:solidFill>
                        </a:rPr>
                        <a:t> Functions</a:t>
                      </a:r>
                      <a:br>
                        <a:rPr lang="en-US" sz="3600" dirty="0">
                          <a:solidFill>
                            <a:schemeClr val="tx2"/>
                          </a:solidFill>
                        </a:rPr>
                      </a:br>
                      <a:r>
                        <a:rPr lang="en-US" sz="3200" dirty="0">
                          <a:solidFill>
                            <a:srgbClr val="0000FF"/>
                          </a:solidFill>
                        </a:rPr>
                        <a:t>Parameter</a:t>
                      </a:r>
                      <a:r>
                        <a:rPr lang="en-US" sz="3200" dirty="0"/>
                        <a:t> </a:t>
                      </a:r>
                    </a:p>
                  </a:txBody>
                  <a:tcPr>
                    <a:solidFill>
                      <a:schemeClr val="bg1"/>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nvPr>
        </p:nvGraphicFramePr>
        <p:xfrm>
          <a:off x="1981199" y="1524318"/>
          <a:ext cx="8032264" cy="4931748"/>
        </p:xfrm>
        <a:graphic>
          <a:graphicData uri="http://schemas.openxmlformats.org/drawingml/2006/table">
            <a:tbl>
              <a:tblPr firstRow="1" bandRow="1">
                <a:tableStyleId>{5C22544A-7EE6-4342-B048-85BDC9FD1C3A}</a:tableStyleId>
              </a:tblPr>
              <a:tblGrid>
                <a:gridCol w="8032264">
                  <a:extLst>
                    <a:ext uri="{9D8B030D-6E8A-4147-A177-3AD203B41FA5}">
                      <a16:colId xmlns:a16="http://schemas.microsoft.com/office/drawing/2014/main" val="20000"/>
                    </a:ext>
                  </a:extLst>
                </a:gridCol>
              </a:tblGrid>
              <a:tr h="4931748">
                <a:tc>
                  <a:txBody>
                    <a:bodyPr/>
                    <a:lstStyle/>
                    <a:p>
                      <a:pPr marL="0" indent="0" algn="just">
                        <a:buFont typeface="Arial"/>
                        <a:buNone/>
                      </a:pPr>
                      <a:r>
                        <a:rPr lang="en-US" sz="2400" dirty="0">
                          <a:solidFill>
                            <a:schemeClr val="tx2"/>
                          </a:solidFill>
                        </a:rPr>
                        <a:t>If we can set one parameter, can we set two?</a:t>
                      </a:r>
                    </a:p>
                    <a:p>
                      <a:pPr marL="0" indent="0" algn="just">
                        <a:buFont typeface="Arial"/>
                        <a:buNone/>
                      </a:pPr>
                      <a:endParaRPr lang="en-US" sz="2400" dirty="0">
                        <a:solidFill>
                          <a:schemeClr val="tx1"/>
                        </a:solidFill>
                      </a:endParaRPr>
                    </a:p>
                    <a:p>
                      <a:pPr marL="285750" indent="-285750" algn="just">
                        <a:buFont typeface="Arial"/>
                        <a:buChar char="•"/>
                      </a:pPr>
                      <a:r>
                        <a:rPr lang="en-US" sz="2400" dirty="0">
                          <a:solidFill>
                            <a:schemeClr val="tx1"/>
                          </a:solidFill>
                        </a:rPr>
                        <a:t>We can set as many parameters as we'd like by adding them when we declare the function, separated by commas, like this:</a:t>
                      </a:r>
                    </a:p>
                    <a:p>
                      <a:pPr marL="285750" indent="-285750" algn="just">
                        <a:buFont typeface="Arial"/>
                        <a:buChar char="•"/>
                      </a:pPr>
                      <a:endParaRPr lang="en-US" sz="2400" dirty="0">
                        <a:solidFill>
                          <a:schemeClr val="tx1"/>
                        </a:solidFill>
                      </a:endParaRPr>
                    </a:p>
                  </a:txBody>
                  <a:tcPr>
                    <a:solidFill>
                      <a:srgbClr val="FFFFFF"/>
                    </a:solidFill>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nvPr>
        </p:nvGraphicFramePr>
        <p:xfrm>
          <a:off x="2723657" y="3825993"/>
          <a:ext cx="6096000" cy="28346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err="1">
                          <a:solidFill>
                            <a:schemeClr val="accent3">
                              <a:lumMod val="60000"/>
                              <a:lumOff val="40000"/>
                            </a:schemeClr>
                          </a:solidFill>
                        </a:rPr>
                        <a:t>const</a:t>
                      </a:r>
                      <a:r>
                        <a:rPr lang="en-US" sz="2000" b="0" dirty="0">
                          <a:solidFill>
                            <a:schemeClr val="accent3">
                              <a:lumMod val="60000"/>
                              <a:lumOff val="40000"/>
                            </a:schemeClr>
                          </a:solidFill>
                        </a:rPr>
                        <a:t> </a:t>
                      </a:r>
                      <a:r>
                        <a:rPr lang="en-US" sz="2000" b="0" dirty="0" err="1">
                          <a:solidFill>
                            <a:schemeClr val="accent3">
                              <a:lumMod val="60000"/>
                              <a:lumOff val="40000"/>
                            </a:schemeClr>
                          </a:solidFill>
                        </a:rPr>
                        <a:t>getAverage</a:t>
                      </a:r>
                      <a:r>
                        <a:rPr lang="en-US" sz="2000" b="0" dirty="0">
                          <a:solidFill>
                            <a:schemeClr val="accent3">
                              <a:lumMod val="60000"/>
                              <a:lumOff val="40000"/>
                            </a:schemeClr>
                          </a:solidFill>
                        </a:rPr>
                        <a:t> </a:t>
                      </a:r>
                      <a:r>
                        <a:rPr lang="en-US" sz="2000" b="0" dirty="0"/>
                        <a:t>= (</a:t>
                      </a:r>
                      <a:r>
                        <a:rPr lang="en-US" sz="2000" b="0" dirty="0" err="1">
                          <a:solidFill>
                            <a:srgbClr val="97A7D0"/>
                          </a:solidFill>
                        </a:rPr>
                        <a:t>numberOne</a:t>
                      </a:r>
                      <a:r>
                        <a:rPr lang="en-US" sz="2000" b="0" dirty="0"/>
                        <a:t>, </a:t>
                      </a:r>
                      <a:r>
                        <a:rPr lang="en-US" sz="2000" b="0" dirty="0" err="1">
                          <a:solidFill>
                            <a:srgbClr val="97A7D0"/>
                          </a:solidFill>
                        </a:rPr>
                        <a:t>numberTwo</a:t>
                      </a:r>
                      <a:r>
                        <a:rPr lang="en-US" sz="2000" b="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t> =&gt; {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err="1">
                          <a:solidFill>
                            <a:srgbClr val="97A7D0"/>
                          </a:solidFill>
                        </a:rPr>
                        <a:t>const</a:t>
                      </a:r>
                      <a:r>
                        <a:rPr lang="en-US" sz="2000" b="0" dirty="0">
                          <a:solidFill>
                            <a:srgbClr val="97A7D0"/>
                          </a:solidFill>
                        </a:rPr>
                        <a:t> average </a:t>
                      </a:r>
                      <a:r>
                        <a:rPr lang="en-US" sz="2000" b="0" dirty="0"/>
                        <a:t>= (</a:t>
                      </a:r>
                      <a:r>
                        <a:rPr lang="en-US" sz="2000" b="0" dirty="0" err="1">
                          <a:solidFill>
                            <a:schemeClr val="accent5"/>
                          </a:solidFill>
                        </a:rPr>
                        <a:t>numberOne</a:t>
                      </a:r>
                      <a:r>
                        <a:rPr lang="en-US" sz="2000" b="0" dirty="0">
                          <a:solidFill>
                            <a:schemeClr val="accent5"/>
                          </a:solidFill>
                        </a:rPr>
                        <a:t> </a:t>
                      </a:r>
                      <a:r>
                        <a:rPr lang="en-US" sz="2000" b="0" dirty="0"/>
                        <a:t>+ </a:t>
                      </a:r>
                      <a:r>
                        <a:rPr lang="en-US" sz="2000" b="0" dirty="0" err="1">
                          <a:solidFill>
                            <a:srgbClr val="DC5924"/>
                          </a:solidFill>
                        </a:rPr>
                        <a:t>numberTwo</a:t>
                      </a:r>
                      <a:r>
                        <a:rPr lang="en-US" sz="2000" b="0" dirty="0"/>
                        <a:t>) / </a:t>
                      </a:r>
                      <a:r>
                        <a:rPr lang="en-US" sz="2000" b="0" dirty="0">
                          <a:solidFill>
                            <a:srgbClr val="DC5924"/>
                          </a:solidFill>
                        </a:rPr>
                        <a:t>2</a:t>
                      </a:r>
                      <a:r>
                        <a:rPr lang="en-US" sz="2000" b="0" dirty="0"/>
                        <a:t> ;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000" b="0" dirty="0">
                        <a:solidFill>
                          <a:srgbClr val="DC5924"/>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err="1">
                          <a:solidFill>
                            <a:srgbClr val="DC5924"/>
                          </a:solidFill>
                        </a:rPr>
                        <a:t>console</a:t>
                      </a:r>
                      <a:r>
                        <a:rPr lang="en-US" sz="2000" b="0" dirty="0" err="1"/>
                        <a:t>.</a:t>
                      </a:r>
                      <a:r>
                        <a:rPr lang="en-US" sz="2000" b="0" dirty="0" err="1">
                          <a:solidFill>
                            <a:srgbClr val="CCFFCC"/>
                          </a:solidFill>
                        </a:rPr>
                        <a:t>log</a:t>
                      </a:r>
                      <a:r>
                        <a:rPr lang="en-US" sz="2000" b="0" dirty="0"/>
                        <a:t>(</a:t>
                      </a:r>
                      <a:r>
                        <a:rPr lang="en-US" sz="2000" b="0" dirty="0">
                          <a:solidFill>
                            <a:srgbClr val="DC5924"/>
                          </a:solidFill>
                        </a:rPr>
                        <a:t>average</a:t>
                      </a:r>
                      <a:r>
                        <a:rPr lang="en-US" sz="2000" b="0" dirty="0"/>
                        <a:t>); };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000" b="0" dirty="0"/>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err="1">
                          <a:solidFill>
                            <a:srgbClr val="DC5924"/>
                          </a:solidFill>
                        </a:rPr>
                        <a:t>getAverage</a:t>
                      </a:r>
                      <a:r>
                        <a:rPr lang="en-US" sz="2000" b="0" dirty="0"/>
                        <a:t>(</a:t>
                      </a:r>
                      <a:r>
                        <a:rPr lang="en-US" sz="2000" b="0" dirty="0">
                          <a:solidFill>
                            <a:srgbClr val="DC5924"/>
                          </a:solidFill>
                        </a:rPr>
                        <a:t>365</a:t>
                      </a:r>
                      <a:r>
                        <a:rPr lang="en-US" sz="2000" b="0" dirty="0"/>
                        <a:t>,  </a:t>
                      </a:r>
                      <a:r>
                        <a:rPr lang="en-US" sz="2000" b="0" dirty="0">
                          <a:solidFill>
                            <a:srgbClr val="DC5924"/>
                          </a:solidFill>
                        </a:rPr>
                        <a:t>27</a:t>
                      </a:r>
                      <a:r>
                        <a:rPr lang="en-US" sz="2000" b="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bg1">
                              <a:lumMod val="65000"/>
                            </a:schemeClr>
                          </a:solidFill>
                        </a:rPr>
                        <a:t> // Output: 196</a:t>
                      </a:r>
                    </a:p>
                    <a:p>
                      <a:endParaRPr lang="en-US" sz="2000" b="0" dirty="0"/>
                    </a:p>
                  </a:txBody>
                  <a:tcPr>
                    <a:solidFill>
                      <a:schemeClr val="tx1"/>
                    </a:solidFill>
                  </a:tcPr>
                </a:tc>
                <a:extLst>
                  <a:ext uri="{0D108BD9-81ED-4DB2-BD59-A6C34878D82A}">
                    <a16:rowId xmlns:a16="http://schemas.microsoft.com/office/drawing/2014/main" val="10000"/>
                  </a:ext>
                </a:extLst>
              </a:tr>
            </a:tbl>
          </a:graphicData>
        </a:graphic>
      </p:graphicFrame>
      <p:sp>
        <p:nvSpPr>
          <p:cNvPr id="8" name="Rectangle 7"/>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3079470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0"/>
            <a:ext cx="8912824" cy="6858000"/>
          </a:xfrm>
        </p:spPr>
        <p:txBody>
          <a:bodyPr>
            <a:normAutofit fontScale="92500" lnSpcReduction="20000"/>
          </a:bodyPr>
          <a:lstStyle/>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r>
              <a:rPr lang="en-US" dirty="0"/>
              <a:t>The </a:t>
            </a:r>
            <a:r>
              <a:rPr lang="en-US" dirty="0" err="1">
                <a:solidFill>
                  <a:schemeClr val="accent5"/>
                </a:solidFill>
              </a:rPr>
              <a:t>getAverage</a:t>
            </a:r>
            <a:r>
              <a:rPr lang="en-US" dirty="0">
                <a:solidFill>
                  <a:schemeClr val="accent5"/>
                </a:solidFill>
              </a:rPr>
              <a:t>() </a:t>
            </a:r>
            <a:r>
              <a:rPr lang="en-US" dirty="0"/>
              <a:t>function has two parameters: </a:t>
            </a:r>
            <a:r>
              <a:rPr lang="en-US" dirty="0" err="1">
                <a:solidFill>
                  <a:srgbClr val="DC5924"/>
                </a:solidFill>
              </a:rPr>
              <a:t>numberOne</a:t>
            </a:r>
            <a:r>
              <a:rPr lang="en-US" dirty="0">
                <a:solidFill>
                  <a:srgbClr val="DC5924"/>
                </a:solidFill>
              </a:rPr>
              <a:t> </a:t>
            </a:r>
            <a:r>
              <a:rPr lang="en-US" dirty="0"/>
              <a:t>and </a:t>
            </a:r>
            <a:r>
              <a:rPr lang="en-US" dirty="0" err="1">
                <a:solidFill>
                  <a:srgbClr val="DC5924"/>
                </a:solidFill>
              </a:rPr>
              <a:t>numberTwo</a:t>
            </a:r>
            <a:r>
              <a:rPr lang="en-US" dirty="0"/>
              <a:t>, both entered in the parentheses </a:t>
            </a:r>
            <a:r>
              <a:rPr lang="en-US" dirty="0">
                <a:solidFill>
                  <a:srgbClr val="DC5924"/>
                </a:solidFill>
              </a:rPr>
              <a:t>()</a:t>
            </a:r>
            <a:r>
              <a:rPr lang="en-US" dirty="0"/>
              <a:t>.</a:t>
            </a:r>
          </a:p>
          <a:p>
            <a:pPr marL="457200" indent="-457200">
              <a:buFont typeface="+mj-lt"/>
              <a:buAutoNum type="arabicPeriod"/>
            </a:pPr>
            <a:r>
              <a:rPr lang="en-US" dirty="0"/>
              <a:t>When we call the </a:t>
            </a:r>
            <a:r>
              <a:rPr lang="en-US" dirty="0" err="1">
                <a:solidFill>
                  <a:srgbClr val="DC5924"/>
                </a:solidFill>
              </a:rPr>
              <a:t>getAverage</a:t>
            </a:r>
            <a:r>
              <a:rPr lang="en-US" dirty="0">
                <a:solidFill>
                  <a:srgbClr val="DC5924"/>
                </a:solidFill>
              </a:rPr>
              <a:t>() </a:t>
            </a:r>
            <a:r>
              <a:rPr lang="en-US" dirty="0"/>
              <a:t>function on the last line, we include two numbers as the arguments, also separated by commas. In this case, we are telling the function to assign </a:t>
            </a:r>
            <a:r>
              <a:rPr lang="en-US" dirty="0" err="1">
                <a:solidFill>
                  <a:srgbClr val="DC5924"/>
                </a:solidFill>
              </a:rPr>
              <a:t>numberOne</a:t>
            </a:r>
            <a:r>
              <a:rPr lang="en-US" dirty="0">
                <a:solidFill>
                  <a:srgbClr val="DC5924"/>
                </a:solidFill>
              </a:rPr>
              <a:t> </a:t>
            </a:r>
            <a:r>
              <a:rPr lang="en-US" dirty="0"/>
              <a:t>the value of </a:t>
            </a:r>
            <a:r>
              <a:rPr lang="en-US" dirty="0">
                <a:solidFill>
                  <a:srgbClr val="DC5924"/>
                </a:solidFill>
              </a:rPr>
              <a:t>365</a:t>
            </a:r>
            <a:r>
              <a:rPr lang="en-US" dirty="0"/>
              <a:t> and </a:t>
            </a:r>
            <a:r>
              <a:rPr lang="en-US" dirty="0" err="1">
                <a:solidFill>
                  <a:srgbClr val="DC5924"/>
                </a:solidFill>
              </a:rPr>
              <a:t>numberTwo</a:t>
            </a:r>
            <a:r>
              <a:rPr lang="en-US" dirty="0">
                <a:solidFill>
                  <a:srgbClr val="DC5924"/>
                </a:solidFill>
              </a:rPr>
              <a:t> </a:t>
            </a:r>
            <a:r>
              <a:rPr lang="en-US" dirty="0"/>
              <a:t>the value of </a:t>
            </a:r>
            <a:r>
              <a:rPr lang="en-US" dirty="0">
                <a:solidFill>
                  <a:srgbClr val="DC5924"/>
                </a:solidFill>
              </a:rPr>
              <a:t>27</a:t>
            </a:r>
            <a:r>
              <a:rPr lang="en-US" dirty="0"/>
              <a:t>. We are passing in </a:t>
            </a:r>
            <a:r>
              <a:rPr lang="en-US" dirty="0">
                <a:solidFill>
                  <a:srgbClr val="DC5924"/>
                </a:solidFill>
              </a:rPr>
              <a:t>365</a:t>
            </a:r>
            <a:r>
              <a:rPr lang="en-US" dirty="0"/>
              <a:t> and </a:t>
            </a:r>
            <a:r>
              <a:rPr lang="en-US" dirty="0">
                <a:solidFill>
                  <a:srgbClr val="DC5924"/>
                </a:solidFill>
              </a:rPr>
              <a:t>27</a:t>
            </a:r>
            <a:r>
              <a:rPr lang="en-US" dirty="0"/>
              <a:t> to the </a:t>
            </a:r>
            <a:r>
              <a:rPr lang="en-US" dirty="0" err="1">
                <a:solidFill>
                  <a:srgbClr val="DC5924"/>
                </a:solidFill>
              </a:rPr>
              <a:t>getAverage</a:t>
            </a:r>
            <a:r>
              <a:rPr lang="en-US" dirty="0">
                <a:solidFill>
                  <a:srgbClr val="DC5924"/>
                </a:solidFill>
              </a:rPr>
              <a:t>() </a:t>
            </a:r>
            <a:r>
              <a:rPr lang="en-US" dirty="0"/>
              <a:t>function.</a:t>
            </a:r>
          </a:p>
          <a:p>
            <a:pPr marL="457200" indent="-457200">
              <a:buFont typeface="+mj-lt"/>
              <a:buAutoNum type="arabicPeriod"/>
            </a:pPr>
            <a:r>
              <a:rPr lang="en-US" dirty="0"/>
              <a:t>When </a:t>
            </a:r>
            <a:r>
              <a:rPr lang="en-US" dirty="0" err="1">
                <a:solidFill>
                  <a:srgbClr val="DC5924"/>
                </a:solidFill>
              </a:rPr>
              <a:t>getAverage</a:t>
            </a:r>
            <a:r>
              <a:rPr lang="en-US" dirty="0">
                <a:solidFill>
                  <a:srgbClr val="DC5924"/>
                </a:solidFill>
              </a:rPr>
              <a:t>() </a:t>
            </a:r>
            <a:r>
              <a:rPr lang="en-US" dirty="0"/>
              <a:t>runs, the function knows what </a:t>
            </a:r>
            <a:r>
              <a:rPr lang="en-US" dirty="0" err="1">
                <a:solidFill>
                  <a:srgbClr val="DC5924"/>
                </a:solidFill>
              </a:rPr>
              <a:t>numberOne</a:t>
            </a:r>
            <a:r>
              <a:rPr lang="en-US" dirty="0">
                <a:solidFill>
                  <a:srgbClr val="DC5924"/>
                </a:solidFill>
              </a:rPr>
              <a:t> </a:t>
            </a:r>
            <a:r>
              <a:rPr lang="en-US" dirty="0"/>
              <a:t>and </a:t>
            </a:r>
            <a:r>
              <a:rPr lang="en-US" dirty="0" err="1"/>
              <a:t>numberTwo</a:t>
            </a:r>
            <a:r>
              <a:rPr lang="en-US" dirty="0"/>
              <a:t> equal since we passed in two arguments when we called the function. Therefore it evaluates </a:t>
            </a:r>
            <a:r>
              <a:rPr lang="en-US" dirty="0">
                <a:solidFill>
                  <a:srgbClr val="DC5924"/>
                </a:solidFill>
              </a:rPr>
              <a:t>(365 + 27) / 2 </a:t>
            </a:r>
            <a:r>
              <a:rPr lang="en-US" dirty="0"/>
              <a:t>and stores the result in the </a:t>
            </a:r>
            <a:r>
              <a:rPr lang="en-US" dirty="0">
                <a:solidFill>
                  <a:srgbClr val="DC5924"/>
                </a:solidFill>
              </a:rPr>
              <a:t>average</a:t>
            </a:r>
            <a:r>
              <a:rPr lang="en-US" dirty="0"/>
              <a:t> variable. When logged to the console, the value of the </a:t>
            </a:r>
            <a:r>
              <a:rPr lang="en-US" dirty="0">
                <a:solidFill>
                  <a:srgbClr val="DC5924"/>
                </a:solidFill>
              </a:rPr>
              <a:t>average</a:t>
            </a:r>
            <a:r>
              <a:rPr lang="en-US" dirty="0"/>
              <a:t> is </a:t>
            </a:r>
            <a:r>
              <a:rPr lang="en-US" dirty="0">
                <a:solidFill>
                  <a:srgbClr val="DC5924"/>
                </a:solidFill>
              </a:rPr>
              <a:t>196</a:t>
            </a:r>
            <a:r>
              <a:rPr lang="en-US" dirty="0"/>
              <a:t>.</a:t>
            </a:r>
          </a:p>
          <a:p>
            <a:pPr marL="457200" indent="-457200">
              <a:buFont typeface="+mj-lt"/>
              <a:buAutoNum type="arabicPeriod"/>
            </a:pPr>
            <a:endParaRPr lang="en-US" dirty="0"/>
          </a:p>
        </p:txBody>
      </p:sp>
      <p:graphicFrame>
        <p:nvGraphicFramePr>
          <p:cNvPr id="7" name="Table 6"/>
          <p:cNvGraphicFramePr>
            <a:graphicFrameLocks noGrp="1"/>
          </p:cNvGraphicFramePr>
          <p:nvPr>
            <p:extLst/>
          </p:nvPr>
        </p:nvGraphicFramePr>
        <p:xfrm>
          <a:off x="2809211" y="111420"/>
          <a:ext cx="6096000" cy="22250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err="1">
                          <a:solidFill>
                            <a:schemeClr val="accent3">
                              <a:lumMod val="60000"/>
                              <a:lumOff val="40000"/>
                            </a:schemeClr>
                          </a:solidFill>
                        </a:rPr>
                        <a:t>const</a:t>
                      </a:r>
                      <a:r>
                        <a:rPr lang="en-US" sz="2000" b="0" dirty="0">
                          <a:solidFill>
                            <a:schemeClr val="accent3">
                              <a:lumMod val="60000"/>
                              <a:lumOff val="40000"/>
                            </a:schemeClr>
                          </a:solidFill>
                        </a:rPr>
                        <a:t> </a:t>
                      </a:r>
                      <a:r>
                        <a:rPr lang="en-US" sz="2000" b="0" dirty="0" err="1">
                          <a:solidFill>
                            <a:schemeClr val="accent3">
                              <a:lumMod val="60000"/>
                              <a:lumOff val="40000"/>
                            </a:schemeClr>
                          </a:solidFill>
                        </a:rPr>
                        <a:t>getAverage</a:t>
                      </a:r>
                      <a:r>
                        <a:rPr lang="en-US" sz="2000" b="0" dirty="0">
                          <a:solidFill>
                            <a:schemeClr val="accent3">
                              <a:lumMod val="60000"/>
                              <a:lumOff val="40000"/>
                            </a:schemeClr>
                          </a:solidFill>
                        </a:rPr>
                        <a:t> </a:t>
                      </a:r>
                      <a:r>
                        <a:rPr lang="en-US" sz="2000" b="0" dirty="0"/>
                        <a:t>= (</a:t>
                      </a:r>
                      <a:r>
                        <a:rPr lang="en-US" sz="2000" b="0" dirty="0" err="1">
                          <a:solidFill>
                            <a:srgbClr val="97A7D0"/>
                          </a:solidFill>
                        </a:rPr>
                        <a:t>numberOne</a:t>
                      </a:r>
                      <a:r>
                        <a:rPr lang="en-US" sz="2000" b="0" dirty="0"/>
                        <a:t>, </a:t>
                      </a:r>
                      <a:r>
                        <a:rPr lang="en-US" sz="2000" b="0" dirty="0" err="1">
                          <a:solidFill>
                            <a:srgbClr val="97A7D0"/>
                          </a:solidFill>
                        </a:rPr>
                        <a:t>numberTwo</a:t>
                      </a:r>
                      <a:r>
                        <a:rPr lang="en-US" sz="2000" b="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t> =&gt; {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err="1">
                          <a:solidFill>
                            <a:srgbClr val="97A7D0"/>
                          </a:solidFill>
                        </a:rPr>
                        <a:t>const</a:t>
                      </a:r>
                      <a:r>
                        <a:rPr lang="en-US" sz="2000" b="0" dirty="0">
                          <a:solidFill>
                            <a:srgbClr val="97A7D0"/>
                          </a:solidFill>
                        </a:rPr>
                        <a:t> average </a:t>
                      </a:r>
                      <a:r>
                        <a:rPr lang="en-US" sz="2000" b="0" dirty="0"/>
                        <a:t>= (</a:t>
                      </a:r>
                      <a:r>
                        <a:rPr lang="en-US" sz="2000" b="0" dirty="0" err="1">
                          <a:solidFill>
                            <a:schemeClr val="accent5"/>
                          </a:solidFill>
                        </a:rPr>
                        <a:t>numberOne</a:t>
                      </a:r>
                      <a:r>
                        <a:rPr lang="en-US" sz="2000" b="0" dirty="0">
                          <a:solidFill>
                            <a:schemeClr val="accent5"/>
                          </a:solidFill>
                        </a:rPr>
                        <a:t> </a:t>
                      </a:r>
                      <a:r>
                        <a:rPr lang="en-US" sz="2000" b="0" dirty="0"/>
                        <a:t>+ </a:t>
                      </a:r>
                      <a:r>
                        <a:rPr lang="en-US" sz="2000" b="0" dirty="0" err="1">
                          <a:solidFill>
                            <a:srgbClr val="DC5924"/>
                          </a:solidFill>
                        </a:rPr>
                        <a:t>numberTwo</a:t>
                      </a:r>
                      <a:r>
                        <a:rPr lang="en-US" sz="2000" b="0" dirty="0"/>
                        <a:t>) / </a:t>
                      </a:r>
                      <a:r>
                        <a:rPr lang="en-US" sz="2000" b="0" dirty="0">
                          <a:solidFill>
                            <a:srgbClr val="DC5924"/>
                          </a:solidFill>
                        </a:rPr>
                        <a:t>2</a:t>
                      </a:r>
                      <a:r>
                        <a:rPr lang="en-US" sz="2000" b="0" dirty="0"/>
                        <a:t> ;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000" b="0" dirty="0">
                        <a:solidFill>
                          <a:srgbClr val="DC5924"/>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err="1">
                          <a:solidFill>
                            <a:srgbClr val="DC5924"/>
                          </a:solidFill>
                        </a:rPr>
                        <a:t>console</a:t>
                      </a:r>
                      <a:r>
                        <a:rPr lang="en-US" sz="2000" b="0" dirty="0" err="1"/>
                        <a:t>.</a:t>
                      </a:r>
                      <a:r>
                        <a:rPr lang="en-US" sz="2000" b="0" dirty="0" err="1">
                          <a:solidFill>
                            <a:srgbClr val="CCFFCC"/>
                          </a:solidFill>
                        </a:rPr>
                        <a:t>log</a:t>
                      </a:r>
                      <a:r>
                        <a:rPr lang="en-US" sz="2000" b="0" dirty="0"/>
                        <a:t>(</a:t>
                      </a:r>
                      <a:r>
                        <a:rPr lang="en-US" sz="2000" b="0" dirty="0">
                          <a:solidFill>
                            <a:srgbClr val="DC5924"/>
                          </a:solidFill>
                        </a:rPr>
                        <a:t>average</a:t>
                      </a:r>
                      <a:r>
                        <a:rPr lang="en-US" sz="2000" b="0" dirty="0"/>
                        <a:t>); };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err="1">
                          <a:solidFill>
                            <a:srgbClr val="DC5924"/>
                          </a:solidFill>
                        </a:rPr>
                        <a:t>getAverage</a:t>
                      </a:r>
                      <a:r>
                        <a:rPr lang="en-US" sz="2000" b="0" dirty="0"/>
                        <a:t>(</a:t>
                      </a:r>
                      <a:r>
                        <a:rPr lang="en-US" sz="2000" b="0" dirty="0">
                          <a:solidFill>
                            <a:srgbClr val="DC5924"/>
                          </a:solidFill>
                        </a:rPr>
                        <a:t>365</a:t>
                      </a:r>
                      <a:r>
                        <a:rPr lang="en-US" sz="2000" b="0" dirty="0"/>
                        <a:t>,  </a:t>
                      </a:r>
                      <a:r>
                        <a:rPr lang="en-US" sz="2000" b="0" dirty="0">
                          <a:solidFill>
                            <a:srgbClr val="DC5924"/>
                          </a:solidFill>
                        </a:rPr>
                        <a:t>27</a:t>
                      </a:r>
                      <a:r>
                        <a:rPr lang="en-US" sz="2000" b="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bg1">
                              <a:lumMod val="65000"/>
                            </a:schemeClr>
                          </a:solidFill>
                        </a:rPr>
                        <a:t> // Output: 196</a:t>
                      </a:r>
                    </a:p>
                  </a:txBody>
                  <a:tcPr>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14442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 Functions</a:t>
            </a:r>
            <a:br>
              <a:rPr lang="en-US" dirty="0"/>
            </a:br>
            <a:r>
              <a:rPr lang="en-US" sz="2800" dirty="0">
                <a:solidFill>
                  <a:srgbClr val="0000FF"/>
                </a:solidFill>
              </a:rPr>
              <a:t>Return</a:t>
            </a:r>
          </a:p>
        </p:txBody>
      </p:sp>
      <p:sp>
        <p:nvSpPr>
          <p:cNvPr id="3" name="Content Placeholder 2"/>
          <p:cNvSpPr>
            <a:spLocks noGrp="1"/>
          </p:cNvSpPr>
          <p:nvPr>
            <p:ph idx="1"/>
          </p:nvPr>
        </p:nvSpPr>
        <p:spPr>
          <a:xfrm>
            <a:off x="1791386" y="1752600"/>
            <a:ext cx="8667721" cy="5105400"/>
          </a:xfrm>
        </p:spPr>
        <p:txBody>
          <a:bodyPr>
            <a:normAutofit/>
          </a:bodyPr>
          <a:lstStyle/>
          <a:p>
            <a:pPr marL="342900" indent="-342900">
              <a:buFont typeface="Arial"/>
              <a:buChar char="•"/>
            </a:pPr>
            <a:r>
              <a:rPr lang="en-US" sz="2400" dirty="0"/>
              <a:t>Using </a:t>
            </a:r>
            <a:r>
              <a:rPr lang="en-US" sz="2400" dirty="0" err="1">
                <a:solidFill>
                  <a:schemeClr val="accent5"/>
                </a:solidFill>
              </a:rPr>
              <a:t>console.log</a:t>
            </a:r>
            <a:r>
              <a:rPr lang="en-US" sz="2400" dirty="0">
                <a:solidFill>
                  <a:schemeClr val="accent5"/>
                </a:solidFill>
              </a:rPr>
              <a:t>() </a:t>
            </a:r>
            <a:r>
              <a:rPr lang="en-US" sz="2400" dirty="0"/>
              <a:t>as the result of a function isn't the best use of a function. The purpose of a function is to take some input, perform some task on that input, then </a:t>
            </a:r>
            <a:r>
              <a:rPr lang="en-US" sz="2400" dirty="0">
                <a:solidFill>
                  <a:schemeClr val="accent3"/>
                </a:solidFill>
              </a:rPr>
              <a:t>return</a:t>
            </a:r>
            <a:r>
              <a:rPr lang="en-US" sz="2400" dirty="0"/>
              <a:t> a result.</a:t>
            </a:r>
          </a:p>
          <a:p>
            <a:pPr marL="342900" indent="-342900">
              <a:buFont typeface="Arial"/>
              <a:buChar char="•"/>
            </a:pPr>
            <a:r>
              <a:rPr lang="en-US" sz="2400" dirty="0"/>
              <a:t>To return a result, we can use the </a:t>
            </a:r>
            <a:r>
              <a:rPr lang="en-US" sz="2400" dirty="0">
                <a:solidFill>
                  <a:srgbClr val="526DB0"/>
                </a:solidFill>
              </a:rPr>
              <a:t>return</a:t>
            </a:r>
            <a:r>
              <a:rPr lang="en-US" sz="2400" dirty="0"/>
              <a:t> keyword. Take a look at our function from the last exercise, now re-written slightly:</a:t>
            </a:r>
          </a:p>
          <a:p>
            <a:pPr marL="342900" indent="-342900">
              <a:buFont typeface="Arial"/>
              <a:buChar char="•"/>
            </a:pPr>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1076240122"/>
              </p:ext>
            </p:extLst>
          </p:nvPr>
        </p:nvGraphicFramePr>
        <p:xfrm>
          <a:off x="3505200" y="4114800"/>
          <a:ext cx="6096000" cy="22250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err="1">
                          <a:solidFill>
                            <a:schemeClr val="accent3">
                              <a:lumMod val="60000"/>
                              <a:lumOff val="40000"/>
                            </a:schemeClr>
                          </a:solidFill>
                        </a:rPr>
                        <a:t>const</a:t>
                      </a:r>
                      <a:r>
                        <a:rPr lang="en-US" sz="2000" b="0" dirty="0">
                          <a:solidFill>
                            <a:schemeClr val="accent3">
                              <a:lumMod val="60000"/>
                              <a:lumOff val="40000"/>
                            </a:schemeClr>
                          </a:solidFill>
                        </a:rPr>
                        <a:t> </a:t>
                      </a:r>
                      <a:r>
                        <a:rPr lang="en-US" sz="2000" b="0" dirty="0" err="1">
                          <a:solidFill>
                            <a:schemeClr val="accent3">
                              <a:lumMod val="60000"/>
                              <a:lumOff val="40000"/>
                            </a:schemeClr>
                          </a:solidFill>
                        </a:rPr>
                        <a:t>getAverage</a:t>
                      </a:r>
                      <a:r>
                        <a:rPr lang="en-US" sz="2000" b="0" dirty="0">
                          <a:solidFill>
                            <a:schemeClr val="accent3">
                              <a:lumMod val="60000"/>
                              <a:lumOff val="40000"/>
                            </a:schemeClr>
                          </a:solidFill>
                        </a:rPr>
                        <a:t> </a:t>
                      </a:r>
                      <a:r>
                        <a:rPr lang="en-US" sz="2000" b="0" dirty="0"/>
                        <a:t>= (</a:t>
                      </a:r>
                      <a:r>
                        <a:rPr lang="en-US" sz="2000" b="0" dirty="0" err="1">
                          <a:solidFill>
                            <a:srgbClr val="97A7D0"/>
                          </a:solidFill>
                        </a:rPr>
                        <a:t>numberOne</a:t>
                      </a:r>
                      <a:r>
                        <a:rPr lang="en-US" sz="2000" b="0" dirty="0"/>
                        <a:t>, </a:t>
                      </a:r>
                      <a:r>
                        <a:rPr lang="en-US" sz="2000" b="0" dirty="0" err="1">
                          <a:solidFill>
                            <a:srgbClr val="97A7D0"/>
                          </a:solidFill>
                        </a:rPr>
                        <a:t>numberTwo</a:t>
                      </a:r>
                      <a:r>
                        <a:rPr lang="en-US" sz="2000" b="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t> =&gt; {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err="1">
                          <a:solidFill>
                            <a:srgbClr val="97A7D0"/>
                          </a:solidFill>
                        </a:rPr>
                        <a:t>const</a:t>
                      </a:r>
                      <a:r>
                        <a:rPr lang="en-US" sz="2000" b="0" dirty="0">
                          <a:solidFill>
                            <a:srgbClr val="97A7D0"/>
                          </a:solidFill>
                        </a:rPr>
                        <a:t> average </a:t>
                      </a:r>
                      <a:r>
                        <a:rPr lang="en-US" sz="2000" b="0" dirty="0"/>
                        <a:t>= (</a:t>
                      </a:r>
                      <a:r>
                        <a:rPr lang="en-US" sz="2000" b="0" dirty="0" err="1">
                          <a:solidFill>
                            <a:schemeClr val="accent5"/>
                          </a:solidFill>
                        </a:rPr>
                        <a:t>numberOne</a:t>
                      </a:r>
                      <a:r>
                        <a:rPr lang="en-US" sz="2000" b="0" dirty="0">
                          <a:solidFill>
                            <a:schemeClr val="accent5"/>
                          </a:solidFill>
                        </a:rPr>
                        <a:t> </a:t>
                      </a:r>
                      <a:r>
                        <a:rPr lang="en-US" sz="2000" b="0" dirty="0"/>
                        <a:t>+ </a:t>
                      </a:r>
                      <a:r>
                        <a:rPr lang="en-US" sz="2000" b="0" dirty="0" err="1">
                          <a:solidFill>
                            <a:srgbClr val="DC5924"/>
                          </a:solidFill>
                        </a:rPr>
                        <a:t>numberTwo</a:t>
                      </a:r>
                      <a:r>
                        <a:rPr lang="en-US" sz="2000" b="0" dirty="0"/>
                        <a:t>) / </a:t>
                      </a:r>
                      <a:r>
                        <a:rPr lang="en-US" sz="2000" b="0" dirty="0">
                          <a:solidFill>
                            <a:srgbClr val="DC5924"/>
                          </a:solidFill>
                        </a:rPr>
                        <a:t>2</a:t>
                      </a:r>
                      <a:r>
                        <a:rPr lang="en-US" sz="2000" b="0" dirty="0"/>
                        <a:t> ; </a:t>
                      </a:r>
                      <a:endParaRPr lang="en-US" sz="2000" b="0" dirty="0">
                        <a:solidFill>
                          <a:srgbClr val="DC5924"/>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accent3">
                              <a:lumMod val="60000"/>
                              <a:lumOff val="40000"/>
                            </a:schemeClr>
                          </a:solidFill>
                        </a:rPr>
                        <a:t>Return</a:t>
                      </a:r>
                      <a:r>
                        <a:rPr lang="en-US" sz="2000" b="0" baseline="0" dirty="0">
                          <a:solidFill>
                            <a:schemeClr val="accent3">
                              <a:lumMod val="60000"/>
                              <a:lumOff val="40000"/>
                            </a:schemeClr>
                          </a:solidFill>
                        </a:rPr>
                        <a:t> </a:t>
                      </a:r>
                      <a:r>
                        <a:rPr lang="en-US" sz="2000" b="0" dirty="0">
                          <a:solidFill>
                            <a:srgbClr val="DC5924"/>
                          </a:solidFill>
                        </a:rPr>
                        <a:t>average</a:t>
                      </a:r>
                      <a:r>
                        <a:rPr lang="en-US" sz="2000" b="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t> };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err="1">
                          <a:solidFill>
                            <a:srgbClr val="DC5924"/>
                          </a:solidFill>
                        </a:rPr>
                        <a:t>Console.</a:t>
                      </a:r>
                      <a:r>
                        <a:rPr lang="en-US" sz="2000" b="0" dirty="0" err="1">
                          <a:solidFill>
                            <a:srgbClr val="CCFFCC"/>
                          </a:solidFill>
                        </a:rPr>
                        <a:t>log</a:t>
                      </a:r>
                      <a:r>
                        <a:rPr lang="en-US" sz="2000" b="0" dirty="0">
                          <a:solidFill>
                            <a:schemeClr val="bg1"/>
                          </a:solidFill>
                        </a:rPr>
                        <a:t>(</a:t>
                      </a:r>
                      <a:r>
                        <a:rPr lang="en-US" sz="2000" b="0" dirty="0" err="1">
                          <a:solidFill>
                            <a:srgbClr val="DC5924"/>
                          </a:solidFill>
                        </a:rPr>
                        <a:t>getAverage</a:t>
                      </a:r>
                      <a:r>
                        <a:rPr lang="en-US" sz="2000" b="0" dirty="0"/>
                        <a:t>(</a:t>
                      </a:r>
                      <a:r>
                        <a:rPr lang="en-US" sz="2000" b="0" dirty="0">
                          <a:solidFill>
                            <a:srgbClr val="DC5924"/>
                          </a:solidFill>
                        </a:rPr>
                        <a:t>365</a:t>
                      </a:r>
                      <a:r>
                        <a:rPr lang="en-US" sz="2000" b="0" dirty="0"/>
                        <a:t>,  </a:t>
                      </a:r>
                      <a:r>
                        <a:rPr lang="en-US" sz="2000" b="0" dirty="0">
                          <a:solidFill>
                            <a:srgbClr val="DC5924"/>
                          </a:solidFill>
                        </a:rPr>
                        <a:t>27</a:t>
                      </a:r>
                      <a:r>
                        <a:rPr lang="en-US" sz="2000" b="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bg1">
                              <a:lumMod val="65000"/>
                            </a:schemeClr>
                          </a:solidFill>
                        </a:rPr>
                        <a:t> // Output: 196</a:t>
                      </a:r>
                    </a:p>
                  </a:txBody>
                  <a:tcPr>
                    <a:solidFill>
                      <a:schemeClr val="tx1"/>
                    </a:solidFill>
                  </a:tcPr>
                </a:tc>
                <a:extLst>
                  <a:ext uri="{0D108BD9-81ED-4DB2-BD59-A6C34878D82A}">
                    <a16:rowId xmlns:a16="http://schemas.microsoft.com/office/drawing/2014/main" val="10000"/>
                  </a:ext>
                </a:extLst>
              </a:tr>
            </a:tbl>
          </a:graphicData>
        </a:graphic>
      </p:graphicFrame>
      <p:sp>
        <p:nvSpPr>
          <p:cNvPr id="6" name="Rectangle 5"/>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637040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1" y="0"/>
            <a:ext cx="8935106" cy="6858000"/>
          </a:xfrm>
        </p:spPr>
        <p:txBody>
          <a:bodyPr>
            <a:normAutofit lnSpcReduction="10000"/>
          </a:bodyPr>
          <a:lstStyle/>
          <a:p>
            <a:pPr marL="342900" indent="-342900">
              <a:buFont typeface="Arial"/>
              <a:buChar char="•"/>
            </a:pPr>
            <a:endParaRPr lang="en-US" sz="2400" dirty="0"/>
          </a:p>
          <a:p>
            <a:pPr marL="342900" indent="-342900">
              <a:buFont typeface="Arial"/>
              <a:buChar char="•"/>
            </a:pPr>
            <a:endParaRPr lang="en-US" sz="2400" dirty="0"/>
          </a:p>
          <a:p>
            <a:pPr marL="342900" indent="-342900">
              <a:buFont typeface="Arial"/>
              <a:buChar char="•"/>
            </a:pPr>
            <a:endParaRPr lang="en-US" sz="2400" dirty="0"/>
          </a:p>
          <a:p>
            <a:pPr marL="342900" indent="-342900">
              <a:buFont typeface="Arial"/>
              <a:buChar char="•"/>
            </a:pPr>
            <a:endParaRPr lang="en-US" sz="2400" dirty="0"/>
          </a:p>
          <a:p>
            <a:pPr marL="342900" indent="-342900">
              <a:buFont typeface="Arial"/>
              <a:buChar char="•"/>
            </a:pPr>
            <a:endParaRPr lang="en-US" sz="2400" dirty="0"/>
          </a:p>
          <a:p>
            <a:pPr marL="342900" indent="-342900">
              <a:buFont typeface="Arial"/>
              <a:buChar char="•"/>
            </a:pPr>
            <a:endParaRPr lang="en-US" sz="2400" dirty="0"/>
          </a:p>
          <a:p>
            <a:pPr marL="342900" indent="-342900">
              <a:buFont typeface="Arial"/>
              <a:buChar char="•"/>
            </a:pPr>
            <a:endParaRPr lang="en-US" sz="2400" dirty="0"/>
          </a:p>
          <a:p>
            <a:pPr algn="just"/>
            <a:r>
              <a:rPr lang="en-US" sz="2400" dirty="0"/>
              <a:t>1. Instead of using </a:t>
            </a:r>
            <a:r>
              <a:rPr lang="en-US" sz="2400" dirty="0" err="1">
                <a:solidFill>
                  <a:srgbClr val="DC5924"/>
                </a:solidFill>
              </a:rPr>
              <a:t>console.log</a:t>
            </a:r>
            <a:r>
              <a:rPr lang="en-US" sz="2400" dirty="0">
                <a:solidFill>
                  <a:srgbClr val="DC5924"/>
                </a:solidFill>
              </a:rPr>
              <a:t>() </a:t>
            </a:r>
            <a:r>
              <a:rPr lang="en-US" sz="2400" dirty="0"/>
              <a:t>inside the </a:t>
            </a:r>
            <a:r>
              <a:rPr lang="en-US" sz="2400" dirty="0" err="1">
                <a:solidFill>
                  <a:srgbClr val="DC5924"/>
                </a:solidFill>
              </a:rPr>
              <a:t>getAverage</a:t>
            </a:r>
            <a:r>
              <a:rPr lang="en-US" sz="2400" dirty="0">
                <a:solidFill>
                  <a:srgbClr val="DC5924"/>
                </a:solidFill>
              </a:rPr>
              <a:t>() </a:t>
            </a:r>
            <a:r>
              <a:rPr lang="en-US" sz="2400" dirty="0"/>
              <a:t>function, we used the return keyword. </a:t>
            </a:r>
            <a:r>
              <a:rPr lang="en-US" sz="2400" dirty="0">
                <a:solidFill>
                  <a:srgbClr val="DC5924"/>
                </a:solidFill>
              </a:rPr>
              <a:t>return</a:t>
            </a:r>
            <a:r>
              <a:rPr lang="en-US" sz="2400" dirty="0"/>
              <a:t> will take the value of the variable and return it. </a:t>
            </a:r>
            <a:br>
              <a:rPr lang="en-US" sz="2400" dirty="0"/>
            </a:br>
            <a:br>
              <a:rPr lang="en-US" sz="2400" dirty="0"/>
            </a:br>
            <a:r>
              <a:rPr lang="en-US" sz="2400" dirty="0"/>
              <a:t>2. On the last line, we called the </a:t>
            </a:r>
            <a:r>
              <a:rPr lang="en-US" sz="2400" dirty="0" err="1">
                <a:solidFill>
                  <a:srgbClr val="DC5924"/>
                </a:solidFill>
              </a:rPr>
              <a:t>getAverage</a:t>
            </a:r>
            <a:r>
              <a:rPr lang="en-US" sz="2400" dirty="0">
                <a:solidFill>
                  <a:srgbClr val="DC5924"/>
                </a:solidFill>
              </a:rPr>
              <a:t>() </a:t>
            </a:r>
            <a:r>
              <a:rPr lang="en-US" sz="2400" dirty="0"/>
              <a:t>function inside of a </a:t>
            </a:r>
            <a:r>
              <a:rPr lang="en-US" sz="2400" dirty="0" err="1">
                <a:solidFill>
                  <a:srgbClr val="DC5924"/>
                </a:solidFill>
              </a:rPr>
              <a:t>console.log</a:t>
            </a:r>
            <a:r>
              <a:rPr lang="en-US" sz="2400" dirty="0">
                <a:solidFill>
                  <a:srgbClr val="DC5924"/>
                </a:solidFill>
              </a:rPr>
              <a:t>() </a:t>
            </a:r>
            <a:r>
              <a:rPr lang="en-US" sz="2400" dirty="0"/>
              <a:t>statement, which outputted the result of </a:t>
            </a:r>
            <a:r>
              <a:rPr lang="en-US" sz="2400" dirty="0">
                <a:solidFill>
                  <a:srgbClr val="DC5924"/>
                </a:solidFill>
              </a:rPr>
              <a:t>196</a:t>
            </a:r>
            <a:r>
              <a:rPr lang="en-US" sz="2400" dirty="0"/>
              <a:t>. </a:t>
            </a:r>
            <a:br>
              <a:rPr lang="en-US" sz="2400" dirty="0"/>
            </a:br>
            <a:br>
              <a:rPr lang="en-US" sz="2400" dirty="0"/>
            </a:br>
            <a:r>
              <a:rPr lang="en-US" sz="2400" dirty="0"/>
              <a:t>3. This code achieved the same output as before, however now our code is better. Why? If we wanted to use the </a:t>
            </a:r>
            <a:r>
              <a:rPr lang="en-US" sz="2400" dirty="0" err="1">
                <a:solidFill>
                  <a:srgbClr val="DC5924"/>
                </a:solidFill>
              </a:rPr>
              <a:t>getAverage</a:t>
            </a:r>
            <a:r>
              <a:rPr lang="en-US" sz="2400" dirty="0">
                <a:solidFill>
                  <a:srgbClr val="DC5924"/>
                </a:solidFill>
              </a:rPr>
              <a:t>() </a:t>
            </a:r>
            <a:r>
              <a:rPr lang="en-US" sz="2400" dirty="0"/>
              <a:t>function in another place in our program, we could without printing the result to the console. Using </a:t>
            </a:r>
            <a:r>
              <a:rPr lang="en-US" sz="2400" dirty="0">
                <a:solidFill>
                  <a:schemeClr val="accent5"/>
                </a:solidFill>
              </a:rPr>
              <a:t>return</a:t>
            </a:r>
            <a:r>
              <a:rPr lang="en-US" sz="2400" dirty="0"/>
              <a:t> is generally a best practice when writing functions, as it makes your code more maintainable and flexible.</a:t>
            </a:r>
          </a:p>
        </p:txBody>
      </p:sp>
      <p:graphicFrame>
        <p:nvGraphicFramePr>
          <p:cNvPr id="5" name="Table 4"/>
          <p:cNvGraphicFramePr>
            <a:graphicFrameLocks noGrp="1"/>
          </p:cNvGraphicFramePr>
          <p:nvPr>
            <p:extLst/>
          </p:nvPr>
        </p:nvGraphicFramePr>
        <p:xfrm>
          <a:off x="2669669" y="167114"/>
          <a:ext cx="6096000" cy="22250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err="1">
                          <a:solidFill>
                            <a:schemeClr val="accent3">
                              <a:lumMod val="60000"/>
                              <a:lumOff val="40000"/>
                            </a:schemeClr>
                          </a:solidFill>
                        </a:rPr>
                        <a:t>const</a:t>
                      </a:r>
                      <a:r>
                        <a:rPr lang="en-US" sz="2000" b="0" dirty="0">
                          <a:solidFill>
                            <a:schemeClr val="accent3">
                              <a:lumMod val="60000"/>
                              <a:lumOff val="40000"/>
                            </a:schemeClr>
                          </a:solidFill>
                        </a:rPr>
                        <a:t> </a:t>
                      </a:r>
                      <a:r>
                        <a:rPr lang="en-US" sz="2000" b="0" dirty="0" err="1">
                          <a:solidFill>
                            <a:schemeClr val="accent3">
                              <a:lumMod val="60000"/>
                              <a:lumOff val="40000"/>
                            </a:schemeClr>
                          </a:solidFill>
                        </a:rPr>
                        <a:t>getAverage</a:t>
                      </a:r>
                      <a:r>
                        <a:rPr lang="en-US" sz="2000" b="0" dirty="0">
                          <a:solidFill>
                            <a:schemeClr val="accent3">
                              <a:lumMod val="60000"/>
                              <a:lumOff val="40000"/>
                            </a:schemeClr>
                          </a:solidFill>
                        </a:rPr>
                        <a:t> </a:t>
                      </a:r>
                      <a:r>
                        <a:rPr lang="en-US" sz="2000" b="0" dirty="0"/>
                        <a:t>= (</a:t>
                      </a:r>
                      <a:r>
                        <a:rPr lang="en-US" sz="2000" b="0" dirty="0" err="1">
                          <a:solidFill>
                            <a:srgbClr val="97A7D0"/>
                          </a:solidFill>
                        </a:rPr>
                        <a:t>numberOne</a:t>
                      </a:r>
                      <a:r>
                        <a:rPr lang="en-US" sz="2000" b="0" dirty="0"/>
                        <a:t>, </a:t>
                      </a:r>
                      <a:r>
                        <a:rPr lang="en-US" sz="2000" b="0" dirty="0" err="1">
                          <a:solidFill>
                            <a:srgbClr val="97A7D0"/>
                          </a:solidFill>
                        </a:rPr>
                        <a:t>numberTwo</a:t>
                      </a:r>
                      <a:r>
                        <a:rPr lang="en-US" sz="2000" b="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t> =&gt; {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err="1">
                          <a:solidFill>
                            <a:srgbClr val="97A7D0"/>
                          </a:solidFill>
                        </a:rPr>
                        <a:t>const</a:t>
                      </a:r>
                      <a:r>
                        <a:rPr lang="en-US" sz="2000" b="0" dirty="0">
                          <a:solidFill>
                            <a:srgbClr val="97A7D0"/>
                          </a:solidFill>
                        </a:rPr>
                        <a:t> average </a:t>
                      </a:r>
                      <a:r>
                        <a:rPr lang="en-US" sz="2000" b="0" dirty="0"/>
                        <a:t>= (</a:t>
                      </a:r>
                      <a:r>
                        <a:rPr lang="en-US" sz="2000" b="0" dirty="0" err="1">
                          <a:solidFill>
                            <a:schemeClr val="accent5"/>
                          </a:solidFill>
                        </a:rPr>
                        <a:t>numberOne</a:t>
                      </a:r>
                      <a:r>
                        <a:rPr lang="en-US" sz="2000" b="0" dirty="0">
                          <a:solidFill>
                            <a:schemeClr val="accent5"/>
                          </a:solidFill>
                        </a:rPr>
                        <a:t> </a:t>
                      </a:r>
                      <a:r>
                        <a:rPr lang="en-US" sz="2000" b="0" dirty="0"/>
                        <a:t>+ </a:t>
                      </a:r>
                      <a:r>
                        <a:rPr lang="en-US" sz="2000" b="0" dirty="0" err="1">
                          <a:solidFill>
                            <a:srgbClr val="DC5924"/>
                          </a:solidFill>
                        </a:rPr>
                        <a:t>numberTwo</a:t>
                      </a:r>
                      <a:r>
                        <a:rPr lang="en-US" sz="2000" b="0" dirty="0"/>
                        <a:t>) / </a:t>
                      </a:r>
                      <a:r>
                        <a:rPr lang="en-US" sz="2000" b="0" dirty="0">
                          <a:solidFill>
                            <a:srgbClr val="DC5924"/>
                          </a:solidFill>
                        </a:rPr>
                        <a:t>2</a:t>
                      </a:r>
                      <a:r>
                        <a:rPr lang="en-US" sz="2000" b="0" dirty="0"/>
                        <a:t> ;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accent3">
                              <a:lumMod val="60000"/>
                              <a:lumOff val="40000"/>
                            </a:schemeClr>
                          </a:solidFill>
                        </a:rPr>
                        <a:t>Return</a:t>
                      </a:r>
                      <a:r>
                        <a:rPr lang="en-US" sz="2000" b="0" baseline="0" dirty="0">
                          <a:solidFill>
                            <a:schemeClr val="accent3">
                              <a:lumMod val="60000"/>
                              <a:lumOff val="40000"/>
                            </a:schemeClr>
                          </a:solidFill>
                        </a:rPr>
                        <a:t> </a:t>
                      </a:r>
                      <a:r>
                        <a:rPr lang="en-US" sz="2000" b="0" dirty="0">
                          <a:solidFill>
                            <a:srgbClr val="DC5924"/>
                          </a:solidFill>
                        </a:rPr>
                        <a:t>average</a:t>
                      </a:r>
                      <a:r>
                        <a:rPr lang="en-US" sz="2000" b="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t> };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err="1">
                          <a:solidFill>
                            <a:srgbClr val="DC5924"/>
                          </a:solidFill>
                        </a:rPr>
                        <a:t>Console.</a:t>
                      </a:r>
                      <a:r>
                        <a:rPr lang="en-US" sz="2000" b="0" dirty="0" err="1">
                          <a:solidFill>
                            <a:srgbClr val="CCFFCC"/>
                          </a:solidFill>
                        </a:rPr>
                        <a:t>log</a:t>
                      </a:r>
                      <a:r>
                        <a:rPr lang="en-US" sz="2000" b="0" dirty="0">
                          <a:solidFill>
                            <a:schemeClr val="bg1"/>
                          </a:solidFill>
                        </a:rPr>
                        <a:t>(</a:t>
                      </a:r>
                      <a:r>
                        <a:rPr lang="en-US" sz="2000" b="0" dirty="0" err="1">
                          <a:solidFill>
                            <a:srgbClr val="DC5924"/>
                          </a:solidFill>
                        </a:rPr>
                        <a:t>getAverage</a:t>
                      </a:r>
                      <a:r>
                        <a:rPr lang="en-US" sz="2000" b="0" dirty="0"/>
                        <a:t>(</a:t>
                      </a:r>
                      <a:r>
                        <a:rPr lang="en-US" sz="2000" b="0" dirty="0">
                          <a:solidFill>
                            <a:srgbClr val="DC5924"/>
                          </a:solidFill>
                        </a:rPr>
                        <a:t>365</a:t>
                      </a:r>
                      <a:r>
                        <a:rPr lang="en-US" sz="2000" b="0" dirty="0"/>
                        <a:t>,  </a:t>
                      </a:r>
                      <a:r>
                        <a:rPr lang="en-US" sz="2000" b="0" dirty="0">
                          <a:solidFill>
                            <a:srgbClr val="DC5924"/>
                          </a:solidFill>
                        </a:rPr>
                        <a:t>27</a:t>
                      </a:r>
                      <a:r>
                        <a:rPr lang="en-US" sz="2000" b="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bg1">
                              <a:lumMod val="65000"/>
                            </a:schemeClr>
                          </a:solidFill>
                        </a:rPr>
                        <a:t> // Output: 196</a:t>
                      </a:r>
                    </a:p>
                  </a:txBody>
                  <a:tcPr>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79310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152718"/>
            <a:ext cx="7620000" cy="1371600"/>
          </a:xfrm>
        </p:spPr>
        <p:txBody>
          <a:bodyPr/>
          <a:lstStyle/>
          <a:p>
            <a:r>
              <a:rPr lang="en-US" dirty="0"/>
              <a:t>Introduction to JS: </a:t>
            </a:r>
            <a:r>
              <a:rPr lang="en-US" dirty="0">
                <a:solidFill>
                  <a:srgbClr val="0000FF"/>
                </a:solidFill>
              </a:rPr>
              <a:t>Math Operators</a:t>
            </a:r>
          </a:p>
        </p:txBody>
      </p:sp>
      <p:sp>
        <p:nvSpPr>
          <p:cNvPr id="3" name="Content Placeholder 2"/>
          <p:cNvSpPr>
            <a:spLocks noGrp="1"/>
          </p:cNvSpPr>
          <p:nvPr>
            <p:ph idx="1"/>
          </p:nvPr>
        </p:nvSpPr>
        <p:spPr>
          <a:xfrm>
            <a:off x="1981200" y="1752600"/>
            <a:ext cx="8221133" cy="4881562"/>
          </a:xfrm>
        </p:spPr>
        <p:txBody>
          <a:bodyPr/>
          <a:lstStyle/>
          <a:p>
            <a:pPr marL="342900" indent="-342900">
              <a:buFont typeface="Arial"/>
              <a:buChar char="•"/>
            </a:pPr>
            <a:r>
              <a:rPr lang="en-US" dirty="0">
                <a:solidFill>
                  <a:srgbClr val="DC5924"/>
                </a:solidFill>
              </a:rPr>
              <a:t>JavaScript</a:t>
            </a:r>
            <a:r>
              <a:rPr lang="en-US" dirty="0"/>
              <a:t> supports the following math </a:t>
            </a:r>
            <a:r>
              <a:rPr lang="en-US" i="1" dirty="0"/>
              <a:t>operators</a:t>
            </a:r>
            <a:r>
              <a:rPr lang="en-US" dirty="0"/>
              <a:t>:</a:t>
            </a:r>
          </a:p>
          <a:p>
            <a:pPr marL="457200" indent="-457200">
              <a:buFont typeface="+mj-lt"/>
              <a:buAutoNum type="arabicPeriod"/>
            </a:pPr>
            <a:r>
              <a:rPr lang="en-US" dirty="0"/>
              <a:t>Add: </a:t>
            </a:r>
            <a:r>
              <a:rPr lang="en-US" dirty="0">
                <a:solidFill>
                  <a:srgbClr val="DC5924"/>
                </a:solidFill>
              </a:rPr>
              <a:t>+</a:t>
            </a:r>
          </a:p>
          <a:p>
            <a:pPr marL="457200" indent="-457200">
              <a:buFont typeface="+mj-lt"/>
              <a:buAutoNum type="arabicPeriod"/>
            </a:pPr>
            <a:r>
              <a:rPr lang="en-US" dirty="0"/>
              <a:t>Subtract:  </a:t>
            </a:r>
            <a:r>
              <a:rPr lang="en-US" dirty="0">
                <a:solidFill>
                  <a:srgbClr val="DC5924"/>
                </a:solidFill>
              </a:rPr>
              <a:t>-</a:t>
            </a:r>
          </a:p>
          <a:p>
            <a:pPr marL="457200" indent="-457200">
              <a:buFont typeface="+mj-lt"/>
              <a:buAutoNum type="arabicPeriod"/>
            </a:pPr>
            <a:r>
              <a:rPr lang="en-US" dirty="0"/>
              <a:t>Multiply:  </a:t>
            </a:r>
            <a:r>
              <a:rPr lang="en-US" dirty="0">
                <a:solidFill>
                  <a:srgbClr val="DC5924"/>
                </a:solidFill>
              </a:rPr>
              <a:t>*</a:t>
            </a:r>
          </a:p>
          <a:p>
            <a:pPr marL="457200" indent="-457200">
              <a:buFont typeface="+mj-lt"/>
              <a:buAutoNum type="arabicPeriod"/>
            </a:pPr>
            <a:r>
              <a:rPr lang="en-US" dirty="0"/>
              <a:t>Divide:  </a:t>
            </a:r>
            <a:r>
              <a:rPr lang="en-US" dirty="0">
                <a:solidFill>
                  <a:srgbClr val="DC5924"/>
                </a:solidFill>
              </a:rPr>
              <a:t>/</a:t>
            </a:r>
          </a:p>
          <a:p>
            <a:endParaRPr lang="en-US" dirty="0"/>
          </a:p>
        </p:txBody>
      </p:sp>
      <p:pic>
        <p:nvPicPr>
          <p:cNvPr id="5" name="Picture 4" descr="Screen Shot 2018-02-26 at 16.28.4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2006" y="4457700"/>
            <a:ext cx="6649194" cy="2176463"/>
          </a:xfrm>
          <a:prstGeom prst="rect">
            <a:avLst/>
          </a:prstGeom>
        </p:spPr>
      </p:pic>
    </p:spTree>
    <p:extLst>
      <p:ext uri="{BB962C8B-B14F-4D97-AF65-F5344CB8AC3E}">
        <p14:creationId xmlns:p14="http://schemas.microsoft.com/office/powerpoint/2010/main" val="818150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152718"/>
            <a:ext cx="7620000" cy="1318047"/>
          </a:xfrm>
        </p:spPr>
        <p:txBody>
          <a:bodyPr>
            <a:normAutofit/>
          </a:bodyPr>
          <a:lstStyle/>
          <a:p>
            <a:r>
              <a:rPr lang="en-US" dirty="0" err="1"/>
              <a:t>Js</a:t>
            </a:r>
            <a:r>
              <a:rPr lang="en-US" dirty="0"/>
              <a:t>: Function</a:t>
            </a:r>
            <a:br>
              <a:rPr lang="en-US" dirty="0"/>
            </a:br>
            <a:r>
              <a:rPr lang="en-US" sz="2800" dirty="0">
                <a:solidFill>
                  <a:srgbClr val="0000FF"/>
                </a:solidFill>
              </a:rPr>
              <a:t>Return</a:t>
            </a:r>
          </a:p>
        </p:txBody>
      </p:sp>
      <p:sp>
        <p:nvSpPr>
          <p:cNvPr id="3" name="Content Placeholder 2"/>
          <p:cNvSpPr>
            <a:spLocks noGrp="1"/>
          </p:cNvSpPr>
          <p:nvPr>
            <p:ph idx="1"/>
          </p:nvPr>
        </p:nvSpPr>
        <p:spPr>
          <a:xfrm>
            <a:off x="1981200" y="1752600"/>
            <a:ext cx="8321931" cy="4776706"/>
          </a:xfrm>
        </p:spPr>
        <p:txBody>
          <a:bodyPr>
            <a:noAutofit/>
          </a:bodyPr>
          <a:lstStyle/>
          <a:p>
            <a:pPr algn="ctr"/>
            <a:r>
              <a:rPr lang="en-US" dirty="0">
                <a:solidFill>
                  <a:srgbClr val="DC5924"/>
                </a:solidFill>
              </a:rPr>
              <a:t>Exercise </a:t>
            </a:r>
          </a:p>
          <a:p>
            <a:pPr algn="just"/>
            <a:r>
              <a:rPr lang="en-US" sz="2400" dirty="0"/>
              <a:t>1.Now that we have the pizza orders, you want to add them up to find the cost of the pizzas for the check. Let's imagine that each pizza is $7.50, no matter the topping and crust type. We will need to do three things to write this in JavaScript: Create a variable to hold the number of pizzas ordered. Whenever a pizza is ordered, add one to the number of pizzas ordered. Take the total number of pizzas and multiply them by 7.5, since each pizza is $7.50.</a:t>
            </a:r>
          </a:p>
          <a:p>
            <a:pPr algn="just"/>
            <a:r>
              <a:rPr lang="en-US" sz="2400" dirty="0"/>
              <a:t>Begin by creating a variable named </a:t>
            </a:r>
            <a:r>
              <a:rPr lang="en-US" sz="2400" dirty="0" err="1">
                <a:solidFill>
                  <a:schemeClr val="accent5"/>
                </a:solidFill>
              </a:rPr>
              <a:t>orderCount</a:t>
            </a:r>
            <a:r>
              <a:rPr lang="en-US" sz="2400" dirty="0">
                <a:solidFill>
                  <a:schemeClr val="accent5"/>
                </a:solidFill>
              </a:rPr>
              <a:t> </a:t>
            </a:r>
            <a:r>
              <a:rPr lang="en-US" sz="2400" dirty="0"/>
              <a:t>set equal to </a:t>
            </a:r>
            <a:r>
              <a:rPr lang="en-US" sz="2400" dirty="0">
                <a:solidFill>
                  <a:srgbClr val="DC5924"/>
                </a:solidFill>
              </a:rPr>
              <a:t>0</a:t>
            </a:r>
            <a:r>
              <a:rPr lang="en-US" sz="2400" dirty="0"/>
              <a:t> at the top of your code.</a:t>
            </a:r>
          </a:p>
          <a:p>
            <a:pPr algn="just"/>
            <a:endParaRPr lang="en-US" dirty="0">
              <a:solidFill>
                <a:srgbClr val="000090"/>
              </a:solidFill>
            </a:endParaRPr>
          </a:p>
          <a:p>
            <a:endParaRPr lang="en-US" dirty="0"/>
          </a:p>
          <a:p>
            <a:endParaRPr lang="en-US" dirty="0"/>
          </a:p>
          <a:p>
            <a:pPr algn="just"/>
            <a:endParaRPr lang="en-US" b="0" dirty="0">
              <a:solidFill>
                <a:srgbClr val="DC5924"/>
              </a:solidFill>
            </a:endParaRPr>
          </a:p>
        </p:txBody>
      </p:sp>
      <p:sp>
        <p:nvSpPr>
          <p:cNvPr id="5" name="Rectangle 4"/>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112214904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152718"/>
            <a:ext cx="7620000" cy="1318047"/>
          </a:xfrm>
        </p:spPr>
        <p:txBody>
          <a:bodyPr>
            <a:normAutofit/>
          </a:bodyPr>
          <a:lstStyle/>
          <a:p>
            <a:r>
              <a:rPr lang="en-US" dirty="0" err="1"/>
              <a:t>Js</a:t>
            </a:r>
            <a:r>
              <a:rPr lang="en-US" dirty="0"/>
              <a:t>: Function</a:t>
            </a:r>
            <a:br>
              <a:rPr lang="en-US" dirty="0"/>
            </a:br>
            <a:r>
              <a:rPr lang="en-US" sz="2800" dirty="0">
                <a:solidFill>
                  <a:srgbClr val="0000FF"/>
                </a:solidFill>
              </a:rPr>
              <a:t>Return</a:t>
            </a:r>
          </a:p>
        </p:txBody>
      </p:sp>
      <p:sp>
        <p:nvSpPr>
          <p:cNvPr id="3" name="Content Placeholder 2"/>
          <p:cNvSpPr>
            <a:spLocks noGrp="1"/>
          </p:cNvSpPr>
          <p:nvPr>
            <p:ph idx="1"/>
          </p:nvPr>
        </p:nvSpPr>
        <p:spPr>
          <a:xfrm>
            <a:off x="1524001" y="1470764"/>
            <a:ext cx="8779130" cy="5387236"/>
          </a:xfrm>
        </p:spPr>
        <p:txBody>
          <a:bodyPr>
            <a:noAutofit/>
          </a:bodyPr>
          <a:lstStyle/>
          <a:p>
            <a:pPr algn="ctr"/>
            <a:r>
              <a:rPr lang="en-US" dirty="0">
                <a:solidFill>
                  <a:srgbClr val="DC5924"/>
                </a:solidFill>
              </a:rPr>
              <a:t>Exercise </a:t>
            </a:r>
          </a:p>
          <a:p>
            <a:pPr algn="just"/>
            <a:r>
              <a:rPr lang="en-US" sz="2400" dirty="0"/>
              <a:t>2.Inside the </a:t>
            </a:r>
            <a:r>
              <a:rPr lang="en-US" sz="2400" dirty="0" err="1">
                <a:solidFill>
                  <a:srgbClr val="DC5924"/>
                </a:solidFill>
              </a:rPr>
              <a:t>takeOrder</a:t>
            </a:r>
            <a:r>
              <a:rPr lang="en-US" sz="2400" dirty="0">
                <a:solidFill>
                  <a:srgbClr val="DC5924"/>
                </a:solidFill>
              </a:rPr>
              <a:t>() </a:t>
            </a:r>
            <a:r>
              <a:rPr lang="en-US" sz="2400" dirty="0"/>
              <a:t>function, add </a:t>
            </a:r>
            <a:r>
              <a:rPr lang="en-US" sz="2400" dirty="0">
                <a:solidFill>
                  <a:srgbClr val="DC5924"/>
                </a:solidFill>
              </a:rPr>
              <a:t>1</a:t>
            </a:r>
            <a:r>
              <a:rPr lang="en-US" sz="2400" dirty="0"/>
              <a:t> to the value of </a:t>
            </a:r>
            <a:r>
              <a:rPr lang="en-US" sz="2400" dirty="0" err="1">
                <a:solidFill>
                  <a:srgbClr val="DC5924"/>
                </a:solidFill>
              </a:rPr>
              <a:t>orderCount</a:t>
            </a:r>
            <a:r>
              <a:rPr lang="en-US" sz="2400" dirty="0">
                <a:solidFill>
                  <a:srgbClr val="DC5924"/>
                </a:solidFill>
              </a:rPr>
              <a:t> </a:t>
            </a:r>
            <a:r>
              <a:rPr lang="en-US" sz="2400" dirty="0"/>
              <a:t>each time </a:t>
            </a:r>
            <a:r>
              <a:rPr lang="en-US" sz="2400" dirty="0" err="1">
                <a:solidFill>
                  <a:srgbClr val="DC5924"/>
                </a:solidFill>
              </a:rPr>
              <a:t>takeOrder</a:t>
            </a:r>
            <a:r>
              <a:rPr lang="en-US" sz="2400" dirty="0">
                <a:solidFill>
                  <a:srgbClr val="DC5924"/>
                </a:solidFill>
              </a:rPr>
              <a:t>() </a:t>
            </a:r>
            <a:r>
              <a:rPr lang="en-US" sz="2400" dirty="0"/>
              <a:t>is called.</a:t>
            </a:r>
          </a:p>
          <a:p>
            <a:pPr algn="just"/>
            <a:endParaRPr lang="en-US" sz="2400" dirty="0"/>
          </a:p>
          <a:p>
            <a:pPr algn="just"/>
            <a:r>
              <a:rPr lang="en-US" sz="2400" dirty="0"/>
              <a:t>3.Now it's time to calculate the subtotal of the pizzas. This is the perfect job for a function. On a new line, beneath the closing brackets of the </a:t>
            </a:r>
            <a:r>
              <a:rPr lang="en-US" sz="2400" dirty="0" err="1">
                <a:solidFill>
                  <a:srgbClr val="DC5924"/>
                </a:solidFill>
              </a:rPr>
              <a:t>takeOrder</a:t>
            </a:r>
            <a:r>
              <a:rPr lang="en-US" sz="2400" dirty="0">
                <a:solidFill>
                  <a:srgbClr val="DC5924"/>
                </a:solidFill>
              </a:rPr>
              <a:t> </a:t>
            </a:r>
            <a:r>
              <a:rPr lang="en-US" sz="2400" dirty="0"/>
              <a:t>function, declare a new function named </a:t>
            </a:r>
            <a:r>
              <a:rPr lang="en-US" sz="2400" dirty="0" err="1">
                <a:solidFill>
                  <a:srgbClr val="DC5924"/>
                </a:solidFill>
              </a:rPr>
              <a:t>getSubTotal</a:t>
            </a:r>
            <a:r>
              <a:rPr lang="en-US" sz="2400" dirty="0">
                <a:solidFill>
                  <a:srgbClr val="DC5924"/>
                </a:solidFill>
              </a:rPr>
              <a:t> </a:t>
            </a:r>
            <a:r>
              <a:rPr lang="en-US" sz="2400" dirty="0"/>
              <a:t>that has one parameter named </a:t>
            </a:r>
            <a:r>
              <a:rPr lang="en-US" sz="2400" dirty="0" err="1">
                <a:solidFill>
                  <a:srgbClr val="DC5924"/>
                </a:solidFill>
              </a:rPr>
              <a:t>itemCount</a:t>
            </a:r>
            <a:r>
              <a:rPr lang="en-US" sz="2400" dirty="0"/>
              <a:t>.</a:t>
            </a:r>
          </a:p>
          <a:p>
            <a:pPr algn="just"/>
            <a:endParaRPr lang="en-US" sz="2400" dirty="0"/>
          </a:p>
          <a:p>
            <a:pPr algn="just"/>
            <a:r>
              <a:rPr lang="en-US" sz="2400" dirty="0"/>
              <a:t>4.Inside the </a:t>
            </a:r>
            <a:r>
              <a:rPr lang="en-US" sz="2400" dirty="0" err="1">
                <a:solidFill>
                  <a:srgbClr val="DC5924"/>
                </a:solidFill>
              </a:rPr>
              <a:t>getSubTotal</a:t>
            </a:r>
            <a:r>
              <a:rPr lang="en-US" sz="2400" dirty="0">
                <a:solidFill>
                  <a:srgbClr val="DC5924"/>
                </a:solidFill>
              </a:rPr>
              <a:t>() </a:t>
            </a:r>
            <a:r>
              <a:rPr lang="en-US" sz="2400" dirty="0"/>
              <a:t>function's block, use </a:t>
            </a:r>
            <a:r>
              <a:rPr lang="en-US" sz="2400" dirty="0">
                <a:solidFill>
                  <a:srgbClr val="DC5924"/>
                </a:solidFill>
              </a:rPr>
              <a:t>return</a:t>
            </a:r>
            <a:r>
              <a:rPr lang="en-US" sz="2400" dirty="0"/>
              <a:t> to output the </a:t>
            </a:r>
            <a:r>
              <a:rPr lang="en-US" sz="2400" dirty="0" err="1">
                <a:solidFill>
                  <a:srgbClr val="DC5924"/>
                </a:solidFill>
              </a:rPr>
              <a:t>itemCount</a:t>
            </a:r>
            <a:r>
              <a:rPr lang="en-US" sz="2400" dirty="0">
                <a:solidFill>
                  <a:srgbClr val="DC5924"/>
                </a:solidFill>
              </a:rPr>
              <a:t> </a:t>
            </a:r>
            <a:r>
              <a:rPr lang="en-US" sz="2400" dirty="0"/>
              <a:t>multiplied by </a:t>
            </a:r>
            <a:r>
              <a:rPr lang="en-US" sz="2400" dirty="0">
                <a:solidFill>
                  <a:srgbClr val="DC5924"/>
                </a:solidFill>
              </a:rPr>
              <a:t>7.5</a:t>
            </a:r>
            <a:r>
              <a:rPr lang="en-US" sz="2400" dirty="0"/>
              <a:t>.</a:t>
            </a:r>
          </a:p>
          <a:p>
            <a:pPr algn="just"/>
            <a:endParaRPr lang="en-US" sz="2400" dirty="0"/>
          </a:p>
          <a:p>
            <a:pPr algn="just"/>
            <a:endParaRPr lang="en-US" sz="2400" dirty="0"/>
          </a:p>
          <a:p>
            <a:pPr algn="just"/>
            <a:endParaRPr lang="en-US" dirty="0">
              <a:solidFill>
                <a:srgbClr val="000090"/>
              </a:solidFill>
            </a:endParaRPr>
          </a:p>
          <a:p>
            <a:pPr algn="just"/>
            <a:endParaRPr lang="en-US" dirty="0"/>
          </a:p>
          <a:p>
            <a:pPr algn="just"/>
            <a:endParaRPr lang="en-US" dirty="0"/>
          </a:p>
          <a:p>
            <a:pPr algn="just"/>
            <a:endParaRPr lang="en-US" b="0" dirty="0">
              <a:solidFill>
                <a:srgbClr val="DC5924"/>
              </a:solidFill>
            </a:endParaRPr>
          </a:p>
        </p:txBody>
      </p:sp>
      <p:sp>
        <p:nvSpPr>
          <p:cNvPr id="5" name="Rectangle 4"/>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126462465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152718"/>
            <a:ext cx="7620000" cy="1318047"/>
          </a:xfrm>
        </p:spPr>
        <p:txBody>
          <a:bodyPr>
            <a:normAutofit/>
          </a:bodyPr>
          <a:lstStyle/>
          <a:p>
            <a:r>
              <a:rPr lang="en-US" dirty="0" err="1"/>
              <a:t>Js</a:t>
            </a:r>
            <a:r>
              <a:rPr lang="en-US" dirty="0"/>
              <a:t>: Function</a:t>
            </a:r>
            <a:br>
              <a:rPr lang="en-US" dirty="0"/>
            </a:br>
            <a:r>
              <a:rPr lang="en-US" sz="2800" dirty="0">
                <a:solidFill>
                  <a:srgbClr val="0000FF"/>
                </a:solidFill>
              </a:rPr>
              <a:t>Return</a:t>
            </a:r>
          </a:p>
        </p:txBody>
      </p:sp>
      <p:sp>
        <p:nvSpPr>
          <p:cNvPr id="3" name="Content Placeholder 2"/>
          <p:cNvSpPr>
            <a:spLocks noGrp="1"/>
          </p:cNvSpPr>
          <p:nvPr>
            <p:ph idx="1"/>
          </p:nvPr>
        </p:nvSpPr>
        <p:spPr>
          <a:xfrm>
            <a:off x="1524001" y="1470764"/>
            <a:ext cx="8779130" cy="5387236"/>
          </a:xfrm>
        </p:spPr>
        <p:txBody>
          <a:bodyPr>
            <a:noAutofit/>
          </a:bodyPr>
          <a:lstStyle/>
          <a:p>
            <a:pPr algn="ctr"/>
            <a:r>
              <a:rPr lang="en-US" dirty="0">
                <a:solidFill>
                  <a:srgbClr val="DC5924"/>
                </a:solidFill>
              </a:rPr>
              <a:t>Exercise </a:t>
            </a:r>
          </a:p>
          <a:p>
            <a:r>
              <a:rPr lang="en-US" sz="2400" dirty="0"/>
              <a:t>5.On the last line of your program, after the </a:t>
            </a:r>
            <a:r>
              <a:rPr lang="en-US" sz="2400" dirty="0" err="1">
                <a:solidFill>
                  <a:srgbClr val="DC5924"/>
                </a:solidFill>
              </a:rPr>
              <a:t>takeOrder</a:t>
            </a:r>
            <a:r>
              <a:rPr lang="en-US" sz="2400" dirty="0">
                <a:solidFill>
                  <a:srgbClr val="DC5924"/>
                </a:solidFill>
              </a:rPr>
              <a:t>() </a:t>
            </a:r>
            <a:r>
              <a:rPr lang="en-US" sz="2400" dirty="0"/>
              <a:t>function calls, call the </a:t>
            </a:r>
            <a:r>
              <a:rPr lang="en-US" sz="2400" dirty="0" err="1">
                <a:solidFill>
                  <a:srgbClr val="DC5924"/>
                </a:solidFill>
              </a:rPr>
              <a:t>getSubTotal</a:t>
            </a:r>
            <a:r>
              <a:rPr lang="en-US" sz="2400" dirty="0">
                <a:solidFill>
                  <a:srgbClr val="DC5924"/>
                </a:solidFill>
              </a:rPr>
              <a:t>() </a:t>
            </a:r>
            <a:r>
              <a:rPr lang="en-US" sz="2400" dirty="0"/>
              <a:t>function inside a </a:t>
            </a:r>
            <a:r>
              <a:rPr lang="en-US" sz="2400" dirty="0" err="1">
                <a:solidFill>
                  <a:srgbClr val="DC5924"/>
                </a:solidFill>
              </a:rPr>
              <a:t>console.log</a:t>
            </a:r>
            <a:r>
              <a:rPr lang="en-US" sz="2400" dirty="0">
                <a:solidFill>
                  <a:srgbClr val="DC5924"/>
                </a:solidFill>
              </a:rPr>
              <a:t> </a:t>
            </a:r>
            <a:r>
              <a:rPr lang="en-US" sz="2400" dirty="0"/>
              <a:t>statement. </a:t>
            </a:r>
            <a:r>
              <a:rPr lang="en-US" sz="2400" dirty="0" err="1">
                <a:solidFill>
                  <a:srgbClr val="DC5924"/>
                </a:solidFill>
              </a:rPr>
              <a:t>getSubTotal</a:t>
            </a:r>
            <a:r>
              <a:rPr lang="en-US" sz="2400" dirty="0">
                <a:solidFill>
                  <a:srgbClr val="DC5924"/>
                </a:solidFill>
              </a:rPr>
              <a:t> </a:t>
            </a:r>
            <a:r>
              <a:rPr lang="en-US" sz="2400" dirty="0"/>
              <a:t>has a parameter that represents the number of items ordered. Pass in the </a:t>
            </a:r>
            <a:r>
              <a:rPr lang="en-US" sz="2400" dirty="0" err="1">
                <a:solidFill>
                  <a:srgbClr val="DC5924"/>
                </a:solidFill>
              </a:rPr>
              <a:t>orderCount</a:t>
            </a:r>
            <a:r>
              <a:rPr lang="en-US" sz="2400" dirty="0">
                <a:solidFill>
                  <a:srgbClr val="DC5924"/>
                </a:solidFill>
              </a:rPr>
              <a:t> </a:t>
            </a:r>
            <a:r>
              <a:rPr lang="en-US" sz="2400" dirty="0"/>
              <a:t>as an argument when making the function call.</a:t>
            </a:r>
          </a:p>
          <a:p>
            <a:r>
              <a:rPr lang="en-US" sz="2400" dirty="0"/>
              <a:t>Nice work! Now you can see the orders taken and how much it costs.</a:t>
            </a:r>
          </a:p>
          <a:p>
            <a:pPr algn="just"/>
            <a:endParaRPr lang="en-US" sz="2400" dirty="0"/>
          </a:p>
          <a:p>
            <a:pPr algn="just"/>
            <a:endParaRPr lang="en-US" sz="2400" dirty="0"/>
          </a:p>
          <a:p>
            <a:pPr algn="just"/>
            <a:endParaRPr lang="en-US" dirty="0">
              <a:solidFill>
                <a:srgbClr val="000090"/>
              </a:solidFill>
            </a:endParaRPr>
          </a:p>
          <a:p>
            <a:pPr algn="just"/>
            <a:endParaRPr lang="en-US" dirty="0"/>
          </a:p>
          <a:p>
            <a:pPr algn="just"/>
            <a:endParaRPr lang="en-US" dirty="0"/>
          </a:p>
          <a:p>
            <a:pPr algn="just"/>
            <a:endParaRPr lang="en-US" b="0" dirty="0">
              <a:solidFill>
                <a:srgbClr val="DC5924"/>
              </a:solidFill>
            </a:endParaRPr>
          </a:p>
        </p:txBody>
      </p:sp>
      <p:sp>
        <p:nvSpPr>
          <p:cNvPr id="5" name="Rectangle 4"/>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3438241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152718"/>
            <a:ext cx="7620000" cy="1318047"/>
          </a:xfrm>
        </p:spPr>
        <p:txBody>
          <a:bodyPr>
            <a:normAutofit/>
          </a:bodyPr>
          <a:lstStyle/>
          <a:p>
            <a:r>
              <a:rPr lang="en-US" dirty="0" err="1"/>
              <a:t>Js</a:t>
            </a:r>
            <a:r>
              <a:rPr lang="en-US" dirty="0"/>
              <a:t>: Function</a:t>
            </a:r>
            <a:br>
              <a:rPr lang="en-US" dirty="0"/>
            </a:br>
            <a:r>
              <a:rPr lang="en-US" sz="2800" dirty="0">
                <a:solidFill>
                  <a:srgbClr val="0000FF"/>
                </a:solidFill>
              </a:rPr>
              <a:t>Return</a:t>
            </a:r>
          </a:p>
        </p:txBody>
      </p:sp>
      <p:sp>
        <p:nvSpPr>
          <p:cNvPr id="3" name="Content Placeholder 2"/>
          <p:cNvSpPr>
            <a:spLocks noGrp="1"/>
          </p:cNvSpPr>
          <p:nvPr>
            <p:ph idx="1"/>
          </p:nvPr>
        </p:nvSpPr>
        <p:spPr>
          <a:xfrm>
            <a:off x="1524001" y="1470765"/>
            <a:ext cx="8779130" cy="5387236"/>
          </a:xfrm>
        </p:spPr>
        <p:txBody>
          <a:bodyPr>
            <a:noAutofit/>
          </a:bodyPr>
          <a:lstStyle/>
          <a:p>
            <a:r>
              <a:rPr lang="en-US" dirty="0">
                <a:solidFill>
                  <a:srgbClr val="DC5924"/>
                </a:solidFill>
              </a:rPr>
              <a:t>Result</a:t>
            </a:r>
          </a:p>
          <a:p>
            <a:pPr algn="just"/>
            <a:endParaRPr lang="en-US" sz="2400" dirty="0"/>
          </a:p>
          <a:p>
            <a:pPr algn="just"/>
            <a:endParaRPr lang="en-US" sz="2400" dirty="0"/>
          </a:p>
          <a:p>
            <a:pPr algn="just"/>
            <a:endParaRPr lang="en-US" dirty="0">
              <a:solidFill>
                <a:srgbClr val="000090"/>
              </a:solidFill>
            </a:endParaRPr>
          </a:p>
          <a:p>
            <a:pPr algn="just"/>
            <a:endParaRPr lang="en-US" dirty="0"/>
          </a:p>
          <a:p>
            <a:pPr algn="just"/>
            <a:endParaRPr lang="en-US" dirty="0"/>
          </a:p>
          <a:p>
            <a:pPr algn="just"/>
            <a:endParaRPr lang="en-US" b="0" dirty="0">
              <a:solidFill>
                <a:srgbClr val="DC5924"/>
              </a:solidFill>
            </a:endParaRPr>
          </a:p>
        </p:txBody>
      </p:sp>
      <p:pic>
        <p:nvPicPr>
          <p:cNvPr id="2" name="Picture 1" descr="Screen Shot 2018-03-03 at 13.46.4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1982" y="1470765"/>
            <a:ext cx="6495303" cy="5234517"/>
          </a:xfrm>
          <a:prstGeom prst="rect">
            <a:avLst/>
          </a:prstGeom>
        </p:spPr>
      </p:pic>
      <p:sp>
        <p:nvSpPr>
          <p:cNvPr id="5" name="Rectangle 4"/>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268153419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152718"/>
            <a:ext cx="7620000" cy="1318047"/>
          </a:xfrm>
        </p:spPr>
        <p:txBody>
          <a:bodyPr>
            <a:normAutofit/>
          </a:bodyPr>
          <a:lstStyle/>
          <a:p>
            <a:r>
              <a:rPr lang="en-US" dirty="0" err="1"/>
              <a:t>Js</a:t>
            </a:r>
            <a:r>
              <a:rPr lang="en-US" dirty="0"/>
              <a:t>: Function</a:t>
            </a:r>
            <a:br>
              <a:rPr lang="en-US" dirty="0"/>
            </a:br>
            <a:r>
              <a:rPr lang="en-US" sz="2800" dirty="0">
                <a:solidFill>
                  <a:srgbClr val="0000FF"/>
                </a:solidFill>
              </a:rPr>
              <a:t>Return</a:t>
            </a:r>
          </a:p>
        </p:txBody>
      </p:sp>
      <p:sp>
        <p:nvSpPr>
          <p:cNvPr id="3" name="Content Placeholder 2"/>
          <p:cNvSpPr>
            <a:spLocks noGrp="1"/>
          </p:cNvSpPr>
          <p:nvPr>
            <p:ph idx="1"/>
          </p:nvPr>
        </p:nvSpPr>
        <p:spPr>
          <a:xfrm>
            <a:off x="1981200" y="1470764"/>
            <a:ext cx="8321931" cy="5387236"/>
          </a:xfrm>
        </p:spPr>
        <p:txBody>
          <a:bodyPr>
            <a:noAutofit/>
          </a:bodyPr>
          <a:lstStyle/>
          <a:p>
            <a:pPr marL="342900" indent="-342900">
              <a:buFont typeface="Arial"/>
              <a:buChar char="•"/>
            </a:pPr>
            <a:r>
              <a:rPr lang="en-US" sz="2400" dirty="0"/>
              <a:t>When functions </a:t>
            </a:r>
            <a:r>
              <a:rPr lang="en-US" sz="2400" dirty="0">
                <a:solidFill>
                  <a:srgbClr val="DC5924"/>
                </a:solidFill>
              </a:rPr>
              <a:t>return</a:t>
            </a:r>
            <a:r>
              <a:rPr lang="en-US" sz="2400" dirty="0"/>
              <a:t> their value, we can use them together and inside one another.</a:t>
            </a:r>
          </a:p>
          <a:p>
            <a:pPr marL="342900" indent="-342900">
              <a:buFont typeface="Arial"/>
              <a:buChar char="•"/>
            </a:pPr>
            <a:r>
              <a:rPr lang="en-US" sz="2400" dirty="0"/>
              <a:t>If our calculator needed to have a Celsius to Fahrenheit operation, we could write it with two functions like so:</a:t>
            </a:r>
            <a:endParaRPr lang="en-US" b="0" dirty="0">
              <a:solidFill>
                <a:srgbClr val="DC5924"/>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645899530"/>
              </p:ext>
            </p:extLst>
          </p:nvPr>
        </p:nvGraphicFramePr>
        <p:xfrm>
          <a:off x="3315385" y="3242315"/>
          <a:ext cx="6096000" cy="34442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33718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err="1">
                          <a:solidFill>
                            <a:schemeClr val="accent3">
                              <a:lumMod val="60000"/>
                              <a:lumOff val="40000"/>
                            </a:schemeClr>
                          </a:solidFill>
                        </a:rPr>
                        <a:t>const</a:t>
                      </a:r>
                      <a:r>
                        <a:rPr lang="en-US" sz="2000" b="0" dirty="0">
                          <a:solidFill>
                            <a:schemeClr val="accent3">
                              <a:lumMod val="60000"/>
                              <a:lumOff val="40000"/>
                            </a:schemeClr>
                          </a:solidFill>
                        </a:rPr>
                        <a:t> </a:t>
                      </a:r>
                      <a:r>
                        <a:rPr lang="en-US" sz="2000" b="0" dirty="0" err="1">
                          <a:solidFill>
                            <a:schemeClr val="accent3">
                              <a:lumMod val="60000"/>
                              <a:lumOff val="40000"/>
                            </a:schemeClr>
                          </a:solidFill>
                        </a:rPr>
                        <a:t>multiplyByNineFifths</a:t>
                      </a:r>
                      <a:r>
                        <a:rPr lang="en-US" sz="2000" b="0" dirty="0">
                          <a:solidFill>
                            <a:schemeClr val="accent3">
                              <a:lumMod val="60000"/>
                              <a:lumOff val="40000"/>
                            </a:schemeClr>
                          </a:solidFill>
                        </a:rPr>
                        <a:t> </a:t>
                      </a:r>
                      <a:r>
                        <a:rPr lang="en-US" sz="2000" b="0" dirty="0"/>
                        <a:t>= (</a:t>
                      </a:r>
                      <a:r>
                        <a:rPr lang="en-US" sz="2000" b="0" dirty="0" err="1">
                          <a:solidFill>
                            <a:srgbClr val="97A7D0"/>
                          </a:solidFill>
                        </a:rPr>
                        <a:t>celsius</a:t>
                      </a:r>
                      <a:r>
                        <a:rPr lang="en-US" sz="2000" b="0" dirty="0"/>
                        <a:t>) =&gt; {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solidFill>
                            <a:srgbClr val="97A7D0"/>
                          </a:solidFill>
                        </a:rPr>
                        <a:t>return</a:t>
                      </a:r>
                      <a:r>
                        <a:rPr lang="en-US" sz="2000" b="0" dirty="0"/>
                        <a:t> </a:t>
                      </a:r>
                      <a:r>
                        <a:rPr lang="en-US" sz="2000" b="0" dirty="0" err="1">
                          <a:solidFill>
                            <a:srgbClr val="DC5924"/>
                          </a:solidFill>
                        </a:rPr>
                        <a:t>celsius</a:t>
                      </a:r>
                      <a:r>
                        <a:rPr lang="en-US" sz="2000" b="0" dirty="0">
                          <a:solidFill>
                            <a:srgbClr val="DC5924"/>
                          </a:solidFill>
                        </a:rPr>
                        <a:t> </a:t>
                      </a:r>
                      <a:r>
                        <a:rPr lang="en-US" sz="2000" b="0" dirty="0"/>
                        <a:t>* (</a:t>
                      </a:r>
                      <a:r>
                        <a:rPr lang="en-US" sz="2000" b="0" dirty="0">
                          <a:solidFill>
                            <a:srgbClr val="DC5924"/>
                          </a:solidFill>
                        </a:rPr>
                        <a:t>9</a:t>
                      </a:r>
                      <a:r>
                        <a:rPr lang="en-US" sz="2000" b="0" dirty="0"/>
                        <a:t>/</a:t>
                      </a:r>
                      <a:r>
                        <a:rPr lang="en-US" sz="2000" b="0" dirty="0">
                          <a:solidFill>
                            <a:srgbClr val="DC5924"/>
                          </a:solidFill>
                        </a:rPr>
                        <a:t>5</a:t>
                      </a:r>
                      <a:r>
                        <a:rPr lang="en-US" sz="2000" b="0"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err="1">
                          <a:solidFill>
                            <a:srgbClr val="97A7D0"/>
                          </a:solidFill>
                        </a:rPr>
                        <a:t>const</a:t>
                      </a:r>
                      <a:r>
                        <a:rPr lang="en-US" sz="2000" b="0" dirty="0">
                          <a:solidFill>
                            <a:srgbClr val="97A7D0"/>
                          </a:solidFill>
                        </a:rPr>
                        <a:t> </a:t>
                      </a:r>
                      <a:r>
                        <a:rPr lang="en-US" sz="2000" b="0" dirty="0" err="1">
                          <a:solidFill>
                            <a:srgbClr val="97A7D0"/>
                          </a:solidFill>
                        </a:rPr>
                        <a:t>getFahrenheit</a:t>
                      </a:r>
                      <a:r>
                        <a:rPr lang="en-US" sz="2000" b="0" dirty="0">
                          <a:solidFill>
                            <a:srgbClr val="97A7D0"/>
                          </a:solidFill>
                        </a:rPr>
                        <a:t> </a:t>
                      </a:r>
                      <a:r>
                        <a:rPr lang="en-US" sz="2000" b="0" dirty="0"/>
                        <a:t>= (</a:t>
                      </a:r>
                      <a:r>
                        <a:rPr lang="en-US" sz="2000" b="0" dirty="0" err="1">
                          <a:solidFill>
                            <a:srgbClr val="97A7D0"/>
                          </a:solidFill>
                        </a:rPr>
                        <a:t>celsius</a:t>
                      </a:r>
                      <a:r>
                        <a:rPr lang="en-US" sz="2000" b="0" dirty="0"/>
                        <a:t>) =&gt; {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solidFill>
                            <a:srgbClr val="97A7D0"/>
                          </a:solidFill>
                        </a:rPr>
                        <a:t>return</a:t>
                      </a:r>
                      <a:r>
                        <a:rPr lang="en-US" sz="2000" b="0" dirty="0"/>
                        <a:t> </a:t>
                      </a:r>
                      <a:r>
                        <a:rPr lang="en-US" sz="2000" b="0" dirty="0" err="1">
                          <a:solidFill>
                            <a:srgbClr val="DC5924"/>
                          </a:solidFill>
                        </a:rPr>
                        <a:t>multiplyByNineFifths</a:t>
                      </a:r>
                      <a:r>
                        <a:rPr lang="en-US" sz="2000" b="0" dirty="0"/>
                        <a:t>(</a:t>
                      </a:r>
                      <a:r>
                        <a:rPr lang="en-US" sz="2000" b="0" dirty="0" err="1">
                          <a:solidFill>
                            <a:srgbClr val="DC5924"/>
                          </a:solidFill>
                        </a:rPr>
                        <a:t>celsius</a:t>
                      </a:r>
                      <a:r>
                        <a:rPr lang="en-US" sz="2000" b="0" dirty="0"/>
                        <a:t>) + </a:t>
                      </a:r>
                      <a:r>
                        <a:rPr lang="en-US" sz="2000" b="0" dirty="0">
                          <a:solidFill>
                            <a:srgbClr val="DC5924"/>
                          </a:solidFill>
                        </a:rPr>
                        <a:t>32</a:t>
                      </a:r>
                      <a:r>
                        <a:rPr lang="en-US" sz="2000" b="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t> };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000" b="0" dirty="0"/>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err="1">
                          <a:solidFill>
                            <a:srgbClr val="DC5924"/>
                          </a:solidFill>
                        </a:rPr>
                        <a:t>console</a:t>
                      </a:r>
                      <a:r>
                        <a:rPr lang="en-US" sz="2000" b="0" dirty="0" err="1"/>
                        <a:t>.log</a:t>
                      </a:r>
                      <a:r>
                        <a:rPr lang="en-US" sz="2000" b="0" dirty="0"/>
                        <a:t>('</a:t>
                      </a:r>
                      <a:r>
                        <a:rPr lang="en-US" sz="2000" b="0" dirty="0">
                          <a:solidFill>
                            <a:schemeClr val="accent2"/>
                          </a:solidFill>
                        </a:rPr>
                        <a:t>The temperature is ' </a:t>
                      </a:r>
                      <a:r>
                        <a:rPr lang="en-US" sz="2000" b="0" dirty="0"/>
                        <a:t>+ </a:t>
                      </a:r>
                      <a:r>
                        <a:rPr lang="en-US" sz="2000" b="0" dirty="0" err="1">
                          <a:solidFill>
                            <a:srgbClr val="DC5924"/>
                          </a:solidFill>
                        </a:rPr>
                        <a:t>getFahrenheit</a:t>
                      </a:r>
                      <a:r>
                        <a:rPr lang="en-US" sz="2000" b="0" dirty="0"/>
                        <a:t>(</a:t>
                      </a:r>
                      <a:r>
                        <a:rPr lang="en-US" sz="2000" b="0" dirty="0">
                          <a:solidFill>
                            <a:schemeClr val="accent5"/>
                          </a:solidFill>
                        </a:rPr>
                        <a:t>15</a:t>
                      </a:r>
                      <a:r>
                        <a:rPr lang="en-US" sz="2000" b="0" dirty="0"/>
                        <a:t>) + </a:t>
                      </a:r>
                      <a:r>
                        <a:rPr lang="en-US" sz="2000" b="0" dirty="0">
                          <a:solidFill>
                            <a:srgbClr val="F5C201"/>
                          </a:solidFill>
                        </a:rPr>
                        <a:t>'°F'</a:t>
                      </a:r>
                      <a:r>
                        <a:rPr lang="en-US" sz="2000" b="0"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bg1">
                              <a:lumMod val="75000"/>
                            </a:schemeClr>
                          </a:solidFill>
                        </a:rPr>
                        <a:t>// Output: The temperature is 59°F</a:t>
                      </a:r>
                    </a:p>
                    <a:p>
                      <a:endParaRPr lang="en-US" sz="2000" b="0" dirty="0"/>
                    </a:p>
                  </a:txBody>
                  <a:tcPr>
                    <a:solidFill>
                      <a:srgbClr val="000000"/>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9915899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152718"/>
            <a:ext cx="7620000" cy="1318047"/>
          </a:xfrm>
        </p:spPr>
        <p:txBody>
          <a:bodyPr>
            <a:normAutofit/>
          </a:bodyPr>
          <a:lstStyle/>
          <a:p>
            <a:r>
              <a:rPr lang="en-US" dirty="0" err="1"/>
              <a:t>Js</a:t>
            </a:r>
            <a:r>
              <a:rPr lang="en-US" dirty="0"/>
              <a:t>: Function</a:t>
            </a:r>
            <a:br>
              <a:rPr lang="en-US" dirty="0"/>
            </a:br>
            <a:r>
              <a:rPr lang="en-US" sz="2800" dirty="0">
                <a:solidFill>
                  <a:srgbClr val="0000FF"/>
                </a:solidFill>
              </a:rPr>
              <a:t>Return</a:t>
            </a:r>
          </a:p>
        </p:txBody>
      </p:sp>
      <p:sp>
        <p:nvSpPr>
          <p:cNvPr id="3" name="Content Placeholder 2"/>
          <p:cNvSpPr>
            <a:spLocks noGrp="1"/>
          </p:cNvSpPr>
          <p:nvPr>
            <p:ph idx="1"/>
          </p:nvPr>
        </p:nvSpPr>
        <p:spPr>
          <a:xfrm>
            <a:off x="1981200" y="1470764"/>
            <a:ext cx="8321931" cy="5387236"/>
          </a:xfrm>
        </p:spPr>
        <p:txBody>
          <a:bodyPr>
            <a:noAutofit/>
          </a:bodyPr>
          <a:lstStyle/>
          <a:p>
            <a:pPr marL="342900" indent="-342900">
              <a:buFont typeface="Arial"/>
              <a:buChar char="•"/>
            </a:pPr>
            <a:r>
              <a:rPr lang="en-US" sz="2400" dirty="0"/>
              <a:t>When functions </a:t>
            </a:r>
            <a:r>
              <a:rPr lang="en-US" sz="2400" dirty="0">
                <a:solidFill>
                  <a:srgbClr val="DC5924"/>
                </a:solidFill>
              </a:rPr>
              <a:t>return</a:t>
            </a:r>
            <a:r>
              <a:rPr lang="en-US" sz="2400" dirty="0"/>
              <a:t> their value, we can use them together and inside one another.</a:t>
            </a:r>
          </a:p>
          <a:p>
            <a:pPr marL="342900" indent="-342900">
              <a:buFont typeface="Arial"/>
              <a:buChar char="•"/>
            </a:pPr>
            <a:r>
              <a:rPr lang="en-US" sz="2400" dirty="0"/>
              <a:t>If our calculator needed to have a Celsius to Fahrenheit operation, we could write it with two functions like so:</a:t>
            </a:r>
            <a:endParaRPr lang="en-US" b="0" dirty="0">
              <a:solidFill>
                <a:srgbClr val="DC5924"/>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080775227"/>
              </p:ext>
            </p:extLst>
          </p:nvPr>
        </p:nvGraphicFramePr>
        <p:xfrm>
          <a:off x="3315385" y="3211835"/>
          <a:ext cx="6096000" cy="34442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33718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err="1">
                          <a:solidFill>
                            <a:schemeClr val="accent3">
                              <a:lumMod val="60000"/>
                              <a:lumOff val="40000"/>
                            </a:schemeClr>
                          </a:solidFill>
                        </a:rPr>
                        <a:t>const</a:t>
                      </a:r>
                      <a:r>
                        <a:rPr lang="en-US" sz="2000" b="0" dirty="0">
                          <a:solidFill>
                            <a:schemeClr val="accent3">
                              <a:lumMod val="60000"/>
                              <a:lumOff val="40000"/>
                            </a:schemeClr>
                          </a:solidFill>
                        </a:rPr>
                        <a:t> </a:t>
                      </a:r>
                      <a:r>
                        <a:rPr lang="en-US" sz="2000" b="0" dirty="0" err="1">
                          <a:solidFill>
                            <a:schemeClr val="accent3">
                              <a:lumMod val="60000"/>
                              <a:lumOff val="40000"/>
                            </a:schemeClr>
                          </a:solidFill>
                        </a:rPr>
                        <a:t>multiplyByNineFifths</a:t>
                      </a:r>
                      <a:r>
                        <a:rPr lang="en-US" sz="2000" b="0" dirty="0">
                          <a:solidFill>
                            <a:schemeClr val="accent3">
                              <a:lumMod val="60000"/>
                              <a:lumOff val="40000"/>
                            </a:schemeClr>
                          </a:solidFill>
                        </a:rPr>
                        <a:t> </a:t>
                      </a:r>
                      <a:r>
                        <a:rPr lang="en-US" sz="2000" b="0" dirty="0"/>
                        <a:t>= (</a:t>
                      </a:r>
                      <a:r>
                        <a:rPr lang="en-US" sz="2000" b="0" dirty="0" err="1">
                          <a:solidFill>
                            <a:srgbClr val="97A7D0"/>
                          </a:solidFill>
                        </a:rPr>
                        <a:t>celsius</a:t>
                      </a:r>
                      <a:r>
                        <a:rPr lang="en-US" sz="2000" b="0" dirty="0"/>
                        <a:t>) =&gt; {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solidFill>
                            <a:srgbClr val="97A7D0"/>
                          </a:solidFill>
                        </a:rPr>
                        <a:t>return</a:t>
                      </a:r>
                      <a:r>
                        <a:rPr lang="en-US" sz="2000" b="0" dirty="0"/>
                        <a:t> </a:t>
                      </a:r>
                      <a:r>
                        <a:rPr lang="en-US" sz="2000" b="0" dirty="0" err="1">
                          <a:solidFill>
                            <a:srgbClr val="DC5924"/>
                          </a:solidFill>
                        </a:rPr>
                        <a:t>celsius</a:t>
                      </a:r>
                      <a:r>
                        <a:rPr lang="en-US" sz="2000" b="0" dirty="0">
                          <a:solidFill>
                            <a:srgbClr val="DC5924"/>
                          </a:solidFill>
                        </a:rPr>
                        <a:t> </a:t>
                      </a:r>
                      <a:r>
                        <a:rPr lang="en-US" sz="2000" b="0" dirty="0"/>
                        <a:t>* (</a:t>
                      </a:r>
                      <a:r>
                        <a:rPr lang="en-US" sz="2000" b="0" dirty="0">
                          <a:solidFill>
                            <a:srgbClr val="DC5924"/>
                          </a:solidFill>
                        </a:rPr>
                        <a:t>9</a:t>
                      </a:r>
                      <a:r>
                        <a:rPr lang="en-US" sz="2000" b="0" dirty="0"/>
                        <a:t>/</a:t>
                      </a:r>
                      <a:r>
                        <a:rPr lang="en-US" sz="2000" b="0" dirty="0">
                          <a:solidFill>
                            <a:srgbClr val="DC5924"/>
                          </a:solidFill>
                        </a:rPr>
                        <a:t>5</a:t>
                      </a:r>
                      <a:r>
                        <a:rPr lang="en-US" sz="2000" b="0"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err="1">
                          <a:solidFill>
                            <a:srgbClr val="97A7D0"/>
                          </a:solidFill>
                        </a:rPr>
                        <a:t>const</a:t>
                      </a:r>
                      <a:r>
                        <a:rPr lang="en-US" sz="2000" b="0" dirty="0">
                          <a:solidFill>
                            <a:srgbClr val="97A7D0"/>
                          </a:solidFill>
                        </a:rPr>
                        <a:t> </a:t>
                      </a:r>
                      <a:r>
                        <a:rPr lang="en-US" sz="2000" b="0" dirty="0" err="1">
                          <a:solidFill>
                            <a:srgbClr val="97A7D0"/>
                          </a:solidFill>
                        </a:rPr>
                        <a:t>getFahrenheit</a:t>
                      </a:r>
                      <a:r>
                        <a:rPr lang="en-US" sz="2000" b="0" dirty="0">
                          <a:solidFill>
                            <a:srgbClr val="97A7D0"/>
                          </a:solidFill>
                        </a:rPr>
                        <a:t> </a:t>
                      </a:r>
                      <a:r>
                        <a:rPr lang="en-US" sz="2000" b="0" dirty="0"/>
                        <a:t>= (</a:t>
                      </a:r>
                      <a:r>
                        <a:rPr lang="en-US" sz="2000" b="0" dirty="0" err="1">
                          <a:solidFill>
                            <a:srgbClr val="97A7D0"/>
                          </a:solidFill>
                        </a:rPr>
                        <a:t>celsius</a:t>
                      </a:r>
                      <a:r>
                        <a:rPr lang="en-US" sz="2000" b="0" dirty="0"/>
                        <a:t>) =&gt; {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solidFill>
                            <a:srgbClr val="97A7D0"/>
                          </a:solidFill>
                        </a:rPr>
                        <a:t>return</a:t>
                      </a:r>
                      <a:r>
                        <a:rPr lang="en-US" sz="2000" b="0" dirty="0"/>
                        <a:t> </a:t>
                      </a:r>
                      <a:r>
                        <a:rPr lang="en-US" sz="2000" b="0" dirty="0" err="1">
                          <a:solidFill>
                            <a:srgbClr val="DC5924"/>
                          </a:solidFill>
                        </a:rPr>
                        <a:t>multiplyByNineFifths</a:t>
                      </a:r>
                      <a:r>
                        <a:rPr lang="en-US" sz="2000" b="0" dirty="0"/>
                        <a:t>(</a:t>
                      </a:r>
                      <a:r>
                        <a:rPr lang="en-US" sz="2000" b="0" dirty="0" err="1">
                          <a:solidFill>
                            <a:srgbClr val="DC5924"/>
                          </a:solidFill>
                        </a:rPr>
                        <a:t>celsius</a:t>
                      </a:r>
                      <a:r>
                        <a:rPr lang="en-US" sz="2000" b="0" dirty="0"/>
                        <a:t>) + </a:t>
                      </a:r>
                      <a:r>
                        <a:rPr lang="en-US" sz="2000" b="0" dirty="0">
                          <a:solidFill>
                            <a:srgbClr val="DC5924"/>
                          </a:solidFill>
                        </a:rPr>
                        <a:t>32</a:t>
                      </a:r>
                      <a:r>
                        <a:rPr lang="en-US" sz="2000" b="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t> };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000" b="0" dirty="0"/>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err="1">
                          <a:solidFill>
                            <a:srgbClr val="DC5924"/>
                          </a:solidFill>
                        </a:rPr>
                        <a:t>console</a:t>
                      </a:r>
                      <a:r>
                        <a:rPr lang="en-US" sz="2000" b="0" dirty="0" err="1"/>
                        <a:t>.log</a:t>
                      </a:r>
                      <a:r>
                        <a:rPr lang="en-US" sz="2000" b="0" dirty="0"/>
                        <a:t>('</a:t>
                      </a:r>
                      <a:r>
                        <a:rPr lang="en-US" sz="2000" b="0" dirty="0">
                          <a:solidFill>
                            <a:schemeClr val="accent2"/>
                          </a:solidFill>
                        </a:rPr>
                        <a:t>The temperature is ' </a:t>
                      </a:r>
                      <a:r>
                        <a:rPr lang="en-US" sz="2000" b="0" dirty="0"/>
                        <a:t>+ </a:t>
                      </a:r>
                      <a:r>
                        <a:rPr lang="en-US" sz="2000" b="0" dirty="0" err="1">
                          <a:solidFill>
                            <a:srgbClr val="DC5924"/>
                          </a:solidFill>
                        </a:rPr>
                        <a:t>getFahrenheit</a:t>
                      </a:r>
                      <a:r>
                        <a:rPr lang="en-US" sz="2000" b="0" dirty="0"/>
                        <a:t>(</a:t>
                      </a:r>
                      <a:r>
                        <a:rPr lang="en-US" sz="2000" b="0" dirty="0">
                          <a:solidFill>
                            <a:schemeClr val="accent5"/>
                          </a:solidFill>
                        </a:rPr>
                        <a:t>15</a:t>
                      </a:r>
                      <a:r>
                        <a:rPr lang="en-US" sz="2000" b="0" dirty="0"/>
                        <a:t>) + </a:t>
                      </a:r>
                      <a:r>
                        <a:rPr lang="en-US" sz="2000" b="0" dirty="0">
                          <a:solidFill>
                            <a:srgbClr val="F5C201"/>
                          </a:solidFill>
                        </a:rPr>
                        <a:t>'°F'</a:t>
                      </a:r>
                      <a:r>
                        <a:rPr lang="en-US" sz="2000" b="0"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bg1">
                              <a:lumMod val="75000"/>
                            </a:schemeClr>
                          </a:solidFill>
                        </a:rPr>
                        <a:t>// Output: The temperature is 59°F</a:t>
                      </a:r>
                    </a:p>
                    <a:p>
                      <a:endParaRPr lang="en-US" sz="2000" b="0" dirty="0"/>
                    </a:p>
                  </a:txBody>
                  <a:tcPr>
                    <a:solidFill>
                      <a:srgbClr val="000000"/>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841624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5735309" y="579392"/>
          <a:ext cx="4768361" cy="6199346"/>
        </p:xfrm>
        <a:graphic>
          <a:graphicData uri="http://schemas.openxmlformats.org/drawingml/2006/table">
            <a:tbl>
              <a:tblPr firstRow="1" bandRow="1">
                <a:tableStyleId>{5C22544A-7EE6-4342-B048-85BDC9FD1C3A}</a:tableStyleId>
              </a:tblPr>
              <a:tblGrid>
                <a:gridCol w="4768361">
                  <a:extLst>
                    <a:ext uri="{9D8B030D-6E8A-4147-A177-3AD203B41FA5}">
                      <a16:colId xmlns:a16="http://schemas.microsoft.com/office/drawing/2014/main" val="20000"/>
                    </a:ext>
                  </a:extLst>
                </a:gridCol>
              </a:tblGrid>
              <a:tr h="6199346">
                <a:tc>
                  <a:txBody>
                    <a:bodyPr/>
                    <a:lstStyle/>
                    <a:p>
                      <a:pPr marL="0" indent="0" algn="ctr">
                        <a:buFont typeface="Arial"/>
                        <a:buNone/>
                      </a:pPr>
                      <a:r>
                        <a:rPr lang="en-US" sz="2400" dirty="0">
                          <a:solidFill>
                            <a:schemeClr val="accent3"/>
                          </a:solidFill>
                        </a:rPr>
                        <a:t>Code Explanation </a:t>
                      </a:r>
                    </a:p>
                    <a:p>
                      <a:pPr marL="285750" indent="-285750">
                        <a:buFont typeface="Arial"/>
                        <a:buChar char="•"/>
                      </a:pPr>
                      <a:endParaRPr lang="en-US" sz="2000" dirty="0">
                        <a:solidFill>
                          <a:schemeClr val="tx1"/>
                        </a:solidFill>
                      </a:endParaRPr>
                    </a:p>
                    <a:p>
                      <a:pPr marL="285750" indent="-285750">
                        <a:buFont typeface="Arial"/>
                        <a:buChar char="•"/>
                      </a:pPr>
                      <a:r>
                        <a:rPr lang="en-US" sz="2000" dirty="0">
                          <a:solidFill>
                            <a:schemeClr val="tx1"/>
                          </a:solidFill>
                        </a:rPr>
                        <a:t>Take a look at the </a:t>
                      </a:r>
                      <a:r>
                        <a:rPr lang="en-US" sz="2000" dirty="0" err="1">
                          <a:solidFill>
                            <a:schemeClr val="accent5"/>
                          </a:solidFill>
                        </a:rPr>
                        <a:t>getFahrenheit</a:t>
                      </a:r>
                      <a:r>
                        <a:rPr lang="en-US" sz="2000" dirty="0">
                          <a:solidFill>
                            <a:schemeClr val="accent5"/>
                          </a:solidFill>
                        </a:rPr>
                        <a:t>() </a:t>
                      </a:r>
                      <a:r>
                        <a:rPr lang="en-US" sz="2000" dirty="0">
                          <a:solidFill>
                            <a:schemeClr val="tx1"/>
                          </a:solidFill>
                        </a:rPr>
                        <a:t>function. Inside of its block, we called </a:t>
                      </a:r>
                      <a:r>
                        <a:rPr lang="en-US" sz="2000" dirty="0" err="1">
                          <a:solidFill>
                            <a:srgbClr val="DC5924"/>
                          </a:solidFill>
                        </a:rPr>
                        <a:t>multiplyByNineFifths</a:t>
                      </a:r>
                      <a:r>
                        <a:rPr lang="en-US" sz="2000" dirty="0">
                          <a:solidFill>
                            <a:srgbClr val="DC5924"/>
                          </a:solidFill>
                        </a:rPr>
                        <a:t>() </a:t>
                      </a:r>
                      <a:r>
                        <a:rPr lang="en-US" sz="2000" dirty="0">
                          <a:solidFill>
                            <a:schemeClr val="tx1"/>
                          </a:solidFill>
                        </a:rPr>
                        <a:t>and passed it the degrees in </a:t>
                      </a:r>
                      <a:r>
                        <a:rPr lang="en-US" sz="2000" dirty="0" err="1">
                          <a:solidFill>
                            <a:srgbClr val="DC5924"/>
                          </a:solidFill>
                        </a:rPr>
                        <a:t>celsius</a:t>
                      </a:r>
                      <a:r>
                        <a:rPr lang="en-US" sz="2000" dirty="0">
                          <a:solidFill>
                            <a:schemeClr val="tx1"/>
                          </a:solidFill>
                        </a:rPr>
                        <a:t>. The </a:t>
                      </a:r>
                      <a:r>
                        <a:rPr lang="en-US" sz="2000" dirty="0" err="1">
                          <a:solidFill>
                            <a:srgbClr val="DC5924"/>
                          </a:solidFill>
                        </a:rPr>
                        <a:t>multiplyByNineFifths</a:t>
                      </a:r>
                      <a:r>
                        <a:rPr lang="en-US" sz="2000" dirty="0">
                          <a:solidFill>
                            <a:srgbClr val="DC5924"/>
                          </a:solidFill>
                        </a:rPr>
                        <a:t>() </a:t>
                      </a:r>
                      <a:r>
                        <a:rPr lang="en-US" sz="2000" dirty="0">
                          <a:solidFill>
                            <a:schemeClr val="tx1"/>
                          </a:solidFill>
                        </a:rPr>
                        <a:t>function multiplied the </a:t>
                      </a:r>
                      <a:r>
                        <a:rPr lang="en-US" sz="2000" dirty="0" err="1">
                          <a:solidFill>
                            <a:srgbClr val="DC5924"/>
                          </a:solidFill>
                        </a:rPr>
                        <a:t>celsius</a:t>
                      </a:r>
                      <a:r>
                        <a:rPr lang="en-US" sz="2000" dirty="0">
                          <a:solidFill>
                            <a:srgbClr val="DC5924"/>
                          </a:solidFill>
                        </a:rPr>
                        <a:t> </a:t>
                      </a:r>
                      <a:r>
                        <a:rPr lang="en-US" sz="2000" dirty="0">
                          <a:solidFill>
                            <a:schemeClr val="tx1"/>
                          </a:solidFill>
                        </a:rPr>
                        <a:t>by </a:t>
                      </a:r>
                      <a:r>
                        <a:rPr lang="en-US" sz="2000" dirty="0">
                          <a:solidFill>
                            <a:srgbClr val="DC5924"/>
                          </a:solidFill>
                        </a:rPr>
                        <a:t>(9/5)</a:t>
                      </a:r>
                      <a:r>
                        <a:rPr lang="en-US" sz="2000" dirty="0">
                          <a:solidFill>
                            <a:schemeClr val="tx1"/>
                          </a:solidFill>
                        </a:rPr>
                        <a:t>. Then it returned its value so the </a:t>
                      </a:r>
                      <a:r>
                        <a:rPr lang="en-US" sz="2000" dirty="0" err="1">
                          <a:solidFill>
                            <a:srgbClr val="DC5924"/>
                          </a:solidFill>
                        </a:rPr>
                        <a:t>getFahrenheit</a:t>
                      </a:r>
                      <a:r>
                        <a:rPr lang="en-US" sz="2000" dirty="0">
                          <a:solidFill>
                            <a:srgbClr val="DC5924"/>
                          </a:solidFill>
                        </a:rPr>
                        <a:t>() </a:t>
                      </a:r>
                      <a:r>
                        <a:rPr lang="en-US" sz="2000" dirty="0">
                          <a:solidFill>
                            <a:schemeClr val="tx1"/>
                          </a:solidFill>
                        </a:rPr>
                        <a:t>function could continue on to add </a:t>
                      </a:r>
                      <a:r>
                        <a:rPr lang="en-US" sz="2000" dirty="0">
                          <a:solidFill>
                            <a:srgbClr val="DC5924"/>
                          </a:solidFill>
                        </a:rPr>
                        <a:t>32 </a:t>
                      </a:r>
                      <a:r>
                        <a:rPr lang="en-US" sz="2000" dirty="0">
                          <a:solidFill>
                            <a:schemeClr val="tx1"/>
                          </a:solidFill>
                        </a:rPr>
                        <a:t>to it.</a:t>
                      </a:r>
                    </a:p>
                    <a:p>
                      <a:pPr marL="285750" indent="-285750">
                        <a:buFont typeface="Arial"/>
                        <a:buChar char="•"/>
                      </a:pPr>
                      <a:r>
                        <a:rPr lang="en-US" sz="2000" dirty="0">
                          <a:solidFill>
                            <a:schemeClr val="tx1"/>
                          </a:solidFill>
                        </a:rPr>
                        <a:t>Finally, on the last line, we interpolated the function call within a </a:t>
                      </a:r>
                      <a:r>
                        <a:rPr lang="en-US" sz="2000" dirty="0" err="1">
                          <a:solidFill>
                            <a:srgbClr val="DC5924"/>
                          </a:solidFill>
                        </a:rPr>
                        <a:t>console.log</a:t>
                      </a:r>
                      <a:r>
                        <a:rPr lang="en-US" sz="2000" dirty="0">
                          <a:solidFill>
                            <a:srgbClr val="DC5924"/>
                          </a:solidFill>
                        </a:rPr>
                        <a:t>() </a:t>
                      </a:r>
                      <a:r>
                        <a:rPr lang="en-US" sz="2000" dirty="0">
                          <a:solidFill>
                            <a:schemeClr val="tx1"/>
                          </a:solidFill>
                        </a:rPr>
                        <a:t>statement. This works because </a:t>
                      </a:r>
                      <a:r>
                        <a:rPr lang="en-US" sz="2000" dirty="0" err="1">
                          <a:solidFill>
                            <a:srgbClr val="DC5924"/>
                          </a:solidFill>
                        </a:rPr>
                        <a:t>getFahrenheit</a:t>
                      </a:r>
                      <a:r>
                        <a:rPr lang="en-US" sz="2000" dirty="0">
                          <a:solidFill>
                            <a:srgbClr val="DC5924"/>
                          </a:solidFill>
                        </a:rPr>
                        <a:t>() </a:t>
                      </a:r>
                      <a:r>
                        <a:rPr lang="en-US" sz="2000" dirty="0">
                          <a:solidFill>
                            <a:schemeClr val="tx1"/>
                          </a:solidFill>
                        </a:rPr>
                        <a:t>returns its value.</a:t>
                      </a:r>
                    </a:p>
                    <a:p>
                      <a:pPr marL="285750" indent="-285750">
                        <a:buFont typeface="Arial"/>
                        <a:buChar char="•"/>
                      </a:pPr>
                      <a:endParaRPr lang="en-US" sz="2000" dirty="0">
                        <a:solidFill>
                          <a:schemeClr val="tx1"/>
                        </a:solidFill>
                      </a:endParaRPr>
                    </a:p>
                  </a:txBody>
                  <a:tcPr>
                    <a:noFill/>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nvPr>
        </p:nvGraphicFramePr>
        <p:xfrm>
          <a:off x="1524000" y="579393"/>
          <a:ext cx="4211308" cy="5913239"/>
        </p:xfrm>
        <a:graphic>
          <a:graphicData uri="http://schemas.openxmlformats.org/drawingml/2006/table">
            <a:tbl>
              <a:tblPr firstRow="1" bandRow="1">
                <a:tableStyleId>{5C22544A-7EE6-4342-B048-85BDC9FD1C3A}</a:tableStyleId>
              </a:tblPr>
              <a:tblGrid>
                <a:gridCol w="4211308">
                  <a:extLst>
                    <a:ext uri="{9D8B030D-6E8A-4147-A177-3AD203B41FA5}">
                      <a16:colId xmlns:a16="http://schemas.microsoft.com/office/drawing/2014/main" val="20000"/>
                    </a:ext>
                  </a:extLst>
                </a:gridCol>
              </a:tblGrid>
              <a:tr h="591323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err="1">
                          <a:solidFill>
                            <a:schemeClr val="accent3">
                              <a:lumMod val="60000"/>
                              <a:lumOff val="40000"/>
                            </a:schemeClr>
                          </a:solidFill>
                        </a:rPr>
                        <a:t>const</a:t>
                      </a:r>
                      <a:r>
                        <a:rPr lang="en-US" sz="2000" b="0" dirty="0">
                          <a:solidFill>
                            <a:schemeClr val="accent3">
                              <a:lumMod val="60000"/>
                              <a:lumOff val="40000"/>
                            </a:schemeClr>
                          </a:solidFill>
                        </a:rPr>
                        <a:t> </a:t>
                      </a:r>
                      <a:r>
                        <a:rPr lang="en-US" sz="2000" b="0" dirty="0" err="1">
                          <a:solidFill>
                            <a:schemeClr val="accent3">
                              <a:lumMod val="60000"/>
                              <a:lumOff val="40000"/>
                            </a:schemeClr>
                          </a:solidFill>
                        </a:rPr>
                        <a:t>multiplyByNineFifths</a:t>
                      </a:r>
                      <a:r>
                        <a:rPr lang="en-US" sz="2000" b="0" dirty="0">
                          <a:solidFill>
                            <a:schemeClr val="accent3">
                              <a:lumMod val="60000"/>
                              <a:lumOff val="40000"/>
                            </a:schemeClr>
                          </a:solidFill>
                        </a:rPr>
                        <a:t> </a:t>
                      </a:r>
                      <a:r>
                        <a:rPr lang="en-US" sz="2000" b="0" dirty="0"/>
                        <a:t>= (</a:t>
                      </a:r>
                      <a:r>
                        <a:rPr lang="en-US" sz="2000" b="0" dirty="0" err="1">
                          <a:solidFill>
                            <a:srgbClr val="97A7D0"/>
                          </a:solidFill>
                        </a:rPr>
                        <a:t>celsius</a:t>
                      </a:r>
                      <a:r>
                        <a:rPr lang="en-US" sz="2000" b="0" dirty="0"/>
                        <a:t>) =&gt; {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000" b="0" dirty="0"/>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solidFill>
                            <a:srgbClr val="97A7D0"/>
                          </a:solidFill>
                        </a:rPr>
                        <a:t>return</a:t>
                      </a:r>
                      <a:r>
                        <a:rPr lang="en-US" sz="2000" b="0" dirty="0"/>
                        <a:t> </a:t>
                      </a:r>
                      <a:r>
                        <a:rPr lang="en-US" sz="2000" b="0" dirty="0" err="1">
                          <a:solidFill>
                            <a:srgbClr val="DC5924"/>
                          </a:solidFill>
                        </a:rPr>
                        <a:t>celsius</a:t>
                      </a:r>
                      <a:r>
                        <a:rPr lang="en-US" sz="2000" b="0" dirty="0">
                          <a:solidFill>
                            <a:srgbClr val="DC5924"/>
                          </a:solidFill>
                        </a:rPr>
                        <a:t> </a:t>
                      </a:r>
                      <a:r>
                        <a:rPr lang="en-US" sz="2000" b="0" dirty="0"/>
                        <a:t>* (</a:t>
                      </a:r>
                      <a:r>
                        <a:rPr lang="en-US" sz="2000" b="0" dirty="0">
                          <a:solidFill>
                            <a:srgbClr val="DC5924"/>
                          </a:solidFill>
                        </a:rPr>
                        <a:t>9</a:t>
                      </a:r>
                      <a:r>
                        <a:rPr lang="en-US" sz="2000" b="0" dirty="0"/>
                        <a:t>/</a:t>
                      </a:r>
                      <a:r>
                        <a:rPr lang="en-US" sz="2000" b="0" dirty="0">
                          <a:solidFill>
                            <a:srgbClr val="DC5924"/>
                          </a:solidFill>
                        </a:rPr>
                        <a:t>5</a:t>
                      </a:r>
                      <a:r>
                        <a:rPr lang="en-US" sz="2000" b="0" dirty="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000" b="0" dirty="0"/>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000" b="0" dirty="0"/>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err="1">
                          <a:solidFill>
                            <a:srgbClr val="97A7D0"/>
                          </a:solidFill>
                        </a:rPr>
                        <a:t>const</a:t>
                      </a:r>
                      <a:r>
                        <a:rPr lang="en-US" sz="2000" b="0" dirty="0">
                          <a:solidFill>
                            <a:srgbClr val="97A7D0"/>
                          </a:solidFill>
                        </a:rPr>
                        <a:t> </a:t>
                      </a:r>
                      <a:r>
                        <a:rPr lang="en-US" sz="2000" b="0" dirty="0" err="1">
                          <a:solidFill>
                            <a:srgbClr val="97A7D0"/>
                          </a:solidFill>
                        </a:rPr>
                        <a:t>getFahrenheit</a:t>
                      </a:r>
                      <a:r>
                        <a:rPr lang="en-US" sz="2000" b="0" dirty="0">
                          <a:solidFill>
                            <a:srgbClr val="97A7D0"/>
                          </a:solidFill>
                        </a:rPr>
                        <a:t> </a:t>
                      </a:r>
                      <a:r>
                        <a:rPr lang="en-US" sz="2000" b="0" dirty="0"/>
                        <a:t>= (</a:t>
                      </a:r>
                      <a:r>
                        <a:rPr lang="en-US" sz="2000" b="0" dirty="0" err="1">
                          <a:solidFill>
                            <a:srgbClr val="97A7D0"/>
                          </a:solidFill>
                        </a:rPr>
                        <a:t>celsius</a:t>
                      </a:r>
                      <a:r>
                        <a:rPr lang="en-US" sz="2000" b="0" dirty="0"/>
                        <a:t>) =&gt; {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solidFill>
                            <a:srgbClr val="97A7D0"/>
                          </a:solidFill>
                        </a:rPr>
                        <a:t>return</a:t>
                      </a:r>
                      <a:r>
                        <a:rPr lang="en-US" sz="2000" b="0" dirty="0"/>
                        <a:t> </a:t>
                      </a:r>
                      <a:r>
                        <a:rPr lang="en-US" sz="2000" b="0" dirty="0" err="1">
                          <a:solidFill>
                            <a:srgbClr val="DC5924"/>
                          </a:solidFill>
                        </a:rPr>
                        <a:t>multiplyByNineFifths</a:t>
                      </a:r>
                      <a:r>
                        <a:rPr lang="en-US" sz="2000" b="0" dirty="0"/>
                        <a:t>(</a:t>
                      </a:r>
                      <a:r>
                        <a:rPr lang="en-US" sz="2000" b="0" dirty="0" err="1">
                          <a:solidFill>
                            <a:srgbClr val="DC5924"/>
                          </a:solidFill>
                        </a:rPr>
                        <a:t>celsius</a:t>
                      </a:r>
                      <a:r>
                        <a:rPr lang="en-US" sz="2000" b="0" dirty="0"/>
                        <a:t>) + </a:t>
                      </a:r>
                      <a:r>
                        <a:rPr lang="en-US" sz="2000" b="0" dirty="0">
                          <a:solidFill>
                            <a:srgbClr val="DC5924"/>
                          </a:solidFill>
                        </a:rPr>
                        <a:t>32</a:t>
                      </a:r>
                      <a:r>
                        <a:rPr lang="en-US" sz="2000" b="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000" b="0" dirty="0"/>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t> };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000" b="0" dirty="0"/>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err="1">
                          <a:solidFill>
                            <a:srgbClr val="DC5924"/>
                          </a:solidFill>
                        </a:rPr>
                        <a:t>console</a:t>
                      </a:r>
                      <a:r>
                        <a:rPr lang="en-US" sz="2000" b="0" dirty="0" err="1"/>
                        <a:t>.log</a:t>
                      </a:r>
                      <a:r>
                        <a:rPr lang="en-US" sz="2000" b="0" dirty="0"/>
                        <a:t>('</a:t>
                      </a:r>
                      <a:r>
                        <a:rPr lang="en-US" sz="2000" b="0" dirty="0">
                          <a:solidFill>
                            <a:schemeClr val="accent2"/>
                          </a:solidFill>
                        </a:rPr>
                        <a:t>The temperature is ' </a:t>
                      </a:r>
                      <a:r>
                        <a:rPr lang="en-US" sz="2000" b="0" dirty="0"/>
                        <a:t>+ </a:t>
                      </a:r>
                      <a:r>
                        <a:rPr lang="en-US" sz="2000" b="0" dirty="0" err="1">
                          <a:solidFill>
                            <a:srgbClr val="DC5924"/>
                          </a:solidFill>
                        </a:rPr>
                        <a:t>getFahrenheit</a:t>
                      </a:r>
                      <a:r>
                        <a:rPr lang="en-US" sz="2000" b="0" dirty="0"/>
                        <a:t>(</a:t>
                      </a:r>
                      <a:r>
                        <a:rPr lang="en-US" sz="2000" b="0" dirty="0">
                          <a:solidFill>
                            <a:schemeClr val="accent5"/>
                          </a:solidFill>
                        </a:rPr>
                        <a:t>15</a:t>
                      </a:r>
                      <a:r>
                        <a:rPr lang="en-US" sz="2000" b="0" dirty="0"/>
                        <a:t>) + </a:t>
                      </a:r>
                      <a:r>
                        <a:rPr lang="en-US" sz="2000" b="0" dirty="0">
                          <a:solidFill>
                            <a:srgbClr val="F5C201"/>
                          </a:solidFill>
                        </a:rPr>
                        <a:t>'°F'</a:t>
                      </a:r>
                      <a:r>
                        <a:rPr lang="en-US" sz="2000" b="0" dirty="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000" b="0" dirty="0"/>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bg1">
                              <a:lumMod val="75000"/>
                            </a:schemeClr>
                          </a:solidFill>
                        </a:rPr>
                        <a:t>// Output: The temperature is 59°F</a:t>
                      </a:r>
                    </a:p>
                    <a:p>
                      <a:endParaRPr lang="en-US" sz="2000" b="0" dirty="0"/>
                    </a:p>
                  </a:txBody>
                  <a:tcPr>
                    <a:solidFill>
                      <a:srgbClr val="000000"/>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1163801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152718"/>
            <a:ext cx="7620000" cy="1318047"/>
          </a:xfrm>
        </p:spPr>
        <p:txBody>
          <a:bodyPr>
            <a:normAutofit/>
          </a:bodyPr>
          <a:lstStyle/>
          <a:p>
            <a:r>
              <a:rPr lang="en-US" dirty="0" err="1"/>
              <a:t>Js</a:t>
            </a:r>
            <a:r>
              <a:rPr lang="en-US" dirty="0"/>
              <a:t>: Function</a:t>
            </a:r>
            <a:br>
              <a:rPr lang="en-US" dirty="0"/>
            </a:br>
            <a:r>
              <a:rPr lang="en-US" sz="2800" dirty="0">
                <a:solidFill>
                  <a:srgbClr val="0000FF"/>
                </a:solidFill>
              </a:rPr>
              <a:t>Function Declarations</a:t>
            </a:r>
          </a:p>
        </p:txBody>
      </p:sp>
      <p:sp>
        <p:nvSpPr>
          <p:cNvPr id="3" name="Content Placeholder 2"/>
          <p:cNvSpPr>
            <a:spLocks noGrp="1"/>
          </p:cNvSpPr>
          <p:nvPr>
            <p:ph idx="1"/>
          </p:nvPr>
        </p:nvSpPr>
        <p:spPr>
          <a:xfrm>
            <a:off x="1524001" y="1470764"/>
            <a:ext cx="8957387" cy="5387236"/>
          </a:xfrm>
        </p:spPr>
        <p:txBody>
          <a:bodyPr>
            <a:noAutofit/>
          </a:bodyPr>
          <a:lstStyle/>
          <a:p>
            <a:pPr marL="342900" indent="-342900">
              <a:buFont typeface="Arial"/>
              <a:buChar char="•"/>
            </a:pPr>
            <a:r>
              <a:rPr lang="en-US" sz="2400" dirty="0">
                <a:solidFill>
                  <a:schemeClr val="accent5"/>
                </a:solidFill>
              </a:rPr>
              <a:t>Functions</a:t>
            </a:r>
            <a:r>
              <a:rPr lang="en-US" sz="2400" dirty="0">
                <a:solidFill>
                  <a:srgbClr val="000000"/>
                </a:solidFill>
              </a:rPr>
              <a:t> in JavaScript are generally declared as either a </a:t>
            </a:r>
            <a:r>
              <a:rPr lang="en-US" sz="2400" i="1" dirty="0">
                <a:solidFill>
                  <a:schemeClr val="accent3"/>
                </a:solidFill>
              </a:rPr>
              <a:t>function declaration</a:t>
            </a:r>
            <a:r>
              <a:rPr lang="en-US" sz="2400" dirty="0">
                <a:solidFill>
                  <a:schemeClr val="accent3"/>
                </a:solidFill>
              </a:rPr>
              <a:t> </a:t>
            </a:r>
            <a:r>
              <a:rPr lang="en-US" sz="2400" dirty="0">
                <a:solidFill>
                  <a:srgbClr val="000000"/>
                </a:solidFill>
              </a:rPr>
              <a:t>or </a:t>
            </a:r>
            <a:r>
              <a:rPr lang="en-US" sz="2400" dirty="0">
                <a:solidFill>
                  <a:srgbClr val="526DB0"/>
                </a:solidFill>
              </a:rPr>
              <a:t>a </a:t>
            </a:r>
            <a:r>
              <a:rPr lang="en-US" sz="2400" i="1" dirty="0">
                <a:solidFill>
                  <a:srgbClr val="526DB0"/>
                </a:solidFill>
              </a:rPr>
              <a:t>function expression</a:t>
            </a:r>
            <a:r>
              <a:rPr lang="en-US" sz="2400" dirty="0">
                <a:solidFill>
                  <a:srgbClr val="000000"/>
                </a:solidFill>
              </a:rPr>
              <a:t>. </a:t>
            </a:r>
          </a:p>
          <a:p>
            <a:pPr marL="342900" indent="-342900">
              <a:buFont typeface="Arial"/>
              <a:buChar char="•"/>
            </a:pPr>
            <a:r>
              <a:rPr lang="en-US" sz="2400" dirty="0">
                <a:solidFill>
                  <a:schemeClr val="accent3"/>
                </a:solidFill>
              </a:rPr>
              <a:t>A </a:t>
            </a:r>
            <a:r>
              <a:rPr lang="en-US" sz="2400" i="1" dirty="0">
                <a:solidFill>
                  <a:schemeClr val="accent3"/>
                </a:solidFill>
              </a:rPr>
              <a:t>function declaration</a:t>
            </a:r>
            <a:r>
              <a:rPr lang="en-US" sz="2400" dirty="0">
                <a:solidFill>
                  <a:schemeClr val="accent3"/>
                </a:solidFill>
              </a:rPr>
              <a:t> </a:t>
            </a:r>
            <a:r>
              <a:rPr lang="en-US" sz="2400" dirty="0"/>
              <a:t>is a function that is bound to an </a:t>
            </a:r>
            <a:r>
              <a:rPr lang="en-US" sz="2400" dirty="0">
                <a:solidFill>
                  <a:schemeClr val="accent2"/>
                </a:solidFill>
              </a:rPr>
              <a:t>identifier</a:t>
            </a:r>
            <a:r>
              <a:rPr lang="en-US" sz="2400" dirty="0"/>
              <a:t> or </a:t>
            </a:r>
            <a:r>
              <a:rPr lang="en-US" sz="2400" dirty="0">
                <a:solidFill>
                  <a:srgbClr val="F5C201"/>
                </a:solidFill>
              </a:rPr>
              <a:t>name</a:t>
            </a:r>
            <a:r>
              <a:rPr lang="en-US" sz="2400" dirty="0"/>
              <a:t>.</a:t>
            </a:r>
          </a:p>
          <a:p>
            <a:pPr marL="342900" indent="-342900">
              <a:buFont typeface="Arial"/>
              <a:buChar char="•"/>
            </a:pPr>
            <a:endParaRPr lang="en-US" sz="2400" dirty="0"/>
          </a:p>
          <a:p>
            <a:pPr marL="342900" indent="-342900">
              <a:buFont typeface="Arial"/>
              <a:buChar char="•"/>
            </a:pPr>
            <a:endParaRPr lang="en-US" sz="2400" dirty="0"/>
          </a:p>
          <a:p>
            <a:endParaRPr lang="en-US" sz="2400" dirty="0"/>
          </a:p>
          <a:p>
            <a:endParaRPr lang="en-US" sz="2400" dirty="0"/>
          </a:p>
          <a:p>
            <a:pPr marL="342900" indent="-342900">
              <a:buFont typeface="Arial"/>
              <a:buChar char="•"/>
            </a:pPr>
            <a:r>
              <a:rPr lang="en-US" sz="2400" dirty="0">
                <a:solidFill>
                  <a:srgbClr val="526DB0"/>
                </a:solidFill>
              </a:rPr>
              <a:t>Function declarations </a:t>
            </a:r>
            <a:r>
              <a:rPr lang="en-US" sz="2400" dirty="0"/>
              <a:t>require the keyword </a:t>
            </a:r>
          </a:p>
          <a:p>
            <a:r>
              <a:rPr lang="en-US" sz="2400" dirty="0">
                <a:solidFill>
                  <a:srgbClr val="DC5924"/>
                </a:solidFill>
              </a:rPr>
              <a:t>function</a:t>
            </a:r>
            <a:r>
              <a:rPr lang="en-US" sz="2400" dirty="0"/>
              <a:t>, a name, and a function body. You can identify this by the use of </a:t>
            </a:r>
            <a:r>
              <a:rPr lang="en-US" sz="2400" dirty="0">
                <a:solidFill>
                  <a:srgbClr val="DC5924"/>
                </a:solidFill>
              </a:rPr>
              <a:t>function square() </a:t>
            </a:r>
            <a:r>
              <a:rPr lang="en-US" sz="2400" dirty="0"/>
              <a:t>and the </a:t>
            </a:r>
            <a:r>
              <a:rPr lang="en-US" sz="2400" dirty="0">
                <a:solidFill>
                  <a:srgbClr val="DC5924"/>
                </a:solidFill>
              </a:rPr>
              <a:t>{} </a:t>
            </a:r>
            <a:r>
              <a:rPr lang="en-US" sz="2400" dirty="0"/>
              <a:t>below. </a:t>
            </a:r>
          </a:p>
          <a:p>
            <a:pPr marL="342900" indent="-342900">
              <a:buFont typeface="Arial"/>
              <a:buChar char="•"/>
            </a:pPr>
            <a:r>
              <a:rPr lang="en-US" sz="2400" dirty="0">
                <a:solidFill>
                  <a:srgbClr val="526DB0"/>
                </a:solidFill>
              </a:rPr>
              <a:t>Function declarations </a:t>
            </a:r>
            <a:r>
              <a:rPr lang="en-US" sz="2400" dirty="0"/>
              <a:t>do not end in a semi-colon. </a:t>
            </a:r>
          </a:p>
          <a:p>
            <a:pPr marL="342900" indent="-342900">
              <a:buFont typeface="Arial"/>
              <a:buChar char="•"/>
            </a:pPr>
            <a:endParaRPr lang="en-US" sz="2400" dirty="0">
              <a:solidFill>
                <a:srgbClr val="DC5924"/>
              </a:solidFill>
            </a:endParaRPr>
          </a:p>
        </p:txBody>
      </p:sp>
      <p:graphicFrame>
        <p:nvGraphicFramePr>
          <p:cNvPr id="5" name="Table 4"/>
          <p:cNvGraphicFramePr>
            <a:graphicFrameLocks noGrp="1"/>
          </p:cNvGraphicFramePr>
          <p:nvPr>
            <p:extLst/>
          </p:nvPr>
        </p:nvGraphicFramePr>
        <p:xfrm>
          <a:off x="5686103" y="2799269"/>
          <a:ext cx="3681182" cy="1920240"/>
        </p:xfrm>
        <a:graphic>
          <a:graphicData uri="http://schemas.openxmlformats.org/drawingml/2006/table">
            <a:tbl>
              <a:tblPr firstRow="1" bandRow="1">
                <a:tableStyleId>{5C22544A-7EE6-4342-B048-85BDC9FD1C3A}</a:tableStyleId>
              </a:tblPr>
              <a:tblGrid>
                <a:gridCol w="3681182">
                  <a:extLst>
                    <a:ext uri="{9D8B030D-6E8A-4147-A177-3AD203B41FA5}">
                      <a16:colId xmlns:a16="http://schemas.microsoft.com/office/drawing/2014/main" val="20000"/>
                    </a:ext>
                  </a:extLst>
                </a:gridCol>
              </a:tblGrid>
              <a:tr h="1126700">
                <a:tc>
                  <a:txBody>
                    <a:bodyPr/>
                    <a:lstStyle/>
                    <a:p>
                      <a:r>
                        <a:rPr lang="en-US" sz="2000" b="0" dirty="0">
                          <a:solidFill>
                            <a:schemeClr val="accent3">
                              <a:lumMod val="60000"/>
                              <a:lumOff val="40000"/>
                            </a:schemeClr>
                          </a:solidFill>
                        </a:rPr>
                        <a:t>function square</a:t>
                      </a:r>
                      <a:r>
                        <a:rPr lang="en-US" sz="2000" b="0" dirty="0"/>
                        <a:t> (</a:t>
                      </a:r>
                      <a:r>
                        <a:rPr lang="en-US" sz="2000" b="0" dirty="0">
                          <a:solidFill>
                            <a:srgbClr val="97A7D0"/>
                          </a:solidFill>
                        </a:rPr>
                        <a:t>number</a:t>
                      </a:r>
                      <a:r>
                        <a:rPr lang="en-US" sz="2000" b="0" dirty="0"/>
                        <a:t>) { </a:t>
                      </a:r>
                    </a:p>
                    <a:p>
                      <a:r>
                        <a:rPr lang="en-US" sz="2000" b="0" dirty="0">
                          <a:solidFill>
                            <a:srgbClr val="97A7D0"/>
                          </a:solidFill>
                        </a:rPr>
                        <a:t>return</a:t>
                      </a:r>
                      <a:r>
                        <a:rPr lang="en-US" sz="2000" b="0" dirty="0"/>
                        <a:t> </a:t>
                      </a:r>
                      <a:r>
                        <a:rPr lang="en-US" sz="2000" b="0" dirty="0">
                          <a:solidFill>
                            <a:schemeClr val="accent5"/>
                          </a:solidFill>
                        </a:rPr>
                        <a:t>number</a:t>
                      </a:r>
                      <a:r>
                        <a:rPr lang="en-US" sz="2000" b="0" dirty="0"/>
                        <a:t> * </a:t>
                      </a:r>
                      <a:r>
                        <a:rPr lang="en-US" sz="2000" b="0" dirty="0">
                          <a:solidFill>
                            <a:schemeClr val="accent5"/>
                          </a:solidFill>
                        </a:rPr>
                        <a:t>number</a:t>
                      </a:r>
                      <a:r>
                        <a:rPr lang="en-US" sz="2000" b="0" dirty="0"/>
                        <a:t>;</a:t>
                      </a:r>
                    </a:p>
                    <a:p>
                      <a:r>
                        <a:rPr lang="en-US" sz="2000" b="0" dirty="0"/>
                        <a:t> } </a:t>
                      </a:r>
                    </a:p>
                    <a:p>
                      <a:r>
                        <a:rPr lang="en-US" sz="2000" b="0" dirty="0" err="1">
                          <a:solidFill>
                            <a:srgbClr val="DC5924"/>
                          </a:solidFill>
                        </a:rPr>
                        <a:t>console.</a:t>
                      </a:r>
                      <a:r>
                        <a:rPr lang="en-US" sz="2000" b="0" dirty="0" err="1">
                          <a:solidFill>
                            <a:srgbClr val="4FFFF6"/>
                          </a:solidFill>
                        </a:rPr>
                        <a:t>log</a:t>
                      </a:r>
                      <a:r>
                        <a:rPr lang="en-US" sz="2000" b="0" dirty="0"/>
                        <a:t>(</a:t>
                      </a:r>
                      <a:r>
                        <a:rPr lang="en-US" sz="2000" b="0" dirty="0">
                          <a:solidFill>
                            <a:srgbClr val="DC5924"/>
                          </a:solidFill>
                        </a:rPr>
                        <a:t>square</a:t>
                      </a:r>
                      <a:r>
                        <a:rPr lang="en-US" sz="2000" b="0" dirty="0"/>
                        <a:t>(</a:t>
                      </a:r>
                      <a:r>
                        <a:rPr lang="en-US" sz="2000" b="0" dirty="0">
                          <a:solidFill>
                            <a:srgbClr val="DC5924"/>
                          </a:solidFill>
                        </a:rPr>
                        <a:t>5</a:t>
                      </a:r>
                      <a:r>
                        <a:rPr lang="en-US" sz="2000" b="0" dirty="0"/>
                        <a:t>));</a:t>
                      </a:r>
                    </a:p>
                    <a:p>
                      <a:r>
                        <a:rPr lang="en-US" sz="2000" b="0" dirty="0">
                          <a:solidFill>
                            <a:schemeClr val="bg1">
                              <a:lumMod val="65000"/>
                            </a:schemeClr>
                          </a:solidFill>
                        </a:rPr>
                        <a:t> // Output: 25.</a:t>
                      </a:r>
                    </a:p>
                    <a:p>
                      <a:endParaRPr lang="en-US" sz="2000" b="0" dirty="0"/>
                    </a:p>
                  </a:txBody>
                  <a:tcPr>
                    <a:solidFill>
                      <a:srgbClr val="000000"/>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4158516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152718"/>
            <a:ext cx="7620000" cy="1318047"/>
          </a:xfrm>
        </p:spPr>
        <p:txBody>
          <a:bodyPr>
            <a:normAutofit/>
          </a:bodyPr>
          <a:lstStyle/>
          <a:p>
            <a:r>
              <a:rPr lang="en-US" dirty="0" err="1"/>
              <a:t>Js</a:t>
            </a:r>
            <a:r>
              <a:rPr lang="en-US" dirty="0"/>
              <a:t>: Function</a:t>
            </a:r>
            <a:br>
              <a:rPr lang="en-US" dirty="0"/>
            </a:br>
            <a:r>
              <a:rPr lang="en-US" sz="2800" dirty="0">
                <a:solidFill>
                  <a:srgbClr val="0000FF"/>
                </a:solidFill>
              </a:rPr>
              <a:t>Function Expressions</a:t>
            </a:r>
          </a:p>
        </p:txBody>
      </p:sp>
      <p:sp>
        <p:nvSpPr>
          <p:cNvPr id="3" name="Content Placeholder 2"/>
          <p:cNvSpPr>
            <a:spLocks noGrp="1"/>
          </p:cNvSpPr>
          <p:nvPr>
            <p:ph idx="1"/>
          </p:nvPr>
        </p:nvSpPr>
        <p:spPr>
          <a:xfrm>
            <a:off x="1524001" y="1470764"/>
            <a:ext cx="8957387" cy="5387236"/>
          </a:xfrm>
        </p:spPr>
        <p:txBody>
          <a:bodyPr>
            <a:noAutofit/>
          </a:bodyPr>
          <a:lstStyle/>
          <a:p>
            <a:pPr marL="342900" indent="-342900">
              <a:buFont typeface="Arial"/>
              <a:buChar char="•"/>
            </a:pPr>
            <a:r>
              <a:rPr lang="en-US" sz="2400" dirty="0"/>
              <a:t>A </a:t>
            </a:r>
            <a:r>
              <a:rPr lang="en-US" sz="2400" i="1" dirty="0">
                <a:solidFill>
                  <a:schemeClr val="accent3"/>
                </a:solidFill>
              </a:rPr>
              <a:t>function expression</a:t>
            </a:r>
            <a:r>
              <a:rPr lang="en-US" sz="2400" dirty="0">
                <a:solidFill>
                  <a:schemeClr val="accent3"/>
                </a:solidFill>
              </a:rPr>
              <a:t> </a:t>
            </a:r>
            <a:r>
              <a:rPr lang="en-US" sz="2400" dirty="0"/>
              <a:t>is similar </a:t>
            </a:r>
            <a:r>
              <a:rPr lang="en-US" sz="2400" dirty="0">
                <a:solidFill>
                  <a:srgbClr val="526DB0"/>
                </a:solidFill>
              </a:rPr>
              <a:t>to function declaration</a:t>
            </a:r>
            <a:r>
              <a:rPr lang="en-US" sz="2400" dirty="0"/>
              <a:t>, with the exception that identifier can be omitted, creating an anonymous function.</a:t>
            </a:r>
          </a:p>
          <a:p>
            <a:pPr marL="342900" indent="-342900">
              <a:buFont typeface="Arial"/>
              <a:buChar char="•"/>
            </a:pPr>
            <a:r>
              <a:rPr lang="en-US" sz="2400" dirty="0">
                <a:solidFill>
                  <a:srgbClr val="526DB0"/>
                </a:solidFill>
              </a:rPr>
              <a:t> Function expressions </a:t>
            </a:r>
            <a:r>
              <a:rPr lang="en-US" sz="2400" dirty="0"/>
              <a:t>are often stored in a variable. </a:t>
            </a:r>
          </a:p>
          <a:p>
            <a:pPr marL="342900" indent="-342900">
              <a:buFont typeface="Arial"/>
              <a:buChar char="•"/>
            </a:pPr>
            <a:r>
              <a:rPr lang="en-US" sz="2400" dirty="0"/>
              <a:t>You can identify a </a:t>
            </a:r>
            <a:r>
              <a:rPr lang="en-US" sz="2400" dirty="0">
                <a:solidFill>
                  <a:srgbClr val="526DB0"/>
                </a:solidFill>
              </a:rPr>
              <a:t>function expression </a:t>
            </a:r>
            <a:r>
              <a:rPr lang="en-US" sz="2400" dirty="0"/>
              <a:t>by the absence of a function </a:t>
            </a:r>
            <a:r>
              <a:rPr lang="en-US" sz="2400" dirty="0">
                <a:solidFill>
                  <a:srgbClr val="008000"/>
                </a:solidFill>
              </a:rPr>
              <a:t>name </a:t>
            </a:r>
            <a:r>
              <a:rPr lang="en-US" sz="2400" dirty="0"/>
              <a:t>immediately trailing the function keyword.</a:t>
            </a:r>
          </a:p>
          <a:p>
            <a:pPr marL="342900" indent="-342900">
              <a:buFont typeface="Arial"/>
              <a:buChar char="•"/>
            </a:pPr>
            <a:endParaRPr lang="en-US" sz="2400" dirty="0"/>
          </a:p>
          <a:p>
            <a:endParaRPr lang="en-US" sz="2400" dirty="0"/>
          </a:p>
          <a:p>
            <a:pPr algn="just"/>
            <a:endParaRPr lang="en-US" sz="2400" dirty="0">
              <a:solidFill>
                <a:srgbClr val="DC5924"/>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428748494"/>
              </p:ext>
            </p:extLst>
          </p:nvPr>
        </p:nvGraphicFramePr>
        <p:xfrm>
          <a:off x="4059513" y="4372339"/>
          <a:ext cx="4617028" cy="1920240"/>
        </p:xfrm>
        <a:graphic>
          <a:graphicData uri="http://schemas.openxmlformats.org/drawingml/2006/table">
            <a:tbl>
              <a:tblPr firstRow="1" bandRow="1">
                <a:tableStyleId>{5C22544A-7EE6-4342-B048-85BDC9FD1C3A}</a:tableStyleId>
              </a:tblPr>
              <a:tblGrid>
                <a:gridCol w="4617028">
                  <a:extLst>
                    <a:ext uri="{9D8B030D-6E8A-4147-A177-3AD203B41FA5}">
                      <a16:colId xmlns:a16="http://schemas.microsoft.com/office/drawing/2014/main" val="20000"/>
                    </a:ext>
                  </a:extLst>
                </a:gridCol>
              </a:tblGrid>
              <a:tr h="1126700">
                <a:tc>
                  <a:txBody>
                    <a:bodyPr/>
                    <a:lstStyle/>
                    <a:p>
                      <a:r>
                        <a:rPr lang="en-US" sz="2000" b="0" dirty="0" err="1">
                          <a:solidFill>
                            <a:schemeClr val="accent3">
                              <a:lumMod val="60000"/>
                              <a:lumOff val="40000"/>
                            </a:schemeClr>
                          </a:solidFill>
                        </a:rPr>
                        <a:t>Const</a:t>
                      </a:r>
                      <a:r>
                        <a:rPr lang="en-US" sz="2000" b="0" dirty="0">
                          <a:solidFill>
                            <a:schemeClr val="accent3">
                              <a:lumMod val="60000"/>
                              <a:lumOff val="40000"/>
                            </a:schemeClr>
                          </a:solidFill>
                        </a:rPr>
                        <a:t> square</a:t>
                      </a:r>
                      <a:r>
                        <a:rPr lang="en-US" sz="2000" b="0" dirty="0"/>
                        <a:t> = </a:t>
                      </a:r>
                      <a:r>
                        <a:rPr lang="en-US" sz="2000" b="0" dirty="0">
                          <a:solidFill>
                            <a:schemeClr val="accent3">
                              <a:lumMod val="60000"/>
                              <a:lumOff val="40000"/>
                            </a:schemeClr>
                          </a:solidFill>
                        </a:rPr>
                        <a:t>function </a:t>
                      </a:r>
                      <a:r>
                        <a:rPr lang="en-US" sz="2000" b="0" dirty="0"/>
                        <a:t>(</a:t>
                      </a:r>
                      <a:r>
                        <a:rPr lang="en-US" sz="2000" b="0" dirty="0">
                          <a:solidFill>
                            <a:srgbClr val="97A7D0"/>
                          </a:solidFill>
                        </a:rPr>
                        <a:t>number</a:t>
                      </a:r>
                      <a:r>
                        <a:rPr lang="en-US" sz="2000" b="0" dirty="0"/>
                        <a:t>) { </a:t>
                      </a:r>
                    </a:p>
                    <a:p>
                      <a:r>
                        <a:rPr lang="en-US" sz="2000" b="0" dirty="0">
                          <a:solidFill>
                            <a:srgbClr val="97A7D0"/>
                          </a:solidFill>
                        </a:rPr>
                        <a:t>return</a:t>
                      </a:r>
                      <a:r>
                        <a:rPr lang="en-US" sz="2000" b="0" dirty="0"/>
                        <a:t> </a:t>
                      </a:r>
                      <a:r>
                        <a:rPr lang="en-US" sz="2000" b="0" dirty="0">
                          <a:solidFill>
                            <a:schemeClr val="accent5"/>
                          </a:solidFill>
                        </a:rPr>
                        <a:t>number</a:t>
                      </a:r>
                      <a:r>
                        <a:rPr lang="en-US" sz="2000" b="0" dirty="0"/>
                        <a:t> * number;</a:t>
                      </a:r>
                    </a:p>
                    <a:p>
                      <a:r>
                        <a:rPr lang="en-US" sz="2000" b="0" dirty="0"/>
                        <a:t> } </a:t>
                      </a:r>
                    </a:p>
                    <a:p>
                      <a:r>
                        <a:rPr lang="en-US" sz="2000" b="0" dirty="0" err="1">
                          <a:solidFill>
                            <a:srgbClr val="DC5924"/>
                          </a:solidFill>
                        </a:rPr>
                        <a:t>console.</a:t>
                      </a:r>
                      <a:r>
                        <a:rPr lang="en-US" sz="2000" b="0" dirty="0" err="1">
                          <a:solidFill>
                            <a:srgbClr val="4FFFF6"/>
                          </a:solidFill>
                        </a:rPr>
                        <a:t>log</a:t>
                      </a:r>
                      <a:r>
                        <a:rPr lang="en-US" sz="2000" b="0" dirty="0"/>
                        <a:t>(</a:t>
                      </a:r>
                      <a:r>
                        <a:rPr lang="en-US" sz="2000" b="0" dirty="0">
                          <a:solidFill>
                            <a:srgbClr val="DC5924"/>
                          </a:solidFill>
                        </a:rPr>
                        <a:t>square</a:t>
                      </a:r>
                      <a:r>
                        <a:rPr lang="en-US" sz="2000" b="0" dirty="0"/>
                        <a:t>(</a:t>
                      </a:r>
                      <a:r>
                        <a:rPr lang="en-US" sz="2000" b="0" dirty="0">
                          <a:solidFill>
                            <a:srgbClr val="DC5924"/>
                          </a:solidFill>
                        </a:rPr>
                        <a:t>5</a:t>
                      </a:r>
                      <a:r>
                        <a:rPr lang="en-US" sz="2000" b="0" dirty="0"/>
                        <a:t>));</a:t>
                      </a:r>
                    </a:p>
                    <a:p>
                      <a:r>
                        <a:rPr lang="en-US" sz="2000" b="0" dirty="0">
                          <a:solidFill>
                            <a:schemeClr val="bg1">
                              <a:lumMod val="65000"/>
                            </a:schemeClr>
                          </a:solidFill>
                        </a:rPr>
                        <a:t> // Output: 25.</a:t>
                      </a:r>
                    </a:p>
                    <a:p>
                      <a:endParaRPr lang="en-US" sz="2000" b="0" dirty="0"/>
                    </a:p>
                  </a:txBody>
                  <a:tcPr>
                    <a:solidFill>
                      <a:srgbClr val="000000"/>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2019145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152718"/>
            <a:ext cx="7620000" cy="1318047"/>
          </a:xfrm>
        </p:spPr>
        <p:txBody>
          <a:bodyPr>
            <a:normAutofit/>
          </a:bodyPr>
          <a:lstStyle/>
          <a:p>
            <a:pPr algn="l"/>
            <a:r>
              <a:rPr lang="en-US" dirty="0" err="1"/>
              <a:t>Js</a:t>
            </a:r>
            <a:r>
              <a:rPr lang="en-US" dirty="0"/>
              <a:t>: Function</a:t>
            </a:r>
            <a:br>
              <a:rPr lang="en-US" dirty="0"/>
            </a:br>
            <a:r>
              <a:rPr lang="en-US" sz="2800" dirty="0">
                <a:solidFill>
                  <a:srgbClr val="0000FF"/>
                </a:solidFill>
              </a:rPr>
              <a:t>Function Expressions</a:t>
            </a:r>
          </a:p>
        </p:txBody>
      </p:sp>
      <p:sp>
        <p:nvSpPr>
          <p:cNvPr id="3" name="Content Placeholder 2"/>
          <p:cNvSpPr>
            <a:spLocks noGrp="1"/>
          </p:cNvSpPr>
          <p:nvPr>
            <p:ph idx="1"/>
          </p:nvPr>
        </p:nvSpPr>
        <p:spPr>
          <a:xfrm>
            <a:off x="1524001" y="1470764"/>
            <a:ext cx="8957387" cy="5387236"/>
          </a:xfrm>
        </p:spPr>
        <p:txBody>
          <a:bodyPr>
            <a:noAutofit/>
          </a:bodyPr>
          <a:lstStyle/>
          <a:p>
            <a:endParaRPr lang="en-US" sz="2400" dirty="0"/>
          </a:p>
          <a:p>
            <a:endParaRPr lang="en-US" sz="2400" dirty="0"/>
          </a:p>
          <a:p>
            <a:endParaRPr lang="en-US" sz="2400" dirty="0"/>
          </a:p>
          <a:p>
            <a:endParaRPr lang="en-US" sz="2400" dirty="0"/>
          </a:p>
          <a:p>
            <a:r>
              <a:rPr lang="en-US" sz="2400" dirty="0"/>
              <a:t>Also, note function expressions end with a </a:t>
            </a:r>
            <a:r>
              <a:rPr lang="en-US" sz="2400" dirty="0">
                <a:solidFill>
                  <a:srgbClr val="DC5924"/>
                </a:solidFill>
              </a:rPr>
              <a:t>semi-colon </a:t>
            </a:r>
            <a:r>
              <a:rPr lang="en-US" sz="2400" dirty="0"/>
              <a:t>since they are stored in a variable.</a:t>
            </a:r>
          </a:p>
          <a:p>
            <a:pPr marL="342900" indent="-342900">
              <a:buFont typeface="Arial"/>
              <a:buChar char="•"/>
            </a:pPr>
            <a:r>
              <a:rPr lang="en-US" sz="2400" dirty="0"/>
              <a:t>we have primarily been using a type of function expression known as an </a:t>
            </a:r>
            <a:r>
              <a:rPr lang="en-US" sz="2400" dirty="0">
                <a:solidFill>
                  <a:srgbClr val="DC5924"/>
                </a:solidFill>
              </a:rPr>
              <a:t>arrow function</a:t>
            </a:r>
            <a:r>
              <a:rPr lang="en-US" sz="2400" dirty="0"/>
              <a:t>. </a:t>
            </a:r>
          </a:p>
          <a:p>
            <a:pPr marL="342900" indent="-342900">
              <a:buFont typeface="Arial"/>
              <a:buChar char="•"/>
            </a:pPr>
            <a:r>
              <a:rPr lang="en-US" sz="2400" dirty="0">
                <a:solidFill>
                  <a:srgbClr val="DC5924"/>
                </a:solidFill>
              </a:rPr>
              <a:t>Arrow function </a:t>
            </a:r>
            <a:r>
              <a:rPr lang="en-US" sz="2400" dirty="0"/>
              <a:t>syntax is a shorter syntax for a function expression. You can identify arrow functions through the use of parentheses and the arrow token </a:t>
            </a:r>
            <a:r>
              <a:rPr lang="en-US" sz="2400" dirty="0">
                <a:solidFill>
                  <a:srgbClr val="DC5924"/>
                </a:solidFill>
              </a:rPr>
              <a:t>() =&gt;</a:t>
            </a:r>
            <a:r>
              <a:rPr lang="en-US" sz="2400" dirty="0"/>
              <a:t>.</a:t>
            </a:r>
          </a:p>
          <a:p>
            <a:endParaRPr lang="en-US" sz="2400" dirty="0"/>
          </a:p>
          <a:p>
            <a:endParaRPr lang="en-US" sz="2400" dirty="0"/>
          </a:p>
          <a:p>
            <a:pPr algn="just"/>
            <a:endParaRPr lang="en-US" sz="2400" dirty="0">
              <a:solidFill>
                <a:srgbClr val="DC5924"/>
              </a:solidFill>
            </a:endParaRPr>
          </a:p>
        </p:txBody>
      </p:sp>
      <p:graphicFrame>
        <p:nvGraphicFramePr>
          <p:cNvPr id="5" name="Table 4"/>
          <p:cNvGraphicFramePr>
            <a:graphicFrameLocks noGrp="1"/>
          </p:cNvGraphicFramePr>
          <p:nvPr>
            <p:extLst/>
          </p:nvPr>
        </p:nvGraphicFramePr>
        <p:xfrm>
          <a:off x="5748246" y="1276417"/>
          <a:ext cx="4617028" cy="1920240"/>
        </p:xfrm>
        <a:graphic>
          <a:graphicData uri="http://schemas.openxmlformats.org/drawingml/2006/table">
            <a:tbl>
              <a:tblPr firstRow="1" bandRow="1">
                <a:tableStyleId>{5C22544A-7EE6-4342-B048-85BDC9FD1C3A}</a:tableStyleId>
              </a:tblPr>
              <a:tblGrid>
                <a:gridCol w="4617028">
                  <a:extLst>
                    <a:ext uri="{9D8B030D-6E8A-4147-A177-3AD203B41FA5}">
                      <a16:colId xmlns:a16="http://schemas.microsoft.com/office/drawing/2014/main" val="20000"/>
                    </a:ext>
                  </a:extLst>
                </a:gridCol>
              </a:tblGrid>
              <a:tr h="1126700">
                <a:tc>
                  <a:txBody>
                    <a:bodyPr/>
                    <a:lstStyle/>
                    <a:p>
                      <a:r>
                        <a:rPr lang="en-US" sz="2000" b="0" dirty="0" err="1">
                          <a:solidFill>
                            <a:schemeClr val="accent3">
                              <a:lumMod val="60000"/>
                              <a:lumOff val="40000"/>
                            </a:schemeClr>
                          </a:solidFill>
                        </a:rPr>
                        <a:t>Const</a:t>
                      </a:r>
                      <a:r>
                        <a:rPr lang="en-US" sz="2000" b="0" dirty="0">
                          <a:solidFill>
                            <a:schemeClr val="accent3">
                              <a:lumMod val="60000"/>
                              <a:lumOff val="40000"/>
                            </a:schemeClr>
                          </a:solidFill>
                        </a:rPr>
                        <a:t> square</a:t>
                      </a:r>
                      <a:r>
                        <a:rPr lang="en-US" sz="2000" b="0" dirty="0"/>
                        <a:t> = </a:t>
                      </a:r>
                      <a:r>
                        <a:rPr lang="en-US" sz="2000" b="0" dirty="0">
                          <a:solidFill>
                            <a:schemeClr val="accent3">
                              <a:lumMod val="60000"/>
                              <a:lumOff val="40000"/>
                            </a:schemeClr>
                          </a:solidFill>
                        </a:rPr>
                        <a:t>function </a:t>
                      </a:r>
                      <a:r>
                        <a:rPr lang="en-US" sz="2000" b="0" dirty="0"/>
                        <a:t>(</a:t>
                      </a:r>
                      <a:r>
                        <a:rPr lang="en-US" sz="2000" b="0" dirty="0">
                          <a:solidFill>
                            <a:srgbClr val="97A7D0"/>
                          </a:solidFill>
                        </a:rPr>
                        <a:t>number</a:t>
                      </a:r>
                      <a:r>
                        <a:rPr lang="en-US" sz="2000" b="0" dirty="0"/>
                        <a:t>) { </a:t>
                      </a:r>
                    </a:p>
                    <a:p>
                      <a:r>
                        <a:rPr lang="en-US" sz="2000" b="0" dirty="0">
                          <a:solidFill>
                            <a:srgbClr val="97A7D0"/>
                          </a:solidFill>
                        </a:rPr>
                        <a:t>return</a:t>
                      </a:r>
                      <a:r>
                        <a:rPr lang="en-US" sz="2000" b="0" dirty="0"/>
                        <a:t> </a:t>
                      </a:r>
                      <a:r>
                        <a:rPr lang="en-US" sz="2000" b="0" dirty="0">
                          <a:solidFill>
                            <a:schemeClr val="accent5"/>
                          </a:solidFill>
                        </a:rPr>
                        <a:t>number</a:t>
                      </a:r>
                      <a:r>
                        <a:rPr lang="en-US" sz="2000" b="0" dirty="0"/>
                        <a:t> * number;</a:t>
                      </a:r>
                    </a:p>
                    <a:p>
                      <a:r>
                        <a:rPr lang="en-US" sz="2000" b="0" dirty="0"/>
                        <a:t> } ;</a:t>
                      </a:r>
                    </a:p>
                    <a:p>
                      <a:r>
                        <a:rPr lang="en-US" sz="2000" b="0" dirty="0" err="1">
                          <a:solidFill>
                            <a:srgbClr val="DC5924"/>
                          </a:solidFill>
                        </a:rPr>
                        <a:t>console.</a:t>
                      </a:r>
                      <a:r>
                        <a:rPr lang="en-US" sz="2000" b="0" dirty="0" err="1">
                          <a:solidFill>
                            <a:srgbClr val="4FFFF6"/>
                          </a:solidFill>
                        </a:rPr>
                        <a:t>log</a:t>
                      </a:r>
                      <a:r>
                        <a:rPr lang="en-US" sz="2000" b="0" dirty="0"/>
                        <a:t>(</a:t>
                      </a:r>
                      <a:r>
                        <a:rPr lang="en-US" sz="2000" b="0" dirty="0">
                          <a:solidFill>
                            <a:srgbClr val="DC5924"/>
                          </a:solidFill>
                        </a:rPr>
                        <a:t>square</a:t>
                      </a:r>
                      <a:r>
                        <a:rPr lang="en-US" sz="2000" b="0" dirty="0"/>
                        <a:t>(</a:t>
                      </a:r>
                      <a:r>
                        <a:rPr lang="en-US" sz="2000" b="0" dirty="0">
                          <a:solidFill>
                            <a:srgbClr val="DC5924"/>
                          </a:solidFill>
                        </a:rPr>
                        <a:t>5</a:t>
                      </a:r>
                      <a:r>
                        <a:rPr lang="en-US" sz="2000" b="0" dirty="0"/>
                        <a:t>));</a:t>
                      </a:r>
                    </a:p>
                    <a:p>
                      <a:r>
                        <a:rPr lang="en-US" sz="2000" b="0" dirty="0">
                          <a:solidFill>
                            <a:schemeClr val="bg1">
                              <a:lumMod val="65000"/>
                            </a:schemeClr>
                          </a:solidFill>
                        </a:rPr>
                        <a:t> // Output: 25.</a:t>
                      </a:r>
                    </a:p>
                    <a:p>
                      <a:endParaRPr lang="en-US" sz="2000" b="0" dirty="0"/>
                    </a:p>
                  </a:txBody>
                  <a:tcPr>
                    <a:solidFill>
                      <a:srgbClr val="000000"/>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nvPr>
        </p:nvGraphicFramePr>
        <p:xfrm>
          <a:off x="5748246" y="1300142"/>
          <a:ext cx="4617028" cy="1920240"/>
        </p:xfrm>
        <a:graphic>
          <a:graphicData uri="http://schemas.openxmlformats.org/drawingml/2006/table">
            <a:tbl>
              <a:tblPr firstRow="1" bandRow="1">
                <a:tableStyleId>{5C22544A-7EE6-4342-B048-85BDC9FD1C3A}</a:tableStyleId>
              </a:tblPr>
              <a:tblGrid>
                <a:gridCol w="4617028">
                  <a:extLst>
                    <a:ext uri="{9D8B030D-6E8A-4147-A177-3AD203B41FA5}">
                      <a16:colId xmlns:a16="http://schemas.microsoft.com/office/drawing/2014/main" val="20000"/>
                    </a:ext>
                  </a:extLst>
                </a:gridCol>
              </a:tblGrid>
              <a:tr h="1126700">
                <a:tc>
                  <a:txBody>
                    <a:bodyPr/>
                    <a:lstStyle/>
                    <a:p>
                      <a:r>
                        <a:rPr lang="en-US" sz="2000" b="0" dirty="0" err="1">
                          <a:solidFill>
                            <a:schemeClr val="accent3">
                              <a:lumMod val="60000"/>
                              <a:lumOff val="40000"/>
                            </a:schemeClr>
                          </a:solidFill>
                        </a:rPr>
                        <a:t>Const</a:t>
                      </a:r>
                      <a:r>
                        <a:rPr lang="en-US" sz="2000" b="0" dirty="0">
                          <a:solidFill>
                            <a:schemeClr val="accent3">
                              <a:lumMod val="60000"/>
                              <a:lumOff val="40000"/>
                            </a:schemeClr>
                          </a:solidFill>
                        </a:rPr>
                        <a:t> square</a:t>
                      </a:r>
                      <a:r>
                        <a:rPr lang="en-US" sz="2000" b="0" dirty="0"/>
                        <a:t> = </a:t>
                      </a:r>
                      <a:r>
                        <a:rPr lang="en-US" sz="2000" b="0" dirty="0">
                          <a:solidFill>
                            <a:schemeClr val="accent3">
                              <a:lumMod val="60000"/>
                              <a:lumOff val="40000"/>
                            </a:schemeClr>
                          </a:solidFill>
                        </a:rPr>
                        <a:t> </a:t>
                      </a:r>
                      <a:r>
                        <a:rPr lang="en-US" sz="2000" b="0" dirty="0"/>
                        <a:t>(</a:t>
                      </a:r>
                      <a:r>
                        <a:rPr lang="en-US" sz="2000" b="0" dirty="0">
                          <a:solidFill>
                            <a:srgbClr val="97A7D0"/>
                          </a:solidFill>
                        </a:rPr>
                        <a:t>number</a:t>
                      </a:r>
                      <a:r>
                        <a:rPr lang="en-US" sz="2000" b="0" dirty="0"/>
                        <a:t>)</a:t>
                      </a:r>
                      <a:r>
                        <a:rPr lang="en-US" sz="2000" b="0" baseline="0" dirty="0"/>
                        <a:t> =&gt;</a:t>
                      </a:r>
                      <a:r>
                        <a:rPr lang="en-US" sz="2000" b="0" dirty="0"/>
                        <a:t> { </a:t>
                      </a:r>
                    </a:p>
                    <a:p>
                      <a:r>
                        <a:rPr lang="en-US" sz="2000" b="0" dirty="0">
                          <a:solidFill>
                            <a:srgbClr val="97A7D0"/>
                          </a:solidFill>
                        </a:rPr>
                        <a:t>return</a:t>
                      </a:r>
                      <a:r>
                        <a:rPr lang="en-US" sz="2000" b="0" dirty="0"/>
                        <a:t> </a:t>
                      </a:r>
                      <a:r>
                        <a:rPr lang="en-US" sz="2000" b="0" dirty="0">
                          <a:solidFill>
                            <a:schemeClr val="accent5"/>
                          </a:solidFill>
                        </a:rPr>
                        <a:t>number</a:t>
                      </a:r>
                      <a:r>
                        <a:rPr lang="en-US" sz="2000" b="0" dirty="0"/>
                        <a:t> * number;</a:t>
                      </a:r>
                    </a:p>
                    <a:p>
                      <a:r>
                        <a:rPr lang="en-US" sz="2000" b="0" dirty="0"/>
                        <a:t> } ;</a:t>
                      </a:r>
                    </a:p>
                    <a:p>
                      <a:r>
                        <a:rPr lang="en-US" sz="2000" b="0" dirty="0" err="1">
                          <a:solidFill>
                            <a:srgbClr val="DC5924"/>
                          </a:solidFill>
                        </a:rPr>
                        <a:t>console.</a:t>
                      </a:r>
                      <a:r>
                        <a:rPr lang="en-US" sz="2000" b="0" dirty="0" err="1">
                          <a:solidFill>
                            <a:srgbClr val="4FFFF6"/>
                          </a:solidFill>
                        </a:rPr>
                        <a:t>log</a:t>
                      </a:r>
                      <a:r>
                        <a:rPr lang="en-US" sz="2000" b="0" dirty="0"/>
                        <a:t>(</a:t>
                      </a:r>
                      <a:r>
                        <a:rPr lang="en-US" sz="2000" b="0" dirty="0">
                          <a:solidFill>
                            <a:srgbClr val="DC5924"/>
                          </a:solidFill>
                        </a:rPr>
                        <a:t>square</a:t>
                      </a:r>
                      <a:r>
                        <a:rPr lang="en-US" sz="2000" b="0" dirty="0"/>
                        <a:t>(</a:t>
                      </a:r>
                      <a:r>
                        <a:rPr lang="en-US" sz="2000" b="0" dirty="0">
                          <a:solidFill>
                            <a:srgbClr val="DC5924"/>
                          </a:solidFill>
                        </a:rPr>
                        <a:t>5</a:t>
                      </a:r>
                      <a:r>
                        <a:rPr lang="en-US" sz="2000" b="0" dirty="0"/>
                        <a:t>));</a:t>
                      </a:r>
                    </a:p>
                    <a:p>
                      <a:r>
                        <a:rPr lang="en-US" sz="2000" b="0" dirty="0">
                          <a:solidFill>
                            <a:schemeClr val="bg1">
                              <a:lumMod val="65000"/>
                            </a:schemeClr>
                          </a:solidFill>
                        </a:rPr>
                        <a:t> // Output: 25.</a:t>
                      </a:r>
                    </a:p>
                    <a:p>
                      <a:endParaRPr lang="en-US" sz="2000" b="0" dirty="0"/>
                    </a:p>
                  </a:txBody>
                  <a:tcPr>
                    <a:solidFill>
                      <a:srgbClr val="000000"/>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35035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9358</TotalTime>
  <Words>10252</Words>
  <Application>Microsoft Office PowerPoint</Application>
  <PresentationFormat>Widescreen</PresentationFormat>
  <Paragraphs>1153</Paragraphs>
  <Slides>119</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119</vt:i4>
      </vt:variant>
    </vt:vector>
  </HeadingPairs>
  <TitlesOfParts>
    <vt:vector size="125" baseType="lpstr">
      <vt:lpstr>Arial</vt:lpstr>
      <vt:lpstr>Calibri</vt:lpstr>
      <vt:lpstr>Calibri Light</vt:lpstr>
      <vt:lpstr>Wingdings</vt:lpstr>
      <vt:lpstr>Zapf Dingbats</vt:lpstr>
      <vt:lpstr>Office Theme</vt:lpstr>
      <vt:lpstr>Web Development </vt:lpstr>
      <vt:lpstr>PowerPoint Presentation</vt:lpstr>
      <vt:lpstr>JavaScript</vt:lpstr>
      <vt:lpstr>Introduction to JS</vt:lpstr>
      <vt:lpstr>Introduction to JS: Console</vt:lpstr>
      <vt:lpstr>Introduction to JS: Data Types</vt:lpstr>
      <vt:lpstr>Introduction to JS: Data Types</vt:lpstr>
      <vt:lpstr>Introduction to JS: Data Types</vt:lpstr>
      <vt:lpstr>Introduction to JS: Math Operators</vt:lpstr>
      <vt:lpstr>Introduction to JS: Math Operators</vt:lpstr>
      <vt:lpstr>Introduction to JS: Properties</vt:lpstr>
      <vt:lpstr>Introduction to JS: Properties</vt:lpstr>
      <vt:lpstr>Introduction to JS: Built-in Methods</vt:lpstr>
      <vt:lpstr>Introduction to JS: Built-in Methods</vt:lpstr>
      <vt:lpstr>Introduction to JS: Built-in Methods</vt:lpstr>
      <vt:lpstr>Introduction to JS: Built-in Methods</vt:lpstr>
      <vt:lpstr>Introduction to JS: Built-in Methods</vt:lpstr>
      <vt:lpstr>Introduction to JS: Libraries</vt:lpstr>
      <vt:lpstr>Introduction to JS: Libraries</vt:lpstr>
      <vt:lpstr>Introduction to JS: Libraries</vt:lpstr>
      <vt:lpstr>Introduction to JS: Libraries</vt:lpstr>
      <vt:lpstr>Introduction to JS: Libraries</vt:lpstr>
      <vt:lpstr>Introduction to JS: Comment</vt:lpstr>
      <vt:lpstr>Introduction to JS: Review Type and Operators</vt:lpstr>
      <vt:lpstr>PowerPoint Presentation</vt:lpstr>
      <vt:lpstr>Introduction to JS: Variables</vt:lpstr>
      <vt:lpstr>Introduction to JS: Variables Create a Variable: const</vt:lpstr>
      <vt:lpstr>Introduction to JS: Variables Create a Variable: const</vt:lpstr>
      <vt:lpstr>Introduction to JS: Variables Create a Variable: const</vt:lpstr>
      <vt:lpstr>Introduction to JS: Variables Create a Variable: let</vt:lpstr>
      <vt:lpstr>Introduction to JS: Variables Create a Variable: let</vt:lpstr>
      <vt:lpstr>Introduction to JS: Variables Create a Variable: Let</vt:lpstr>
      <vt:lpstr>Introduction to JS: Variables Create a Variable: Undefined</vt:lpstr>
      <vt:lpstr>Introduction to JS: Variables Create a Variable: Undefined</vt:lpstr>
      <vt:lpstr>Introduction to JS: Variables Mathematical Assignment operators</vt:lpstr>
      <vt:lpstr>Introduction to JS: Variables Mathematical Assignment operators</vt:lpstr>
      <vt:lpstr>Introduction to JS: Variables Mathematical Assignment operators</vt:lpstr>
      <vt:lpstr>Introduction to JS: Variables Mathematical Assignment operators</vt:lpstr>
      <vt:lpstr>Introduction to JS: Variables String Interpolation</vt:lpstr>
      <vt:lpstr>Introduction to JS: Variables String Interpolation</vt:lpstr>
      <vt:lpstr>Introduction to JS: Variables String Interpolation</vt:lpstr>
      <vt:lpstr>Introduction to JS: Variables String Interpolation II</vt:lpstr>
      <vt:lpstr>Introduction to JS: Variables String Interpolation II</vt:lpstr>
      <vt:lpstr>Introduction to JS: Variables String Interpolation II</vt:lpstr>
      <vt:lpstr>Introduction to JS: Review Variables </vt:lpstr>
      <vt:lpstr>PowerPoint Presentation</vt:lpstr>
      <vt:lpstr>JS: Control Flow </vt:lpstr>
      <vt:lpstr>JS: Control Flow </vt:lpstr>
      <vt:lpstr>JS: Control Flow </vt:lpstr>
      <vt:lpstr>JS: Control Flow </vt:lpstr>
      <vt:lpstr>JS: Control Flow </vt:lpstr>
      <vt:lpstr>Js: Control flow if/else Statement</vt:lpstr>
      <vt:lpstr>Js: Control flow if/else Statement</vt:lpstr>
      <vt:lpstr>Js: Control flow if/else Statement</vt:lpstr>
      <vt:lpstr>Js: Control flow True and False Values</vt:lpstr>
      <vt:lpstr>Js: Control flow True and False Values</vt:lpstr>
      <vt:lpstr>Js: Control flow True and False Values</vt:lpstr>
      <vt:lpstr>Js: Control flow True and False Values</vt:lpstr>
      <vt:lpstr>Js: Control flow True and False Values</vt:lpstr>
      <vt:lpstr>Js: Control flow True and False Values</vt:lpstr>
      <vt:lpstr>Js: Control flow Comparison Operators</vt:lpstr>
      <vt:lpstr>Js: Control flow Comparison Operators</vt:lpstr>
      <vt:lpstr>Js: Control flow Comparison Operators</vt:lpstr>
      <vt:lpstr>Js: Control flow Comparison Operators</vt:lpstr>
      <vt:lpstr>Js: Control flow else if Statement </vt:lpstr>
      <vt:lpstr>Js: Control flow else if Statement </vt:lpstr>
      <vt:lpstr>Js: Control flow Logical Operators</vt:lpstr>
      <vt:lpstr>Js: Control flow Logical Operators</vt:lpstr>
      <vt:lpstr>Js: Control flow Switch Statement</vt:lpstr>
      <vt:lpstr>Js: Control flow Switch Statement</vt:lpstr>
      <vt:lpstr>Js: Control flow Switch Statement</vt:lpstr>
      <vt:lpstr>Js: Control flow Switch Statement</vt:lpstr>
      <vt:lpstr>Js: Control flow Ternary Operator</vt:lpstr>
      <vt:lpstr>Js: Control flow Ternary Operator</vt:lpstr>
      <vt:lpstr>Js: Control flow Ternary Operator</vt:lpstr>
      <vt:lpstr>Js: Control flow Review</vt:lpstr>
      <vt:lpstr>Js: Control flow Review</vt:lpstr>
      <vt:lpstr>PowerPoint Presentation</vt:lpstr>
      <vt:lpstr>Js: Function</vt:lpstr>
      <vt:lpstr>Js: Function </vt:lpstr>
      <vt:lpstr>Js: Function </vt:lpstr>
      <vt:lpstr>Js: Function</vt:lpstr>
      <vt:lpstr>Js: Function Parameters</vt:lpstr>
      <vt:lpstr>PowerPoint Presentation</vt:lpstr>
      <vt:lpstr>Js: Function Parameter </vt:lpstr>
      <vt:lpstr>Result </vt:lpstr>
      <vt:lpstr>PowerPoint Presentation</vt:lpstr>
      <vt:lpstr>JS: Functions Return</vt:lpstr>
      <vt:lpstr>PowerPoint Presentation</vt:lpstr>
      <vt:lpstr>Js: Function Return</vt:lpstr>
      <vt:lpstr>Js: Function Return</vt:lpstr>
      <vt:lpstr>Js: Function Return</vt:lpstr>
      <vt:lpstr>Js: Function Return</vt:lpstr>
      <vt:lpstr>Js: Function Return</vt:lpstr>
      <vt:lpstr>Js: Function Return</vt:lpstr>
      <vt:lpstr>PowerPoint Presentation</vt:lpstr>
      <vt:lpstr>Js: Function Function Declarations</vt:lpstr>
      <vt:lpstr>Js: Function Function Expressions</vt:lpstr>
      <vt:lpstr>Js: Function Function Expressions</vt:lpstr>
      <vt:lpstr>Js: Function Arrow Function</vt:lpstr>
      <vt:lpstr>Js: Function Arrow Function</vt:lpstr>
      <vt:lpstr>Js: Function Arrow Function</vt:lpstr>
      <vt:lpstr>Js: Function Arrow Function</vt:lpstr>
      <vt:lpstr>JS: Review Function </vt:lpstr>
      <vt:lpstr>PowerPoint Presentation</vt:lpstr>
      <vt:lpstr>JS: Scope</vt:lpstr>
      <vt:lpstr>JS: Scope</vt:lpstr>
      <vt:lpstr>JS: Scope Global Scope</vt:lpstr>
      <vt:lpstr>JS: Scope Global Scope</vt:lpstr>
      <vt:lpstr>JS: Scope Global Scope</vt:lpstr>
      <vt:lpstr>JS: Scope Block Scope</vt:lpstr>
      <vt:lpstr>JS: Scope Block Scope</vt:lpstr>
      <vt:lpstr>JS: Scope Block Scope</vt:lpstr>
      <vt:lpstr>JS: Scope Block Scope</vt:lpstr>
      <vt:lpstr>JS: Scope Block Scope</vt:lpstr>
      <vt:lpstr>JS: Scope Block Scope</vt:lpstr>
      <vt:lpstr>JS: Review Scope</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Youssef</dc:creator>
  <cp:lastModifiedBy>F A</cp:lastModifiedBy>
  <cp:revision>532</cp:revision>
  <dcterms:created xsi:type="dcterms:W3CDTF">2016-02-04T21:14:10Z</dcterms:created>
  <dcterms:modified xsi:type="dcterms:W3CDTF">2019-02-01T22:43:58Z</dcterms:modified>
</cp:coreProperties>
</file>