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2139664"/>
            <a:ext cx="8251065" cy="509114"/>
          </a:xfrm>
          <a:prstGeom prst="rect">
            <a:avLst/>
          </a:prstGeom>
        </p:spPr>
        <p:txBody>
          <a:bodyPr vert="horz" wrap="square" lIns="0" tIns="16510" rIns="0" bIns="0" rtlCol="0">
            <a:spAutoFit/>
          </a:bodyPr>
          <a:lstStyle/>
          <a:p>
            <a:pPr marL="3213735">
              <a:lnSpc>
                <a:spcPct val="100000"/>
              </a:lnSpc>
              <a:spcBef>
                <a:spcPts val="130"/>
              </a:spcBef>
            </a:pPr>
            <a:r>
              <a:rPr lang="en-US" spc="15" dirty="0">
                <a:latin typeface="Arial" panose="020B0604020202020204" pitchFamily="34" charset="0"/>
                <a:cs typeface="Arial" panose="020B0604020202020204" pitchFamily="34" charset="0"/>
              </a:rPr>
              <a:t>Shaik Hamad Nabi Saheb</a:t>
            </a:r>
            <a:endParaRPr spc="15" dirty="0">
              <a:latin typeface="Arial" panose="020B0604020202020204" pitchFamily="34" charset="0"/>
              <a:cs typeface="Arial" panose="020B0604020202020204" pitchFamily="34" charset="0"/>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439400" y="5105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38150" y="1905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291334" y="5638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18322" y="209493"/>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2" name="TextBox 11">
            <a:extLst>
              <a:ext uri="{FF2B5EF4-FFF2-40B4-BE49-F238E27FC236}">
                <a16:creationId xmlns:a16="http://schemas.microsoft.com/office/drawing/2014/main" id="{D019BE0F-550C-458C-BB2B-356E3F96320A}"/>
              </a:ext>
            </a:extLst>
          </p:cNvPr>
          <p:cNvSpPr txBox="1"/>
          <p:nvPr/>
        </p:nvSpPr>
        <p:spPr>
          <a:xfrm>
            <a:off x="828675" y="967683"/>
            <a:ext cx="10220325" cy="5159810"/>
          </a:xfrm>
          <a:prstGeom prst="rect">
            <a:avLst/>
          </a:prstGeom>
          <a:noFill/>
        </p:spPr>
        <p:txBody>
          <a:bodyPr wrap="square" rtlCol="0">
            <a:spAutoFit/>
          </a:bodyPr>
          <a:lstStyle/>
          <a:p>
            <a:pPr>
              <a:lnSpc>
                <a:spcPct val="150000"/>
              </a:lnSpc>
            </a:pPr>
            <a:r>
              <a:rPr lang="en-US" sz="2200" b="1" u="sng" dirty="0">
                <a:latin typeface="Arial" panose="020B0604020202020204" pitchFamily="34" charset="0"/>
                <a:cs typeface="Arial" panose="020B0604020202020204" pitchFamily="34" charset="0"/>
              </a:rPr>
              <a:t>Project Overview</a:t>
            </a:r>
          </a:p>
          <a:p>
            <a:pPr>
              <a:lnSpc>
                <a:spcPct val="150000"/>
              </a:lnSpc>
            </a:pPr>
            <a:r>
              <a:rPr lang="en-US" sz="2000" dirty="0">
                <a:latin typeface="Arial" panose="020B0604020202020204" pitchFamily="34" charset="0"/>
                <a:cs typeface="Arial" panose="020B0604020202020204" pitchFamily="34" charset="0"/>
              </a:rPr>
              <a:t>Keylogger is a Python - based application designed to capture and log user keystrokes, storing them in a text file until the user manually stops the logging </a:t>
            </a:r>
            <a:r>
              <a:rPr lang="en-US" sz="2000" dirty="0" err="1">
                <a:latin typeface="Arial" panose="020B0604020202020204" pitchFamily="34" charset="0"/>
                <a:cs typeface="Arial" panose="020B0604020202020204" pitchFamily="34" charset="0"/>
              </a:rPr>
              <a:t>process.This</a:t>
            </a:r>
            <a:r>
              <a:rPr lang="en-US" sz="2000" dirty="0">
                <a:latin typeface="Arial" panose="020B0604020202020204" pitchFamily="34" charset="0"/>
                <a:cs typeface="Arial" panose="020B0604020202020204" pitchFamily="34" charset="0"/>
              </a:rPr>
              <a:t> tool runs unobtrusively in the background and ensures data security and ethical usage.</a:t>
            </a:r>
          </a:p>
          <a:p>
            <a:pPr>
              <a:lnSpc>
                <a:spcPct val="150000"/>
              </a:lnSpc>
            </a:pPr>
            <a:r>
              <a:rPr lang="en-US" sz="2000" b="1" u="sng" dirty="0">
                <a:latin typeface="Arial" panose="020B0604020202020204" pitchFamily="34" charset="0"/>
                <a:cs typeface="Arial" panose="020B0604020202020204" pitchFamily="34" charset="0"/>
              </a:rPr>
              <a:t>Key Components</a:t>
            </a:r>
          </a:p>
          <a:p>
            <a:pPr>
              <a:lnSpc>
                <a:spcPct val="150000"/>
              </a:lnSpc>
              <a:buFont typeface="+mj-lt"/>
              <a:buAutoNum type="arabicPeriod"/>
            </a:pPr>
            <a:r>
              <a:rPr lang="en-US" sz="2000" b="1" dirty="0">
                <a:latin typeface="Arial" panose="020B0604020202020204" pitchFamily="34" charset="0"/>
                <a:cs typeface="Arial" panose="020B0604020202020204" pitchFamily="34" charset="0"/>
              </a:rPr>
              <a:t>Keystroke Capture</a:t>
            </a:r>
            <a:r>
              <a:rPr lang="en-US" sz="2000" dirty="0">
                <a:latin typeface="Arial" panose="020B0604020202020204" pitchFamily="34" charset="0"/>
                <a:cs typeface="Arial" panose="020B0604020202020204" pitchFamily="34" charset="0"/>
              </a:rPr>
              <a:t>: Real-time logging of all keystrokes.</a:t>
            </a:r>
          </a:p>
          <a:p>
            <a:pPr>
              <a:lnSpc>
                <a:spcPct val="150000"/>
              </a:lnSpc>
              <a:buFont typeface="+mj-lt"/>
              <a:buAutoNum type="arabicPeriod"/>
            </a:pPr>
            <a:r>
              <a:rPr lang="en-US" sz="2000" b="1" dirty="0">
                <a:latin typeface="Arial" panose="020B0604020202020204" pitchFamily="34" charset="0"/>
                <a:cs typeface="Arial" panose="020B0604020202020204" pitchFamily="34" charset="0"/>
              </a:rPr>
              <a:t>Background Operation</a:t>
            </a:r>
            <a:r>
              <a:rPr lang="en-US" sz="2000" dirty="0">
                <a:latin typeface="Arial" panose="020B0604020202020204" pitchFamily="34" charset="0"/>
                <a:cs typeface="Arial" panose="020B0604020202020204" pitchFamily="34" charset="0"/>
              </a:rPr>
              <a:t>: Runs without interfering with user activities.</a:t>
            </a:r>
          </a:p>
          <a:p>
            <a:pPr>
              <a:lnSpc>
                <a:spcPct val="150000"/>
              </a:lnSpc>
              <a:buFont typeface="+mj-lt"/>
              <a:buAutoNum type="arabicPeriod"/>
            </a:pPr>
            <a:r>
              <a:rPr lang="en-US" sz="2000" b="1" dirty="0">
                <a:latin typeface="Arial" panose="020B0604020202020204" pitchFamily="34" charset="0"/>
                <a:cs typeface="Arial" panose="020B0604020202020204" pitchFamily="34" charset="0"/>
              </a:rPr>
              <a:t>Stop Mechanism</a:t>
            </a:r>
            <a:r>
              <a:rPr lang="en-US" sz="2000" dirty="0">
                <a:latin typeface="Arial" panose="020B0604020202020204" pitchFamily="34" charset="0"/>
                <a:cs typeface="Arial" panose="020B0604020202020204" pitchFamily="34" charset="0"/>
              </a:rPr>
              <a:t>: User can stop logging by pressing a designated stop button.</a:t>
            </a:r>
          </a:p>
          <a:p>
            <a:pPr>
              <a:lnSpc>
                <a:spcPct val="150000"/>
              </a:lnSpc>
              <a:buFont typeface="+mj-lt"/>
              <a:buAutoNum type="arabicPeriod"/>
            </a:pPr>
            <a:r>
              <a:rPr lang="en-US" sz="2000" b="1" dirty="0">
                <a:latin typeface="Arial" panose="020B0604020202020204" pitchFamily="34" charset="0"/>
                <a:cs typeface="Arial" panose="020B0604020202020204" pitchFamily="34" charset="0"/>
              </a:rPr>
              <a:t>Data Storage</a:t>
            </a:r>
            <a:r>
              <a:rPr lang="en-US" sz="2000" dirty="0">
                <a:latin typeface="Arial" panose="020B0604020202020204" pitchFamily="34" charset="0"/>
                <a:cs typeface="Arial" panose="020B0604020202020204" pitchFamily="34" charset="0"/>
              </a:rPr>
              <a:t>: Logs stored securely in a text file.</a:t>
            </a:r>
          </a:p>
          <a:p>
            <a:pPr>
              <a:lnSpc>
                <a:spcPct val="150000"/>
              </a:lnSpc>
              <a:buFont typeface="+mj-lt"/>
              <a:buAutoNum type="arabicPeriod"/>
            </a:pPr>
            <a:r>
              <a:rPr lang="en-US" sz="2000" b="1" dirty="0">
                <a:latin typeface="Arial" panose="020B0604020202020204" pitchFamily="34" charset="0"/>
                <a:cs typeface="Arial" panose="020B0604020202020204" pitchFamily="34" charset="0"/>
              </a:rPr>
              <a:t>User Interface</a:t>
            </a:r>
            <a:r>
              <a:rPr lang="en-US" sz="2000" dirty="0">
                <a:latin typeface="Arial" panose="020B0604020202020204" pitchFamily="34" charset="0"/>
                <a:cs typeface="Arial" panose="020B0604020202020204" pitchFamily="34" charset="0"/>
              </a:rPr>
              <a:t>: Simple start and stop buttons with status indicator.</a:t>
            </a:r>
          </a:p>
          <a:p>
            <a:pPr>
              <a:lnSpc>
                <a:spcPct val="150000"/>
              </a:lnSpc>
              <a:buFont typeface="+mj-lt"/>
              <a:buAutoNum type="arabicPeriod"/>
            </a:pPr>
            <a:r>
              <a:rPr lang="en-US" sz="2000" b="1" dirty="0">
                <a:latin typeface="Arial" panose="020B0604020202020204" pitchFamily="34" charset="0"/>
                <a:cs typeface="Arial" panose="020B0604020202020204" pitchFamily="34" charset="0"/>
              </a:rPr>
              <a:t>Security Measures</a:t>
            </a:r>
            <a:r>
              <a:rPr lang="en-US" sz="2000" dirty="0">
                <a:latin typeface="Arial" panose="020B0604020202020204" pitchFamily="34" charset="0"/>
                <a:cs typeface="Arial" panose="020B0604020202020204" pitchFamily="34" charset="0"/>
              </a:rPr>
              <a:t>: Ensures data encryption and privacy.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9817" y="4594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55919" y="250304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8F1A0747-A6AE-4E71-AD70-6CF0641254E6}"/>
              </a:ext>
            </a:extLst>
          </p:cNvPr>
          <p:cNvSpPr txBox="1"/>
          <p:nvPr/>
        </p:nvSpPr>
        <p:spPr>
          <a:xfrm>
            <a:off x="1254126" y="2336586"/>
            <a:ext cx="7762874"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Keylogger : Secure Keystroke Monitoring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6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8F28D3C-4011-4C85-8C45-3E67FC69CBCE}"/>
              </a:ext>
            </a:extLst>
          </p:cNvPr>
          <p:cNvSpPr txBox="1"/>
          <p:nvPr/>
        </p:nvSpPr>
        <p:spPr>
          <a:xfrm>
            <a:off x="1470752" y="1733101"/>
            <a:ext cx="8709265" cy="3477875"/>
          </a:xfrm>
          <a:prstGeom prst="rect">
            <a:avLst/>
          </a:prstGeom>
          <a:noFill/>
        </p:spPr>
        <p:txBody>
          <a:bodyPr wrap="square" rtlCol="0">
            <a:spAutoFit/>
          </a:bodyPr>
          <a:lstStyle/>
          <a:p>
            <a:pPr algn="just"/>
            <a:r>
              <a:rPr lang="en-US" sz="2200" dirty="0">
                <a:latin typeface="Arial" panose="020B0604020202020204" pitchFamily="34" charset="0"/>
                <a:cs typeface="Arial" panose="020B0604020202020204" pitchFamily="34" charset="0"/>
              </a:rPr>
              <a:t>We will begin by introducing Keylogger, outlining its purpose and objectives. Next, we will analyze functional and non-functional requirements, including ethical considerations. The design phase will focus on system architecture and user interface. Implementation will cover coding the Keylogger and stop mechanism, ensuring background operation. Comprehensive testing will be conducted to ensure reliability. Detailed documentation, including user guides and technical details, will be prepared. Finally, we will review, incorporate feedback, deploy the application with security measures, and conclude with a project summary and future plans.</a:t>
            </a:r>
          </a:p>
        </p:txBody>
      </p:sp>
      <p:sp>
        <p:nvSpPr>
          <p:cNvPr id="24" name="object 15">
            <a:extLst>
              <a:ext uri="{FF2B5EF4-FFF2-40B4-BE49-F238E27FC236}">
                <a16:creationId xmlns:a16="http://schemas.microsoft.com/office/drawing/2014/main" id="{B48B0B61-73E6-4A67-AA1E-FACC9BB2925F}"/>
              </a:ext>
            </a:extLst>
          </p:cNvPr>
          <p:cNvSpPr/>
          <p:nvPr/>
        </p:nvSpPr>
        <p:spPr>
          <a:xfrm>
            <a:off x="934939" y="206609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43000" y="213040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99E8E50-E95E-44E0-AC54-5A9F4E33D587}"/>
              </a:ext>
            </a:extLst>
          </p:cNvPr>
          <p:cNvSpPr txBox="1"/>
          <p:nvPr/>
        </p:nvSpPr>
        <p:spPr>
          <a:xfrm>
            <a:off x="1676401" y="1828800"/>
            <a:ext cx="6553200" cy="1107996"/>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Develop a Python-based Keylogger to capture and log keystrokes until manually stopped, ensuring security, privacy, and ethical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60814"/>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361950" y="213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52503" y="852554"/>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A5D0EE1-5ADC-4AC5-97B0-260894500260}"/>
              </a:ext>
            </a:extLst>
          </p:cNvPr>
          <p:cNvSpPr txBox="1"/>
          <p:nvPr/>
        </p:nvSpPr>
        <p:spPr>
          <a:xfrm>
            <a:off x="838200" y="1879833"/>
            <a:ext cx="8848725" cy="2462213"/>
          </a:xfrm>
          <a:prstGeom prst="rect">
            <a:avLst/>
          </a:prstGeom>
          <a:noFill/>
        </p:spPr>
        <p:txBody>
          <a:bodyPr wrap="square" rtlCol="0">
            <a:spAutoFit/>
          </a:bodyPr>
          <a:lstStyle/>
          <a:p>
            <a:pPr algn="just"/>
            <a:r>
              <a:rPr lang="en-US" sz="2200" dirty="0">
                <a:latin typeface="Arial" panose="020B0604020202020204" pitchFamily="34" charset="0"/>
                <a:cs typeface="Arial" panose="020B0604020202020204" pitchFamily="34" charset="0"/>
              </a:rPr>
              <a:t>Keylogger is a Python-based keystroke monitoring tool designed to discreetly capture user inputs. Emphasizing security, privacy, and ethical usage, it operates in the background, recording keystrokes until manually stopped. Its user-friendly interface includes start/stop functionality, and robust data storage ensures reliable tracking. Thorough testing and documentation guarantee transparency and reliability in keystroke monitoring.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55332" y="11997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55333" y="229327"/>
            <a:ext cx="8388668" cy="50911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3" name="TextBox 12">
            <a:extLst>
              <a:ext uri="{FF2B5EF4-FFF2-40B4-BE49-F238E27FC236}">
                <a16:creationId xmlns:a16="http://schemas.microsoft.com/office/drawing/2014/main" id="{D17C931D-6F31-4696-9249-27D6FDBFB820}"/>
              </a:ext>
            </a:extLst>
          </p:cNvPr>
          <p:cNvSpPr txBox="1"/>
          <p:nvPr/>
        </p:nvSpPr>
        <p:spPr>
          <a:xfrm>
            <a:off x="609600" y="1824687"/>
            <a:ext cx="9144000" cy="4651979"/>
          </a:xfrm>
          <a:prstGeom prst="rect">
            <a:avLst/>
          </a:prstGeom>
          <a:noFill/>
        </p:spPr>
        <p:txBody>
          <a:bodyPr wrap="square" rtlCol="0">
            <a:spAutoFit/>
          </a:bodyPr>
          <a:lstStyle/>
          <a:p>
            <a:pPr lvl="1">
              <a:lnSpc>
                <a:spcPct val="150000"/>
              </a:lnSpc>
            </a:pPr>
            <a:r>
              <a:rPr lang="en-US" sz="2000" dirty="0">
                <a:latin typeface="Arial" panose="020B0604020202020204" pitchFamily="34" charset="0"/>
                <a:cs typeface="Arial" panose="020B0604020202020204" pitchFamily="34" charset="0"/>
              </a:rPr>
              <a:t>1. </a:t>
            </a:r>
            <a:r>
              <a:rPr lang="en-US" sz="2000" b="1" dirty="0">
                <a:latin typeface="Arial" panose="020B0604020202020204" pitchFamily="34" charset="0"/>
                <a:cs typeface="Arial" panose="020B0604020202020204" pitchFamily="34" charset="0"/>
              </a:rPr>
              <a:t>System Administrators</a:t>
            </a:r>
            <a:r>
              <a:rPr lang="en-US" sz="1900" b="1" dirty="0">
                <a:latin typeface="Arial" panose="020B0604020202020204" pitchFamily="34" charset="0"/>
                <a:cs typeface="Arial" panose="020B0604020202020204" pitchFamily="34" charset="0"/>
              </a:rPr>
              <a:t>:</a:t>
            </a:r>
            <a:r>
              <a:rPr lang="en-US" sz="1900" dirty="0">
                <a:latin typeface="Arial" panose="020B0604020202020204" pitchFamily="34" charset="0"/>
                <a:cs typeface="Arial" panose="020B0604020202020204" pitchFamily="34" charset="0"/>
              </a:rPr>
              <a:t> Monitoring user activity for security purposes within an organization.</a:t>
            </a:r>
          </a:p>
          <a:p>
            <a:pPr lvl="1">
              <a:lnSpc>
                <a:spcPct val="150000"/>
              </a:lnSpc>
            </a:pPr>
            <a:r>
              <a:rPr lang="en-US" sz="2000" dirty="0">
                <a:latin typeface="Arial" panose="020B0604020202020204" pitchFamily="34" charset="0"/>
                <a:cs typeface="Arial" panose="020B0604020202020204" pitchFamily="34" charset="0"/>
              </a:rPr>
              <a:t>2. </a:t>
            </a:r>
            <a:r>
              <a:rPr lang="en-US" sz="2000" b="1" dirty="0">
                <a:latin typeface="Arial" panose="020B0604020202020204" pitchFamily="34" charset="0"/>
                <a:cs typeface="Arial" panose="020B0604020202020204" pitchFamily="34" charset="0"/>
              </a:rPr>
              <a:t>Parents or Guardians:</a:t>
            </a:r>
            <a:r>
              <a:rPr lang="en-US" sz="2000"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Supervising their children's online activities to ensure safety.</a:t>
            </a:r>
          </a:p>
          <a:p>
            <a:pPr lvl="1">
              <a:lnSpc>
                <a:spcPct val="150000"/>
              </a:lnSpc>
            </a:pPr>
            <a:r>
              <a:rPr lang="en-US" sz="2000" dirty="0">
                <a:latin typeface="Arial" panose="020B0604020202020204" pitchFamily="34" charset="0"/>
                <a:cs typeface="Arial" panose="020B0604020202020204" pitchFamily="34" charset="0"/>
              </a:rPr>
              <a:t>3. </a:t>
            </a:r>
            <a:r>
              <a:rPr lang="en-US" sz="2000" b="1" dirty="0">
                <a:latin typeface="Arial" panose="020B0604020202020204" pitchFamily="34" charset="0"/>
                <a:cs typeface="Arial" panose="020B0604020202020204" pitchFamily="34" charset="0"/>
              </a:rPr>
              <a:t>Researchers:</a:t>
            </a:r>
            <a:r>
              <a:rPr lang="en-US" sz="2000"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Conducting usability studies or analyzing typing patterns for behavioral research.</a:t>
            </a:r>
          </a:p>
          <a:p>
            <a:pPr lvl="1">
              <a:lnSpc>
                <a:spcPct val="150000"/>
              </a:lnSpc>
            </a:pPr>
            <a:r>
              <a:rPr lang="en-US" sz="2000" dirty="0">
                <a:latin typeface="Arial" panose="020B0604020202020204" pitchFamily="34" charset="0"/>
                <a:cs typeface="Arial" panose="020B0604020202020204" pitchFamily="34" charset="0"/>
              </a:rPr>
              <a:t>4. </a:t>
            </a:r>
            <a:r>
              <a:rPr lang="en-US" sz="2000" b="1" dirty="0">
                <a:latin typeface="Arial" panose="020B0604020202020204" pitchFamily="34" charset="0"/>
                <a:cs typeface="Arial" panose="020B0604020202020204" pitchFamily="34" charset="0"/>
              </a:rPr>
              <a:t>Individuals:</a:t>
            </a:r>
            <a:r>
              <a:rPr lang="en-US" sz="2000"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Concerned about their own typing habits or productivity, wanting to track their own usage.</a:t>
            </a:r>
          </a:p>
          <a:p>
            <a:pPr lvl="1">
              <a:lnSpc>
                <a:spcPct val="150000"/>
              </a:lnSpc>
            </a:pPr>
            <a:r>
              <a:rPr lang="en-US" sz="2000" dirty="0">
                <a:latin typeface="Arial" panose="020B0604020202020204" pitchFamily="34" charset="0"/>
                <a:cs typeface="Arial" panose="020B0604020202020204" pitchFamily="34" charset="0"/>
              </a:rPr>
              <a:t>5. </a:t>
            </a:r>
            <a:r>
              <a:rPr lang="en-US" sz="2000" b="1" dirty="0">
                <a:latin typeface="Arial" panose="020B0604020202020204" pitchFamily="34" charset="0"/>
                <a:cs typeface="Arial" panose="020B0604020202020204" pitchFamily="34" charset="0"/>
              </a:rPr>
              <a:t>Ethical Hackers or Cybersecurity Professionals:</a:t>
            </a:r>
            <a:r>
              <a:rPr lang="en-US" sz="2000"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Testing system vulnerabilities with proper consent to improve security measures.</a:t>
            </a:r>
          </a:p>
        </p:txBody>
      </p:sp>
      <p:sp>
        <p:nvSpPr>
          <p:cNvPr id="15" name="TextBox 14">
            <a:extLst>
              <a:ext uri="{FF2B5EF4-FFF2-40B4-BE49-F238E27FC236}">
                <a16:creationId xmlns:a16="http://schemas.microsoft.com/office/drawing/2014/main" id="{00F670B7-4730-4763-B496-5F3362DF0933}"/>
              </a:ext>
            </a:extLst>
          </p:cNvPr>
          <p:cNvSpPr txBox="1"/>
          <p:nvPr/>
        </p:nvSpPr>
        <p:spPr>
          <a:xfrm>
            <a:off x="1069657" y="1039578"/>
            <a:ext cx="7962665" cy="969496"/>
          </a:xfrm>
          <a:prstGeom prst="rect">
            <a:avLst/>
          </a:prstGeom>
          <a:noFill/>
        </p:spPr>
        <p:txBody>
          <a:bodyPr wrap="square" rtlCol="0">
            <a:spAutoFit/>
          </a:bodyPr>
          <a:lstStyle/>
          <a:p>
            <a:r>
              <a:rPr lang="en-US" sz="1900" b="1" dirty="0">
                <a:latin typeface="Arial" panose="020B0604020202020204" pitchFamily="34" charset="0"/>
                <a:cs typeface="Arial" panose="020B0604020202020204" pitchFamily="34" charset="0"/>
              </a:rPr>
              <a:t>The end users of Keylogger could vary, depending on the intended purpose and ethical considerations. Potential users may include:</a:t>
            </a:r>
          </a:p>
          <a:p>
            <a:endParaRPr lang="en-US" sz="190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2977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45691" y="5200650"/>
            <a:ext cx="31787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428019" y="664817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Rectangle 1">
            <a:extLst>
              <a:ext uri="{FF2B5EF4-FFF2-40B4-BE49-F238E27FC236}">
                <a16:creationId xmlns:a16="http://schemas.microsoft.com/office/drawing/2014/main" id="{C353C5DC-DF21-4B1D-ACFF-9DAC272A3010}"/>
              </a:ext>
            </a:extLst>
          </p:cNvPr>
          <p:cNvSpPr>
            <a:spLocks noChangeArrowheads="1"/>
          </p:cNvSpPr>
          <p:nvPr/>
        </p:nvSpPr>
        <p:spPr bwMode="auto">
          <a:xfrm>
            <a:off x="2819400" y="1433663"/>
            <a:ext cx="7501891"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r>
              <a:rPr kumimoji="0" lang="en-US" altLang="en-US" sz="1800" b="1"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r>
              <a:rPr kumimoji="0" lang="en-US" altLang="en-US" sz="1900" b="0" i="0" u="none" strike="noStrike" cap="none" normalizeH="0" baseline="0" dirty="0">
                <a:ln>
                  <a:noFill/>
                </a:ln>
                <a:solidFill>
                  <a:schemeClr val="tx1"/>
                </a:solidFill>
                <a:effectLst/>
                <a:latin typeface="Arial" panose="020B0604020202020204" pitchFamily="34" charset="0"/>
              </a:rPr>
              <a:t>A Keylogger is a program that captures every keystroke you press on your keyboard. It can be used for malicious purposes like stealing passwords or monitoring someone's activity without their knowledge. While I can't provide a complete solution for this due to ethical concerns, a basic Keylogger would involve: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Monitoring Keystrokes:</a:t>
            </a:r>
            <a:r>
              <a:rPr kumimoji="0" lang="en-US" altLang="en-US" sz="1800" b="0" i="0" u="none" strike="noStrike" cap="none" normalizeH="0" baseline="0" dirty="0">
                <a:ln>
                  <a:noFill/>
                </a:ln>
                <a:solidFill>
                  <a:schemeClr val="tx1"/>
                </a:solidFill>
                <a:effectLst/>
                <a:latin typeface="Arial" panose="020B0604020202020204" pitchFamily="34" charset="0"/>
              </a:rPr>
              <a:t> The program would continuously monitor your key presses using libraries like </a:t>
            </a:r>
            <a:r>
              <a:rPr kumimoji="0" lang="en-US" altLang="en-US" sz="1800" b="0" i="0" u="none" strike="noStrike" cap="none" normalizeH="0" baseline="0" dirty="0" err="1">
                <a:ln>
                  <a:noFill/>
                </a:ln>
                <a:solidFill>
                  <a:schemeClr val="tx1"/>
                </a:solidFill>
                <a:effectLst/>
                <a:latin typeface="Arial" panose="020B0604020202020204" pitchFamily="34" charset="0"/>
              </a:rPr>
              <a:t>pynput</a:t>
            </a:r>
            <a:r>
              <a:rPr kumimoji="0" lang="en-US" altLang="en-US" sz="1800" b="0" i="0" u="none" strike="noStrike" cap="none" normalizeH="0" baseline="0" dirty="0">
                <a:ln>
                  <a:noFill/>
                </a:ln>
                <a:solidFill>
                  <a:schemeClr val="tx1"/>
                </a:solidFill>
                <a:effectLst/>
                <a:latin typeface="Arial" panose="020B0604020202020204" pitchFamily="34" charset="0"/>
              </a:rPr>
              <a:t> in python.</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Storing Keystrokes:</a:t>
            </a:r>
            <a:r>
              <a:rPr kumimoji="0" lang="en-US" altLang="en-US" sz="1800" b="0" i="0" u="none" strike="noStrike" cap="none" normalizeH="0" baseline="0" dirty="0">
                <a:ln>
                  <a:noFill/>
                </a:ln>
                <a:solidFill>
                  <a:schemeClr val="tx1"/>
                </a:solidFill>
                <a:effectLst/>
                <a:latin typeface="Arial" panose="020B0604020202020204" pitchFamily="34" charset="0"/>
              </a:rPr>
              <a:t> Every key pressed would be recorded and stored in a file or sent to a remote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CA5917DC-10A5-447B-BCA8-931E7A36509E}"/>
              </a:ext>
            </a:extLst>
          </p:cNvPr>
          <p:cNvSpPr txBox="1"/>
          <p:nvPr/>
        </p:nvSpPr>
        <p:spPr>
          <a:xfrm>
            <a:off x="909369" y="4982438"/>
            <a:ext cx="8361962" cy="1585049"/>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Proposition:</a:t>
            </a:r>
            <a:r>
              <a:rPr lang="en-US" b="1" dirty="0">
                <a:latin typeface="Arial" panose="020B0604020202020204" pitchFamily="34" charset="0"/>
                <a:cs typeface="Arial" panose="020B0604020202020204" pitchFamily="34" charset="0"/>
              </a:rPr>
              <a:t> </a:t>
            </a:r>
            <a:r>
              <a:rPr lang="en-US" sz="1900" b="1" dirty="0">
                <a:latin typeface="Arial" panose="020B0604020202020204" pitchFamily="34" charset="0"/>
                <a:cs typeface="Arial" panose="020B0604020202020204" pitchFamily="34" charset="0"/>
              </a:rPr>
              <a:t>Respecting User Privacy</a:t>
            </a:r>
            <a:endParaRPr lang="en-US" sz="1900" dirty="0">
              <a:latin typeface="Arial" panose="020B0604020202020204" pitchFamily="34" charset="0"/>
              <a:cs typeface="Arial" panose="020B0604020202020204" pitchFamily="34" charset="0"/>
            </a:endParaRPr>
          </a:p>
          <a:p>
            <a:r>
              <a:rPr lang="en-US" sz="1900" dirty="0">
                <a:latin typeface="Arial" panose="020B0604020202020204" pitchFamily="34" charset="0"/>
                <a:cs typeface="Arial" panose="020B0604020202020204" pitchFamily="34" charset="0"/>
              </a:rPr>
              <a:t>Instead of a Keylogger, here's a more ethical alternative:</a:t>
            </a: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Create a customizable text editor:</a:t>
            </a:r>
            <a:r>
              <a:rPr lang="en-US" sz="1900" dirty="0">
                <a:latin typeface="Arial" panose="020B0604020202020204" pitchFamily="34" charset="0"/>
                <a:cs typeface="Arial" panose="020B0604020202020204" pitchFamily="34" charset="0"/>
              </a:rPr>
              <a:t> This program allows users to type and format text according to their needs. Users can choose font styles, sizes, and alignment. They can also save the formatted text to a 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7615" y="5715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600200" y="20214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176640" y="626924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5356" y="3314636"/>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8A628B65-DA05-4A00-90C0-7EF362531AEE}"/>
              </a:ext>
            </a:extLst>
          </p:cNvPr>
          <p:cNvSpPr txBox="1"/>
          <p:nvPr/>
        </p:nvSpPr>
        <p:spPr>
          <a:xfrm>
            <a:off x="2286000" y="1850172"/>
            <a:ext cx="7810500" cy="4093428"/>
          </a:xfrm>
          <a:prstGeom prst="rect">
            <a:avLst/>
          </a:prstGeom>
          <a:noFill/>
        </p:spPr>
        <p:txBody>
          <a:bodyPr wrap="square" rtlCol="0">
            <a:spAutoFit/>
          </a:bodyPr>
          <a:lstStyle/>
          <a:p>
            <a:r>
              <a:rPr lang="en-US" sz="2000" b="1" u="sng" dirty="0">
                <a:latin typeface="Arial" panose="020B0604020202020204" pitchFamily="34" charset="0"/>
                <a:cs typeface="Arial" panose="020B0604020202020204" pitchFamily="34" charset="0"/>
              </a:rPr>
              <a:t>Legitimate Uses</a:t>
            </a:r>
            <a:r>
              <a:rPr lang="en-US" sz="2000" b="1" dirty="0">
                <a:latin typeface="Arial" panose="020B0604020202020204" pitchFamily="34" charset="0"/>
                <a:cs typeface="Arial" panose="020B0604020202020204" pitchFamily="34" charset="0"/>
              </a:rPr>
              <a:t> (With User Consent):	</a:t>
            </a:r>
          </a:p>
          <a:p>
            <a:r>
              <a:rPr lang="en-US" sz="2000" b="1" dirty="0">
                <a:latin typeface="Arial" panose="020B0604020202020204" pitchFamily="34" charset="0"/>
                <a:cs typeface="Arial" panose="020B0604020202020204" pitchFamily="34" charset="0"/>
              </a:rPr>
              <a:t>		</a:t>
            </a:r>
          </a:p>
          <a:p>
            <a:pPr>
              <a:buFont typeface="Arial" panose="020B0604020202020204" pitchFamily="34" charset="0"/>
              <a:buChar char="•"/>
            </a:pPr>
            <a:r>
              <a:rPr lang="en-US" sz="1900" b="1" dirty="0">
                <a:latin typeface="Arial" panose="020B0604020202020204" pitchFamily="34" charset="0"/>
                <a:cs typeface="Arial" panose="020B0604020202020204" pitchFamily="34" charset="0"/>
              </a:rPr>
              <a:t>Parental Monitoring:</a:t>
            </a:r>
            <a:r>
              <a:rPr lang="en-US" sz="19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Parents can use Keyloggers with their children's knowledge to monitor their online activity and ensure their safety. </a:t>
            </a:r>
          </a:p>
          <a:p>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900" b="1" dirty="0">
                <a:latin typeface="Arial" panose="020B0604020202020204" pitchFamily="34" charset="0"/>
                <a:cs typeface="Arial" panose="020B0604020202020204" pitchFamily="34" charset="0"/>
              </a:rPr>
              <a:t>Employee Monitoring:</a:t>
            </a:r>
            <a:r>
              <a:rPr lang="en-US" sz="19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Some companies use Keyloggers with employee consent to monitor work computer activity. This can help ensure employees are using company resources for work-related purposes and not for personal browsing or social media.</a:t>
            </a:r>
          </a:p>
          <a:p>
            <a:endParaRPr lang="en-US" sz="19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900" b="1" dirty="0">
                <a:latin typeface="Arial" panose="020B0604020202020204" pitchFamily="34" charset="0"/>
                <a:cs typeface="Arial" panose="020B0604020202020204" pitchFamily="34" charset="0"/>
              </a:rPr>
              <a:t>Improving Software:</a:t>
            </a:r>
            <a:r>
              <a:rPr lang="en-US" dirty="0">
                <a:latin typeface="Arial" panose="020B0604020202020204" pitchFamily="34" charset="0"/>
                <a:cs typeface="Arial" panose="020B0604020202020204" pitchFamily="34" charset="0"/>
              </a:rPr>
              <a:t> Developers can use Keyloggers (on their own devices) to track user keystrokes and analyze user behavior while interacting with software. This can help identify areas for improvement in the software's design and functionality.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048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14400" y="1038226"/>
            <a:ext cx="9610724" cy="4683333"/>
          </a:xfrm>
          <a:prstGeom prst="rect">
            <a:avLst/>
          </a:prstGeom>
        </p:spPr>
        <p:txBody>
          <a:bodyPr vert="horz" wrap="square" lIns="0" tIns="12700" rIns="0" bIns="0" rtlCol="0">
            <a:spAutoFit/>
          </a:bodyPr>
          <a:lstStyle/>
          <a:p>
            <a:r>
              <a:rPr lang="en-US" sz="1600" b="1" u="sng" dirty="0">
                <a:solidFill>
                  <a:schemeClr val="accent2"/>
                </a:solidFill>
                <a:latin typeface="Arial" panose="020B0604020202020204" pitchFamily="34" charset="0"/>
                <a:cs typeface="Arial" panose="020B0604020202020204" pitchFamily="34" charset="0"/>
              </a:rPr>
              <a:t>Key Components:</a:t>
            </a:r>
          </a:p>
          <a:p>
            <a:pPr>
              <a:buFont typeface="+mj-lt"/>
              <a:buAutoNum type="arabicPeriod"/>
            </a:pPr>
            <a:r>
              <a:rPr lang="en-US" sz="1680" u="sng" dirty="0">
                <a:latin typeface="Arial" panose="020B0604020202020204" pitchFamily="34" charset="0"/>
                <a:cs typeface="Arial" panose="020B0604020202020204" pitchFamily="34" charset="0"/>
              </a:rPr>
              <a:t>Keystroke Capture Module</a:t>
            </a:r>
          </a:p>
          <a:p>
            <a:pPr lvl="1"/>
            <a:r>
              <a:rPr lang="en-US" sz="1680" dirty="0">
                <a:latin typeface="Arial" panose="020B0604020202020204" pitchFamily="34" charset="0"/>
                <a:cs typeface="Arial" panose="020B0604020202020204" pitchFamily="34" charset="0"/>
              </a:rPr>
              <a:t>Functionality: Captures all keystrokes made by the user.(</a:t>
            </a:r>
            <a:r>
              <a:rPr lang="en-US" sz="1680" dirty="0" err="1">
                <a:latin typeface="Arial" panose="020B0604020202020204" pitchFamily="34" charset="0"/>
                <a:cs typeface="Arial" panose="020B0604020202020204" pitchFamily="34" charset="0"/>
              </a:rPr>
              <a:t>eg.</a:t>
            </a:r>
            <a:r>
              <a:rPr lang="en-US" sz="1680" dirty="0">
                <a:latin typeface="Arial" panose="020B0604020202020204" pitchFamily="34" charset="0"/>
                <a:cs typeface="Arial" panose="020B0604020202020204" pitchFamily="34" charset="0"/>
              </a:rPr>
              <a:t>, Enter, Space, Backspace).</a:t>
            </a:r>
          </a:p>
          <a:p>
            <a:pPr>
              <a:buFont typeface="+mj-lt"/>
              <a:buAutoNum type="arabicPeriod"/>
            </a:pPr>
            <a:r>
              <a:rPr lang="en-US" sz="1680" u="sng" dirty="0">
                <a:latin typeface="Arial" panose="020B0604020202020204" pitchFamily="34" charset="0"/>
                <a:cs typeface="Arial" panose="020B0604020202020204" pitchFamily="34" charset="0"/>
              </a:rPr>
              <a:t>Background Operation</a:t>
            </a:r>
          </a:p>
          <a:p>
            <a:pPr lvl="1"/>
            <a:r>
              <a:rPr lang="en-US" sz="1680" dirty="0">
                <a:latin typeface="Arial" panose="020B0604020202020204" pitchFamily="34" charset="0"/>
                <a:cs typeface="Arial" panose="020B0604020202020204" pitchFamily="34" charset="0"/>
              </a:rPr>
              <a:t>Functionality: Runs unobtrusively without interfering with user activities.</a:t>
            </a:r>
          </a:p>
          <a:p>
            <a:pPr>
              <a:buFont typeface="+mj-lt"/>
              <a:buAutoNum type="arabicPeriod"/>
            </a:pPr>
            <a:r>
              <a:rPr lang="en-US" sz="1680" u="sng" dirty="0">
                <a:latin typeface="Arial" panose="020B0604020202020204" pitchFamily="34" charset="0"/>
                <a:cs typeface="Arial" panose="020B0604020202020204" pitchFamily="34" charset="0"/>
              </a:rPr>
              <a:t>Data Storage</a:t>
            </a:r>
          </a:p>
          <a:p>
            <a:pPr lvl="1"/>
            <a:r>
              <a:rPr lang="en-US" sz="1680" dirty="0">
                <a:latin typeface="Arial" panose="020B0604020202020204" pitchFamily="34" charset="0"/>
                <a:cs typeface="Arial" panose="020B0604020202020204" pitchFamily="34" charset="0"/>
              </a:rPr>
              <a:t>Functionality: Stores captured keystrokes in a secure and readable format.</a:t>
            </a:r>
          </a:p>
          <a:p>
            <a:pPr lvl="1"/>
            <a:r>
              <a:rPr lang="en-US" sz="1680" dirty="0">
                <a:latin typeface="Arial" panose="020B0604020202020204" pitchFamily="34" charset="0"/>
                <a:cs typeface="Arial" panose="020B0604020202020204" pitchFamily="34" charset="0"/>
              </a:rPr>
              <a:t>Details: Saves data in a text file.</a:t>
            </a:r>
          </a:p>
          <a:p>
            <a:pPr>
              <a:buFont typeface="+mj-lt"/>
              <a:buAutoNum type="arabicPeriod"/>
            </a:pPr>
            <a:r>
              <a:rPr lang="en-US" sz="1680" u="sng" dirty="0">
                <a:latin typeface="Arial" panose="020B0604020202020204" pitchFamily="34" charset="0"/>
                <a:cs typeface="Arial" panose="020B0604020202020204" pitchFamily="34" charset="0"/>
              </a:rPr>
              <a:t>Stop Mechanism</a:t>
            </a:r>
          </a:p>
          <a:p>
            <a:pPr lvl="1"/>
            <a:r>
              <a:rPr lang="en-US" sz="1680" dirty="0">
                <a:latin typeface="Arial" panose="020B0604020202020204" pitchFamily="34" charset="0"/>
                <a:cs typeface="Arial" panose="020B0604020202020204" pitchFamily="34" charset="0"/>
              </a:rPr>
              <a:t>Functionality: Allows the user to manually stop the keylogging process.</a:t>
            </a:r>
          </a:p>
          <a:p>
            <a:pPr lvl="0" eaLnBrk="0" fontAlgn="base" hangingPunct="0">
              <a:spcBef>
                <a:spcPct val="0"/>
              </a:spcBef>
              <a:spcAft>
                <a:spcPct val="0"/>
              </a:spcAft>
            </a:pPr>
            <a:r>
              <a:rPr lang="en-US" altLang="en-US" sz="1600" b="1" u="sng" dirty="0">
                <a:solidFill>
                  <a:schemeClr val="accent2"/>
                </a:solidFill>
                <a:latin typeface="Arial" panose="020B0604020202020204" pitchFamily="34" charset="0"/>
                <a:cs typeface="Arial" panose="020B0604020202020204" pitchFamily="34" charset="0"/>
              </a:rPr>
              <a:t>Wireframes</a:t>
            </a:r>
            <a:r>
              <a:rPr lang="en-US" altLang="en-US" sz="1600" b="1" dirty="0">
                <a:latin typeface="Arial" panose="020B0604020202020204" pitchFamily="34" charset="0"/>
                <a:cs typeface="Arial" panose="020B0604020202020204" pitchFamily="34" charset="0"/>
              </a:rPr>
              <a:t>:</a:t>
            </a:r>
          </a:p>
          <a:p>
            <a:pPr lvl="0" eaLnBrk="0" fontAlgn="base" hangingPunct="0">
              <a:spcBef>
                <a:spcPct val="0"/>
              </a:spcBef>
              <a:spcAft>
                <a:spcPct val="0"/>
              </a:spcAft>
            </a:pPr>
            <a:r>
              <a:rPr lang="en-US" altLang="en-US" sz="1600" b="1" u="sng" dirty="0">
                <a:solidFill>
                  <a:schemeClr val="tx2"/>
                </a:solidFill>
                <a:latin typeface="Arial" panose="020B0604020202020204" pitchFamily="34" charset="0"/>
                <a:cs typeface="Arial" panose="020B0604020202020204" pitchFamily="34" charset="0"/>
              </a:rPr>
              <a:t>Main Interface</a:t>
            </a:r>
          </a:p>
          <a:p>
            <a:pPr lvl="1" eaLnBrk="0" fontAlgn="base" hangingPunct="0">
              <a:spcBef>
                <a:spcPct val="0"/>
              </a:spcBef>
              <a:spcAft>
                <a:spcPct val="0"/>
              </a:spcAft>
              <a:buFontTx/>
              <a:buChar char="•"/>
            </a:pPr>
            <a:r>
              <a:rPr lang="en-US" altLang="en-US" sz="1600" b="1" dirty="0">
                <a:latin typeface="Arial" panose="020B0604020202020204" pitchFamily="34" charset="0"/>
                <a:cs typeface="Arial" panose="020B0604020202020204" pitchFamily="34" charset="0"/>
              </a:rPr>
              <a:t>Components</a:t>
            </a:r>
            <a:r>
              <a:rPr lang="en-US" altLang="en-US" sz="1600" dirty="0">
                <a:latin typeface="Arial" panose="020B0604020202020204" pitchFamily="34" charset="0"/>
                <a:cs typeface="Arial" panose="020B0604020202020204" pitchFamily="34" charset="0"/>
              </a:rPr>
              <a:t>:</a:t>
            </a:r>
          </a:p>
          <a:p>
            <a:pPr lvl="2" eaLnBrk="0" fontAlgn="base" hangingPunct="0">
              <a:spcBef>
                <a:spcPct val="0"/>
              </a:spcBef>
              <a:spcAft>
                <a:spcPct val="0"/>
              </a:spcAft>
              <a:buFontTx/>
              <a:buChar char="•"/>
            </a:pPr>
            <a:r>
              <a:rPr lang="en-US" altLang="en-US" sz="1680" u="sng" dirty="0">
                <a:latin typeface="Arial" panose="020B0604020202020204" pitchFamily="34" charset="0"/>
                <a:cs typeface="Arial" panose="020B0604020202020204" pitchFamily="34" charset="0"/>
              </a:rPr>
              <a:t>Start Button</a:t>
            </a:r>
            <a:r>
              <a:rPr lang="en-US" altLang="en-US" sz="1680" dirty="0">
                <a:latin typeface="Arial" panose="020B0604020202020204" pitchFamily="34" charset="0"/>
                <a:cs typeface="Arial" panose="020B0604020202020204" pitchFamily="34" charset="0"/>
              </a:rPr>
              <a:t>: Initiates the keylogging process.</a:t>
            </a:r>
          </a:p>
          <a:p>
            <a:pPr lvl="2" eaLnBrk="0" fontAlgn="base" hangingPunct="0">
              <a:spcBef>
                <a:spcPct val="0"/>
              </a:spcBef>
              <a:spcAft>
                <a:spcPct val="0"/>
              </a:spcAft>
              <a:buFontTx/>
              <a:buChar char="•"/>
            </a:pPr>
            <a:r>
              <a:rPr lang="en-US" altLang="en-US" sz="1680" u="sng" dirty="0">
                <a:latin typeface="Arial" panose="020B0604020202020204" pitchFamily="34" charset="0"/>
                <a:cs typeface="Arial" panose="020B0604020202020204" pitchFamily="34" charset="0"/>
              </a:rPr>
              <a:t>Stop Button</a:t>
            </a:r>
            <a:r>
              <a:rPr lang="en-US" altLang="en-US" sz="1680" dirty="0">
                <a:latin typeface="Arial" panose="020B0604020202020204" pitchFamily="34" charset="0"/>
                <a:cs typeface="Arial" panose="020B0604020202020204" pitchFamily="34" charset="0"/>
              </a:rPr>
              <a:t>: Stops the keylogging process and saves the data.</a:t>
            </a:r>
          </a:p>
          <a:p>
            <a:pPr lvl="2" eaLnBrk="0" fontAlgn="base" hangingPunct="0">
              <a:spcBef>
                <a:spcPct val="0"/>
              </a:spcBef>
              <a:spcAft>
                <a:spcPct val="0"/>
              </a:spcAft>
              <a:buFontTx/>
              <a:buChar char="•"/>
            </a:pPr>
            <a:r>
              <a:rPr lang="en-US" altLang="en-US" sz="1680" u="sng" dirty="0">
                <a:latin typeface="Arial" panose="020B0604020202020204" pitchFamily="34" charset="0"/>
                <a:cs typeface="Arial" panose="020B0604020202020204" pitchFamily="34" charset="0"/>
              </a:rPr>
              <a:t>Status Indicator</a:t>
            </a:r>
            <a:r>
              <a:rPr lang="en-US" altLang="en-US" sz="1680" dirty="0">
                <a:latin typeface="Arial" panose="020B0604020202020204" pitchFamily="34" charset="0"/>
                <a:cs typeface="Arial" panose="020B0604020202020204" pitchFamily="34" charset="0"/>
              </a:rPr>
              <a:t>: Displays the current status (e.g., Running, Stopped).</a:t>
            </a:r>
          </a:p>
          <a:p>
            <a:pPr lvl="0" eaLnBrk="0" fontAlgn="base" hangingPunct="0">
              <a:spcBef>
                <a:spcPct val="0"/>
              </a:spcBef>
              <a:spcAft>
                <a:spcPct val="0"/>
              </a:spcAft>
            </a:pPr>
            <a:r>
              <a:rPr lang="en-US" altLang="en-US" sz="1600" b="1" u="sng" dirty="0">
                <a:solidFill>
                  <a:schemeClr val="tx2"/>
                </a:solidFill>
                <a:latin typeface="Arial" panose="020B0604020202020204" pitchFamily="34" charset="0"/>
                <a:cs typeface="Arial" panose="020B0604020202020204" pitchFamily="34" charset="0"/>
              </a:rPr>
              <a:t>Settings Panel</a:t>
            </a:r>
          </a:p>
          <a:p>
            <a:pPr lvl="1" eaLnBrk="0" fontAlgn="base" hangingPunct="0">
              <a:spcBef>
                <a:spcPct val="0"/>
              </a:spcBef>
              <a:spcAft>
                <a:spcPct val="0"/>
              </a:spcAft>
              <a:buFontTx/>
              <a:buChar char="•"/>
            </a:pPr>
            <a:r>
              <a:rPr lang="en-US" altLang="en-US" sz="1600" b="1" dirty="0">
                <a:latin typeface="Arial" panose="020B0604020202020204" pitchFamily="34" charset="0"/>
                <a:cs typeface="Arial" panose="020B0604020202020204" pitchFamily="34" charset="0"/>
              </a:rPr>
              <a:t>Components:</a:t>
            </a:r>
            <a:r>
              <a:rPr lang="en-US" sz="1800" dirty="0">
                <a:latin typeface="Arial" panose="020B0604020202020204" pitchFamily="34" charset="0"/>
                <a:cs typeface="Arial" panose="020B0604020202020204" pitchFamily="34" charset="0"/>
              </a:rPr>
              <a:t> 	</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05962"/>
          </a:xfrm>
          <a:prstGeom prst="rect">
            <a:avLst/>
          </a:prstGeom>
        </p:spPr>
        <p:txBody>
          <a:bodyPr vert="horz" wrap="square" lIns="0" tIns="13335" rIns="0" bIns="0" rtlCol="0">
            <a:spAutoFit/>
          </a:bodyPr>
          <a:lstStyle/>
          <a:p>
            <a:pPr marL="12700">
              <a:lnSpc>
                <a:spcPct val="100000"/>
              </a:lnSpc>
              <a:spcBef>
                <a:spcPts val="105"/>
              </a:spcBef>
            </a:pPr>
            <a:r>
              <a:rPr sz="4500" b="1" spc="15" dirty="0">
                <a:latin typeface="Trebuchet MS"/>
                <a:cs typeface="Trebuchet MS"/>
              </a:rPr>
              <a:t>M</a:t>
            </a:r>
            <a:r>
              <a:rPr sz="4500" b="1" dirty="0">
                <a:latin typeface="Trebuchet MS"/>
                <a:cs typeface="Trebuchet MS"/>
              </a:rPr>
              <a:t>O</a:t>
            </a:r>
            <a:r>
              <a:rPr sz="4500" b="1" spc="-15" dirty="0">
                <a:latin typeface="Trebuchet MS"/>
                <a:cs typeface="Trebuchet MS"/>
              </a:rPr>
              <a:t>D</a:t>
            </a:r>
            <a:r>
              <a:rPr sz="4500" b="1" spc="-35" dirty="0">
                <a:latin typeface="Trebuchet MS"/>
                <a:cs typeface="Trebuchet MS"/>
              </a:rPr>
              <a:t>E</a:t>
            </a:r>
            <a:r>
              <a:rPr sz="4500" b="1" spc="-30" dirty="0">
                <a:latin typeface="Trebuchet MS"/>
                <a:cs typeface="Trebuchet MS"/>
              </a:rPr>
              <a:t>LL</a:t>
            </a:r>
            <a:r>
              <a:rPr sz="4500" b="1" spc="-5" dirty="0">
                <a:latin typeface="Trebuchet MS"/>
                <a:cs typeface="Trebuchet MS"/>
              </a:rPr>
              <a:t>I</a:t>
            </a:r>
            <a:r>
              <a:rPr sz="4500" b="1" spc="30" dirty="0">
                <a:latin typeface="Trebuchet MS"/>
                <a:cs typeface="Trebuchet MS"/>
              </a:rPr>
              <a:t>N</a:t>
            </a:r>
            <a:r>
              <a:rPr sz="4500" b="1" spc="5" dirty="0">
                <a:latin typeface="Trebuchet MS"/>
                <a:cs typeface="Trebuchet MS"/>
              </a:rPr>
              <a:t>G</a:t>
            </a:r>
            <a:endParaRPr sz="4500" dirty="0">
              <a:latin typeface="Trebuchet MS"/>
              <a:cs typeface="Trebuchet MS"/>
            </a:endParaRPr>
          </a:p>
        </p:txBody>
      </p:sp>
      <p:sp>
        <p:nvSpPr>
          <p:cNvPr id="12" name="TextBox 11">
            <a:extLst>
              <a:ext uri="{FF2B5EF4-FFF2-40B4-BE49-F238E27FC236}">
                <a16:creationId xmlns:a16="http://schemas.microsoft.com/office/drawing/2014/main" id="{3E360528-3BBF-4FEB-892A-C6241BD1078D}"/>
              </a:ext>
            </a:extLst>
          </p:cNvPr>
          <p:cNvSpPr txBox="1"/>
          <p:nvPr/>
        </p:nvSpPr>
        <p:spPr>
          <a:xfrm>
            <a:off x="6020656" y="2979505"/>
            <a:ext cx="914400" cy="914400"/>
          </a:xfrm>
          <a:prstGeom prst="rect">
            <a:avLst/>
          </a:prstGeom>
          <a:noFill/>
        </p:spPr>
        <p:txBody>
          <a:bodyPr wrap="square" rtlCol="0">
            <a:spAutoFit/>
          </a:bodyPr>
          <a:lstStyle/>
          <a:p>
            <a:endParaRPr lang="en-US" dirty="0"/>
          </a:p>
        </p:txBody>
      </p:sp>
      <p:sp>
        <p:nvSpPr>
          <p:cNvPr id="17" name="Rectangle 6">
            <a:extLst>
              <a:ext uri="{FF2B5EF4-FFF2-40B4-BE49-F238E27FC236}">
                <a16:creationId xmlns:a16="http://schemas.microsoft.com/office/drawing/2014/main" id="{CAB53FFA-6E9B-4536-840C-0EDFCF5192DB}"/>
              </a:ext>
            </a:extLst>
          </p:cNvPr>
          <p:cNvSpPr>
            <a:spLocks noChangeArrowheads="1"/>
          </p:cNvSpPr>
          <p:nvPr/>
        </p:nvSpPr>
        <p:spPr bwMode="auto">
          <a:xfrm>
            <a:off x="1143000" y="5584982"/>
            <a:ext cx="9382124"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spcBef>
                <a:spcPct val="0"/>
              </a:spcBef>
              <a:spcAft>
                <a:spcPct val="0"/>
              </a:spcAft>
              <a:buFontTx/>
              <a:buChar char="•"/>
            </a:pPr>
            <a:r>
              <a:rPr lang="en-US" altLang="en-US" sz="1700" u="sng" dirty="0">
                <a:latin typeface="Arial" panose="020B0604020202020204" pitchFamily="34" charset="0"/>
              </a:rPr>
              <a:t>Storage Path Configuration</a:t>
            </a:r>
            <a:r>
              <a:rPr lang="en-US" altLang="en-US" sz="1700" dirty="0">
                <a:latin typeface="Arial" panose="020B0604020202020204" pitchFamily="34" charset="0"/>
              </a:rPr>
              <a:t>: Allows user to set the path where logs are stored.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i="0" u="sng" strike="noStrike" cap="none" normalizeH="0" baseline="0" dirty="0">
                <a:ln>
                  <a:noFill/>
                </a:ln>
                <a:solidFill>
                  <a:schemeClr val="tx1"/>
                </a:solidFill>
                <a:effectLst/>
                <a:latin typeface="Arial" panose="020B0604020202020204" pitchFamily="34" charset="0"/>
              </a:rPr>
              <a:t>Security Options</a:t>
            </a:r>
            <a:r>
              <a:rPr kumimoji="0" lang="en-US" altLang="en-US" sz="1700" b="0" i="0" u="none" strike="noStrike" cap="none" normalizeH="0" baseline="0" dirty="0">
                <a:ln>
                  <a:noFill/>
                </a:ln>
                <a:solidFill>
                  <a:schemeClr val="tx1"/>
                </a:solidFill>
                <a:effectLst/>
                <a:latin typeface="Arial" panose="020B0604020202020204" pitchFamily="34" charset="0"/>
              </a:rPr>
              <a:t>: Settings for encryption and access control.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TotalTime>
  <Words>893</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Shaik Hamad Nabi Saheb</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Shaik Hamad Nabi Saheb</dc:title>
  <cp:lastModifiedBy>Shaik hamad</cp:lastModifiedBy>
  <cp:revision>9</cp:revision>
  <dcterms:created xsi:type="dcterms:W3CDTF">2024-06-03T05:48:59Z</dcterms:created>
  <dcterms:modified xsi:type="dcterms:W3CDTF">2024-06-12T08:21:44Z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