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3"/>
  </p:notesMasterIdLst>
  <p:handoutMasterIdLst>
    <p:handoutMasterId r:id="rId34"/>
  </p:handoutMasterIdLst>
  <p:sldIdLst>
    <p:sldId id="256" r:id="rId2"/>
    <p:sldId id="257" r:id="rId3"/>
    <p:sldId id="289" r:id="rId4"/>
    <p:sldId id="258" r:id="rId5"/>
    <p:sldId id="259" r:id="rId6"/>
    <p:sldId id="260" r:id="rId7"/>
    <p:sldId id="261" r:id="rId8"/>
    <p:sldId id="262" r:id="rId9"/>
    <p:sldId id="263" r:id="rId10"/>
    <p:sldId id="264" r:id="rId11"/>
    <p:sldId id="265" r:id="rId12"/>
    <p:sldId id="266" r:id="rId13"/>
    <p:sldId id="267" r:id="rId14"/>
    <p:sldId id="269" r:id="rId15"/>
    <p:sldId id="287" r:id="rId16"/>
    <p:sldId id="270" r:id="rId17"/>
    <p:sldId id="271" r:id="rId18"/>
    <p:sldId id="273" r:id="rId19"/>
    <p:sldId id="288"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340" autoAdjust="0"/>
  </p:normalViewPr>
  <p:slideViewPr>
    <p:cSldViewPr>
      <p:cViewPr varScale="1">
        <p:scale>
          <a:sx n="81" d="100"/>
          <a:sy n="81" d="100"/>
        </p:scale>
        <p:origin x="-14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AE05E-55B6-4128-98AB-CC35F45C9CB3}" type="doc">
      <dgm:prSet loTypeId="urn:microsoft.com/office/officeart/2005/8/layout/default#1" loCatId="list" qsTypeId="urn:microsoft.com/office/officeart/2005/8/quickstyle/simple1" qsCatId="simple" csTypeId="urn:microsoft.com/office/officeart/2005/8/colors/accent1_2" csCatId="accent1" phldr="0"/>
      <dgm:spPr/>
      <dgm:t>
        <a:bodyPr/>
        <a:lstStyle/>
        <a:p>
          <a:endParaRPr lang="fr-FR"/>
        </a:p>
      </dgm:t>
    </dgm:pt>
    <dgm:pt modelId="{D9230D1F-8653-4F49-AE4F-E7229C9A4DFB}" type="pres">
      <dgm:prSet presAssocID="{AAFAE05E-55B6-4128-98AB-CC35F45C9CB3}" presName="diagram" presStyleCnt="0">
        <dgm:presLayoutVars>
          <dgm:dir/>
          <dgm:resizeHandles val="exact"/>
        </dgm:presLayoutVars>
      </dgm:prSet>
      <dgm:spPr/>
      <dgm:t>
        <a:bodyPr/>
        <a:lstStyle/>
        <a:p>
          <a:endParaRPr lang="fr-FR"/>
        </a:p>
      </dgm:t>
    </dgm:pt>
  </dgm:ptLst>
  <dgm:cxnLst>
    <dgm:cxn modelId="{9087E700-F7B7-4712-ABD7-37D7CCF0E3E8}" type="presOf" srcId="{AAFAE05E-55B6-4128-98AB-CC35F45C9CB3}" destId="{D9230D1F-8653-4F49-AE4F-E7229C9A4DFB}" srcOrd="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0A8ED-D9B2-4F39-9F5B-473D8E4E76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D1656-269B-4AC2-A0A8-10CF6592EF12}">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Index</a:t>
          </a:r>
          <a:endParaRPr lang="en-US" dirty="0"/>
        </a:p>
      </dgm:t>
    </dgm:pt>
    <dgm:pt modelId="{D6DD65CE-6218-4990-9A81-3C8F5DEE7A18}" type="parTrans" cxnId="{D25AFC85-29AC-4449-9C47-1247CC19BECE}">
      <dgm:prSet/>
      <dgm:spPr/>
      <dgm:t>
        <a:bodyPr/>
        <a:lstStyle/>
        <a:p>
          <a:endParaRPr lang="en-US"/>
        </a:p>
      </dgm:t>
    </dgm:pt>
    <dgm:pt modelId="{DC0083F0-1F38-40AE-9DF5-166B4195F202}" type="sibTrans" cxnId="{D25AFC85-29AC-4449-9C47-1247CC19BECE}">
      <dgm:prSet/>
      <dgm:spPr/>
      <dgm:t>
        <a:bodyPr/>
        <a:lstStyle/>
        <a:p>
          <a:endParaRPr lang="en-US"/>
        </a:p>
      </dgm:t>
    </dgm:pt>
    <dgm:pt modelId="{010C6E1B-6307-4BC0-8175-6D9DE177686A}">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1 : Présentation</a:t>
          </a:r>
          <a:endParaRPr lang="en-US" dirty="0"/>
        </a:p>
      </dgm:t>
    </dgm:pt>
    <dgm:pt modelId="{7A336430-3A32-423C-8ECC-F578FE58A717}" type="parTrans" cxnId="{7639FBF1-5CEB-462D-9216-3CBA0A4400BA}">
      <dgm:prSet/>
      <dgm:spPr/>
      <dgm:t>
        <a:bodyPr/>
        <a:lstStyle/>
        <a:p>
          <a:endParaRPr lang="en-US"/>
        </a:p>
      </dgm:t>
    </dgm:pt>
    <dgm:pt modelId="{C9F8060D-2BF1-42AD-B7F5-25349117F5CA}" type="sibTrans" cxnId="{7639FBF1-5CEB-462D-9216-3CBA0A4400BA}">
      <dgm:prSet/>
      <dgm:spPr/>
      <dgm:t>
        <a:bodyPr/>
        <a:lstStyle/>
        <a:p>
          <a:endParaRPr lang="en-US"/>
        </a:p>
      </dgm:t>
    </dgm:pt>
    <dgm:pt modelId="{F7BF802B-67E3-40BA-B1B1-4499FDA1A4B6}">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2 : Analyse exploratoire </a:t>
          </a:r>
          <a:endParaRPr lang="en-US" dirty="0"/>
        </a:p>
      </dgm:t>
    </dgm:pt>
    <dgm:pt modelId="{9A9CE592-859F-47D6-8D8F-089848DE62CB}" type="parTrans" cxnId="{CF51FAAB-830F-437E-8034-897B31BC7AF0}">
      <dgm:prSet/>
      <dgm:spPr/>
      <dgm:t>
        <a:bodyPr/>
        <a:lstStyle/>
        <a:p>
          <a:endParaRPr lang="en-US"/>
        </a:p>
      </dgm:t>
    </dgm:pt>
    <dgm:pt modelId="{0192C5BE-6499-4108-B3B5-601B24540EB3}" type="sibTrans" cxnId="{CF51FAAB-830F-437E-8034-897B31BC7AF0}">
      <dgm:prSet/>
      <dgm:spPr/>
      <dgm:t>
        <a:bodyPr/>
        <a:lstStyle/>
        <a:p>
          <a:endParaRPr lang="en-US"/>
        </a:p>
      </dgm:t>
    </dgm:pt>
    <dgm:pt modelId="{08202B9D-C4A7-4356-B5B1-66A60D9B8F60}">
      <dgm:prSet/>
      <dgm:spPr/>
      <dgm:t>
        <a:bodyPr/>
        <a:lstStyle/>
        <a:p>
          <a:r>
            <a:rPr lang="fr-FR" dirty="0"/>
            <a:t>a) Préparation de l’environnement Python </a:t>
          </a:r>
          <a:endParaRPr lang="en-US" dirty="0"/>
        </a:p>
      </dgm:t>
    </dgm:pt>
    <dgm:pt modelId="{CF2819DD-E050-4AD0-95FB-48AFD1DB6722}" type="parTrans" cxnId="{5C7E3431-02DE-4DE2-B635-0AD34C60F296}">
      <dgm:prSet/>
      <dgm:spPr/>
      <dgm:t>
        <a:bodyPr/>
        <a:lstStyle/>
        <a:p>
          <a:endParaRPr lang="en-US"/>
        </a:p>
      </dgm:t>
    </dgm:pt>
    <dgm:pt modelId="{6B6B6DF8-81B7-46A1-B2E1-6F676940FBCB}" type="sibTrans" cxnId="{5C7E3431-02DE-4DE2-B635-0AD34C60F296}">
      <dgm:prSet/>
      <dgm:spPr/>
      <dgm:t>
        <a:bodyPr/>
        <a:lstStyle/>
        <a:p>
          <a:endParaRPr lang="en-US"/>
        </a:p>
      </dgm:t>
    </dgm:pt>
    <dgm:pt modelId="{ECAACFF4-A302-4FB1-BAE2-FBF88BBE608D}">
      <dgm:prSet/>
      <dgm:spPr/>
      <dgm:t>
        <a:bodyPr/>
        <a:lstStyle/>
        <a:p>
          <a:r>
            <a:rPr lang="fr-FR" dirty="0"/>
            <a:t>b) Import des fichiers de données </a:t>
          </a:r>
          <a:endParaRPr lang="en-US" dirty="0"/>
        </a:p>
      </dgm:t>
    </dgm:pt>
    <dgm:pt modelId="{CAF9CA6B-E587-4068-A279-1DC60FAC5E7F}" type="parTrans" cxnId="{807F0C59-E2F4-4975-B4EF-439383D33121}">
      <dgm:prSet/>
      <dgm:spPr/>
      <dgm:t>
        <a:bodyPr/>
        <a:lstStyle/>
        <a:p>
          <a:endParaRPr lang="en-US"/>
        </a:p>
      </dgm:t>
    </dgm:pt>
    <dgm:pt modelId="{80FEB9E6-80C4-4C67-BCD8-16A9DA6B398F}" type="sibTrans" cxnId="{807F0C59-E2F4-4975-B4EF-439383D33121}">
      <dgm:prSet/>
      <dgm:spPr/>
      <dgm:t>
        <a:bodyPr/>
        <a:lstStyle/>
        <a:p>
          <a:endParaRPr lang="en-US"/>
        </a:p>
      </dgm:t>
    </dgm:pt>
    <dgm:pt modelId="{9DD32A0C-C981-4999-9344-E30A0AC81BE4}">
      <dgm:prSet/>
      <dgm:spPr/>
      <dgm:t>
        <a:bodyPr/>
        <a:lstStyle/>
        <a:p>
          <a:r>
            <a:rPr lang="fr-FR" dirty="0"/>
            <a:t>c) Définition des fonctions de base </a:t>
          </a:r>
          <a:endParaRPr lang="en-US" dirty="0"/>
        </a:p>
      </dgm:t>
    </dgm:pt>
    <dgm:pt modelId="{1E393882-D74E-4521-9B18-3DCA1DF6B757}" type="parTrans" cxnId="{F2A37A91-9A9B-4A78-A85C-BF8E482C53CA}">
      <dgm:prSet/>
      <dgm:spPr/>
      <dgm:t>
        <a:bodyPr/>
        <a:lstStyle/>
        <a:p>
          <a:endParaRPr lang="en-US"/>
        </a:p>
      </dgm:t>
    </dgm:pt>
    <dgm:pt modelId="{B07B4F95-70F0-42AD-B443-AB37359E81C7}" type="sibTrans" cxnId="{F2A37A91-9A9B-4A78-A85C-BF8E482C53CA}">
      <dgm:prSet/>
      <dgm:spPr/>
      <dgm:t>
        <a:bodyPr/>
        <a:lstStyle/>
        <a:p>
          <a:endParaRPr lang="en-US"/>
        </a:p>
      </dgm:t>
    </dgm:pt>
    <dgm:pt modelId="{E2E458A0-861B-47CE-8E20-BAE97E4CC72D}">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3 : Etude exploratoire préliminaire </a:t>
          </a:r>
          <a:endParaRPr lang="en-US" dirty="0"/>
        </a:p>
      </dgm:t>
    </dgm:pt>
    <dgm:pt modelId="{510A8C75-5121-43B8-ACE5-5E5EC7336B30}" type="parTrans" cxnId="{FA45C120-6CAB-43D8-84B8-11D7FF1672CA}">
      <dgm:prSet/>
      <dgm:spPr/>
      <dgm:t>
        <a:bodyPr/>
        <a:lstStyle/>
        <a:p>
          <a:endParaRPr lang="en-US"/>
        </a:p>
      </dgm:t>
    </dgm:pt>
    <dgm:pt modelId="{76F11990-A129-4A75-8738-46A12D63D700}" type="sibTrans" cxnId="{FA45C120-6CAB-43D8-84B8-11D7FF1672CA}">
      <dgm:prSet/>
      <dgm:spPr/>
      <dgm:t>
        <a:bodyPr/>
        <a:lstStyle/>
        <a:p>
          <a:endParaRPr lang="en-US"/>
        </a:p>
      </dgm:t>
    </dgm:pt>
    <dgm:pt modelId="{C5136A14-B603-4362-9A28-305BA62039BE}">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4 :Nettoyage des données </a:t>
          </a:r>
          <a:endParaRPr lang="en-US" dirty="0"/>
        </a:p>
      </dgm:t>
    </dgm:pt>
    <dgm:pt modelId="{62FBB8BD-6E33-492C-AE51-4A1169358548}" type="parTrans" cxnId="{CAE0F3AC-EE02-4D32-B191-F4597AF04049}">
      <dgm:prSet/>
      <dgm:spPr/>
      <dgm:t>
        <a:bodyPr/>
        <a:lstStyle/>
        <a:p>
          <a:endParaRPr lang="en-US"/>
        </a:p>
      </dgm:t>
    </dgm:pt>
    <dgm:pt modelId="{83D9BDD0-3C05-4ECD-BCBF-1BB665879818}" type="sibTrans" cxnId="{CAE0F3AC-EE02-4D32-B191-F4597AF04049}">
      <dgm:prSet/>
      <dgm:spPr/>
      <dgm:t>
        <a:bodyPr/>
        <a:lstStyle/>
        <a:p>
          <a:endParaRPr lang="en-US"/>
        </a:p>
      </dgm:t>
    </dgm:pt>
    <dgm:pt modelId="{EA1B8886-89A4-4CDD-BC35-128FFE5263A0}">
      <dgm:prSet/>
      <dgm:spPr/>
      <dgm:t>
        <a:bodyPr/>
        <a:lstStyle/>
        <a:p>
          <a:r>
            <a:rPr lang="fr-FR" dirty="0"/>
            <a:t>a) Elimination des colonnes inutiles (unnamed) </a:t>
          </a:r>
          <a:endParaRPr lang="en-US" dirty="0"/>
        </a:p>
      </dgm:t>
    </dgm:pt>
    <dgm:pt modelId="{261C5F92-EEF0-48DB-91A3-98EDD8F74863}" type="parTrans" cxnId="{6F57676B-F2B8-4390-A565-B07E6F8120E3}">
      <dgm:prSet/>
      <dgm:spPr/>
      <dgm:t>
        <a:bodyPr/>
        <a:lstStyle/>
        <a:p>
          <a:endParaRPr lang="en-US"/>
        </a:p>
      </dgm:t>
    </dgm:pt>
    <dgm:pt modelId="{6253039F-EE2D-4826-A1E6-F87B51B060CC}" type="sibTrans" cxnId="{6F57676B-F2B8-4390-A565-B07E6F8120E3}">
      <dgm:prSet/>
      <dgm:spPr/>
      <dgm:t>
        <a:bodyPr/>
        <a:lstStyle/>
        <a:p>
          <a:endParaRPr lang="en-US"/>
        </a:p>
      </dgm:t>
    </dgm:pt>
    <dgm:pt modelId="{E9FC1402-CCDE-4814-94FE-F67953468A1F}">
      <dgm:prSet/>
      <dgm:spPr/>
      <dgm:t>
        <a:bodyPr/>
        <a:lstStyle/>
        <a:p>
          <a:r>
            <a:rPr lang="fr-FR" dirty="0"/>
            <a:t>b) Elimination des colonnes avec un certain pourcentage de cellules manquantes </a:t>
          </a:r>
          <a:endParaRPr lang="en-US" dirty="0"/>
        </a:p>
      </dgm:t>
    </dgm:pt>
    <dgm:pt modelId="{ABCB710F-7004-4B1D-A3BA-CD606093F8B7}" type="parTrans" cxnId="{C005A0C6-0501-469E-90D1-3DC4A3720CF2}">
      <dgm:prSet/>
      <dgm:spPr/>
      <dgm:t>
        <a:bodyPr/>
        <a:lstStyle/>
        <a:p>
          <a:endParaRPr lang="en-US"/>
        </a:p>
      </dgm:t>
    </dgm:pt>
    <dgm:pt modelId="{1C01FBCE-B6BF-4DB8-AD69-5E17E09CB1D3}" type="sibTrans" cxnId="{C005A0C6-0501-469E-90D1-3DC4A3720CF2}">
      <dgm:prSet/>
      <dgm:spPr/>
      <dgm:t>
        <a:bodyPr/>
        <a:lstStyle/>
        <a:p>
          <a:endParaRPr lang="en-US"/>
        </a:p>
      </dgm:t>
    </dgm:pt>
    <dgm:pt modelId="{2ED6BB76-8708-4DD1-AD1D-CBABD58DAFBD}">
      <dgm:prSet/>
      <dgm:spPr/>
      <dgm:t>
        <a:bodyPr/>
        <a:lstStyle/>
        <a:p>
          <a:r>
            <a:rPr lang="fr-FR" dirty="0"/>
            <a:t>c) Définition et application d’un dictionnaire de recherche </a:t>
          </a:r>
          <a:endParaRPr lang="en-US" dirty="0"/>
        </a:p>
      </dgm:t>
    </dgm:pt>
    <dgm:pt modelId="{E2690467-E731-454B-8293-20F016B9E7D8}" type="parTrans" cxnId="{CE3535F7-139E-4348-B846-19E4C076D9E9}">
      <dgm:prSet/>
      <dgm:spPr/>
      <dgm:t>
        <a:bodyPr/>
        <a:lstStyle/>
        <a:p>
          <a:endParaRPr lang="en-US"/>
        </a:p>
      </dgm:t>
    </dgm:pt>
    <dgm:pt modelId="{B9A60645-8AB1-4767-9F1B-6DA8EFBE17A9}" type="sibTrans" cxnId="{CE3535F7-139E-4348-B846-19E4C076D9E9}">
      <dgm:prSet/>
      <dgm:spPr/>
      <dgm:t>
        <a:bodyPr/>
        <a:lstStyle/>
        <a:p>
          <a:endParaRPr lang="en-US"/>
        </a:p>
      </dgm:t>
    </dgm:pt>
    <dgm:pt modelId="{DE152CB0-B4C2-4EA1-98DE-9BD58327D1A9}">
      <dgm:prSet/>
      <dgm:spPr/>
      <dgm:t>
        <a:bodyPr/>
        <a:lstStyle/>
        <a:p>
          <a:r>
            <a:rPr lang="fr-FR" dirty="0"/>
            <a:t>d) Refiltrage des données en fonction des nouvelles variables engendrées par le dictionnaire</a:t>
          </a:r>
          <a:endParaRPr lang="en-US" dirty="0"/>
        </a:p>
      </dgm:t>
    </dgm:pt>
    <dgm:pt modelId="{B0BCDC51-DD3A-44F9-9554-C0AC2D1BC42D}" type="parTrans" cxnId="{D3D8D54E-6417-46C8-8CEB-9FF69432D4B2}">
      <dgm:prSet/>
      <dgm:spPr/>
      <dgm:t>
        <a:bodyPr/>
        <a:lstStyle/>
        <a:p>
          <a:endParaRPr lang="en-US"/>
        </a:p>
      </dgm:t>
    </dgm:pt>
    <dgm:pt modelId="{1EB4F4C1-4410-4702-AE77-ACB4022C0414}" type="sibTrans" cxnId="{D3D8D54E-6417-46C8-8CEB-9FF69432D4B2}">
      <dgm:prSet/>
      <dgm:spPr/>
      <dgm:t>
        <a:bodyPr/>
        <a:lstStyle/>
        <a:p>
          <a:endParaRPr lang="en-US"/>
        </a:p>
      </dgm:t>
    </dgm:pt>
    <dgm:pt modelId="{0ED25743-1468-4265-A5FF-1CCDFABB1AD8}">
      <dgm:prSet/>
      <dgm:spPr/>
      <dgm:t>
        <a:bodyPr/>
        <a:lstStyle/>
        <a:p>
          <a:r>
            <a:rPr lang="fr-FR" dirty="0"/>
            <a:t>e) Représentation graphique de la corrélations des nouvelles variables choisies </a:t>
          </a:r>
          <a:endParaRPr lang="en-US" dirty="0"/>
        </a:p>
      </dgm:t>
    </dgm:pt>
    <dgm:pt modelId="{E6AE45C0-600E-426D-818D-FDD27380931E}" type="parTrans" cxnId="{022FD9AF-EE30-44D0-80E3-E9D4193CB282}">
      <dgm:prSet/>
      <dgm:spPr/>
      <dgm:t>
        <a:bodyPr/>
        <a:lstStyle/>
        <a:p>
          <a:endParaRPr lang="en-US"/>
        </a:p>
      </dgm:t>
    </dgm:pt>
    <dgm:pt modelId="{31A40A34-7D0C-4B08-BBC0-91021F989DDB}" type="sibTrans" cxnId="{022FD9AF-EE30-44D0-80E3-E9D4193CB282}">
      <dgm:prSet/>
      <dgm:spPr/>
      <dgm:t>
        <a:bodyPr/>
        <a:lstStyle/>
        <a:p>
          <a:endParaRPr lang="en-US"/>
        </a:p>
      </dgm:t>
    </dgm:pt>
    <dgm:pt modelId="{6845D31A-0426-4433-BD1C-723FA5671D02}">
      <dgm:prSet/>
      <dgm:spPr/>
      <dgm:t>
        <a:bodyPr/>
        <a:lstStyle/>
        <a:p>
          <a:r>
            <a:rPr lang="fr-FR" dirty="0"/>
            <a:t>f)  Etude de la corrélation entre ces variables </a:t>
          </a:r>
          <a:endParaRPr lang="en-US" dirty="0"/>
        </a:p>
      </dgm:t>
    </dgm:pt>
    <dgm:pt modelId="{9D14CFE7-CF0D-40BB-B57F-DB12FB877150}" type="parTrans" cxnId="{DB4E081D-6975-459D-AAAB-1A5E522FB209}">
      <dgm:prSet/>
      <dgm:spPr/>
      <dgm:t>
        <a:bodyPr/>
        <a:lstStyle/>
        <a:p>
          <a:endParaRPr lang="en-US"/>
        </a:p>
      </dgm:t>
    </dgm:pt>
    <dgm:pt modelId="{80BAAD66-8290-4759-9518-8E80B252331E}" type="sibTrans" cxnId="{DB4E081D-6975-459D-AAAB-1A5E522FB209}">
      <dgm:prSet/>
      <dgm:spPr/>
      <dgm:t>
        <a:bodyPr/>
        <a:lstStyle/>
        <a:p>
          <a:endParaRPr lang="en-US"/>
        </a:p>
      </dgm:t>
    </dgm:pt>
    <dgm:pt modelId="{3B153D6E-AFD1-42F2-9FFA-B59933D52F58}">
      <dgm:prSet/>
      <dgm:spPr/>
      <dgm:t>
        <a:bodyPr/>
        <a:lstStyle/>
        <a:p>
          <a:r>
            <a:rPr lang="fr-FR" dirty="0"/>
            <a:t>g) Représentation des courbes d’évolution des indicateurs (variables pertinentes) </a:t>
          </a:r>
          <a:endParaRPr lang="en-US" dirty="0"/>
        </a:p>
      </dgm:t>
    </dgm:pt>
    <dgm:pt modelId="{2970B987-B65C-4912-B17B-904C63EFBC25}" type="parTrans" cxnId="{5F0E2EFD-DFC0-48D1-9375-C66F22C18D27}">
      <dgm:prSet/>
      <dgm:spPr/>
      <dgm:t>
        <a:bodyPr/>
        <a:lstStyle/>
        <a:p>
          <a:endParaRPr lang="en-US"/>
        </a:p>
      </dgm:t>
    </dgm:pt>
    <dgm:pt modelId="{665A3292-5A9C-4D09-80F0-028E402CCF5A}" type="sibTrans" cxnId="{5F0E2EFD-DFC0-48D1-9375-C66F22C18D27}">
      <dgm:prSet/>
      <dgm:spPr/>
      <dgm:t>
        <a:bodyPr/>
        <a:lstStyle/>
        <a:p>
          <a:endParaRPr lang="en-US"/>
        </a:p>
      </dgm:t>
    </dgm:pt>
    <dgm:pt modelId="{3B48F5A5-887B-48F9-9B7E-0420CCA41F58}">
      <dgm:prSet/>
      <dgm:spPr/>
      <dgm:t>
        <a:bodyPr/>
        <a:lstStyle/>
        <a:p>
          <a:r>
            <a:rPr lang="fr-FR" dirty="0"/>
            <a:t>h) Etablissement  de notre tableau de données final avec les indicateurs choisis </a:t>
          </a:r>
          <a:endParaRPr lang="en-US" dirty="0"/>
        </a:p>
      </dgm:t>
    </dgm:pt>
    <dgm:pt modelId="{3CC4291D-9F7F-4692-B83B-8D848F4E6F29}" type="parTrans" cxnId="{5A21B038-2423-4444-999A-6DF6AFCF0BDD}">
      <dgm:prSet/>
      <dgm:spPr/>
      <dgm:t>
        <a:bodyPr/>
        <a:lstStyle/>
        <a:p>
          <a:endParaRPr lang="en-US"/>
        </a:p>
      </dgm:t>
    </dgm:pt>
    <dgm:pt modelId="{83B1ABC8-F5D2-4F84-8F37-ADE0128264B7}" type="sibTrans" cxnId="{5A21B038-2423-4444-999A-6DF6AFCF0BDD}">
      <dgm:prSet/>
      <dgm:spPr/>
      <dgm:t>
        <a:bodyPr/>
        <a:lstStyle/>
        <a:p>
          <a:endParaRPr lang="en-US"/>
        </a:p>
      </dgm:t>
    </dgm:pt>
    <dgm:pt modelId="{B7EC9C51-87C4-954D-BA0B-E679AD9E773F}" type="pres">
      <dgm:prSet presAssocID="{11D0A8ED-D9B2-4F39-9F5B-473D8E4E76A2}" presName="linear" presStyleCnt="0">
        <dgm:presLayoutVars>
          <dgm:animLvl val="lvl"/>
          <dgm:resizeHandles val="exact"/>
        </dgm:presLayoutVars>
      </dgm:prSet>
      <dgm:spPr/>
      <dgm:t>
        <a:bodyPr/>
        <a:lstStyle/>
        <a:p>
          <a:endParaRPr lang="fr-FR"/>
        </a:p>
      </dgm:t>
    </dgm:pt>
    <dgm:pt modelId="{CAD7171B-A6A8-1C4D-A777-5EF7808DE82E}" type="pres">
      <dgm:prSet presAssocID="{504D1656-269B-4AC2-A0A8-10CF6592EF12}" presName="parentText" presStyleLbl="node1" presStyleIdx="0" presStyleCnt="5">
        <dgm:presLayoutVars>
          <dgm:chMax val="0"/>
          <dgm:bulletEnabled val="1"/>
        </dgm:presLayoutVars>
      </dgm:prSet>
      <dgm:spPr/>
      <dgm:t>
        <a:bodyPr/>
        <a:lstStyle/>
        <a:p>
          <a:endParaRPr lang="fr-FR"/>
        </a:p>
      </dgm:t>
    </dgm:pt>
    <dgm:pt modelId="{2EEE43D5-7FC0-FD4F-881F-C46A96C09FD3}" type="pres">
      <dgm:prSet presAssocID="{DC0083F0-1F38-40AE-9DF5-166B4195F202}" presName="spacer" presStyleCnt="0"/>
      <dgm:spPr/>
    </dgm:pt>
    <dgm:pt modelId="{15E072CE-779D-8544-A35D-F6F490D1CE9F}" type="pres">
      <dgm:prSet presAssocID="{010C6E1B-6307-4BC0-8175-6D9DE177686A}" presName="parentText" presStyleLbl="node1" presStyleIdx="1" presStyleCnt="5">
        <dgm:presLayoutVars>
          <dgm:chMax val="0"/>
          <dgm:bulletEnabled val="1"/>
        </dgm:presLayoutVars>
      </dgm:prSet>
      <dgm:spPr/>
      <dgm:t>
        <a:bodyPr/>
        <a:lstStyle/>
        <a:p>
          <a:endParaRPr lang="fr-FR"/>
        </a:p>
      </dgm:t>
    </dgm:pt>
    <dgm:pt modelId="{6F41E121-0636-7141-A05C-D8C4DD693CB1}" type="pres">
      <dgm:prSet presAssocID="{C9F8060D-2BF1-42AD-B7F5-25349117F5CA}" presName="spacer" presStyleCnt="0"/>
      <dgm:spPr/>
    </dgm:pt>
    <dgm:pt modelId="{D864CA66-CA7E-1A4D-AE31-CF00E21AD4DF}" type="pres">
      <dgm:prSet presAssocID="{F7BF802B-67E3-40BA-B1B1-4499FDA1A4B6}" presName="parentText" presStyleLbl="node1" presStyleIdx="2" presStyleCnt="5">
        <dgm:presLayoutVars>
          <dgm:chMax val="0"/>
          <dgm:bulletEnabled val="1"/>
        </dgm:presLayoutVars>
      </dgm:prSet>
      <dgm:spPr/>
      <dgm:t>
        <a:bodyPr/>
        <a:lstStyle/>
        <a:p>
          <a:endParaRPr lang="fr-FR"/>
        </a:p>
      </dgm:t>
    </dgm:pt>
    <dgm:pt modelId="{A1D3DD65-2C6E-154C-873D-54BCB7E5B056}" type="pres">
      <dgm:prSet presAssocID="{F7BF802B-67E3-40BA-B1B1-4499FDA1A4B6}" presName="childText" presStyleLbl="revTx" presStyleIdx="0" presStyleCnt="2">
        <dgm:presLayoutVars>
          <dgm:bulletEnabled val="1"/>
        </dgm:presLayoutVars>
      </dgm:prSet>
      <dgm:spPr/>
      <dgm:t>
        <a:bodyPr/>
        <a:lstStyle/>
        <a:p>
          <a:endParaRPr lang="fr-FR"/>
        </a:p>
      </dgm:t>
    </dgm:pt>
    <dgm:pt modelId="{AD98CAA0-5837-E84C-9DFC-A706AE72C24D}" type="pres">
      <dgm:prSet presAssocID="{E2E458A0-861B-47CE-8E20-BAE97E4CC72D}" presName="parentText" presStyleLbl="node1" presStyleIdx="3" presStyleCnt="5">
        <dgm:presLayoutVars>
          <dgm:chMax val="0"/>
          <dgm:bulletEnabled val="1"/>
        </dgm:presLayoutVars>
      </dgm:prSet>
      <dgm:spPr/>
      <dgm:t>
        <a:bodyPr/>
        <a:lstStyle/>
        <a:p>
          <a:endParaRPr lang="fr-FR"/>
        </a:p>
      </dgm:t>
    </dgm:pt>
    <dgm:pt modelId="{9ED19A6E-9A08-6649-9597-0DB32A3EF3A8}" type="pres">
      <dgm:prSet presAssocID="{76F11990-A129-4A75-8738-46A12D63D700}" presName="spacer" presStyleCnt="0"/>
      <dgm:spPr/>
    </dgm:pt>
    <dgm:pt modelId="{21627112-7091-F64E-A6AC-D4D818C5CF20}" type="pres">
      <dgm:prSet presAssocID="{C5136A14-B603-4362-9A28-305BA62039BE}" presName="parentText" presStyleLbl="node1" presStyleIdx="4" presStyleCnt="5">
        <dgm:presLayoutVars>
          <dgm:chMax val="0"/>
          <dgm:bulletEnabled val="1"/>
        </dgm:presLayoutVars>
      </dgm:prSet>
      <dgm:spPr/>
      <dgm:t>
        <a:bodyPr/>
        <a:lstStyle/>
        <a:p>
          <a:endParaRPr lang="fr-FR"/>
        </a:p>
      </dgm:t>
    </dgm:pt>
    <dgm:pt modelId="{43CAEED4-5888-784D-BEB1-677096338C3B}" type="pres">
      <dgm:prSet presAssocID="{C5136A14-B603-4362-9A28-305BA62039BE}" presName="childText" presStyleLbl="revTx" presStyleIdx="1" presStyleCnt="2">
        <dgm:presLayoutVars>
          <dgm:bulletEnabled val="1"/>
        </dgm:presLayoutVars>
      </dgm:prSet>
      <dgm:spPr/>
      <dgm:t>
        <a:bodyPr/>
        <a:lstStyle/>
        <a:p>
          <a:endParaRPr lang="fr-FR"/>
        </a:p>
      </dgm:t>
    </dgm:pt>
  </dgm:ptLst>
  <dgm:cxnLst>
    <dgm:cxn modelId="{D3D8D54E-6417-46C8-8CEB-9FF69432D4B2}" srcId="{C5136A14-B603-4362-9A28-305BA62039BE}" destId="{DE152CB0-B4C2-4EA1-98DE-9BD58327D1A9}" srcOrd="3" destOrd="0" parTransId="{B0BCDC51-DD3A-44F9-9554-C0AC2D1BC42D}" sibTransId="{1EB4F4C1-4410-4702-AE77-ACB4022C0414}"/>
    <dgm:cxn modelId="{5C7E3431-02DE-4DE2-B635-0AD34C60F296}" srcId="{F7BF802B-67E3-40BA-B1B1-4499FDA1A4B6}" destId="{08202B9D-C4A7-4356-B5B1-66A60D9B8F60}" srcOrd="0" destOrd="0" parTransId="{CF2819DD-E050-4AD0-95FB-48AFD1DB6722}" sibTransId="{6B6B6DF8-81B7-46A1-B2E1-6F676940FBCB}"/>
    <dgm:cxn modelId="{B320D251-291B-FD48-BC1D-30FF86A2B5C3}" type="presOf" srcId="{EA1B8886-89A4-4CDD-BC35-128FFE5263A0}" destId="{43CAEED4-5888-784D-BEB1-677096338C3B}" srcOrd="0" destOrd="0" presId="urn:microsoft.com/office/officeart/2005/8/layout/vList2"/>
    <dgm:cxn modelId="{37EAF157-F63D-EE42-A997-CC5437B37625}" type="presOf" srcId="{010C6E1B-6307-4BC0-8175-6D9DE177686A}" destId="{15E072CE-779D-8544-A35D-F6F490D1CE9F}" srcOrd="0" destOrd="0" presId="urn:microsoft.com/office/officeart/2005/8/layout/vList2"/>
    <dgm:cxn modelId="{5BE33553-5E1D-D643-ADA7-AF54578B03A3}" type="presOf" srcId="{6845D31A-0426-4433-BD1C-723FA5671D02}" destId="{43CAEED4-5888-784D-BEB1-677096338C3B}" srcOrd="0" destOrd="5" presId="urn:microsoft.com/office/officeart/2005/8/layout/vList2"/>
    <dgm:cxn modelId="{D25AFC85-29AC-4449-9C47-1247CC19BECE}" srcId="{11D0A8ED-D9B2-4F39-9F5B-473D8E4E76A2}" destId="{504D1656-269B-4AC2-A0A8-10CF6592EF12}" srcOrd="0" destOrd="0" parTransId="{D6DD65CE-6218-4990-9A81-3C8F5DEE7A18}" sibTransId="{DC0083F0-1F38-40AE-9DF5-166B4195F202}"/>
    <dgm:cxn modelId="{7639FBF1-5CEB-462D-9216-3CBA0A4400BA}" srcId="{11D0A8ED-D9B2-4F39-9F5B-473D8E4E76A2}" destId="{010C6E1B-6307-4BC0-8175-6D9DE177686A}" srcOrd="1" destOrd="0" parTransId="{7A336430-3A32-423C-8ECC-F578FE58A717}" sibTransId="{C9F8060D-2BF1-42AD-B7F5-25349117F5CA}"/>
    <dgm:cxn modelId="{78FBF727-0F60-CE44-8E54-BBC44DB21D1F}" type="presOf" srcId="{ECAACFF4-A302-4FB1-BAE2-FBF88BBE608D}" destId="{A1D3DD65-2C6E-154C-873D-54BCB7E5B056}" srcOrd="0" destOrd="1" presId="urn:microsoft.com/office/officeart/2005/8/layout/vList2"/>
    <dgm:cxn modelId="{6F57676B-F2B8-4390-A565-B07E6F8120E3}" srcId="{C5136A14-B603-4362-9A28-305BA62039BE}" destId="{EA1B8886-89A4-4CDD-BC35-128FFE5263A0}" srcOrd="0" destOrd="0" parTransId="{261C5F92-EEF0-48DB-91A3-98EDD8F74863}" sibTransId="{6253039F-EE2D-4826-A1E6-F87B51B060CC}"/>
    <dgm:cxn modelId="{BE239897-3EF7-034E-A552-6411061DD6FE}" type="presOf" srcId="{3B48F5A5-887B-48F9-9B7E-0420CCA41F58}" destId="{43CAEED4-5888-784D-BEB1-677096338C3B}" srcOrd="0" destOrd="7" presId="urn:microsoft.com/office/officeart/2005/8/layout/vList2"/>
    <dgm:cxn modelId="{2F08E77E-1361-864F-976E-3BCD9EA2297E}" type="presOf" srcId="{DE152CB0-B4C2-4EA1-98DE-9BD58327D1A9}" destId="{43CAEED4-5888-784D-BEB1-677096338C3B}" srcOrd="0" destOrd="3" presId="urn:microsoft.com/office/officeart/2005/8/layout/vList2"/>
    <dgm:cxn modelId="{F2A37A91-9A9B-4A78-A85C-BF8E482C53CA}" srcId="{F7BF802B-67E3-40BA-B1B1-4499FDA1A4B6}" destId="{9DD32A0C-C981-4999-9344-E30A0AC81BE4}" srcOrd="2" destOrd="0" parTransId="{1E393882-D74E-4521-9B18-3DCA1DF6B757}" sibTransId="{B07B4F95-70F0-42AD-B443-AB37359E81C7}"/>
    <dgm:cxn modelId="{FFA1ADCC-AA58-DA47-948B-7DF58CF4826E}" type="presOf" srcId="{E2E458A0-861B-47CE-8E20-BAE97E4CC72D}" destId="{AD98CAA0-5837-E84C-9DFC-A706AE72C24D}" srcOrd="0" destOrd="0" presId="urn:microsoft.com/office/officeart/2005/8/layout/vList2"/>
    <dgm:cxn modelId="{DB4E081D-6975-459D-AAAB-1A5E522FB209}" srcId="{C5136A14-B603-4362-9A28-305BA62039BE}" destId="{6845D31A-0426-4433-BD1C-723FA5671D02}" srcOrd="5" destOrd="0" parTransId="{9D14CFE7-CF0D-40BB-B57F-DB12FB877150}" sibTransId="{80BAAD66-8290-4759-9518-8E80B252331E}"/>
    <dgm:cxn modelId="{27E2EDAE-B878-8D42-92A1-6402BC9E28DE}" type="presOf" srcId="{2ED6BB76-8708-4DD1-AD1D-CBABD58DAFBD}" destId="{43CAEED4-5888-784D-BEB1-677096338C3B}" srcOrd="0" destOrd="2" presId="urn:microsoft.com/office/officeart/2005/8/layout/vList2"/>
    <dgm:cxn modelId="{CF51FAAB-830F-437E-8034-897B31BC7AF0}" srcId="{11D0A8ED-D9B2-4F39-9F5B-473D8E4E76A2}" destId="{F7BF802B-67E3-40BA-B1B1-4499FDA1A4B6}" srcOrd="2" destOrd="0" parTransId="{9A9CE592-859F-47D6-8D8F-089848DE62CB}" sibTransId="{0192C5BE-6499-4108-B3B5-601B24540EB3}"/>
    <dgm:cxn modelId="{A251AB2B-24B3-1F45-8A67-226E119B7E0B}" type="presOf" srcId="{3B153D6E-AFD1-42F2-9FFA-B59933D52F58}" destId="{43CAEED4-5888-784D-BEB1-677096338C3B}" srcOrd="0" destOrd="6" presId="urn:microsoft.com/office/officeart/2005/8/layout/vList2"/>
    <dgm:cxn modelId="{18A50AB1-8E9D-9744-88E3-738B56356F69}" type="presOf" srcId="{E9FC1402-CCDE-4814-94FE-F67953468A1F}" destId="{43CAEED4-5888-784D-BEB1-677096338C3B}" srcOrd="0" destOrd="1" presId="urn:microsoft.com/office/officeart/2005/8/layout/vList2"/>
    <dgm:cxn modelId="{D2AD8228-0216-2545-92C7-AEF3BBCC4A33}" type="presOf" srcId="{C5136A14-B603-4362-9A28-305BA62039BE}" destId="{21627112-7091-F64E-A6AC-D4D818C5CF20}" srcOrd="0" destOrd="0" presId="urn:microsoft.com/office/officeart/2005/8/layout/vList2"/>
    <dgm:cxn modelId="{022FD9AF-EE30-44D0-80E3-E9D4193CB282}" srcId="{C5136A14-B603-4362-9A28-305BA62039BE}" destId="{0ED25743-1468-4265-A5FF-1CCDFABB1AD8}" srcOrd="4" destOrd="0" parTransId="{E6AE45C0-600E-426D-818D-FDD27380931E}" sibTransId="{31A40A34-7D0C-4B08-BBC0-91021F989DDB}"/>
    <dgm:cxn modelId="{5F0E2EFD-DFC0-48D1-9375-C66F22C18D27}" srcId="{C5136A14-B603-4362-9A28-305BA62039BE}" destId="{3B153D6E-AFD1-42F2-9FFA-B59933D52F58}" srcOrd="6" destOrd="0" parTransId="{2970B987-B65C-4912-B17B-904C63EFBC25}" sibTransId="{665A3292-5A9C-4D09-80F0-028E402CCF5A}"/>
    <dgm:cxn modelId="{CE3535F7-139E-4348-B846-19E4C076D9E9}" srcId="{C5136A14-B603-4362-9A28-305BA62039BE}" destId="{2ED6BB76-8708-4DD1-AD1D-CBABD58DAFBD}" srcOrd="2" destOrd="0" parTransId="{E2690467-E731-454B-8293-20F016B9E7D8}" sibTransId="{B9A60645-8AB1-4767-9F1B-6DA8EFBE17A9}"/>
    <dgm:cxn modelId="{B006D6D1-8598-7142-AA63-A073B2685167}" type="presOf" srcId="{08202B9D-C4A7-4356-B5B1-66A60D9B8F60}" destId="{A1D3DD65-2C6E-154C-873D-54BCB7E5B056}" srcOrd="0" destOrd="0" presId="urn:microsoft.com/office/officeart/2005/8/layout/vList2"/>
    <dgm:cxn modelId="{CAE0F3AC-EE02-4D32-B191-F4597AF04049}" srcId="{11D0A8ED-D9B2-4F39-9F5B-473D8E4E76A2}" destId="{C5136A14-B603-4362-9A28-305BA62039BE}" srcOrd="4" destOrd="0" parTransId="{62FBB8BD-6E33-492C-AE51-4A1169358548}" sibTransId="{83D9BDD0-3C05-4ECD-BCBF-1BB665879818}"/>
    <dgm:cxn modelId="{2B835FD6-4145-0D43-A875-08C5C413344A}" type="presOf" srcId="{11D0A8ED-D9B2-4F39-9F5B-473D8E4E76A2}" destId="{B7EC9C51-87C4-954D-BA0B-E679AD9E773F}" srcOrd="0" destOrd="0" presId="urn:microsoft.com/office/officeart/2005/8/layout/vList2"/>
    <dgm:cxn modelId="{FA45C120-6CAB-43D8-84B8-11D7FF1672CA}" srcId="{11D0A8ED-D9B2-4F39-9F5B-473D8E4E76A2}" destId="{E2E458A0-861B-47CE-8E20-BAE97E4CC72D}" srcOrd="3" destOrd="0" parTransId="{510A8C75-5121-43B8-ACE5-5E5EC7336B30}" sibTransId="{76F11990-A129-4A75-8738-46A12D63D700}"/>
    <dgm:cxn modelId="{38E3017B-4DE4-A74A-A9CC-CE7D085D897D}" type="presOf" srcId="{F7BF802B-67E3-40BA-B1B1-4499FDA1A4B6}" destId="{D864CA66-CA7E-1A4D-AE31-CF00E21AD4DF}" srcOrd="0" destOrd="0" presId="urn:microsoft.com/office/officeart/2005/8/layout/vList2"/>
    <dgm:cxn modelId="{6CFABD20-CBB1-2B4C-8492-721B9B40C298}" type="presOf" srcId="{504D1656-269B-4AC2-A0A8-10CF6592EF12}" destId="{CAD7171B-A6A8-1C4D-A777-5EF7808DE82E}" srcOrd="0" destOrd="0" presId="urn:microsoft.com/office/officeart/2005/8/layout/vList2"/>
    <dgm:cxn modelId="{807F0C59-E2F4-4975-B4EF-439383D33121}" srcId="{F7BF802B-67E3-40BA-B1B1-4499FDA1A4B6}" destId="{ECAACFF4-A302-4FB1-BAE2-FBF88BBE608D}" srcOrd="1" destOrd="0" parTransId="{CAF9CA6B-E587-4068-A279-1DC60FAC5E7F}" sibTransId="{80FEB9E6-80C4-4C67-BCD8-16A9DA6B398F}"/>
    <dgm:cxn modelId="{EE5AF9C2-AFF1-2A4C-971A-309685DDC369}" type="presOf" srcId="{9DD32A0C-C981-4999-9344-E30A0AC81BE4}" destId="{A1D3DD65-2C6E-154C-873D-54BCB7E5B056}" srcOrd="0" destOrd="2" presId="urn:microsoft.com/office/officeart/2005/8/layout/vList2"/>
    <dgm:cxn modelId="{5A21B038-2423-4444-999A-6DF6AFCF0BDD}" srcId="{C5136A14-B603-4362-9A28-305BA62039BE}" destId="{3B48F5A5-887B-48F9-9B7E-0420CCA41F58}" srcOrd="7" destOrd="0" parTransId="{3CC4291D-9F7F-4692-B83B-8D848F4E6F29}" sibTransId="{83B1ABC8-F5D2-4F84-8F37-ADE0128264B7}"/>
    <dgm:cxn modelId="{44C5BAE3-25CC-F144-ACE1-81CB1826ACC1}" type="presOf" srcId="{0ED25743-1468-4265-A5FF-1CCDFABB1AD8}" destId="{43CAEED4-5888-784D-BEB1-677096338C3B}" srcOrd="0" destOrd="4" presId="urn:microsoft.com/office/officeart/2005/8/layout/vList2"/>
    <dgm:cxn modelId="{C005A0C6-0501-469E-90D1-3DC4A3720CF2}" srcId="{C5136A14-B603-4362-9A28-305BA62039BE}" destId="{E9FC1402-CCDE-4814-94FE-F67953468A1F}" srcOrd="1" destOrd="0" parTransId="{ABCB710F-7004-4B1D-A3BA-CD606093F8B7}" sibTransId="{1C01FBCE-B6BF-4DB8-AD69-5E17E09CB1D3}"/>
    <dgm:cxn modelId="{69422D4B-7F05-3D4B-AF5A-595B069B98B6}" type="presParOf" srcId="{B7EC9C51-87C4-954D-BA0B-E679AD9E773F}" destId="{CAD7171B-A6A8-1C4D-A777-5EF7808DE82E}" srcOrd="0" destOrd="0" presId="urn:microsoft.com/office/officeart/2005/8/layout/vList2"/>
    <dgm:cxn modelId="{1F388E21-13D3-F541-B464-AFBF22FC502E}" type="presParOf" srcId="{B7EC9C51-87C4-954D-BA0B-E679AD9E773F}" destId="{2EEE43D5-7FC0-FD4F-881F-C46A96C09FD3}" srcOrd="1" destOrd="0" presId="urn:microsoft.com/office/officeart/2005/8/layout/vList2"/>
    <dgm:cxn modelId="{E9000540-15AE-D949-94BB-8AA66F6D7D88}" type="presParOf" srcId="{B7EC9C51-87C4-954D-BA0B-E679AD9E773F}" destId="{15E072CE-779D-8544-A35D-F6F490D1CE9F}" srcOrd="2" destOrd="0" presId="urn:microsoft.com/office/officeart/2005/8/layout/vList2"/>
    <dgm:cxn modelId="{DC11EDED-BC04-E346-A5CB-56DE578885F8}" type="presParOf" srcId="{B7EC9C51-87C4-954D-BA0B-E679AD9E773F}" destId="{6F41E121-0636-7141-A05C-D8C4DD693CB1}" srcOrd="3" destOrd="0" presId="urn:microsoft.com/office/officeart/2005/8/layout/vList2"/>
    <dgm:cxn modelId="{2A6482C5-CFA6-3F48-B9D3-6F60ACB5B9EF}" type="presParOf" srcId="{B7EC9C51-87C4-954D-BA0B-E679AD9E773F}" destId="{D864CA66-CA7E-1A4D-AE31-CF00E21AD4DF}" srcOrd="4" destOrd="0" presId="urn:microsoft.com/office/officeart/2005/8/layout/vList2"/>
    <dgm:cxn modelId="{177E7FBF-F348-6A40-BD55-9F43D55D54D4}" type="presParOf" srcId="{B7EC9C51-87C4-954D-BA0B-E679AD9E773F}" destId="{A1D3DD65-2C6E-154C-873D-54BCB7E5B056}" srcOrd="5" destOrd="0" presId="urn:microsoft.com/office/officeart/2005/8/layout/vList2"/>
    <dgm:cxn modelId="{F2B8117A-6C21-344F-9E55-A51D94539733}" type="presParOf" srcId="{B7EC9C51-87C4-954D-BA0B-E679AD9E773F}" destId="{AD98CAA0-5837-E84C-9DFC-A706AE72C24D}" srcOrd="6" destOrd="0" presId="urn:microsoft.com/office/officeart/2005/8/layout/vList2"/>
    <dgm:cxn modelId="{4C01F8A7-7D90-9D4E-AC4E-0FD6D9366DBC}" type="presParOf" srcId="{B7EC9C51-87C4-954D-BA0B-E679AD9E773F}" destId="{9ED19A6E-9A08-6649-9597-0DB32A3EF3A8}" srcOrd="7" destOrd="0" presId="urn:microsoft.com/office/officeart/2005/8/layout/vList2"/>
    <dgm:cxn modelId="{4CEA6C6F-B2F4-6A4B-99EA-301BCB60D92A}" type="presParOf" srcId="{B7EC9C51-87C4-954D-BA0B-E679AD9E773F}" destId="{21627112-7091-F64E-A6AC-D4D818C5CF20}" srcOrd="8" destOrd="0" presId="urn:microsoft.com/office/officeart/2005/8/layout/vList2"/>
    <dgm:cxn modelId="{F6939414-2888-F04A-939A-5A939930E24C}" type="presParOf" srcId="{B7EC9C51-87C4-954D-BA0B-E679AD9E773F}" destId="{43CAEED4-5888-784D-BEB1-677096338C3B}" srcOrd="9"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D0A8ED-D9B2-4F39-9F5B-473D8E4E76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BF802B-67E3-40BA-B1B1-4499FDA1A4B6}">
      <dgm:prSet custT="1"/>
      <dgm:spPr>
        <a:gradFill rotWithShape="0">
          <a:gsLst>
            <a:gs pos="0">
              <a:schemeClr val="accent1"/>
            </a:gs>
            <a:gs pos="100000">
              <a:schemeClr val="bg2">
                <a:shade val="80000"/>
              </a:schemeClr>
            </a:gs>
          </a:gsLst>
          <a:path path="circle">
            <a:fillToRect l="50000" t="50000" r="50000" b="50000"/>
          </a:path>
        </a:gradFill>
      </dgm:spPr>
      <dgm:t>
        <a:bodyPr/>
        <a:lstStyle/>
        <a:p>
          <a:r>
            <a:rPr lang="fr-FR" sz="1900" dirty="0"/>
            <a:t>Chapitre 5 : Scores et Statistique</a:t>
          </a:r>
          <a:endParaRPr lang="en-US" sz="1900" dirty="0"/>
        </a:p>
      </dgm:t>
    </dgm:pt>
    <dgm:pt modelId="{9A9CE592-859F-47D6-8D8F-089848DE62CB}" type="parTrans" cxnId="{CF51FAAB-830F-437E-8034-897B31BC7AF0}">
      <dgm:prSet/>
      <dgm:spPr/>
      <dgm:t>
        <a:bodyPr/>
        <a:lstStyle/>
        <a:p>
          <a:endParaRPr lang="en-US"/>
        </a:p>
      </dgm:t>
    </dgm:pt>
    <dgm:pt modelId="{0192C5BE-6499-4108-B3B5-601B24540EB3}" type="sibTrans" cxnId="{CF51FAAB-830F-437E-8034-897B31BC7AF0}">
      <dgm:prSet/>
      <dgm:spPr/>
      <dgm:t>
        <a:bodyPr/>
        <a:lstStyle/>
        <a:p>
          <a:endParaRPr lang="en-US"/>
        </a:p>
      </dgm:t>
    </dgm:pt>
    <dgm:pt modelId="{08202B9D-C4A7-4356-B5B1-66A60D9B8F60}">
      <dgm:prSet custT="1"/>
      <dgm:spPr/>
      <dgm:t>
        <a:bodyPr/>
        <a:lstStyle/>
        <a:p>
          <a:r>
            <a:rPr lang="fr-FR" sz="1500" dirty="0"/>
            <a:t>a)Etablissement des tableaux aves les scores normalisés de tous les pays  </a:t>
          </a:r>
          <a:endParaRPr lang="en-US" sz="1500" dirty="0"/>
        </a:p>
      </dgm:t>
    </dgm:pt>
    <dgm:pt modelId="{CF2819DD-E050-4AD0-95FB-48AFD1DB6722}" type="parTrans" cxnId="{5C7E3431-02DE-4DE2-B635-0AD34C60F296}">
      <dgm:prSet/>
      <dgm:spPr/>
      <dgm:t>
        <a:bodyPr/>
        <a:lstStyle/>
        <a:p>
          <a:endParaRPr lang="en-US"/>
        </a:p>
      </dgm:t>
    </dgm:pt>
    <dgm:pt modelId="{6B6B6DF8-81B7-46A1-B2E1-6F676940FBCB}" type="sibTrans" cxnId="{5C7E3431-02DE-4DE2-B635-0AD34C60F296}">
      <dgm:prSet/>
      <dgm:spPr/>
      <dgm:t>
        <a:bodyPr/>
        <a:lstStyle/>
        <a:p>
          <a:endParaRPr lang="en-US"/>
        </a:p>
      </dgm:t>
    </dgm:pt>
    <dgm:pt modelId="{E2E458A0-861B-47CE-8E20-BAE97E4CC72D}">
      <dgm:prSet custT="1"/>
      <dgm:spPr>
        <a:gradFill rotWithShape="0">
          <a:gsLst>
            <a:gs pos="0">
              <a:schemeClr val="accent1"/>
            </a:gs>
            <a:gs pos="100000">
              <a:schemeClr val="bg2">
                <a:shade val="80000"/>
              </a:schemeClr>
            </a:gs>
          </a:gsLst>
          <a:path path="circle">
            <a:fillToRect l="50000" t="50000" r="50000" b="50000"/>
          </a:path>
        </a:gradFill>
      </dgm:spPr>
      <dgm:t>
        <a:bodyPr/>
        <a:lstStyle/>
        <a:p>
          <a:r>
            <a:rPr lang="fr-FR" sz="1900" dirty="0"/>
            <a:t>Chapitre 6 : Production d’une carte choroplèthe avec les pays ayant les meilleurs scores </a:t>
          </a:r>
          <a:endParaRPr lang="en-US" sz="1900" dirty="0"/>
        </a:p>
      </dgm:t>
    </dgm:pt>
    <dgm:pt modelId="{510A8C75-5121-43B8-ACE5-5E5EC7336B30}" type="parTrans" cxnId="{FA45C120-6CAB-43D8-84B8-11D7FF1672CA}">
      <dgm:prSet/>
      <dgm:spPr/>
      <dgm:t>
        <a:bodyPr/>
        <a:lstStyle/>
        <a:p>
          <a:endParaRPr lang="en-US"/>
        </a:p>
      </dgm:t>
    </dgm:pt>
    <dgm:pt modelId="{76F11990-A129-4A75-8738-46A12D63D700}" type="sibTrans" cxnId="{FA45C120-6CAB-43D8-84B8-11D7FF1672CA}">
      <dgm:prSet/>
      <dgm:spPr/>
      <dgm:t>
        <a:bodyPr/>
        <a:lstStyle/>
        <a:p>
          <a:endParaRPr lang="en-US"/>
        </a:p>
      </dgm:t>
    </dgm:pt>
    <dgm:pt modelId="{C5136A14-B603-4362-9A28-305BA62039BE}">
      <dgm:prSet custT="1"/>
      <dgm:spPr>
        <a:gradFill rotWithShape="0">
          <a:gsLst>
            <a:gs pos="0">
              <a:schemeClr val="accent1"/>
            </a:gs>
            <a:gs pos="100000">
              <a:schemeClr val="bg2">
                <a:shade val="80000"/>
              </a:schemeClr>
            </a:gs>
          </a:gsLst>
          <a:path path="circle">
            <a:fillToRect l="50000" t="50000" r="50000" b="50000"/>
          </a:path>
        </a:gradFill>
      </dgm:spPr>
      <dgm:t>
        <a:bodyPr/>
        <a:lstStyle/>
        <a:p>
          <a:r>
            <a:rPr lang="en-US" sz="1900" dirty="0"/>
            <a:t>Conclusion</a:t>
          </a:r>
        </a:p>
      </dgm:t>
    </dgm:pt>
    <dgm:pt modelId="{62FBB8BD-6E33-492C-AE51-4A1169358548}" type="parTrans" cxnId="{CAE0F3AC-EE02-4D32-B191-F4597AF04049}">
      <dgm:prSet/>
      <dgm:spPr/>
      <dgm:t>
        <a:bodyPr/>
        <a:lstStyle/>
        <a:p>
          <a:endParaRPr lang="en-US"/>
        </a:p>
      </dgm:t>
    </dgm:pt>
    <dgm:pt modelId="{83D9BDD0-3C05-4ECD-BCBF-1BB665879818}" type="sibTrans" cxnId="{CAE0F3AC-EE02-4D32-B191-F4597AF04049}">
      <dgm:prSet/>
      <dgm:spPr/>
      <dgm:t>
        <a:bodyPr/>
        <a:lstStyle/>
        <a:p>
          <a:endParaRPr lang="en-US"/>
        </a:p>
      </dgm:t>
    </dgm:pt>
    <dgm:pt modelId="{1A96B950-C846-A245-8D2E-33F317ED6B8D}">
      <dgm:prSet custT="1"/>
      <dgm:spPr/>
      <dgm:t>
        <a:bodyPr/>
        <a:lstStyle/>
        <a:p>
          <a:r>
            <a:rPr lang="fr-FR" sz="1500" dirty="0"/>
            <a:t>b) Etablissement des tableaux avec les scores normalisés de toute les régions </a:t>
          </a:r>
        </a:p>
      </dgm:t>
    </dgm:pt>
    <dgm:pt modelId="{09D6F6A8-38EB-8A47-B061-9FB7A06062E4}" type="parTrans" cxnId="{34B333CE-40C3-D441-8804-1FEEB267B490}">
      <dgm:prSet/>
      <dgm:spPr/>
      <dgm:t>
        <a:bodyPr/>
        <a:lstStyle/>
        <a:p>
          <a:endParaRPr lang="fr-FR"/>
        </a:p>
      </dgm:t>
    </dgm:pt>
    <dgm:pt modelId="{90C47197-9329-4C4B-8B9F-26A7604C3836}" type="sibTrans" cxnId="{34B333CE-40C3-D441-8804-1FEEB267B490}">
      <dgm:prSet/>
      <dgm:spPr/>
      <dgm:t>
        <a:bodyPr/>
        <a:lstStyle/>
        <a:p>
          <a:endParaRPr lang="fr-FR"/>
        </a:p>
      </dgm:t>
    </dgm:pt>
    <dgm:pt modelId="{6BA9CC53-8FE5-BE4C-9867-D3663100F001}">
      <dgm:prSet custT="1"/>
      <dgm:spPr/>
      <dgm:t>
        <a:bodyPr/>
        <a:lstStyle/>
        <a:p>
          <a:r>
            <a:rPr lang="fr-FR" sz="1500" dirty="0"/>
            <a:t>c) Etablissement d’une note sur vingt de classement </a:t>
          </a:r>
        </a:p>
      </dgm:t>
    </dgm:pt>
    <dgm:pt modelId="{29C8ABA4-E5D2-3748-BDF9-9B1F039DD540}" type="parTrans" cxnId="{9580C71D-F9C6-E34E-B9B0-C1E9BC8E5ADD}">
      <dgm:prSet/>
      <dgm:spPr/>
      <dgm:t>
        <a:bodyPr/>
        <a:lstStyle/>
        <a:p>
          <a:endParaRPr lang="fr-FR"/>
        </a:p>
      </dgm:t>
    </dgm:pt>
    <dgm:pt modelId="{994A08A0-49C1-5B41-B989-19C403690240}" type="sibTrans" cxnId="{9580C71D-F9C6-E34E-B9B0-C1E9BC8E5ADD}">
      <dgm:prSet/>
      <dgm:spPr/>
      <dgm:t>
        <a:bodyPr/>
        <a:lstStyle/>
        <a:p>
          <a:endParaRPr lang="fr-FR"/>
        </a:p>
      </dgm:t>
    </dgm:pt>
    <dgm:pt modelId="{F3D087B1-62E1-814D-8DB3-2892388AA5C4}">
      <dgm:prSet custT="1"/>
      <dgm:spPr/>
      <dgm:t>
        <a:bodyPr/>
        <a:lstStyle/>
        <a:p>
          <a:r>
            <a:rPr lang="fr-FR" sz="1500" dirty="0"/>
            <a:t>d) comparaison de ces résultats en fonctions de s indicateurs choisis</a:t>
          </a:r>
        </a:p>
      </dgm:t>
    </dgm:pt>
    <dgm:pt modelId="{C6FBCB80-31DF-4E46-9A72-A411467EA5CD}" type="parTrans" cxnId="{63E30A6E-1DAF-D34C-8042-C755BB5417DC}">
      <dgm:prSet/>
      <dgm:spPr/>
      <dgm:t>
        <a:bodyPr/>
        <a:lstStyle/>
        <a:p>
          <a:endParaRPr lang="fr-FR"/>
        </a:p>
      </dgm:t>
    </dgm:pt>
    <dgm:pt modelId="{35C605A7-B99B-7140-BFC7-78ED9D540717}" type="sibTrans" cxnId="{63E30A6E-1DAF-D34C-8042-C755BB5417DC}">
      <dgm:prSet/>
      <dgm:spPr/>
      <dgm:t>
        <a:bodyPr/>
        <a:lstStyle/>
        <a:p>
          <a:endParaRPr lang="fr-FR"/>
        </a:p>
      </dgm:t>
    </dgm:pt>
    <dgm:pt modelId="{D08B0B55-1FEA-A348-8CAF-511E3D334B15}">
      <dgm:prSet custT="1"/>
      <dgm:spPr/>
      <dgm:t>
        <a:bodyPr/>
        <a:lstStyle/>
        <a:p>
          <a:r>
            <a:rPr lang="fr-FR" sz="1500" dirty="0"/>
            <a:t>e) Choix des indicateurs ou variable les plus pertinentes ,d’où le score et la note des pays à choisir </a:t>
          </a:r>
        </a:p>
      </dgm:t>
    </dgm:pt>
    <dgm:pt modelId="{018A73B5-52BA-6A48-A454-8CADD27E4D94}" type="parTrans" cxnId="{9965843E-A005-4D49-B04F-A585F926BA11}">
      <dgm:prSet/>
      <dgm:spPr/>
      <dgm:t>
        <a:bodyPr/>
        <a:lstStyle/>
        <a:p>
          <a:endParaRPr lang="fr-FR"/>
        </a:p>
      </dgm:t>
    </dgm:pt>
    <dgm:pt modelId="{C06AB896-398F-B246-A2B7-100014CE8B68}" type="sibTrans" cxnId="{9965843E-A005-4D49-B04F-A585F926BA11}">
      <dgm:prSet/>
      <dgm:spPr/>
      <dgm:t>
        <a:bodyPr/>
        <a:lstStyle/>
        <a:p>
          <a:endParaRPr lang="fr-FR"/>
        </a:p>
      </dgm:t>
    </dgm:pt>
    <dgm:pt modelId="{B7EC9C51-87C4-954D-BA0B-E679AD9E773F}" type="pres">
      <dgm:prSet presAssocID="{11D0A8ED-D9B2-4F39-9F5B-473D8E4E76A2}" presName="linear" presStyleCnt="0">
        <dgm:presLayoutVars>
          <dgm:animLvl val="lvl"/>
          <dgm:resizeHandles val="exact"/>
        </dgm:presLayoutVars>
      </dgm:prSet>
      <dgm:spPr/>
      <dgm:t>
        <a:bodyPr/>
        <a:lstStyle/>
        <a:p>
          <a:endParaRPr lang="fr-FR"/>
        </a:p>
      </dgm:t>
    </dgm:pt>
    <dgm:pt modelId="{D864CA66-CA7E-1A4D-AE31-CF00E21AD4DF}" type="pres">
      <dgm:prSet presAssocID="{F7BF802B-67E3-40BA-B1B1-4499FDA1A4B6}" presName="parentText" presStyleLbl="node1" presStyleIdx="0" presStyleCnt="3" custScaleY="55042" custLinFactNeighborX="-17925" custLinFactNeighborY="1267">
        <dgm:presLayoutVars>
          <dgm:chMax val="0"/>
          <dgm:bulletEnabled val="1"/>
        </dgm:presLayoutVars>
      </dgm:prSet>
      <dgm:spPr/>
      <dgm:t>
        <a:bodyPr/>
        <a:lstStyle/>
        <a:p>
          <a:endParaRPr lang="fr-FR"/>
        </a:p>
      </dgm:t>
    </dgm:pt>
    <dgm:pt modelId="{A1D3DD65-2C6E-154C-873D-54BCB7E5B056}" type="pres">
      <dgm:prSet presAssocID="{F7BF802B-67E3-40BA-B1B1-4499FDA1A4B6}" presName="childText" presStyleLbl="revTx" presStyleIdx="0" presStyleCnt="1">
        <dgm:presLayoutVars>
          <dgm:bulletEnabled val="1"/>
        </dgm:presLayoutVars>
      </dgm:prSet>
      <dgm:spPr/>
      <dgm:t>
        <a:bodyPr/>
        <a:lstStyle/>
        <a:p>
          <a:endParaRPr lang="fr-FR"/>
        </a:p>
      </dgm:t>
    </dgm:pt>
    <dgm:pt modelId="{AD98CAA0-5837-E84C-9DFC-A706AE72C24D}" type="pres">
      <dgm:prSet presAssocID="{E2E458A0-861B-47CE-8E20-BAE97E4CC72D}" presName="parentText" presStyleLbl="node1" presStyleIdx="1" presStyleCnt="3" custScaleY="62328">
        <dgm:presLayoutVars>
          <dgm:chMax val="0"/>
          <dgm:bulletEnabled val="1"/>
        </dgm:presLayoutVars>
      </dgm:prSet>
      <dgm:spPr/>
      <dgm:t>
        <a:bodyPr/>
        <a:lstStyle/>
        <a:p>
          <a:endParaRPr lang="fr-FR"/>
        </a:p>
      </dgm:t>
    </dgm:pt>
    <dgm:pt modelId="{9ED19A6E-9A08-6649-9597-0DB32A3EF3A8}" type="pres">
      <dgm:prSet presAssocID="{76F11990-A129-4A75-8738-46A12D63D700}" presName="spacer" presStyleCnt="0"/>
      <dgm:spPr/>
    </dgm:pt>
    <dgm:pt modelId="{21627112-7091-F64E-A6AC-D4D818C5CF20}" type="pres">
      <dgm:prSet presAssocID="{C5136A14-B603-4362-9A28-305BA62039BE}" presName="parentText" presStyleLbl="node1" presStyleIdx="2" presStyleCnt="3" custScaleY="53373" custLinFactNeighborX="-1408" custLinFactNeighborY="-4462">
        <dgm:presLayoutVars>
          <dgm:chMax val="0"/>
          <dgm:bulletEnabled val="1"/>
        </dgm:presLayoutVars>
      </dgm:prSet>
      <dgm:spPr/>
      <dgm:t>
        <a:bodyPr/>
        <a:lstStyle/>
        <a:p>
          <a:endParaRPr lang="fr-FR"/>
        </a:p>
      </dgm:t>
    </dgm:pt>
  </dgm:ptLst>
  <dgm:cxnLst>
    <dgm:cxn modelId="{9965843E-A005-4D49-B04F-A585F926BA11}" srcId="{F7BF802B-67E3-40BA-B1B1-4499FDA1A4B6}" destId="{D08B0B55-1FEA-A348-8CAF-511E3D334B15}" srcOrd="4" destOrd="0" parTransId="{018A73B5-52BA-6A48-A454-8CADD27E4D94}" sibTransId="{C06AB896-398F-B246-A2B7-100014CE8B68}"/>
    <dgm:cxn modelId="{FA45C120-6CAB-43D8-84B8-11D7FF1672CA}" srcId="{11D0A8ED-D9B2-4F39-9F5B-473D8E4E76A2}" destId="{E2E458A0-861B-47CE-8E20-BAE97E4CC72D}" srcOrd="1" destOrd="0" parTransId="{510A8C75-5121-43B8-ACE5-5E5EC7336B30}" sibTransId="{76F11990-A129-4A75-8738-46A12D63D700}"/>
    <dgm:cxn modelId="{38E3017B-4DE4-A74A-A9CC-CE7D085D897D}" type="presOf" srcId="{F7BF802B-67E3-40BA-B1B1-4499FDA1A4B6}" destId="{D864CA66-CA7E-1A4D-AE31-CF00E21AD4DF}" srcOrd="0" destOrd="0" presId="urn:microsoft.com/office/officeart/2005/8/layout/vList2"/>
    <dgm:cxn modelId="{040B4AC2-A5B6-5644-AA43-E935CDF95777}" type="presOf" srcId="{D08B0B55-1FEA-A348-8CAF-511E3D334B15}" destId="{A1D3DD65-2C6E-154C-873D-54BCB7E5B056}" srcOrd="0" destOrd="4" presId="urn:microsoft.com/office/officeart/2005/8/layout/vList2"/>
    <dgm:cxn modelId="{63E30A6E-1DAF-D34C-8042-C755BB5417DC}" srcId="{F7BF802B-67E3-40BA-B1B1-4499FDA1A4B6}" destId="{F3D087B1-62E1-814D-8DB3-2892388AA5C4}" srcOrd="3" destOrd="0" parTransId="{C6FBCB80-31DF-4E46-9A72-A411467EA5CD}" sibTransId="{35C605A7-B99B-7140-BFC7-78ED9D540717}"/>
    <dgm:cxn modelId="{9580C71D-F9C6-E34E-B9B0-C1E9BC8E5ADD}" srcId="{F7BF802B-67E3-40BA-B1B1-4499FDA1A4B6}" destId="{6BA9CC53-8FE5-BE4C-9867-D3663100F001}" srcOrd="2" destOrd="0" parTransId="{29C8ABA4-E5D2-3748-BDF9-9B1F039DD540}" sibTransId="{994A08A0-49C1-5B41-B989-19C403690240}"/>
    <dgm:cxn modelId="{5C7E3431-02DE-4DE2-B635-0AD34C60F296}" srcId="{F7BF802B-67E3-40BA-B1B1-4499FDA1A4B6}" destId="{08202B9D-C4A7-4356-B5B1-66A60D9B8F60}" srcOrd="0" destOrd="0" parTransId="{CF2819DD-E050-4AD0-95FB-48AFD1DB6722}" sibTransId="{6B6B6DF8-81B7-46A1-B2E1-6F676940FBCB}"/>
    <dgm:cxn modelId="{DEC8CA76-1D23-314E-A6A7-8A92E460021C}" type="presOf" srcId="{6BA9CC53-8FE5-BE4C-9867-D3663100F001}" destId="{A1D3DD65-2C6E-154C-873D-54BCB7E5B056}" srcOrd="0" destOrd="2" presId="urn:microsoft.com/office/officeart/2005/8/layout/vList2"/>
    <dgm:cxn modelId="{3A6C8CF8-EF4D-8140-A2A5-702E8F5416A1}" type="presOf" srcId="{F3D087B1-62E1-814D-8DB3-2892388AA5C4}" destId="{A1D3DD65-2C6E-154C-873D-54BCB7E5B056}" srcOrd="0" destOrd="3" presId="urn:microsoft.com/office/officeart/2005/8/layout/vList2"/>
    <dgm:cxn modelId="{2B835FD6-4145-0D43-A875-08C5C413344A}" type="presOf" srcId="{11D0A8ED-D9B2-4F39-9F5B-473D8E4E76A2}" destId="{B7EC9C51-87C4-954D-BA0B-E679AD9E773F}" srcOrd="0" destOrd="0" presId="urn:microsoft.com/office/officeart/2005/8/layout/vList2"/>
    <dgm:cxn modelId="{8DF6A042-DBA2-BC4D-8315-E4F5FCC03D9B}" type="presOf" srcId="{1A96B950-C846-A245-8D2E-33F317ED6B8D}" destId="{A1D3DD65-2C6E-154C-873D-54BCB7E5B056}" srcOrd="0" destOrd="1" presId="urn:microsoft.com/office/officeart/2005/8/layout/vList2"/>
    <dgm:cxn modelId="{34B333CE-40C3-D441-8804-1FEEB267B490}" srcId="{F7BF802B-67E3-40BA-B1B1-4499FDA1A4B6}" destId="{1A96B950-C846-A245-8D2E-33F317ED6B8D}" srcOrd="1" destOrd="0" parTransId="{09D6F6A8-38EB-8A47-B061-9FB7A06062E4}" sibTransId="{90C47197-9329-4C4B-8B9F-26A7604C3836}"/>
    <dgm:cxn modelId="{CF51FAAB-830F-437E-8034-897B31BC7AF0}" srcId="{11D0A8ED-D9B2-4F39-9F5B-473D8E4E76A2}" destId="{F7BF802B-67E3-40BA-B1B1-4499FDA1A4B6}" srcOrd="0" destOrd="0" parTransId="{9A9CE592-859F-47D6-8D8F-089848DE62CB}" sibTransId="{0192C5BE-6499-4108-B3B5-601B24540EB3}"/>
    <dgm:cxn modelId="{FFA1ADCC-AA58-DA47-948B-7DF58CF4826E}" type="presOf" srcId="{E2E458A0-861B-47CE-8E20-BAE97E4CC72D}" destId="{AD98CAA0-5837-E84C-9DFC-A706AE72C24D}" srcOrd="0" destOrd="0" presId="urn:microsoft.com/office/officeart/2005/8/layout/vList2"/>
    <dgm:cxn modelId="{D2AD8228-0216-2545-92C7-AEF3BBCC4A33}" type="presOf" srcId="{C5136A14-B603-4362-9A28-305BA62039BE}" destId="{21627112-7091-F64E-A6AC-D4D818C5CF20}" srcOrd="0" destOrd="0" presId="urn:microsoft.com/office/officeart/2005/8/layout/vList2"/>
    <dgm:cxn modelId="{CAE0F3AC-EE02-4D32-B191-F4597AF04049}" srcId="{11D0A8ED-D9B2-4F39-9F5B-473D8E4E76A2}" destId="{C5136A14-B603-4362-9A28-305BA62039BE}" srcOrd="2" destOrd="0" parTransId="{62FBB8BD-6E33-492C-AE51-4A1169358548}" sibTransId="{83D9BDD0-3C05-4ECD-BCBF-1BB665879818}"/>
    <dgm:cxn modelId="{B006D6D1-8598-7142-AA63-A073B2685167}" type="presOf" srcId="{08202B9D-C4A7-4356-B5B1-66A60D9B8F60}" destId="{A1D3DD65-2C6E-154C-873D-54BCB7E5B056}" srcOrd="0" destOrd="0" presId="urn:microsoft.com/office/officeart/2005/8/layout/vList2"/>
    <dgm:cxn modelId="{2A6482C5-CFA6-3F48-B9D3-6F60ACB5B9EF}" type="presParOf" srcId="{B7EC9C51-87C4-954D-BA0B-E679AD9E773F}" destId="{D864CA66-CA7E-1A4D-AE31-CF00E21AD4DF}" srcOrd="0" destOrd="0" presId="urn:microsoft.com/office/officeart/2005/8/layout/vList2"/>
    <dgm:cxn modelId="{177E7FBF-F348-6A40-BD55-9F43D55D54D4}" type="presParOf" srcId="{B7EC9C51-87C4-954D-BA0B-E679AD9E773F}" destId="{A1D3DD65-2C6E-154C-873D-54BCB7E5B056}" srcOrd="1" destOrd="0" presId="urn:microsoft.com/office/officeart/2005/8/layout/vList2"/>
    <dgm:cxn modelId="{F2B8117A-6C21-344F-9E55-A51D94539733}" type="presParOf" srcId="{B7EC9C51-87C4-954D-BA0B-E679AD9E773F}" destId="{AD98CAA0-5837-E84C-9DFC-A706AE72C24D}" srcOrd="2" destOrd="0" presId="urn:microsoft.com/office/officeart/2005/8/layout/vList2"/>
    <dgm:cxn modelId="{4C01F8A7-7D90-9D4E-AC4E-0FD6D9366DBC}" type="presParOf" srcId="{B7EC9C51-87C4-954D-BA0B-E679AD9E773F}" destId="{9ED19A6E-9A08-6649-9597-0DB32A3EF3A8}" srcOrd="3" destOrd="0" presId="urn:microsoft.com/office/officeart/2005/8/layout/vList2"/>
    <dgm:cxn modelId="{4CEA6C6F-B2F4-6A4B-99EA-301BCB60D92A}" type="presParOf" srcId="{B7EC9C51-87C4-954D-BA0B-E679AD9E773F}" destId="{21627112-7091-F64E-A6AC-D4D818C5CF20}"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D7171B-A6A8-1C4D-A777-5EF7808DE82E}">
      <dsp:nvSpPr>
        <dsp:cNvPr id="0" name=""/>
        <dsp:cNvSpPr/>
      </dsp:nvSpPr>
      <dsp:spPr>
        <a:xfrm>
          <a:off x="0" y="123600"/>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Index</a:t>
          </a:r>
          <a:endParaRPr lang="en-US" sz="1900" kern="1200" dirty="0"/>
        </a:p>
      </dsp:txBody>
      <dsp:txXfrm>
        <a:off x="0" y="123600"/>
        <a:ext cx="8280920" cy="466830"/>
      </dsp:txXfrm>
    </dsp:sp>
    <dsp:sp modelId="{15E072CE-779D-8544-A35D-F6F490D1CE9F}">
      <dsp:nvSpPr>
        <dsp:cNvPr id="0" name=""/>
        <dsp:cNvSpPr/>
      </dsp:nvSpPr>
      <dsp:spPr>
        <a:xfrm>
          <a:off x="0" y="645150"/>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1 : Présentation</a:t>
          </a:r>
          <a:endParaRPr lang="en-US" sz="1900" kern="1200" dirty="0"/>
        </a:p>
      </dsp:txBody>
      <dsp:txXfrm>
        <a:off x="0" y="645150"/>
        <a:ext cx="8280920" cy="466830"/>
      </dsp:txXfrm>
    </dsp:sp>
    <dsp:sp modelId="{D864CA66-CA7E-1A4D-AE31-CF00E21AD4DF}">
      <dsp:nvSpPr>
        <dsp:cNvPr id="0" name=""/>
        <dsp:cNvSpPr/>
      </dsp:nvSpPr>
      <dsp:spPr>
        <a:xfrm>
          <a:off x="0" y="1166700"/>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2 : Analyse exploratoire </a:t>
          </a:r>
          <a:endParaRPr lang="en-US" sz="1900" kern="1200" dirty="0"/>
        </a:p>
      </dsp:txBody>
      <dsp:txXfrm>
        <a:off x="0" y="1166700"/>
        <a:ext cx="8280920" cy="466830"/>
      </dsp:txXfrm>
    </dsp:sp>
    <dsp:sp modelId="{A1D3DD65-2C6E-154C-873D-54BCB7E5B056}">
      <dsp:nvSpPr>
        <dsp:cNvPr id="0" name=""/>
        <dsp:cNvSpPr/>
      </dsp:nvSpPr>
      <dsp:spPr>
        <a:xfrm>
          <a:off x="0" y="1633530"/>
          <a:ext cx="828092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kern="1200" dirty="0"/>
            <a:t>a) Préparation de l’environnement Python </a:t>
          </a:r>
          <a:endParaRPr lang="en-US" sz="1500" kern="1200" dirty="0"/>
        </a:p>
        <a:p>
          <a:pPr marL="114300" lvl="1" indent="-114300" algn="l" defTabSz="666750">
            <a:lnSpc>
              <a:spcPct val="90000"/>
            </a:lnSpc>
            <a:spcBef>
              <a:spcPct val="0"/>
            </a:spcBef>
            <a:spcAft>
              <a:spcPct val="20000"/>
            </a:spcAft>
            <a:buChar char="••"/>
          </a:pPr>
          <a:r>
            <a:rPr lang="fr-FR" sz="1500" kern="1200" dirty="0"/>
            <a:t>b) Import des fichiers de données </a:t>
          </a:r>
          <a:endParaRPr lang="en-US" sz="1500" kern="1200" dirty="0"/>
        </a:p>
        <a:p>
          <a:pPr marL="114300" lvl="1" indent="-114300" algn="l" defTabSz="666750">
            <a:lnSpc>
              <a:spcPct val="90000"/>
            </a:lnSpc>
            <a:spcBef>
              <a:spcPct val="0"/>
            </a:spcBef>
            <a:spcAft>
              <a:spcPct val="20000"/>
            </a:spcAft>
            <a:buChar char="••"/>
          </a:pPr>
          <a:r>
            <a:rPr lang="fr-FR" sz="1500" kern="1200" dirty="0"/>
            <a:t>c) Définition des fonctions de base </a:t>
          </a:r>
          <a:endParaRPr lang="en-US" sz="1500" kern="1200" dirty="0"/>
        </a:p>
      </dsp:txBody>
      <dsp:txXfrm>
        <a:off x="0" y="1633530"/>
        <a:ext cx="8280920" cy="786599"/>
      </dsp:txXfrm>
    </dsp:sp>
    <dsp:sp modelId="{AD98CAA0-5837-E84C-9DFC-A706AE72C24D}">
      <dsp:nvSpPr>
        <dsp:cNvPr id="0" name=""/>
        <dsp:cNvSpPr/>
      </dsp:nvSpPr>
      <dsp:spPr>
        <a:xfrm>
          <a:off x="0" y="2420130"/>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3 : Etude exploratoire préliminaire </a:t>
          </a:r>
          <a:endParaRPr lang="en-US" sz="1900" kern="1200" dirty="0"/>
        </a:p>
      </dsp:txBody>
      <dsp:txXfrm>
        <a:off x="0" y="2420130"/>
        <a:ext cx="8280920" cy="466830"/>
      </dsp:txXfrm>
    </dsp:sp>
    <dsp:sp modelId="{21627112-7091-F64E-A6AC-D4D818C5CF20}">
      <dsp:nvSpPr>
        <dsp:cNvPr id="0" name=""/>
        <dsp:cNvSpPr/>
      </dsp:nvSpPr>
      <dsp:spPr>
        <a:xfrm>
          <a:off x="0" y="2941680"/>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4 :Nettoyage des données </a:t>
          </a:r>
          <a:endParaRPr lang="en-US" sz="1900" kern="1200" dirty="0"/>
        </a:p>
      </dsp:txBody>
      <dsp:txXfrm>
        <a:off x="0" y="2941680"/>
        <a:ext cx="8280920" cy="466830"/>
      </dsp:txXfrm>
    </dsp:sp>
    <dsp:sp modelId="{43CAEED4-5888-784D-BEB1-677096338C3B}">
      <dsp:nvSpPr>
        <dsp:cNvPr id="0" name=""/>
        <dsp:cNvSpPr/>
      </dsp:nvSpPr>
      <dsp:spPr>
        <a:xfrm>
          <a:off x="0" y="3408510"/>
          <a:ext cx="8280920" cy="208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kern="1200" dirty="0"/>
            <a:t>a) Elimination des colonnes inutiles (unnamed) </a:t>
          </a:r>
          <a:endParaRPr lang="en-US" sz="1500" kern="1200" dirty="0"/>
        </a:p>
        <a:p>
          <a:pPr marL="114300" lvl="1" indent="-114300" algn="l" defTabSz="666750">
            <a:lnSpc>
              <a:spcPct val="90000"/>
            </a:lnSpc>
            <a:spcBef>
              <a:spcPct val="0"/>
            </a:spcBef>
            <a:spcAft>
              <a:spcPct val="20000"/>
            </a:spcAft>
            <a:buChar char="••"/>
          </a:pPr>
          <a:r>
            <a:rPr lang="fr-FR" sz="1500" kern="1200" dirty="0"/>
            <a:t>b) Elimination des colonnes avec un certain pourcentage de cellules manquantes </a:t>
          </a:r>
          <a:endParaRPr lang="en-US" sz="1500" kern="1200" dirty="0"/>
        </a:p>
        <a:p>
          <a:pPr marL="114300" lvl="1" indent="-114300" algn="l" defTabSz="666750">
            <a:lnSpc>
              <a:spcPct val="90000"/>
            </a:lnSpc>
            <a:spcBef>
              <a:spcPct val="0"/>
            </a:spcBef>
            <a:spcAft>
              <a:spcPct val="20000"/>
            </a:spcAft>
            <a:buChar char="••"/>
          </a:pPr>
          <a:r>
            <a:rPr lang="fr-FR" sz="1500" kern="1200" dirty="0"/>
            <a:t>c) Définition et application d’un dictionnaire de recherche </a:t>
          </a:r>
          <a:endParaRPr lang="en-US" sz="1500" kern="1200" dirty="0"/>
        </a:p>
        <a:p>
          <a:pPr marL="114300" lvl="1" indent="-114300" algn="l" defTabSz="666750">
            <a:lnSpc>
              <a:spcPct val="90000"/>
            </a:lnSpc>
            <a:spcBef>
              <a:spcPct val="0"/>
            </a:spcBef>
            <a:spcAft>
              <a:spcPct val="20000"/>
            </a:spcAft>
            <a:buChar char="••"/>
          </a:pPr>
          <a:r>
            <a:rPr lang="fr-FR" sz="1500" kern="1200" dirty="0"/>
            <a:t>d) Refiltrage des données en fonction des nouvelles variables engendrées par le dictionnaire</a:t>
          </a:r>
          <a:endParaRPr lang="en-US" sz="1500" kern="1200" dirty="0"/>
        </a:p>
        <a:p>
          <a:pPr marL="114300" lvl="1" indent="-114300" algn="l" defTabSz="666750">
            <a:lnSpc>
              <a:spcPct val="90000"/>
            </a:lnSpc>
            <a:spcBef>
              <a:spcPct val="0"/>
            </a:spcBef>
            <a:spcAft>
              <a:spcPct val="20000"/>
            </a:spcAft>
            <a:buChar char="••"/>
          </a:pPr>
          <a:r>
            <a:rPr lang="fr-FR" sz="1500" kern="1200" dirty="0"/>
            <a:t>e) Représentation graphique de la corrélations des nouvelles variables choisies </a:t>
          </a:r>
          <a:endParaRPr lang="en-US" sz="1500" kern="1200" dirty="0"/>
        </a:p>
        <a:p>
          <a:pPr marL="114300" lvl="1" indent="-114300" algn="l" defTabSz="666750">
            <a:lnSpc>
              <a:spcPct val="90000"/>
            </a:lnSpc>
            <a:spcBef>
              <a:spcPct val="0"/>
            </a:spcBef>
            <a:spcAft>
              <a:spcPct val="20000"/>
            </a:spcAft>
            <a:buChar char="••"/>
          </a:pPr>
          <a:r>
            <a:rPr lang="fr-FR" sz="1500" kern="1200" dirty="0"/>
            <a:t>f)  Etude de la corrélation entre ces variables </a:t>
          </a:r>
          <a:endParaRPr lang="en-US" sz="1500" kern="1200" dirty="0"/>
        </a:p>
        <a:p>
          <a:pPr marL="114300" lvl="1" indent="-114300" algn="l" defTabSz="666750">
            <a:lnSpc>
              <a:spcPct val="90000"/>
            </a:lnSpc>
            <a:spcBef>
              <a:spcPct val="0"/>
            </a:spcBef>
            <a:spcAft>
              <a:spcPct val="20000"/>
            </a:spcAft>
            <a:buChar char="••"/>
          </a:pPr>
          <a:r>
            <a:rPr lang="fr-FR" sz="1500" kern="1200" dirty="0"/>
            <a:t>g) Représentation des courbes d’évolution des indicateurs (variables pertinentes) </a:t>
          </a:r>
          <a:endParaRPr lang="en-US" sz="1500" kern="1200" dirty="0"/>
        </a:p>
        <a:p>
          <a:pPr marL="114300" lvl="1" indent="-114300" algn="l" defTabSz="666750">
            <a:lnSpc>
              <a:spcPct val="90000"/>
            </a:lnSpc>
            <a:spcBef>
              <a:spcPct val="0"/>
            </a:spcBef>
            <a:spcAft>
              <a:spcPct val="20000"/>
            </a:spcAft>
            <a:buChar char="••"/>
          </a:pPr>
          <a:r>
            <a:rPr lang="fr-FR" sz="1500" kern="1200" dirty="0"/>
            <a:t>h) Etablissement  de notre tableau de données final avec les indicateurs choisis </a:t>
          </a:r>
          <a:endParaRPr lang="en-US" sz="1500" kern="1200" dirty="0"/>
        </a:p>
      </dsp:txBody>
      <dsp:txXfrm>
        <a:off x="0" y="3408510"/>
        <a:ext cx="8280920" cy="208449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64CA66-CA7E-1A4D-AE31-CF00E21AD4DF}">
      <dsp:nvSpPr>
        <dsp:cNvPr id="0" name=""/>
        <dsp:cNvSpPr/>
      </dsp:nvSpPr>
      <dsp:spPr>
        <a:xfrm>
          <a:off x="0" y="707026"/>
          <a:ext cx="8064896" cy="60994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5 : Scores et Statistique</a:t>
          </a:r>
          <a:endParaRPr lang="en-US" sz="1900" kern="1200" dirty="0"/>
        </a:p>
      </dsp:txBody>
      <dsp:txXfrm>
        <a:off x="0" y="707026"/>
        <a:ext cx="8064896" cy="609941"/>
      </dsp:txXfrm>
    </dsp:sp>
    <dsp:sp modelId="{A1D3DD65-2C6E-154C-873D-54BCB7E5B056}">
      <dsp:nvSpPr>
        <dsp:cNvPr id="0" name=""/>
        <dsp:cNvSpPr/>
      </dsp:nvSpPr>
      <dsp:spPr>
        <a:xfrm>
          <a:off x="0" y="1297790"/>
          <a:ext cx="8064896" cy="151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fr-FR" sz="1500" kern="1200" dirty="0"/>
            <a:t>a)Etablissement des tableaux aves les scores normalisés de tous les pays  </a:t>
          </a:r>
          <a:endParaRPr lang="en-US" sz="1500" kern="1200" dirty="0"/>
        </a:p>
        <a:p>
          <a:pPr marL="114300" lvl="1" indent="-114300" algn="l" defTabSz="666750">
            <a:lnSpc>
              <a:spcPct val="90000"/>
            </a:lnSpc>
            <a:spcBef>
              <a:spcPct val="0"/>
            </a:spcBef>
            <a:spcAft>
              <a:spcPct val="20000"/>
            </a:spcAft>
            <a:buChar char="••"/>
          </a:pPr>
          <a:r>
            <a:rPr lang="fr-FR" sz="1500" kern="1200" dirty="0"/>
            <a:t>b) Etablissement des tableaux avec les scores normalisés de toute les régions </a:t>
          </a:r>
        </a:p>
        <a:p>
          <a:pPr marL="114300" lvl="1" indent="-114300" algn="l" defTabSz="666750">
            <a:lnSpc>
              <a:spcPct val="90000"/>
            </a:lnSpc>
            <a:spcBef>
              <a:spcPct val="0"/>
            </a:spcBef>
            <a:spcAft>
              <a:spcPct val="20000"/>
            </a:spcAft>
            <a:buChar char="••"/>
          </a:pPr>
          <a:r>
            <a:rPr lang="fr-FR" sz="1500" kern="1200" dirty="0"/>
            <a:t>c) Etablissement d’une note sur vingt de classement </a:t>
          </a:r>
        </a:p>
        <a:p>
          <a:pPr marL="114300" lvl="1" indent="-114300" algn="l" defTabSz="666750">
            <a:lnSpc>
              <a:spcPct val="90000"/>
            </a:lnSpc>
            <a:spcBef>
              <a:spcPct val="0"/>
            </a:spcBef>
            <a:spcAft>
              <a:spcPct val="20000"/>
            </a:spcAft>
            <a:buChar char="••"/>
          </a:pPr>
          <a:r>
            <a:rPr lang="fr-FR" sz="1500" kern="1200" dirty="0"/>
            <a:t>d) comparaison de ces résultats en fonctions de s indicateurs choisis</a:t>
          </a:r>
        </a:p>
        <a:p>
          <a:pPr marL="114300" lvl="1" indent="-114300" algn="l" defTabSz="666750">
            <a:lnSpc>
              <a:spcPct val="90000"/>
            </a:lnSpc>
            <a:spcBef>
              <a:spcPct val="0"/>
            </a:spcBef>
            <a:spcAft>
              <a:spcPct val="20000"/>
            </a:spcAft>
            <a:buChar char="••"/>
          </a:pPr>
          <a:r>
            <a:rPr lang="fr-FR" sz="1500" kern="1200" dirty="0"/>
            <a:t>e) Choix des indicateurs ou variable les plus pertinentes ,d’où le score et la note des pays à choisir </a:t>
          </a:r>
        </a:p>
      </dsp:txBody>
      <dsp:txXfrm>
        <a:off x="0" y="1297790"/>
        <a:ext cx="8064896" cy="1513687"/>
      </dsp:txXfrm>
    </dsp:sp>
    <dsp:sp modelId="{AD98CAA0-5837-E84C-9DFC-A706AE72C24D}">
      <dsp:nvSpPr>
        <dsp:cNvPr id="0" name=""/>
        <dsp:cNvSpPr/>
      </dsp:nvSpPr>
      <dsp:spPr>
        <a:xfrm>
          <a:off x="0" y="2811477"/>
          <a:ext cx="8064896" cy="746739"/>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6 : Production d’une carte choroplèthe avec les pays ayant les meilleurs scores </a:t>
          </a:r>
          <a:endParaRPr lang="en-US" sz="1900" kern="1200" dirty="0"/>
        </a:p>
      </dsp:txBody>
      <dsp:txXfrm>
        <a:off x="0" y="2811477"/>
        <a:ext cx="8064896" cy="746739"/>
      </dsp:txXfrm>
    </dsp:sp>
    <dsp:sp modelId="{21627112-7091-F64E-A6AC-D4D818C5CF20}">
      <dsp:nvSpPr>
        <dsp:cNvPr id="0" name=""/>
        <dsp:cNvSpPr/>
      </dsp:nvSpPr>
      <dsp:spPr>
        <a:xfrm>
          <a:off x="0" y="3734312"/>
          <a:ext cx="8064896" cy="573512"/>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Conclusion</a:t>
          </a:r>
        </a:p>
      </dsp:txBody>
      <dsp:txXfrm>
        <a:off x="0" y="3734312"/>
        <a:ext cx="8064896" cy="5735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ADA323B3-F33D-4443-AD42-F52887DE6E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xmlns="" id="{53A47099-A684-7E49-9CB3-1958D4D197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72466-0A0F-EB47-8708-F29678840A11}" type="datetime1">
              <a:rPr lang="fr-FR" smtClean="0"/>
              <a:pPr/>
              <a:t>08/07/2021</a:t>
            </a:fld>
            <a:endParaRPr lang="fr-FR" dirty="0"/>
          </a:p>
        </p:txBody>
      </p:sp>
      <p:sp>
        <p:nvSpPr>
          <p:cNvPr id="4" name="Espace réservé du pied de page 3">
            <a:extLst>
              <a:ext uri="{FF2B5EF4-FFF2-40B4-BE49-F238E27FC236}">
                <a16:creationId xmlns:a16="http://schemas.microsoft.com/office/drawing/2014/main" xmlns="" id="{C1FD0F72-811C-234D-AC42-C22AD85470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xmlns="" id="{912089DD-6406-8043-BA56-E375CCC719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6F035D-876C-7849-B7C1-EF4252EE0057}" type="slidenum">
              <a:rPr lang="fr-FR" smtClean="0"/>
              <a:pPr/>
              <a:t>‹N°›</a:t>
            </a:fld>
            <a:endParaRPr lang="fr-FR" dirty="0"/>
          </a:p>
        </p:txBody>
      </p:sp>
    </p:spTree>
    <p:extLst>
      <p:ext uri="{BB962C8B-B14F-4D97-AF65-F5344CB8AC3E}">
        <p14:creationId xmlns:p14="http://schemas.microsoft.com/office/powerpoint/2010/main" xmlns="" val="67371764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71D59-850F-734B-8DD2-FB4052A42A8F}" type="datetime1">
              <a:rPr lang="fr-FR" smtClean="0"/>
              <a:pPr/>
              <a:t>08/07/2021</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C6788-AB52-4822-85C3-AB3402A8D6E3}" type="slidenum">
              <a:rPr lang="fr-FR" smtClean="0"/>
              <a:pPr/>
              <a:t>‹N°›</a:t>
            </a:fld>
            <a:endParaRPr lang="fr-FR" dirty="0"/>
          </a:p>
        </p:txBody>
      </p:sp>
    </p:spTree>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1C6788-AB52-4822-85C3-AB3402A8D6E3}" type="slidenum">
              <a:rPr lang="fr-FR" smtClean="0"/>
              <a:pPr/>
              <a:t>1</a:t>
            </a:fld>
            <a:endParaRPr lang="fr-FR" dirty="0"/>
          </a:p>
        </p:txBody>
      </p:sp>
      <p:sp>
        <p:nvSpPr>
          <p:cNvPr id="5" name="Espace réservé de l'en-tête 4">
            <a:extLst>
              <a:ext uri="{FF2B5EF4-FFF2-40B4-BE49-F238E27FC236}">
                <a16:creationId xmlns:a16="http://schemas.microsoft.com/office/drawing/2014/main" xmlns="" id="{11C4591F-5626-0A4E-B516-9637ECC5565B}"/>
              </a:ext>
            </a:extLst>
          </p:cNvPr>
          <p:cNvSpPr>
            <a:spLocks noGrp="1"/>
          </p:cNvSpPr>
          <p:nvPr>
            <p:ph type="hdr" sz="quarter"/>
          </p:nvPr>
        </p:nvSpPr>
        <p:spPr/>
        <p:txBody>
          <a:bodyPr/>
          <a:lstStyle/>
          <a:p>
            <a:endParaRPr lang="fr-FR" dirty="0"/>
          </a:p>
        </p:txBody>
      </p:sp>
      <p:sp>
        <p:nvSpPr>
          <p:cNvPr id="6" name="Espace réservé de la date 5">
            <a:extLst>
              <a:ext uri="{FF2B5EF4-FFF2-40B4-BE49-F238E27FC236}">
                <a16:creationId xmlns:a16="http://schemas.microsoft.com/office/drawing/2014/main" xmlns="" id="{3F157B74-0A90-6C43-AF75-36706EBFF2D9}"/>
              </a:ext>
            </a:extLst>
          </p:cNvPr>
          <p:cNvSpPr>
            <a:spLocks noGrp="1"/>
          </p:cNvSpPr>
          <p:nvPr>
            <p:ph type="dt" idx="1"/>
          </p:nvPr>
        </p:nvSpPr>
        <p:spPr/>
        <p:txBody>
          <a:bodyPr/>
          <a:lstStyle/>
          <a:p>
            <a:fld id="{DD796A88-06FE-C149-AB1B-4835683C1324}" type="datetime1">
              <a:rPr lang="fr-FR" smtClean="0"/>
              <a:pPr/>
              <a:t>08/07/2021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1C6788-AB52-4822-85C3-AB3402A8D6E3}" type="slidenum">
              <a:rPr lang="fr-FR" smtClean="0"/>
              <a:pPr/>
              <a:t>17</a:t>
            </a:fld>
            <a:endParaRPr lang="fr-FR" dirty="0"/>
          </a:p>
        </p:txBody>
      </p:sp>
      <p:sp>
        <p:nvSpPr>
          <p:cNvPr id="5" name="Espace réservé de l'en-tête 4">
            <a:extLst>
              <a:ext uri="{FF2B5EF4-FFF2-40B4-BE49-F238E27FC236}">
                <a16:creationId xmlns:a16="http://schemas.microsoft.com/office/drawing/2014/main" xmlns="" id="{E436C900-5871-CC40-8773-48993AB1D975}"/>
              </a:ext>
            </a:extLst>
          </p:cNvPr>
          <p:cNvSpPr>
            <a:spLocks noGrp="1"/>
          </p:cNvSpPr>
          <p:nvPr>
            <p:ph type="hdr" sz="quarter"/>
          </p:nvPr>
        </p:nvSpPr>
        <p:spPr/>
        <p:txBody>
          <a:bodyPr/>
          <a:lstStyle/>
          <a:p>
            <a:endParaRPr lang="fr-FR" dirty="0"/>
          </a:p>
        </p:txBody>
      </p:sp>
      <p:sp>
        <p:nvSpPr>
          <p:cNvPr id="6" name="Espace réservé de la date 5">
            <a:extLst>
              <a:ext uri="{FF2B5EF4-FFF2-40B4-BE49-F238E27FC236}">
                <a16:creationId xmlns:a16="http://schemas.microsoft.com/office/drawing/2014/main" xmlns="" id="{0995170C-1A33-8C4C-BA60-47E99E63345B}"/>
              </a:ext>
            </a:extLst>
          </p:cNvPr>
          <p:cNvSpPr>
            <a:spLocks noGrp="1"/>
          </p:cNvSpPr>
          <p:nvPr>
            <p:ph type="dt" idx="1"/>
          </p:nvPr>
        </p:nvSpPr>
        <p:spPr/>
        <p:txBody>
          <a:bodyPr/>
          <a:lstStyle/>
          <a:p>
            <a:fld id="{502A1588-062A-D94B-BC46-BB7823E8C409}" type="datetime1">
              <a:rPr lang="fr-FR" smtClean="0"/>
              <a:pPr/>
              <a:t>08/07/2021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a:t>Cliquez pour modifier le style du titre</a:t>
            </a:r>
            <a:endParaRPr kumimoji="0" lang="en-US"/>
          </a:p>
        </p:txBody>
      </p:sp>
      <p:sp>
        <p:nvSpPr>
          <p:cNvPr id="28" name="Espace réservé de la date 27"/>
          <p:cNvSpPr>
            <a:spLocks noGrp="1"/>
          </p:cNvSpPr>
          <p:nvPr>
            <p:ph type="dt" sz="half" idx="10"/>
          </p:nvPr>
        </p:nvSpPr>
        <p:spPr/>
        <p:txBody>
          <a:bodyPr/>
          <a:lstStyle/>
          <a:p>
            <a:r>
              <a:rPr lang="fr-FR" dirty="0"/>
              <a:t>12.07.21</a:t>
            </a:r>
          </a:p>
        </p:txBody>
      </p:sp>
      <p:sp>
        <p:nvSpPr>
          <p:cNvPr id="17" name="Espace réservé du pied de page 16"/>
          <p:cNvSpPr>
            <a:spLocks noGrp="1"/>
          </p:cNvSpPr>
          <p:nvPr>
            <p:ph type="ftr" sz="quarter" idx="11"/>
          </p:nvPr>
        </p:nvSpPr>
        <p:spPr/>
        <p:txBody>
          <a:bodyPr/>
          <a:lstStyle/>
          <a:p>
            <a:endParaRPr lang="fr-FR" dirty="0"/>
          </a:p>
        </p:txBody>
      </p:sp>
      <p:sp>
        <p:nvSpPr>
          <p:cNvPr id="29" name="Espace réservé du numéro de diapositive 28"/>
          <p:cNvSpPr>
            <a:spLocks noGrp="1"/>
          </p:cNvSpPr>
          <p:nvPr>
            <p:ph type="sldNum" sz="quarter" idx="12"/>
          </p:nvPr>
        </p:nvSpPr>
        <p:spPr/>
        <p:txBody>
          <a:bodyPr/>
          <a:lstStyle/>
          <a:p>
            <a:fld id="{FA4FA814-4661-486C-A464-4660D8492F37}" type="slidenum">
              <a:rPr lang="fr-FR" smtClean="0"/>
              <a:pPr/>
              <a:t>‹N°›</a:t>
            </a:fld>
            <a:endParaRPr lang="fr-FR" dirty="0"/>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dirty="0"/>
              <a:t>12.07.21</a:t>
            </a: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dirty="0"/>
              <a:t>12.07.21</a:t>
            </a: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dirty="0"/>
              <a:t>12.07.21</a:t>
            </a: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r>
              <a:rPr lang="fr-FR" dirty="0"/>
              <a:t>12.07.21</a:t>
            </a: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a:xfrm>
            <a:off x="7924800" y="6416675"/>
            <a:ext cx="762000" cy="365125"/>
          </a:xfrm>
        </p:spPr>
        <p:txBody>
          <a:bodyPr/>
          <a:lstStyle/>
          <a:p>
            <a:fld id="{FA4FA814-4661-486C-A464-4660D8492F37}"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r>
              <a:rPr lang="fr-FR" dirty="0"/>
              <a:t>12.07.21</a:t>
            </a: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r>
              <a:rPr lang="fr-FR" dirty="0"/>
              <a:t>12.07.21</a:t>
            </a:r>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r>
              <a:rPr lang="fr-FR" dirty="0"/>
              <a:t>12.07.21</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r>
              <a:rPr lang="fr-FR" dirty="0"/>
              <a:t>12.07.21</a:t>
            </a: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dirty="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r>
              <a:rPr lang="fr-FR" dirty="0"/>
              <a:t>12.07.21</a:t>
            </a: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r>
              <a:rPr lang="fr-FR" dirty="0"/>
              <a:t>12.07.21</a:t>
            </a: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dirty="0"/>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A4FA814-4661-486C-A464-4660D8492F37}" type="slidenum">
              <a:rPr lang="fr-FR" smtClean="0"/>
              <a:pPr/>
              <a:t>‹N°›</a:t>
            </a:fld>
            <a:endParaRPr lang="fr-FR"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atacatalog.worldbank.org/dataset/education-statistic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3648" y="3356992"/>
            <a:ext cx="7340352" cy="2160240"/>
          </a:xfrm>
        </p:spPr>
        <p:txBody>
          <a:bodyPr>
            <a:noAutofit/>
          </a:bodyPr>
          <a:lstStyle/>
          <a:p>
            <a:r>
              <a:rPr lang="fr-FR" b="0" dirty="0"/>
              <a:t>ANALYSE EXPLORATOIRE DES BASES DE DONNEES ED_STATS POUR  ACADEMY</a:t>
            </a:r>
            <a:br>
              <a:rPr lang="fr-FR" b="0" dirty="0"/>
            </a:br>
            <a:r>
              <a:rPr lang="fr-FR" b="0" dirty="0"/>
              <a:t/>
            </a:r>
            <a:br>
              <a:rPr lang="fr-FR" b="0" dirty="0"/>
            </a:br>
            <a:r>
              <a:rPr lang="fr-FR" b="0" dirty="0"/>
              <a:t>        </a:t>
            </a:r>
          </a:p>
        </p:txBody>
      </p:sp>
      <p:sp>
        <p:nvSpPr>
          <p:cNvPr id="7" name="Espace réservé de la date 6"/>
          <p:cNvSpPr>
            <a:spLocks noGrp="1"/>
          </p:cNvSpPr>
          <p:nvPr>
            <p:ph type="dt" sz="half" idx="10"/>
          </p:nvPr>
        </p:nvSpPr>
        <p:spPr>
          <a:xfrm>
            <a:off x="231304" y="5853919"/>
            <a:ext cx="2808312" cy="888104"/>
          </a:xfrm>
        </p:spPr>
        <p:txBody>
          <a:bodyPr/>
          <a:lstStyle/>
          <a:p>
            <a:r>
              <a:rPr lang="fr-FR" sz="2000" b="1" dirty="0"/>
              <a:t>12.07.21</a:t>
            </a:r>
            <a:endParaRPr lang="fr-FR" b="1" dirty="0"/>
          </a:p>
        </p:txBody>
      </p:sp>
      <p:sp>
        <p:nvSpPr>
          <p:cNvPr id="5" name="Espace réservé du numéro de diapositive 4"/>
          <p:cNvSpPr>
            <a:spLocks noGrp="1"/>
          </p:cNvSpPr>
          <p:nvPr>
            <p:ph type="sldNum" sz="quarter" idx="12"/>
          </p:nvPr>
        </p:nvSpPr>
        <p:spPr/>
        <p:txBody>
          <a:bodyPr>
            <a:normAutofit fontScale="77500" lnSpcReduction="20000"/>
          </a:bodyPr>
          <a:lstStyle/>
          <a:p>
            <a:fld id="{FA4FA814-4661-486C-A464-4660D8492F37}" type="slidenum">
              <a:rPr lang="fr-FR" sz="2800" b="1" smtClean="0">
                <a:solidFill>
                  <a:schemeClr val="tx1"/>
                </a:solidFill>
              </a:rPr>
              <a:pPr/>
              <a:t>1</a:t>
            </a:fld>
            <a:endParaRPr lang="fr-FR" sz="2800" b="1" dirty="0">
              <a:solidFill>
                <a:schemeClr val="tx1"/>
              </a:solidFill>
            </a:endParaRPr>
          </a:p>
        </p:txBody>
      </p:sp>
      <p:sp>
        <p:nvSpPr>
          <p:cNvPr id="3" name="Sous-titre 2"/>
          <p:cNvSpPr>
            <a:spLocks noGrp="1"/>
          </p:cNvSpPr>
          <p:nvPr>
            <p:ph type="subTitle" idx="1"/>
          </p:nvPr>
        </p:nvSpPr>
        <p:spPr>
          <a:xfrm>
            <a:off x="2747201" y="6350916"/>
            <a:ext cx="6116216" cy="1255688"/>
          </a:xfrm>
        </p:spPr>
        <p:txBody>
          <a:bodyPr>
            <a:normAutofit fontScale="32500" lnSpcReduction="20000"/>
          </a:bodyPr>
          <a:lstStyle/>
          <a:p>
            <a:r>
              <a:rPr lang="fr-FR" sz="7000" b="1" dirty="0"/>
              <a:t> HAMADI ZARROUK</a:t>
            </a:r>
          </a:p>
          <a:p>
            <a:endParaRPr lang="fr-FR" b="1" dirty="0"/>
          </a:p>
          <a:p>
            <a:r>
              <a:rPr lang="fr-FR" b="1" dirty="0"/>
              <a:t> </a:t>
            </a:r>
          </a:p>
          <a:p>
            <a:r>
              <a:rPr lang="fr-FR" b="1" dirty="0"/>
              <a:t> </a:t>
            </a:r>
          </a:p>
          <a:p>
            <a:endParaRPr lang="fr-FR" b="1" dirty="0"/>
          </a:p>
          <a:p>
            <a:r>
              <a:rPr lang="fr-FR" dirty="0"/>
              <a:t> </a:t>
            </a:r>
          </a:p>
        </p:txBody>
      </p:sp>
      <p:sp>
        <p:nvSpPr>
          <p:cNvPr id="1026" name="Litebulb"/>
          <p:cNvSpPr>
            <a:spLocks noEditPoints="1" noChangeArrowheads="1"/>
          </p:cNvSpPr>
          <p:nvPr/>
        </p:nvSpPr>
        <p:spPr bwMode="auto">
          <a:xfrm>
            <a:off x="395537" y="332657"/>
            <a:ext cx="792087" cy="12961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dirty="0"/>
          </a:p>
        </p:txBody>
      </p:sp>
      <p:graphicFrame>
        <p:nvGraphicFramePr>
          <p:cNvPr id="8" name="Diagramme 7"/>
          <p:cNvGraphicFramePr/>
          <p:nvPr/>
        </p:nvGraphicFramePr>
        <p:xfrm>
          <a:off x="5940152" y="6093296"/>
          <a:ext cx="1440160" cy="391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a date 9"/>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10</a:t>
            </a:fld>
            <a:endParaRPr lang="fr-FR" dirty="0"/>
          </a:p>
        </p:txBody>
      </p:sp>
      <p:sp>
        <p:nvSpPr>
          <p:cNvPr id="9" name="Rectangle 8"/>
          <p:cNvSpPr/>
          <p:nvPr/>
        </p:nvSpPr>
        <p:spPr>
          <a:xfrm>
            <a:off x="539552" y="1052736"/>
            <a:ext cx="8064896" cy="5078313"/>
          </a:xfrm>
          <a:prstGeom prst="rect">
            <a:avLst/>
          </a:prstGeom>
        </p:spPr>
        <p:txBody>
          <a:bodyPr wrap="squar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Data : ['ed_stats_series']</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Number of variables : 21</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Number of observations : 3665</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Missing cells : 55203</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Missing cells in % : 71.72%</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Duplicate rows : 0</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Duplicate rows in % : 0.00%</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Data : ['ed_stats_country']</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Number of variables : 32</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Number of observations : 241</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Missing cells : 2354</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Missing cells in % : 30.52%</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Duplicate rows : 0</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Duplicate rows in % : 0.00%</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a:t>
            </a:r>
            <a:r>
              <a:rPr kumimoji="0" lang="fr-FR" b="0" i="0" u="none" strike="noStrike" cap="none" normalizeH="0" baseline="0" dirty="0">
                <a:ln>
                  <a:noFill/>
                </a:ln>
                <a:effectLst/>
                <a:latin typeface="Book Antiqua" panose="02040602050305030304" pitchFamily="18" charset="0"/>
                <a:cs typeface="Arial"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11</a:t>
            </a:fld>
            <a:endParaRPr lang="fr-FR" dirty="0"/>
          </a:p>
        </p:txBody>
      </p:sp>
      <p:sp>
        <p:nvSpPr>
          <p:cNvPr id="4" name="Rectangle 3"/>
          <p:cNvSpPr/>
          <p:nvPr/>
        </p:nvSpPr>
        <p:spPr>
          <a:xfrm>
            <a:off x="452935" y="764704"/>
            <a:ext cx="8064896" cy="5078313"/>
          </a:xfrm>
          <a:prstGeom prst="rect">
            <a:avLst/>
          </a:prstGeom>
        </p:spPr>
        <p:txBody>
          <a:bodyPr wrap="square">
            <a:spAutoFit/>
          </a:bodyPr>
          <a:lstStyle/>
          <a:p>
            <a:pPr fontAlgn="base" latinLnBrk="1"/>
            <a:r>
              <a:rPr lang="fr-FR" dirty="0"/>
              <a:t>Data : ['ed_stats_data']</a:t>
            </a:r>
          </a:p>
          <a:p>
            <a:pPr fontAlgn="base" latinLnBrk="1"/>
            <a:r>
              <a:rPr lang="fr-FR" dirty="0"/>
              <a:t>Number of variables : 70</a:t>
            </a:r>
          </a:p>
          <a:p>
            <a:pPr fontAlgn="base" latinLnBrk="1"/>
            <a:r>
              <a:rPr lang="fr-FR" dirty="0"/>
              <a:t>Number of observations : 886930</a:t>
            </a:r>
          </a:p>
          <a:p>
            <a:pPr fontAlgn="base" latinLnBrk="1"/>
            <a:r>
              <a:rPr lang="fr-FR" dirty="0"/>
              <a:t>Missing cells : 53455179</a:t>
            </a:r>
          </a:p>
          <a:p>
            <a:pPr fontAlgn="base" latinLnBrk="1"/>
            <a:r>
              <a:rPr lang="fr-FR" dirty="0"/>
              <a:t>Missing cells in % : 86.10%</a:t>
            </a:r>
          </a:p>
          <a:p>
            <a:pPr fontAlgn="base" latinLnBrk="1"/>
            <a:r>
              <a:rPr lang="fr-FR" dirty="0"/>
              <a:t>Duplicate rows : 0</a:t>
            </a:r>
          </a:p>
          <a:p>
            <a:pPr fontAlgn="base" latinLnBrk="1"/>
            <a:r>
              <a:rPr lang="fr-FR" dirty="0"/>
              <a:t>Duplicate rows in % : 0.00%</a:t>
            </a:r>
          </a:p>
          <a:p>
            <a:pPr fontAlgn="base" latinLnBrk="1"/>
            <a:r>
              <a:rPr lang="fr-FR" dirty="0"/>
              <a:t>*****************************************************************************************************</a:t>
            </a:r>
          </a:p>
          <a:p>
            <a:pPr fontAlgn="base" latinLnBrk="1"/>
            <a:r>
              <a:rPr lang="fr-FR" dirty="0"/>
              <a:t>Data : ['ed_stats_footnote']</a:t>
            </a:r>
          </a:p>
          <a:p>
            <a:pPr fontAlgn="base" latinLnBrk="1"/>
            <a:r>
              <a:rPr lang="fr-FR" dirty="0"/>
              <a:t>Number of variables : 5</a:t>
            </a:r>
          </a:p>
          <a:p>
            <a:pPr fontAlgn="base" latinLnBrk="1"/>
            <a:r>
              <a:rPr lang="fr-FR" dirty="0"/>
              <a:t>Number of observations : 643638</a:t>
            </a:r>
          </a:p>
          <a:p>
            <a:pPr fontAlgn="base" latinLnBrk="1"/>
            <a:r>
              <a:rPr lang="fr-FR" dirty="0"/>
              <a:t>Missing cells : 643638</a:t>
            </a:r>
          </a:p>
          <a:p>
            <a:pPr fontAlgn="base" latinLnBrk="1"/>
            <a:r>
              <a:rPr lang="fr-FR" dirty="0"/>
              <a:t>Missing cells in % : 20.00%</a:t>
            </a:r>
          </a:p>
          <a:p>
            <a:pPr fontAlgn="base" latinLnBrk="1"/>
            <a:r>
              <a:rPr lang="fr-FR" dirty="0"/>
              <a:t>Duplicate rows : 0</a:t>
            </a:r>
          </a:p>
          <a:p>
            <a:pPr fontAlgn="base" latinLnBrk="1"/>
            <a:r>
              <a:rPr lang="fr-FR" dirty="0"/>
              <a:t>Duplicate rows in % : 0.00%</a:t>
            </a:r>
          </a:p>
          <a:p>
            <a:r>
              <a:rPr lang="fr-F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12</a:t>
            </a:fld>
            <a:endParaRPr lang="fr-FR" dirty="0"/>
          </a:p>
        </p:txBody>
      </p:sp>
      <p:sp>
        <p:nvSpPr>
          <p:cNvPr id="6" name="Rectangle 5"/>
          <p:cNvSpPr/>
          <p:nvPr/>
        </p:nvSpPr>
        <p:spPr>
          <a:xfrm>
            <a:off x="539552" y="1484784"/>
            <a:ext cx="7920880" cy="2031325"/>
          </a:xfrm>
          <a:prstGeom prst="rect">
            <a:avLst/>
          </a:prstGeom>
        </p:spPr>
        <p:txBody>
          <a:bodyPr wrap="squar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Data : ['ed_stats_country_series']</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Number of variables : 4</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Number of observations : 613</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Missing cells : 613</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Missing cells in % : 25.00%</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Duplicate rows : 0</a:t>
            </a:r>
            <a:endParaRPr kumimoji="0" lang="fr-FR" b="0" i="0" u="none" strike="noStrike" cap="none" normalizeH="0" baseline="0" dirty="0">
              <a:ln>
                <a:noFill/>
              </a:ln>
              <a:effectLst/>
              <a:latin typeface="Book Antiqua" panose="02040602050305030304" pitchFamily="18"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b="0" i="0" u="none" strike="noStrike" cap="none" normalizeH="0" baseline="0" dirty="0">
                <a:ln>
                  <a:noFill/>
                </a:ln>
                <a:effectLst/>
                <a:latin typeface="Book Antiqua" panose="02040602050305030304" pitchFamily="18" charset="0"/>
                <a:ea typeface="Times New Roman" pitchFamily="18" charset="0"/>
                <a:cs typeface="Courier New" pitchFamily="49" charset="0"/>
              </a:rPr>
              <a:t>Duplicate rows in % : 0.00%</a:t>
            </a:r>
            <a:endParaRPr kumimoji="0" lang="fr-FR" b="0" i="0" u="none" strike="noStrike" cap="none" normalizeH="0" baseline="0" dirty="0">
              <a:ln>
                <a:noFill/>
              </a:ln>
              <a:effectLst/>
              <a:latin typeface="Book Antiqua" panose="02040602050305030304" pitchFamily="18"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13</a:t>
            </a:fld>
            <a:endParaRPr lang="fr-FR" dirty="0"/>
          </a:p>
        </p:txBody>
      </p:sp>
      <p:sp>
        <p:nvSpPr>
          <p:cNvPr id="5" name="Rectangle 4"/>
          <p:cNvSpPr/>
          <p:nvPr/>
        </p:nvSpPr>
        <p:spPr>
          <a:xfrm>
            <a:off x="431540" y="720705"/>
            <a:ext cx="8208912" cy="5601533"/>
          </a:xfrm>
          <a:prstGeom prst="rect">
            <a:avLst/>
          </a:prstGeom>
        </p:spPr>
        <p:txBody>
          <a:bodyPr wrap="square">
            <a:spAutoFit/>
          </a:bodyPr>
          <a:lstStyle/>
          <a:p>
            <a:pPr marL="342900" indent="-342900" fontAlgn="base">
              <a:spcBef>
                <a:spcPct val="0"/>
              </a:spcBef>
              <a:spcAft>
                <a:spcPct val="0"/>
              </a:spcAft>
              <a:buAutoNum type="alphaLcParenR"/>
            </a:pPr>
            <a:r>
              <a:rPr lang="fr-FR" b="1" u="sng" dirty="0">
                <a:latin typeface="Book Antiqua" panose="02040602050305030304" pitchFamily="18" charset="0"/>
              </a:rPr>
              <a:t>Elimination des colonnes inutiles (</a:t>
            </a:r>
            <a:r>
              <a:rPr lang="fr-FR" b="1" u="sng" dirty="0">
                <a:latin typeface="Book Antiqua" panose="02040602050305030304" pitchFamily="18" charset="0"/>
              </a:rPr>
              <a:t>unnamed</a:t>
            </a:r>
            <a:r>
              <a:rPr lang="fr-FR" b="1" u="sng" dirty="0">
                <a:latin typeface="Book Antiqua" panose="02040602050305030304" pitchFamily="18" charset="0"/>
              </a:rPr>
              <a:t>) </a:t>
            </a:r>
          </a:p>
          <a:p>
            <a:pPr fontAlgn="base">
              <a:spcBef>
                <a:spcPct val="0"/>
              </a:spcBef>
              <a:spcAft>
                <a:spcPct val="0"/>
              </a:spcAft>
            </a:pPr>
            <a:endParaRPr lang="en-US" b="1" u="sng" dirty="0">
              <a:latin typeface="Book Antiqua" panose="02040602050305030304" pitchFamily="18" charset="0"/>
            </a:endParaRPr>
          </a:p>
          <a:p>
            <a:pPr lvl="0" fontAlgn="base">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Commençons par éliminer les colonnes inutiles</a:t>
            </a:r>
            <a:endParaRPr lang="fr-FR" dirty="0">
              <a:latin typeface="Book Antiqua" panose="02040602050305030304" pitchFamily="18" charset="0"/>
              <a:ea typeface="Constantia" pitchFamily="18" charset="0"/>
              <a:cs typeface="Times New Roman" pitchFamily="18" charset="0"/>
            </a:endParaRPr>
          </a:p>
          <a:p>
            <a:pPr lvl="0" fontAlgn="base">
              <a:spcBef>
                <a:spcPct val="0"/>
              </a:spcBef>
              <a:spcAft>
                <a:spcPct val="0"/>
              </a:spcAft>
            </a:pP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let's get rid of columns we don't need</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ed_stats_country_series = ed_stats_country_series.drop(['Unnamed: 3'], axis=1)</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ed_stats_footnote = ed_stats_footnote.drop(['Unnamed: 4'], axis=1)</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ed_stats_data=ed_stats_data.drop(['Unnamed: 69'], axis=1)</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ed_stats_country=ed_stats_country.drop(['Unnamed: 31'], axis=1)</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ed_stats_series=ed_stats_series.drop(['Unnamed: 20'], axis=1)</a:t>
            </a:r>
          </a:p>
          <a:p>
            <a:pPr lvl="0" eaLnBrk="0" fontAlgn="base" hangingPunct="0">
              <a:spcBef>
                <a:spcPct val="0"/>
              </a:spcBef>
              <a:spcAft>
                <a:spcPct val="0"/>
              </a:spcAft>
            </a:pP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eaLnBrk="0" fontAlgn="base" hangingPunct="0">
              <a:spcBef>
                <a:spcPct val="0"/>
              </a:spcBef>
              <a:spcAft>
                <a:spcPct val="0"/>
              </a:spcAft>
              <a:buFontTx/>
              <a:buChar char="•"/>
            </a:pPr>
            <a:r>
              <a:rPr lang="fr-FR" dirty="0">
                <a:latin typeface="Book Antiqua" panose="02040602050305030304" pitchFamily="18" charset="0"/>
                <a:ea typeface="Constantia" pitchFamily="18" charset="0"/>
                <a:cs typeface="Times New Roman" pitchFamily="18" charset="0"/>
              </a:rPr>
              <a:t>  b</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t>
            </a:r>
            <a:r>
              <a:rPr lang="fr-FR" dirty="0">
                <a:latin typeface="Book Antiqua" panose="02040602050305030304" pitchFamily="18" charset="0"/>
              </a:rPr>
              <a:t> </a:t>
            </a:r>
            <a:r>
              <a:rPr lang="fr-FR" b="1" u="sng" dirty="0">
                <a:latin typeface="Book Antiqua" panose="02040602050305030304" pitchFamily="18" charset="0"/>
              </a:rPr>
              <a:t>Elimination des colonnes avec un certain pourcentage de cellules manquantes </a:t>
            </a:r>
          </a:p>
          <a:p>
            <a:pPr eaLnBrk="0" fontAlgn="base" hangingPunct="0">
              <a:spcBef>
                <a:spcPct val="0"/>
              </a:spcBef>
              <a:spcAft>
                <a:spcPct val="0"/>
              </a:spcAft>
            </a:pPr>
            <a:endParaRPr lang="fr-FR" b="1" u="sng" dirty="0">
              <a:latin typeface="Book Antiqua" panose="02040602050305030304" pitchFamily="18"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#cleaning variables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ed_stats_series_populated = dataset_drop_unpopulated_variables(ed_stats_series,0.95)</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ed_stats_country_populated = dataset_drop_unpopulated_variables(ed_stats_country,0.50)</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ed_stats_data_populated = dataset_drop_unpopulated_variables(ed_stats_data,100)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p:txBody>
      </p:sp>
      <p:grpSp>
        <p:nvGrpSpPr>
          <p:cNvPr id="7" name="Groupe 6">
            <a:extLst>
              <a:ext uri="{FF2B5EF4-FFF2-40B4-BE49-F238E27FC236}">
                <a16:creationId xmlns:a16="http://schemas.microsoft.com/office/drawing/2014/main" xmlns="" id="{30DC3215-109E-3749-8A98-096A7F2BC0BF}"/>
              </a:ext>
            </a:extLst>
          </p:cNvPr>
          <p:cNvGrpSpPr/>
          <p:nvPr/>
        </p:nvGrpSpPr>
        <p:grpSpPr>
          <a:xfrm>
            <a:off x="431540" y="153858"/>
            <a:ext cx="8280920" cy="466830"/>
            <a:chOff x="0" y="625485"/>
            <a:chExt cx="8280920" cy="466830"/>
          </a:xfrm>
        </p:grpSpPr>
        <p:sp>
          <p:nvSpPr>
            <p:cNvPr id="8" name="Rectangle : coins arrondis 7">
              <a:extLst>
                <a:ext uri="{FF2B5EF4-FFF2-40B4-BE49-F238E27FC236}">
                  <a16:creationId xmlns:a16="http://schemas.microsoft.com/office/drawing/2014/main" xmlns="" id="{3615F190-C900-774A-880A-2DB747D3F279}"/>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 coins arrondis 4">
              <a:extLst>
                <a:ext uri="{FF2B5EF4-FFF2-40B4-BE49-F238E27FC236}">
                  <a16:creationId xmlns:a16="http://schemas.microsoft.com/office/drawing/2014/main" xmlns="" id="{5A409124-B0F7-F247-BE53-4D4D53EEE2F9}"/>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4 : NETTOYAGE DES DONNEES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14</a:t>
            </a:fld>
            <a:endParaRPr lang="fr-FR" dirty="0"/>
          </a:p>
        </p:txBody>
      </p:sp>
      <p:sp>
        <p:nvSpPr>
          <p:cNvPr id="2" name="ZoneTexte 1">
            <a:extLst>
              <a:ext uri="{FF2B5EF4-FFF2-40B4-BE49-F238E27FC236}">
                <a16:creationId xmlns:a16="http://schemas.microsoft.com/office/drawing/2014/main" xmlns="" id="{DC28A7A9-990C-4041-99CF-D48DF55824F6}"/>
              </a:ext>
            </a:extLst>
          </p:cNvPr>
          <p:cNvSpPr txBox="1"/>
          <p:nvPr/>
        </p:nvSpPr>
        <p:spPr>
          <a:xfrm>
            <a:off x="1043608" y="1124745"/>
            <a:ext cx="7200800" cy="3970318"/>
          </a:xfrm>
          <a:prstGeom prst="rect">
            <a:avLst/>
          </a:prstGeom>
          <a:noFill/>
        </p:spPr>
        <p:txBody>
          <a:bodyPr wrap="square" rtlCol="0">
            <a:spAutoFit/>
          </a:bodyPr>
          <a:lstStyle/>
          <a:p>
            <a:r>
              <a:rPr lang="fr-FR" b="1" dirty="0">
                <a:ln w="50800"/>
                <a:latin typeface="Arial Unicode MS" pitchFamily="34" charset="-128"/>
                <a:ea typeface="Times New Roman" pitchFamily="18" charset="0"/>
                <a:cs typeface="Courier New" pitchFamily="49" charset="0"/>
              </a:rPr>
              <a:t>Number</a:t>
            </a:r>
            <a:r>
              <a:rPr lang="fr-FR" b="1" dirty="0">
                <a:ln w="50800"/>
                <a:latin typeface="Arial Unicode MS" pitchFamily="34" charset="-128"/>
                <a:ea typeface="Times New Roman" pitchFamily="18" charset="0"/>
                <a:cs typeface="Courier New" pitchFamily="49" charset="0"/>
              </a:rPr>
              <a:t> of </a:t>
            </a:r>
            <a:r>
              <a:rPr lang="fr-FR" b="1" dirty="0">
                <a:ln w="50800"/>
                <a:latin typeface="Arial Unicode MS" pitchFamily="34" charset="-128"/>
                <a:ea typeface="Times New Roman" pitchFamily="18" charset="0"/>
                <a:cs typeface="Courier New" pitchFamily="49" charset="0"/>
              </a:rPr>
              <a:t>series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related</a:t>
            </a:r>
            <a:r>
              <a:rPr lang="fr-FR" b="1" dirty="0">
                <a:ln w="50800"/>
                <a:latin typeface="Arial Unicode MS" pitchFamily="34" charset="-128"/>
                <a:ea typeface="Times New Roman" pitchFamily="18" charset="0"/>
                <a:cs typeface="Courier New" pitchFamily="49" charset="0"/>
              </a:rPr>
              <a:t> to keywords ['Internet', 'total population size', '15-19', '20-24', 'population </a:t>
            </a:r>
            <a:r>
              <a:rPr lang="fr-FR" b="1" dirty="0">
                <a:ln w="50800"/>
                <a:latin typeface="Arial Unicode MS" pitchFamily="34" charset="-128"/>
                <a:ea typeface="Times New Roman" pitchFamily="18" charset="0"/>
                <a:cs typeface="Courier New" pitchFamily="49" charset="0"/>
              </a:rPr>
              <a:t>growth</a:t>
            </a:r>
            <a:r>
              <a:rPr lang="fr-FR" b="1" dirty="0">
                <a:ln w="50800"/>
                <a:latin typeface="Arial Unicode MS" pitchFamily="34" charset="-128"/>
                <a:ea typeface="Times New Roman" pitchFamily="18" charset="0"/>
                <a:cs typeface="Courier New" pitchFamily="49" charset="0"/>
              </a:rPr>
              <a:t>', 'computers', 'Education </a:t>
            </a:r>
            <a:r>
              <a:rPr lang="fr-FR" b="1" dirty="0">
                <a:ln w="50800"/>
                <a:latin typeface="Arial Unicode MS" pitchFamily="34" charset="-128"/>
                <a:ea typeface="Times New Roman" pitchFamily="18" charset="0"/>
                <a:cs typeface="Courier New" pitchFamily="49" charset="0"/>
              </a:rPr>
              <a:t>expenditure</a:t>
            </a:r>
            <a:r>
              <a:rPr lang="fr-FR" b="1" dirty="0">
                <a:ln w="50800"/>
                <a:latin typeface="Arial Unicode MS" pitchFamily="34" charset="-128"/>
                <a:ea typeface="Times New Roman" pitchFamily="18" charset="0"/>
                <a:cs typeface="Courier New" pitchFamily="49" charset="0"/>
              </a:rPr>
              <a:t>', 'GNI per capita', 'GDP per capita'] of </a:t>
            </a:r>
            <a:r>
              <a:rPr lang="fr-FR" b="1" dirty="0">
                <a:ln w="50800"/>
                <a:latin typeface="Arial Unicode MS" pitchFamily="34" charset="-128"/>
                <a:ea typeface="Times New Roman" pitchFamily="18" charset="0"/>
                <a:cs typeface="Courier New" pitchFamily="49" charset="0"/>
              </a:rPr>
              <a:t>interest</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were</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selected</a:t>
            </a:r>
            <a:r>
              <a:rPr lang="fr-FR" b="1" dirty="0">
                <a:ln w="50800"/>
                <a:latin typeface="Arial Unicode MS" pitchFamily="34" charset="-128"/>
                <a:ea typeface="Times New Roman" pitchFamily="18" charset="0"/>
                <a:cs typeface="Courier New" pitchFamily="49" charset="0"/>
              </a:rPr>
              <a:t> : 85****************************************************************************************************Topics </a:t>
            </a:r>
            <a:r>
              <a:rPr lang="fr-FR" b="1" dirty="0">
                <a:ln w="50800"/>
                <a:latin typeface="Arial Unicode MS" pitchFamily="34" charset="-128"/>
                <a:ea typeface="Times New Roman" pitchFamily="18" charset="0"/>
                <a:cs typeface="Courier New" pitchFamily="49" charset="0"/>
              </a:rPr>
              <a:t>selected</a:t>
            </a:r>
            <a:r>
              <a:rPr lang="fr-FR" b="1" dirty="0">
                <a:ln w="50800"/>
                <a:latin typeface="Arial Unicode MS" pitchFamily="34" charset="-128"/>
                <a:ea typeface="Times New Roman" pitchFamily="18" charset="0"/>
                <a:cs typeface="Courier New" pitchFamily="49" charset="0"/>
              </a:rPr>
              <a:t> : ['</a:t>
            </a:r>
            <a:r>
              <a:rPr lang="fr-FR" b="1" dirty="0">
                <a:ln w="50800"/>
                <a:latin typeface="Arial Unicode MS" pitchFamily="34" charset="-128"/>
                <a:ea typeface="Times New Roman" pitchFamily="18" charset="0"/>
                <a:cs typeface="Courier New" pitchFamily="49" charset="0"/>
              </a:rPr>
              <a:t>Attainment</a:t>
            </a:r>
            <a:r>
              <a:rPr lang="fr-FR" b="1" dirty="0">
                <a:ln w="50800"/>
                <a:latin typeface="Arial Unicode MS" pitchFamily="34" charset="-128"/>
                <a:ea typeface="Times New Roman" pitchFamily="18" charset="0"/>
                <a:cs typeface="Courier New" pitchFamily="49" charset="0"/>
              </a:rPr>
              <a:t>' 'Education </a:t>
            </a:r>
            <a:r>
              <a:rPr lang="fr-FR" b="1" dirty="0">
                <a:ln w="50800"/>
                <a:latin typeface="Arial Unicode MS" pitchFamily="34" charset="-128"/>
                <a:ea typeface="Times New Roman" pitchFamily="18" charset="0"/>
                <a:cs typeface="Courier New" pitchFamily="49" charset="0"/>
              </a:rPr>
              <a:t>Equality</a:t>
            </a:r>
            <a:r>
              <a:rPr lang="fr-FR" b="1" dirty="0">
                <a:ln w="50800"/>
                <a:latin typeface="Arial Unicode MS" pitchFamily="34" charset="-128"/>
                <a:ea typeface="Times New Roman" pitchFamily="18" charset="0"/>
                <a:cs typeface="Courier New" pitchFamily="49" charset="0"/>
              </a:rPr>
              <a:t>' 'Infrastructure: Communications' 'Learning </a:t>
            </a:r>
            <a:r>
              <a:rPr lang="fr-FR" b="1" dirty="0">
                <a:ln w="50800"/>
                <a:latin typeface="Arial Unicode MS" pitchFamily="34" charset="-128"/>
                <a:ea typeface="Times New Roman" pitchFamily="18" charset="0"/>
                <a:cs typeface="Courier New" pitchFamily="49" charset="0"/>
              </a:rPr>
              <a:t>Outcomes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Economic</a:t>
            </a:r>
            <a:r>
              <a:rPr lang="fr-FR" b="1" dirty="0">
                <a:ln w="50800"/>
                <a:latin typeface="Arial Unicode MS" pitchFamily="34" charset="-128"/>
                <a:ea typeface="Times New Roman" pitchFamily="18" charset="0"/>
                <a:cs typeface="Courier New" pitchFamily="49" charset="0"/>
              </a:rPr>
              <a:t> Policy &amp; </a:t>
            </a:r>
            <a:r>
              <a:rPr lang="fr-FR" b="1" dirty="0">
                <a:ln w="50800"/>
                <a:latin typeface="Arial Unicode MS" pitchFamily="34" charset="-128"/>
                <a:ea typeface="Times New Roman" pitchFamily="18" charset="0"/>
                <a:cs typeface="Courier New" pitchFamily="49" charset="0"/>
              </a:rPr>
              <a:t>Debt</a:t>
            </a:r>
            <a:r>
              <a:rPr lang="fr-FR" b="1" dirty="0">
                <a:ln w="50800"/>
                <a:latin typeface="Arial Unicode MS" pitchFamily="34" charset="-128"/>
                <a:ea typeface="Times New Roman" pitchFamily="18" charset="0"/>
                <a:cs typeface="Courier New" pitchFamily="49" charset="0"/>
              </a:rPr>
              <a:t>: National </a:t>
            </a:r>
            <a:r>
              <a:rPr lang="fr-FR" b="1" dirty="0">
                <a:ln w="50800"/>
                <a:latin typeface="Arial Unicode MS" pitchFamily="34" charset="-128"/>
                <a:ea typeface="Times New Roman" pitchFamily="18" charset="0"/>
                <a:cs typeface="Courier New" pitchFamily="49" charset="0"/>
              </a:rPr>
              <a:t>accounts</a:t>
            </a:r>
            <a:r>
              <a:rPr lang="fr-FR" b="1" dirty="0">
                <a:ln w="50800"/>
                <a:latin typeface="Arial Unicode MS" pitchFamily="34" charset="-128"/>
                <a:ea typeface="Times New Roman" pitchFamily="18" charset="0"/>
                <a:cs typeface="Courier New" pitchFamily="49" charset="0"/>
              </a:rPr>
              <a:t>: US$ at </a:t>
            </a:r>
            <a:r>
              <a:rPr lang="fr-FR" b="1" dirty="0">
                <a:ln w="50800"/>
                <a:latin typeface="Arial Unicode MS" pitchFamily="34" charset="-128"/>
                <a:ea typeface="Times New Roman" pitchFamily="18" charset="0"/>
                <a:cs typeface="Courier New" pitchFamily="49" charset="0"/>
              </a:rPr>
              <a:t>current</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prices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Aggregate</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indicators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Economic</a:t>
            </a:r>
            <a:r>
              <a:rPr lang="fr-FR" b="1" dirty="0">
                <a:ln w="50800"/>
                <a:latin typeface="Arial Unicode MS" pitchFamily="34" charset="-128"/>
                <a:ea typeface="Times New Roman" pitchFamily="18" charset="0"/>
                <a:cs typeface="Courier New" pitchFamily="49" charset="0"/>
              </a:rPr>
              <a:t> Policy &amp; </a:t>
            </a:r>
            <a:r>
              <a:rPr lang="fr-FR" b="1" dirty="0">
                <a:ln w="50800"/>
                <a:latin typeface="Arial Unicode MS" pitchFamily="34" charset="-128"/>
                <a:ea typeface="Times New Roman" pitchFamily="18" charset="0"/>
                <a:cs typeface="Courier New" pitchFamily="49" charset="0"/>
              </a:rPr>
              <a:t>Debt</a:t>
            </a:r>
            <a:r>
              <a:rPr lang="fr-FR" b="1" dirty="0">
                <a:ln w="50800"/>
                <a:latin typeface="Arial Unicode MS" pitchFamily="34" charset="-128"/>
                <a:ea typeface="Times New Roman" pitchFamily="18" charset="0"/>
                <a:cs typeface="Courier New" pitchFamily="49" charset="0"/>
              </a:rPr>
              <a:t>: National </a:t>
            </a:r>
            <a:r>
              <a:rPr lang="fr-FR" b="1" dirty="0">
                <a:ln w="50800"/>
                <a:latin typeface="Arial Unicode MS" pitchFamily="34" charset="-128"/>
                <a:ea typeface="Times New Roman" pitchFamily="18" charset="0"/>
                <a:cs typeface="Courier New" pitchFamily="49" charset="0"/>
              </a:rPr>
              <a:t>accounts</a:t>
            </a:r>
            <a:r>
              <a:rPr lang="fr-FR" b="1" dirty="0">
                <a:ln w="50800"/>
                <a:latin typeface="Arial Unicode MS" pitchFamily="34" charset="-128"/>
                <a:ea typeface="Times New Roman" pitchFamily="18" charset="0"/>
                <a:cs typeface="Courier New" pitchFamily="49" charset="0"/>
              </a:rPr>
              <a:t>: US$ at constant 2010 </a:t>
            </a:r>
            <a:r>
              <a:rPr lang="fr-FR" b="1" dirty="0">
                <a:ln w="50800"/>
                <a:latin typeface="Arial Unicode MS" pitchFamily="34" charset="-128"/>
                <a:ea typeface="Times New Roman" pitchFamily="18" charset="0"/>
                <a:cs typeface="Courier New" pitchFamily="49" charset="0"/>
              </a:rPr>
              <a:t>prices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Aggregate</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indicators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Economic</a:t>
            </a:r>
            <a:r>
              <a:rPr lang="fr-FR" b="1" dirty="0">
                <a:ln w="50800"/>
                <a:latin typeface="Arial Unicode MS" pitchFamily="34" charset="-128"/>
                <a:ea typeface="Times New Roman" pitchFamily="18" charset="0"/>
                <a:cs typeface="Courier New" pitchFamily="49" charset="0"/>
              </a:rPr>
              <a:t> Policy &amp; </a:t>
            </a:r>
            <a:r>
              <a:rPr lang="fr-FR" b="1" dirty="0">
                <a:ln w="50800"/>
                <a:latin typeface="Arial Unicode MS" pitchFamily="34" charset="-128"/>
                <a:ea typeface="Times New Roman" pitchFamily="18" charset="0"/>
                <a:cs typeface="Courier New" pitchFamily="49" charset="0"/>
              </a:rPr>
              <a:t>Debt</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Purchasing</a:t>
            </a:r>
            <a:r>
              <a:rPr lang="fr-FR" b="1" dirty="0">
                <a:ln w="50800"/>
                <a:latin typeface="Arial Unicode MS" pitchFamily="34" charset="-128"/>
                <a:ea typeface="Times New Roman" pitchFamily="18" charset="0"/>
                <a:cs typeface="Courier New" pitchFamily="49" charset="0"/>
              </a:rPr>
              <a:t> power </a:t>
            </a:r>
            <a:r>
              <a:rPr lang="fr-FR" b="1" dirty="0">
                <a:ln w="50800"/>
                <a:latin typeface="Arial Unicode MS" pitchFamily="34" charset="-128"/>
                <a:ea typeface="Times New Roman" pitchFamily="18" charset="0"/>
                <a:cs typeface="Courier New" pitchFamily="49" charset="0"/>
              </a:rPr>
              <a:t>parity</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Economic</a:t>
            </a:r>
            <a:r>
              <a:rPr lang="fr-FR" b="1" dirty="0">
                <a:ln w="50800"/>
                <a:latin typeface="Arial Unicode MS" pitchFamily="34" charset="-128"/>
                <a:ea typeface="Times New Roman" pitchFamily="18" charset="0"/>
                <a:cs typeface="Courier New" pitchFamily="49" charset="0"/>
              </a:rPr>
              <a:t> Policy &amp; </a:t>
            </a:r>
            <a:r>
              <a:rPr lang="fr-FR" b="1" dirty="0">
                <a:ln w="50800"/>
                <a:latin typeface="Arial Unicode MS" pitchFamily="34" charset="-128"/>
                <a:ea typeface="Times New Roman" pitchFamily="18" charset="0"/>
                <a:cs typeface="Courier New" pitchFamily="49" charset="0"/>
              </a:rPr>
              <a:t>Debt</a:t>
            </a:r>
            <a:r>
              <a:rPr lang="fr-FR" b="1" dirty="0">
                <a:ln w="50800"/>
                <a:latin typeface="Arial Unicode MS" pitchFamily="34" charset="-128"/>
                <a:ea typeface="Times New Roman" pitchFamily="18" charset="0"/>
                <a:cs typeface="Courier New" pitchFamily="49" charset="0"/>
              </a:rPr>
              <a:t>: National </a:t>
            </a:r>
            <a:r>
              <a:rPr lang="fr-FR" b="1" dirty="0">
                <a:ln w="50800"/>
                <a:latin typeface="Arial Unicode MS" pitchFamily="34" charset="-128"/>
                <a:ea typeface="Times New Roman" pitchFamily="18" charset="0"/>
                <a:cs typeface="Courier New" pitchFamily="49" charset="0"/>
              </a:rPr>
              <a:t>accounts</a:t>
            </a:r>
            <a:r>
              <a:rPr lang="fr-FR" b="1" dirty="0">
                <a:ln w="50800"/>
                <a:latin typeface="Arial Unicode MS" pitchFamily="34" charset="-128"/>
                <a:ea typeface="Times New Roman" pitchFamily="18" charset="0"/>
                <a:cs typeface="Courier New" pitchFamily="49" charset="0"/>
              </a:rPr>
              <a:t>: Atlas GNI &amp; GNI per capita' '</a:t>
            </a:r>
            <a:r>
              <a:rPr lang="fr-FR" b="1" dirty="0">
                <a:ln w="50800"/>
                <a:latin typeface="Arial Unicode MS" pitchFamily="34" charset="-128"/>
                <a:ea typeface="Times New Roman" pitchFamily="18" charset="0"/>
                <a:cs typeface="Courier New" pitchFamily="49" charset="0"/>
              </a:rPr>
              <a:t>Expenditures</a:t>
            </a:r>
            <a:r>
              <a:rPr lang="fr-FR" b="1" dirty="0">
                <a:ln w="50800"/>
                <a:latin typeface="Arial Unicode MS" pitchFamily="34" charset="-128"/>
                <a:ea typeface="Times New Roman" pitchFamily="18" charset="0"/>
                <a:cs typeface="Courier New" pitchFamily="49" charset="0"/>
              </a:rPr>
              <a:t>' '</a:t>
            </a:r>
            <a:r>
              <a:rPr lang="fr-FR" b="1" dirty="0">
                <a:ln w="50800"/>
                <a:latin typeface="Arial Unicode MS" pitchFamily="34" charset="-128"/>
                <a:ea typeface="Times New Roman" pitchFamily="18" charset="0"/>
                <a:cs typeface="Courier New" pitchFamily="49" charset="0"/>
              </a:rPr>
              <a:t>Health</a:t>
            </a:r>
            <a:r>
              <a:rPr lang="fr-FR" b="1" dirty="0">
                <a:ln w="50800"/>
                <a:latin typeface="Arial Unicode MS" pitchFamily="34" charset="-128"/>
                <a:ea typeface="Times New Roman" pitchFamily="18" charset="0"/>
                <a:cs typeface="Courier New" pitchFamily="49" charset="0"/>
              </a:rPr>
              <a:t>: Population: Dynamics']</a:t>
            </a:r>
            <a:r>
              <a:rPr lang="fr-FR" sz="1400" b="1" dirty="0">
                <a:ln w="50800"/>
                <a:latin typeface="Arial" pitchFamily="34" charset="0"/>
                <a:cs typeface="Arial" pitchFamily="34" charset="0"/>
              </a:rPr>
              <a:t> </a:t>
            </a:r>
            <a:endParaRPr lang="fr-FR" sz="4800" b="1" dirty="0">
              <a:ln w="50800"/>
              <a:latin typeface="Arial" pitchFamily="34" charset="0"/>
              <a:cs typeface="Arial" pitchFamily="34" charset="0"/>
            </a:endParaRP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15</a:t>
            </a:fld>
            <a:endParaRPr lang="fr-FR" dirty="0"/>
          </a:p>
        </p:txBody>
      </p:sp>
      <p:sp>
        <p:nvSpPr>
          <p:cNvPr id="4" name="Rectangle 3"/>
          <p:cNvSpPr/>
          <p:nvPr/>
        </p:nvSpPr>
        <p:spPr>
          <a:xfrm>
            <a:off x="557429" y="1620232"/>
            <a:ext cx="8147248" cy="3416320"/>
          </a:xfrm>
          <a:prstGeom prst="rect">
            <a:avLst/>
          </a:prstGeom>
        </p:spPr>
        <p:txBody>
          <a:bodyPr wrap="square">
            <a:spAutoFit/>
          </a:bodyPr>
          <a:lstStyle/>
          <a:p>
            <a:pPr lvl="0" fontAlgn="base">
              <a:spcBef>
                <a:spcPct val="0"/>
              </a:spcBef>
              <a:spcAft>
                <a:spcPct val="0"/>
              </a:spcAft>
            </a:pPr>
            <a:r>
              <a:rPr lang="fr-FR" sz="1900" b="1" u="sng" dirty="0">
                <a:latin typeface="Book Antiqua" panose="02040602050305030304" pitchFamily="18" charset="0"/>
                <a:ea typeface="Constantia" pitchFamily="18" charset="0"/>
                <a:cs typeface="Times New Roman" pitchFamily="18" charset="0"/>
              </a:rPr>
              <a:t>c</a:t>
            </a:r>
            <a:r>
              <a:rPr kumimoji="0" lang="fr-FR" sz="1900" b="1" i="0" u="sng"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r>
              <a:rPr lang="fr-FR" sz="1900" b="1" u="sng" dirty="0">
                <a:latin typeface="Book Antiqua" panose="02040602050305030304" pitchFamily="18" charset="0"/>
              </a:rPr>
              <a:t>Définition et application d’un dictionnaire de recherche </a:t>
            </a:r>
            <a:endParaRPr kumimoji="0" lang="fr-FR" sz="1900" b="1" i="0" u="sng"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fontAlgn="base">
              <a:spcBef>
                <a:spcPct val="0"/>
              </a:spcBef>
              <a:spcAft>
                <a:spcPct val="0"/>
              </a:spcAft>
            </a:pPr>
            <a:endParaRPr lang="fr-FR" dirty="0">
              <a:latin typeface="Book Antiqua" panose="02040602050305030304" pitchFamily="18" charset="0"/>
              <a:ea typeface="Constantia" pitchFamily="18" charset="0"/>
              <a:cs typeface="Times New Roman" pitchFamily="18" charset="0"/>
            </a:endParaRPr>
          </a:p>
          <a:p>
            <a:pPr lvl="0" fontAlgn="base">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Apres lectures approfondies de nos variables appliquons notre dictionnaire afin de récupérer celles qui nous intéressent le plus en rapport avec notre problématique :</a:t>
            </a:r>
          </a:p>
          <a:p>
            <a:pPr lvl="0" fontAlgn="base">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En l’occurrence,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let us now choose our indicators</a:t>
            </a: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Topics_of_interest = ['Internet','total population size','15-19','20-24','population growth','computers','Education expenditure' ,'GI per capita','GDP per capita'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r>
              <a:rPr lang="fr-FR" sz="2000" b="1" dirty="0"/>
              <a:t>12.07.21</a:t>
            </a:r>
            <a:endParaRPr lang="fr-FR" b="1"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z="1400" b="1" smtClean="0">
                <a:solidFill>
                  <a:schemeClr val="tx1"/>
                </a:solidFill>
              </a:rPr>
              <a:pPr/>
              <a:t>16</a:t>
            </a:fld>
            <a:endParaRPr lang="fr-FR" sz="1400" b="1" dirty="0">
              <a:solidFill>
                <a:schemeClr val="tx1"/>
              </a:solidFill>
            </a:endParaRPr>
          </a:p>
        </p:txBody>
      </p:sp>
      <p:sp>
        <p:nvSpPr>
          <p:cNvPr id="28673" name="Rectangle 1"/>
          <p:cNvSpPr>
            <a:spLocks noChangeArrowheads="1"/>
          </p:cNvSpPr>
          <p:nvPr/>
        </p:nvSpPr>
        <p:spPr bwMode="auto">
          <a:xfrm>
            <a:off x="683568" y="1478689"/>
            <a:ext cx="7992888" cy="34470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fr-FR" sz="1900" b="1" u="sng" dirty="0">
                <a:latin typeface="Book Antiqua" panose="02040602050305030304" pitchFamily="18" charset="0"/>
                <a:ea typeface="Constantia" pitchFamily="18" charset="0"/>
                <a:cs typeface="Times New Roman" pitchFamily="18" charset="0"/>
              </a:rPr>
              <a:t>d</a:t>
            </a:r>
            <a:r>
              <a:rPr kumimoji="0" lang="fr-FR" sz="1900" b="1" i="0" u="sng" strike="noStrike" cap="none" normalizeH="0" baseline="0" dirty="0">
                <a:ln>
                  <a:noFill/>
                </a:ln>
                <a:solidFill>
                  <a:schemeClr val="tx1"/>
                </a:solidFill>
                <a:latin typeface="Book Antiqua" panose="02040602050305030304" pitchFamily="18" charset="0"/>
                <a:ea typeface="Constantia" pitchFamily="18" charset="0"/>
                <a:cs typeface="Times New Roman" pitchFamily="18" charset="0"/>
              </a:rPr>
              <a:t>) </a:t>
            </a:r>
            <a:r>
              <a:rPr lang="fr-FR" sz="1900" b="1" u="sng" dirty="0">
                <a:latin typeface="Book Antiqua" panose="02040602050305030304" pitchFamily="18" charset="0"/>
              </a:rPr>
              <a:t>Refiltrage</a:t>
            </a:r>
            <a:r>
              <a:rPr lang="fr-FR" sz="1900" b="1" u="sng" dirty="0">
                <a:latin typeface="Book Antiqua" panose="02040602050305030304" pitchFamily="18" charset="0"/>
              </a:rPr>
              <a:t> des données en fonction des nouvelles variables engendrées par le dictionnaire</a:t>
            </a:r>
          </a:p>
          <a:p>
            <a:pPr marL="0" marR="0" lvl="0" indent="0" algn="l" defTabSz="914400" rtl="0" eaLnBrk="1" fontAlgn="base" latinLnBrk="0" hangingPunct="1">
              <a:lnSpc>
                <a:spcPct val="100000"/>
              </a:lnSpc>
              <a:spcBef>
                <a:spcPct val="0"/>
              </a:spcBef>
              <a:spcAft>
                <a:spcPct val="0"/>
              </a:spcAft>
              <a:buClrTx/>
              <a:buSzTx/>
              <a:tabLst/>
            </a:pPr>
            <a:endParaRPr kumimoji="0" lang="fr-FR" b="0" i="0" u="none" strike="noStrike" cap="none" normalizeH="0" baseline="0" dirty="0">
              <a:ln>
                <a:noFill/>
              </a:ln>
              <a:solidFill>
                <a:schemeClr val="tx1"/>
              </a:solidFill>
              <a:latin typeface="Constantia" pitchFamily="18" charset="0"/>
              <a:ea typeface="Constantia"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fr-FR" b="0" i="0" u="none" strike="noStrike" cap="none" normalizeH="0" baseline="0" dirty="0">
                <a:ln>
                  <a:noFill/>
                </a:ln>
                <a:solidFill>
                  <a:schemeClr val="tx1"/>
                </a:solidFill>
                <a:latin typeface="Constantia" pitchFamily="18" charset="0"/>
                <a:ea typeface="Constantia" pitchFamily="18" charset="0"/>
                <a:cs typeface="Times New Roman" pitchFamily="18" charset="0"/>
              </a:rPr>
              <a:t> Filtrons nos tableaux de données avec ces nouvelles variables (en effets ici nous filtrons selon certaines variables qui sont les indicateurs, mais on aurait pu filtrer par pays, par année)</a:t>
            </a:r>
          </a:p>
          <a:p>
            <a:pPr marL="0" marR="0" lvl="0" indent="0" algn="l" defTabSz="914400" rtl="0" eaLnBrk="1" fontAlgn="base" latinLnBrk="0" hangingPunct="1">
              <a:lnSpc>
                <a:spcPct val="100000"/>
              </a:lnSpc>
              <a:spcBef>
                <a:spcPct val="0"/>
              </a:spcBef>
              <a:spcAft>
                <a:spcPct val="0"/>
              </a:spcAft>
              <a:buClrTx/>
              <a:buSzTx/>
              <a:tabLst/>
            </a:pPr>
            <a:endParaRPr kumimoji="0" lang="fr-FR" b="0" i="0" u="none" strike="noStrike" cap="none" normalizeH="0" baseline="0" dirty="0">
              <a:ln>
                <a:noFill/>
              </a:ln>
              <a:solidFill>
                <a:schemeClr val="tx1"/>
              </a:solidFill>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fr-FR" b="0" i="0" u="none" strike="noStrike" cap="none" normalizeH="0" baseline="0" dirty="0">
                <a:ln>
                  <a:noFill/>
                </a:ln>
                <a:solidFill>
                  <a:schemeClr val="tx1"/>
                </a:solidFill>
                <a:latin typeface="Constantia" pitchFamily="18" charset="0"/>
                <a:ea typeface="Constantia" pitchFamily="18" charset="0"/>
                <a:cs typeface="Times New Roman" pitchFamily="18" charset="0"/>
              </a:rPr>
              <a:t> Mais comme notre analyse est assez exhaustive, essayons de garder les données sur tout les pays, mais avec une plage d’années ou elles sont objectives et sans beaucoup de manquants (1970—2017) pour les autres années on a quelques donnes prospectives avec beaucoup de cellules manquantes ,elles sont non pertinentes pour notre analyse (2020—2100</a:t>
            </a:r>
            <a:r>
              <a:rPr kumimoji="0" lang="fr-FR" b="0" i="0" u="none" strike="noStrike" cap="none" normalizeH="0" baseline="0" dirty="0">
                <a:ln>
                  <a:noFill/>
                </a:ln>
                <a:solidFill>
                  <a:schemeClr val="tx1"/>
                </a:solidFill>
                <a:effectLst>
                  <a:outerShdw blurRad="38100" dist="38100" dir="2700000" algn="tl">
                    <a:srgbClr val="000000">
                      <a:alpha val="43137"/>
                    </a:srgbClr>
                  </a:outerShdw>
                </a:effectLst>
                <a:latin typeface="Constantia" pitchFamily="18" charset="0"/>
                <a:ea typeface="Constantia" pitchFamily="18" charset="0"/>
                <a:cs typeface="Times New Roman" pitchFamily="18" charset="0"/>
              </a:rPr>
              <a:t>).</a:t>
            </a:r>
            <a:endParaRPr kumimoji="0" lang="fr-FR"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17</a:t>
            </a:fld>
            <a:endParaRPr lang="fr-FR" dirty="0"/>
          </a:p>
        </p:txBody>
      </p:sp>
      <p:sp>
        <p:nvSpPr>
          <p:cNvPr id="5" name="ZoneTexte 4"/>
          <p:cNvSpPr txBox="1"/>
          <p:nvPr/>
        </p:nvSpPr>
        <p:spPr>
          <a:xfrm>
            <a:off x="611560" y="228262"/>
            <a:ext cx="7529264" cy="6370975"/>
          </a:xfrm>
          <a:prstGeom prst="rect">
            <a:avLst/>
          </a:prstGeom>
          <a:noFill/>
        </p:spPr>
        <p:txBody>
          <a:bodyPr wrap="square" rtlCol="0">
            <a:spAutoFit/>
          </a:bodyPr>
          <a:lstStyle/>
          <a:p>
            <a:r>
              <a:rPr lang="fr-FR" sz="1600" b="1" u="sng" dirty="0">
                <a:latin typeface="Book Antiqua" panose="02040602050305030304" pitchFamily="18" charset="0"/>
              </a:rPr>
              <a:t>e) Représentation graphique de la corrélations des nouvelles variables choisies </a:t>
            </a:r>
            <a:endParaRPr lang="en-US" sz="1600" b="1" u="sng" dirty="0">
              <a:latin typeface="Book Antiqua" panose="02040602050305030304" pitchFamily="18" charset="0"/>
            </a:endParaRPr>
          </a:p>
          <a:p>
            <a:endParaRPr lang="fr-FR" sz="1400" dirty="0">
              <a:latin typeface="Book Antiqua" panose="02040602050305030304" pitchFamily="18" charset="0"/>
            </a:endParaRPr>
          </a:p>
          <a:p>
            <a:r>
              <a:rPr lang="fr-FR" sz="1400" dirty="0">
                <a:latin typeface="Book Antiqua" panose="02040602050305030304" pitchFamily="18" charset="0"/>
              </a:rPr>
              <a:t>Choisissons nos indicateurs (variables ) pertinents pour notre problématique, à savoir l’expansion internationale d’une entreprise d’éducation à distance en établissant des champs d’interet , pour générer le choix de ces variables ou indicateurs.</a:t>
            </a:r>
          </a:p>
          <a:p>
            <a:endParaRPr lang="fr-FR" sz="1400" dirty="0">
              <a:latin typeface="Book Antiqua" panose="02040602050305030304" pitchFamily="18" charset="0"/>
            </a:endParaRPr>
          </a:p>
          <a:p>
            <a:r>
              <a:rPr lang="fr-FR" sz="1400" dirty="0">
                <a:latin typeface="Book Antiqua" panose="02040602050305030304" pitchFamily="18" charset="0"/>
              </a:rPr>
              <a:t>topics_of_interest = ['Internet','total population size','15-19','20-24','population</a:t>
            </a:r>
          </a:p>
          <a:p>
            <a:r>
              <a:rPr lang="fr-FR" sz="1400" dirty="0">
                <a:latin typeface="Book Antiqua" panose="02040602050305030304" pitchFamily="18" charset="0"/>
              </a:rPr>
              <a:t>growth','computers','Education expenditure' ,'GNI per capita','GDP per capita' ]</a:t>
            </a:r>
          </a:p>
          <a:p>
            <a:r>
              <a:rPr lang="fr-FR" sz="1400" dirty="0">
                <a:latin typeface="Book Antiqua" panose="02040602050305030304" pitchFamily="18" charset="0"/>
              </a:rPr>
              <a:t>filtered_series = ed_stats_series_populated[ed_stats_series_populated['Long definition'].str.contains('|'.join(topics_of_interest))]</a:t>
            </a:r>
          </a:p>
          <a:p>
            <a:r>
              <a:rPr lang="fr-FR" sz="1400" dirty="0">
                <a:latin typeface="Book Antiqua" panose="02040602050305030304" pitchFamily="18" charset="0"/>
              </a:rPr>
              <a:t>print("Number of series related to keywords {} of interest were selected : {}".format(topics_of_interest,len(filtered_series)))</a:t>
            </a:r>
          </a:p>
          <a:p>
            <a:r>
              <a:rPr lang="fr-FR" sz="1400" dirty="0">
                <a:latin typeface="Book Antiqua" panose="02040602050305030304" pitchFamily="18" charset="0"/>
              </a:rPr>
              <a:t>print('****************************************************************************************************')</a:t>
            </a:r>
          </a:p>
          <a:p>
            <a:r>
              <a:rPr lang="fr-FR" sz="1400" dirty="0">
                <a:latin typeface="Book Antiqua" panose="02040602050305030304" pitchFamily="18" charset="0"/>
              </a:rPr>
              <a:t>print("Topics selected : {}".format(filtered_series['Topic'].unique()))</a:t>
            </a:r>
          </a:p>
          <a:p>
            <a:r>
              <a:rPr lang="fr-FR" sz="1400" dirty="0">
                <a:latin typeface="Book Antiqua" panose="02040602050305030304" pitchFamily="18" charset="0"/>
              </a:rPr>
              <a:t>print('****************************************************************************************************')</a:t>
            </a:r>
          </a:p>
          <a:p>
            <a:r>
              <a:rPr lang="fr-FR" sz="1400" dirty="0">
                <a:latin typeface="Book Antiqua" panose="02040602050305030304" pitchFamily="18" charset="0"/>
              </a:rPr>
              <a:t>indicators = pd.DataFrame(columns=['index','Series Code','Long definition'])</a:t>
            </a:r>
          </a:p>
          <a:p>
            <a:r>
              <a:rPr lang="fr-FR" sz="1400" dirty="0">
                <a:latin typeface="Book Antiqua" panose="02040602050305030304" pitchFamily="18" charset="0"/>
              </a:rPr>
              <a:t>for serie in filtered_series.iterrows():</a:t>
            </a:r>
          </a:p>
          <a:p>
            <a:r>
              <a:rPr lang="fr-FR" sz="1400" dirty="0">
                <a:latin typeface="Book Antiqua" panose="02040602050305030304" pitchFamily="18" charset="0"/>
              </a:rPr>
              <a:t>    indicators = indicators.append(pd.DataFrame([[['index'],serie[1]['Series Code'],serie[1]['Long definition']]],columns=['index','Series Code','Long definition']))</a:t>
            </a:r>
          </a:p>
          <a:p>
            <a:r>
              <a:rPr lang="fr-FR" sz="1400" dirty="0">
                <a:latin typeface="Book Antiqua" panose="02040602050305030304" pitchFamily="18" charset="0"/>
              </a:rPr>
              <a:t>pd.set_option('display.max_rows',None)</a:t>
            </a:r>
          </a:p>
          <a:p>
            <a:r>
              <a:rPr lang="fr-FR" sz="1400" dirty="0">
                <a:latin typeface="Book Antiqua" panose="02040602050305030304" pitchFamily="18" charset="0"/>
              </a:rPr>
              <a:t>pd.set_option('max_colwidth',None)</a:t>
            </a:r>
          </a:p>
          <a:p>
            <a:endParaRPr lang="fr-FR" sz="1400" dirty="0">
              <a:latin typeface="Book Antiqua" panose="02040602050305030304" pitchFamily="18" charset="0"/>
            </a:endParaRPr>
          </a:p>
          <a:p>
            <a:r>
              <a:rPr lang="fr-FR" sz="1400" dirty="0">
                <a:latin typeface="Book Antiqua" panose="02040602050305030304" pitchFamily="18" charset="0"/>
              </a:rPr>
              <a:t>print(len(indicators))</a:t>
            </a:r>
          </a:p>
          <a:p>
            <a:r>
              <a:rPr lang="fr-FR" sz="1400" dirty="0">
                <a:latin typeface="Book Antiqua" panose="02040602050305030304" pitchFamily="18" charset="0"/>
              </a:rPr>
              <a:t>pd.set_option('max_colwidth',None)</a:t>
            </a:r>
          </a:p>
          <a:p>
            <a:r>
              <a:rPr lang="fr-FR" sz="1400" dirty="0">
                <a:latin typeface="Book Antiqua" panose="02040602050305030304" pitchFamily="18" charset="0"/>
              </a:rPr>
              <a:t>pd.set_option('display.max_rows',None)</a:t>
            </a:r>
          </a:p>
          <a:p>
            <a:r>
              <a:rPr lang="fr-FR" sz="1400" dirty="0">
                <a:latin typeface="Book Antiqua" panose="02040602050305030304" pitchFamily="18" charset="0"/>
              </a:rPr>
              <a:t>indicators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44033" name="Rectangle 1"/>
          <p:cNvSpPr>
            <a:spLocks noChangeArrowheads="1"/>
          </p:cNvSpPr>
          <p:nvPr/>
        </p:nvSpPr>
        <p:spPr bwMode="auto">
          <a:xfrm>
            <a:off x="683568" y="904293"/>
            <a:ext cx="7920880" cy="43242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fr-FR" sz="1900" b="1" u="sng" dirty="0">
                <a:latin typeface="Book Antiqua" panose="02040602050305030304" pitchFamily="18" charset="0"/>
                <a:ea typeface="Constantia" pitchFamily="18" charset="0"/>
                <a:cs typeface="Times New Roman" pitchFamily="18" charset="0"/>
              </a:rPr>
              <a:t>  f</a:t>
            </a:r>
            <a:r>
              <a:rPr kumimoji="0" lang="fr-FR" sz="1900" b="1" i="0" u="sng"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t>
            </a:r>
            <a:r>
              <a:rPr lang="fr-FR" sz="1900" b="1" u="sng" dirty="0">
                <a:latin typeface="Book Antiqua" panose="02040602050305030304" pitchFamily="18" charset="0"/>
              </a:rPr>
              <a:t> Etude de la corrélation entre ces variables </a:t>
            </a:r>
            <a:endParaRPr lang="en-US" sz="1900" b="1" u="sng" dirty="0">
              <a:latin typeface="Book Antiqua" panose="02040602050305030304"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Faisons quelques représentations graphiques de nos données en fonctions de quelques variables :indicateurs pertinents pour centaines années définies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data_for_pairplot = year_series[['HH.DHS.YRS.1519','HH.MICS.YRS.1519','IT.CMP.PCMP.P2','IT.NET.USER.P2','SP.POP.GROW']].loc[:'2016']</a:t>
            </a:r>
            <a:r>
              <a:rPr lang="fr-FR" dirty="0">
                <a:latin typeface="Book Antiqua" panose="02040602050305030304" pitchFamily="18" charset="0"/>
              </a:rPr>
              <a:t> </a:t>
            </a:r>
          </a:p>
          <a:p>
            <a:r>
              <a:rPr lang="fr-FR" dirty="0">
                <a:latin typeface="Book Antiqua" panose="02040602050305030304" pitchFamily="18" charset="0"/>
              </a:rPr>
              <a:t>sns_plot = sns.pairplot(data_for_pairplot)</a:t>
            </a:r>
          </a:p>
          <a:p>
            <a:r>
              <a:rPr lang="fr-FR" dirty="0">
                <a:latin typeface="Book Antiqua" panose="02040602050305030304" pitchFamily="18" charset="0"/>
              </a:rPr>
              <a:t>sns_plot.savefig("pairplot.png")  </a:t>
            </a:r>
          </a:p>
          <a:p>
            <a:pPr lvl="0"/>
            <a:r>
              <a:rPr lang="fr-FR" dirty="0">
                <a:latin typeface="Book Antiqua" panose="02040602050305030304" pitchFamily="18" charset="0"/>
              </a:rPr>
              <a:t>Etudions la corrélation  entre les variables</a:t>
            </a:r>
          </a:p>
          <a:p>
            <a:r>
              <a:rPr lang="fr-FR" dirty="0">
                <a:latin typeface="Book Antiqua" panose="02040602050305030304" pitchFamily="18" charset="0"/>
              </a:rPr>
              <a:t> </a:t>
            </a:r>
          </a:p>
          <a:p>
            <a:r>
              <a:rPr lang="fr-FR" dirty="0">
                <a:latin typeface="Book Antiqua" panose="02040602050305030304" pitchFamily="18" charset="0"/>
              </a:rPr>
              <a:t> </a:t>
            </a:r>
            <a:r>
              <a:rPr lang="fr-FR" dirty="0">
                <a:latin typeface="Book Antiqua" panose="02040602050305030304" pitchFamily="18" charset="0"/>
              </a:rPr>
              <a:t>fig</a:t>
            </a:r>
            <a:r>
              <a:rPr lang="fr-FR" dirty="0">
                <a:latin typeface="Book Antiqua" panose="02040602050305030304" pitchFamily="18" charset="0"/>
              </a:rPr>
              <a:t>, ax = plt.subplots(figsize=(15,10))  </a:t>
            </a:r>
          </a:p>
          <a:p>
            <a:r>
              <a:rPr lang="fr-FR" dirty="0">
                <a:latin typeface="Book Antiqua" panose="02040602050305030304" pitchFamily="18" charset="0"/>
              </a:rPr>
              <a:t>sns.heatmap(year_series.corr(),annot = False,square=True);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0" i="0" u="none" strike="noStrike" cap="none" normalizeH="0" baseline="0" dirty="0">
              <a:ln>
                <a:noFill/>
              </a:ln>
              <a:solidFill>
                <a:schemeClr val="tx1"/>
              </a:solidFill>
              <a:effectLst/>
              <a:latin typeface="Arial" pitchFamily="34" charset="0"/>
              <a:cs typeface="Arial" pitchFamily="34" charset="0"/>
            </a:endParaRPr>
          </a:p>
        </p:txBody>
      </p:sp>
      <p:sp>
        <p:nvSpPr>
          <p:cNvPr id="5" name="Espace réservé du numéro de diapositive 4">
            <a:extLst>
              <a:ext uri="{FF2B5EF4-FFF2-40B4-BE49-F238E27FC236}">
                <a16:creationId xmlns:a16="http://schemas.microsoft.com/office/drawing/2014/main" xmlns="" id="{38A26D69-2AFD-E843-ABF9-47F4DBAC2232}"/>
              </a:ext>
            </a:extLst>
          </p:cNvPr>
          <p:cNvSpPr>
            <a:spLocks noGrp="1"/>
          </p:cNvSpPr>
          <p:nvPr>
            <p:ph type="sldNum" sz="quarter" idx="12"/>
          </p:nvPr>
        </p:nvSpPr>
        <p:spPr/>
        <p:txBody>
          <a:bodyPr/>
          <a:lstStyle/>
          <a:p>
            <a:fld id="{FA4FA814-4661-486C-A464-4660D8492F37}" type="slidenum">
              <a:rPr lang="fr-FR" smtClean="0"/>
              <a:pPr/>
              <a:t>18</a:t>
            </a:fld>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19</a:t>
            </a:fld>
            <a:endParaRPr lang="fr-FR" dirty="0"/>
          </a:p>
        </p:txBody>
      </p:sp>
      <p:sp>
        <p:nvSpPr>
          <p:cNvPr id="142337" name="Rectangle 1"/>
          <p:cNvSpPr>
            <a:spLocks noChangeArrowheads="1"/>
          </p:cNvSpPr>
          <p:nvPr/>
        </p:nvSpPr>
        <p:spPr bwMode="auto">
          <a:xfrm>
            <a:off x="827584" y="1514216"/>
            <a:ext cx="7488832" cy="3404009"/>
          </a:xfrm>
          <a:prstGeom prst="rect">
            <a:avLst/>
          </a:prstGeom>
          <a:solidFill>
            <a:schemeClr val="bg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'HH.DHS.YRS.1519',</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 'HH.MICS.YRS.1519‘</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,'IT.CMP.PCMP.P2‘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,'IT.NET.USER.P2'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 'LO.PIAAC.TEC.OPT4</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 'LO.PIAAC.TEC.YOU.OPT‘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effectLst/>
                <a:latin typeface="Roboto Mono"/>
                <a:cs typeface="Arial" pitchFamily="34" charset="0"/>
              </a:rPr>
              <a:t>'SP.POP.GROW']]</a:t>
            </a:r>
          </a:p>
          <a:p>
            <a:pPr marL="0" marR="0" lvl="0" indent="0" algn="l" defTabSz="914400" rtl="0" eaLnBrk="0" fontAlgn="base" latinLnBrk="0" hangingPunct="0">
              <a:lnSpc>
                <a:spcPct val="100000"/>
              </a:lnSpc>
              <a:spcBef>
                <a:spcPct val="30000"/>
              </a:spcBef>
              <a:spcAft>
                <a:spcPct val="0"/>
              </a:spcAft>
              <a:buClrTx/>
              <a:buSzTx/>
              <a:buFontTx/>
              <a:buNone/>
              <a:tabLst/>
            </a:pPr>
            <a:r>
              <a:rPr lang="fr-FR" sz="1600" dirty="0">
                <a:latin typeface="Roboto Mono"/>
                <a:cs typeface="Arial" pitchFamily="34" charset="0"/>
              </a:rPr>
              <a:t>ECT ..</a:t>
            </a:r>
            <a:r>
              <a:rPr kumimoji="0" lang="fr-FR" sz="1600" b="0" i="0" u="none" strike="noStrike" cap="none" normalizeH="0" baseline="0" dirty="0">
                <a:ln>
                  <a:noFill/>
                </a:ln>
                <a:effectLst/>
                <a:latin typeface="Roboto Mono"/>
                <a:cs typeface="Arial" pitchFamily="34" charset="0"/>
              </a:rPr>
              <a:t>]EE</a:t>
            </a:r>
          </a:p>
          <a:p>
            <a:pPr marL="0" marR="0" lvl="0" indent="0" algn="l" defTabSz="914400" rtl="0" eaLnBrk="0" fontAlgn="base" latinLnBrk="0" hangingPunct="0">
              <a:lnSpc>
                <a:spcPct val="100000"/>
              </a:lnSpc>
              <a:spcBef>
                <a:spcPct val="30000"/>
              </a:spcBef>
              <a:spcAft>
                <a:spcPct val="0"/>
              </a:spcAft>
              <a:buClrTx/>
              <a:buSzTx/>
              <a:buFontTx/>
              <a:buNone/>
              <a:tabLst/>
            </a:pPr>
            <a:endParaRPr lang="fr-FR" sz="1600" dirty="0">
              <a:latin typeface="Roboto Mono"/>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sz="1600" b="0" i="0" u="none" strike="noStrike" cap="none" normalizeH="0" baseline="0" dirty="0">
                <a:ln>
                  <a:noFill/>
                </a:ln>
                <a:solidFill>
                  <a:schemeClr val="tx1"/>
                </a:solidFill>
                <a:effectLst/>
                <a:latin typeface="Roboto Mono"/>
                <a:cs typeface="Arial" pitchFamily="34" charset="0"/>
              </a:rPr>
              <a:t> </a:t>
            </a:r>
            <a:r>
              <a:rPr kumimoji="0" lang="fr-FR" sz="600" b="0" i="0" u="none" strike="noStrike" cap="none" normalizeH="0" baseline="0" dirty="0">
                <a:ln>
                  <a:noFill/>
                </a:ln>
                <a:solidFill>
                  <a:schemeClr val="tx1"/>
                </a:solidFill>
                <a:effectLst/>
                <a:latin typeface="Arial" pitchFamily="34" charset="0"/>
                <a:cs typeface="Arial" pitchFamily="34" charset="0"/>
              </a:rPr>
              <a:t/>
            </a:r>
            <a:br>
              <a:rPr kumimoji="0" lang="fr-FR" sz="600" b="0" i="0" u="none" strike="noStrike" cap="none" normalizeH="0" baseline="0" dirty="0">
                <a:ln>
                  <a:noFill/>
                </a:ln>
                <a:solidFill>
                  <a:schemeClr val="tx1"/>
                </a:solidFill>
                <a:effectLst/>
                <a:latin typeface="Arial" pitchFamily="34" charset="0"/>
                <a:cs typeface="Arial" pitchFamily="34" charset="0"/>
              </a:rPr>
            </a:b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e la date 24"/>
          <p:cNvSpPr>
            <a:spLocks noGrp="1"/>
          </p:cNvSpPr>
          <p:nvPr>
            <p:ph type="dt" sz="half" idx="10"/>
          </p:nvPr>
        </p:nvSpPr>
        <p:spPr/>
        <p:txBody>
          <a:bodyPr/>
          <a:lstStyle/>
          <a:p>
            <a:r>
              <a:rPr lang="fr-FR" dirty="0"/>
              <a:t>12.07.21</a:t>
            </a:r>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2</a:t>
            </a:fld>
            <a:endParaRPr lang="fr-FR" dirty="0"/>
          </a:p>
        </p:txBody>
      </p:sp>
      <p:graphicFrame>
        <p:nvGraphicFramePr>
          <p:cNvPr id="27" name="Espace réservé du contenu 2">
            <a:extLst>
              <a:ext uri="{FF2B5EF4-FFF2-40B4-BE49-F238E27FC236}">
                <a16:creationId xmlns:a16="http://schemas.microsoft.com/office/drawing/2014/main" xmlns="" id="{1CEAD5A8-CCC8-48A9-903D-F4507D7C76BA}"/>
              </a:ext>
            </a:extLst>
          </p:cNvPr>
          <p:cNvGraphicFramePr>
            <a:graphicFrameLocks noGrp="1"/>
          </p:cNvGraphicFramePr>
          <p:nvPr>
            <p:ph idx="4294967295"/>
            <p:extLst>
              <p:ext uri="{D42A27DB-BD31-4B8C-83A1-F6EECF244321}">
                <p14:modId xmlns:p14="http://schemas.microsoft.com/office/powerpoint/2010/main" xmlns="" val="3251955560"/>
              </p:ext>
            </p:extLst>
          </p:nvPr>
        </p:nvGraphicFramePr>
        <p:xfrm>
          <a:off x="422063" y="800075"/>
          <a:ext cx="8280920" cy="561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xmlns="" id="{4E1B5939-22A7-D942-8B80-5815B0076028}"/>
              </a:ext>
            </a:extLst>
          </p:cNvPr>
          <p:cNvSpPr txBox="1"/>
          <p:nvPr/>
        </p:nvSpPr>
        <p:spPr>
          <a:xfrm>
            <a:off x="3805881" y="247135"/>
            <a:ext cx="1476686" cy="369332"/>
          </a:xfrm>
          <a:prstGeom prst="rect">
            <a:avLst/>
          </a:prstGeom>
          <a:noFill/>
        </p:spPr>
        <p:txBody>
          <a:bodyPr wrap="none" rtlCol="0">
            <a:spAutoFit/>
          </a:bodyPr>
          <a:lstStyle/>
          <a:p>
            <a:r>
              <a:rPr lang="fr-FR" dirty="0"/>
              <a:t>SOMMAIRE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20</a:t>
            </a:fld>
            <a:endParaRPr lang="fr-FR" dirty="0"/>
          </a:p>
        </p:txBody>
      </p:sp>
      <p:sp>
        <p:nvSpPr>
          <p:cNvPr id="45058" name="AutoShape 2" descr="data:image/png;base64,iVBORw0KGgoAAAANSUhEUgAAA4YAAAN2CAYAAACl4ZcUAAAABHNCSVQICAgIfAhkiAAAAAlwSFlzAAALEgAACxIB0t1+/AAAADh0RVh0U29mdHdhcmUAbWF0cGxvdGxpYiB2ZXJzaW9uMy4xLjMsIGh0dHA6Ly9tYXRwbG90bGliLm9yZy+AADFEAAAgAElEQVR4nOzdfbgdd1no/e+92sBu8wJtupOU0hCilUIqhLKFgpSDVjRwKm9KoQcREUyrQKj1PMfXA748nEs9mqOAWopgAbUSXhSO1gqiB/CxoKEGaE9VaEnb0DbZCdCkaTekrvv5Y68VVnb3XnvvtWatmbXm+7muufZ6nbln5p6Zde+Z+f0iM5EkSZIk1Vej7AAkSZIkSeWyMJQkSZKkmrMwlCRJkqSaszCUJEmSpJqzMJQkSZKkmrMwlCRJkqSaG6vCcNu2bQk4OAx7WDJz1KGkYcnMUYeShiUzRx1KGpbMHHUocejLwArDiHhXRByIiJs6Xjs9Ij4WEV9s/T1tge9ui4h/i4gvRcTPLXWaBw8eLCJ0aWDMUVWdOaqqM0dVdeaoRtUgzxheA2yb89rPAR/PzHOAj7eenyAiTgJ+D3gu8ATg0oh4wgDjlCRJkqRaG1hhmJmfBL465+UXAO9uPX438MJ5vvpU4EuZeVtmfhP4s9b3JEmSJEkDMOx7DNdn5t0Arb/r5vnMWcCdHc/3tV6TJEmSJA1AFRufiXleW/BmyojYHhG7I2L39PT0AMOSemOOqurMUVWdOaqqM0c1DoZdGO6PiDMBWn8PzPOZfcDZHc8fDdy10Agz8+rMnMrMqcnJyUKDlYpgjqrqzFFVnTmqqjNHNQ6GXRh+BHhl6/ErgQ/P85l/Bs6JiMdGxMOAl7W+J0lS6ZrN5Lbp+7jh1oPcNn0fzWbfLYRrzJkzGibzTb06eVAjjohrgWcDZ0TEPuBNwK8DuyLi1cAdwEtan30U8IeZ+bzMfDAiXgf8DXAS8K7MvHlQcUqStFTNZnL9zfdw5a49zBxrMrGiwc5LtrJtywYajfnuhFDdmTMaJvNN/Rhkq6SXZuaZmbkiMx+dme/MzEOZeVFmntP6+9XWZ+/KzOd1fPe6zPyOzPy2zHzzoGKUJGk59h46evwHF8DMsSZX7trD3kNHS45MVWXOaJjMN/Wjio3PSJJUSfsPzxz/wdU2c6zJgSMzJUWkqjNnNEzmm/phYShJ0hKtXzPBxIoTD50TKxqsWz1RUkSqOnNGw2S+qR8WhpIkLdGmtSvZecnW4z+82vfvbFq7suTIVFXmjIbJfFM/Btb4jCRJ46bRCLZt2cC5Oy7kwJEZ1q2eYNPalTbqoAWZMxom8039sDCUJGkZGo1g8+QqNk+uKjsUjQhzRsNkvqlXXkoqSZIkSTVnYShJkiRJNWdhKEmSJEk1Z2EoSZIkSTVnYShJkiRJNWdhKEmSJEk1V0phGBFviIibIuLmiLhinvefHRH3RsSe1vDGMuKUJEmSpDoYej+GEXEe8BPAU4FvAtdHxF9l5hfnfPRTmXnxsOOTJEmSpLop44zh44FPZ+b9mfkg8AngRSXEIUmSJEminMLwJuBZEbE2Ik4FngecPc/nnh4Rn4uIv46ILcMNUZIkSZLqY+iFYWbeAvwG8DHgeuBzwINzPnYj8JjMfBLwVuAvFhpfRGyPiN0RsXt6enpAUUu9M0dVdeaoqs4cVdWZoxoHpTQ+k5nvzMzzM/NZwFeBL855/3Bm3td6fB2wIiLOWGBcV2fmVGZOTU5ODjx2abnMUVWdOaqqM0dVdeaoxkFZrZKua/3dCLwYuHbO+xsiIlqPn8psnIeGHackSZIk1cHQWyVt+WBErAWOAa/NzK9FxOUAmXkV8MPAT0bEg8ADwMsyM0uKVZIkSZLGWimFYWZeOM9rV3U8fhvwtqEGJUmSJEk1VcqlpJIkSZKk6rAwlCRJkqSaszCUJEmSpJqzMJQkSZKkmrMwlCRJkqSaszCUJEmSpJqzMJQkSZKkmltyYRgRp0XE6kEGI0mSJEkavq6FYUQ8KiLeExH3AgeBmyPijoj45YhYMZwQJUmSJEmDtNgZwz8G3pWZjwBeAnwQeDxwMvB7A45NkiRJkjQEixWGazPz/wBk5oeAZ2Xm0cz8JeBZgw5OkiRJkjR4ixWG0xHxI61LSl8P7AWIiFjCdyVJkiRJI2Cx4u7HgecDHwWeBryu9frpwM/3OtGIeENE3BQRN0fEFfO8HxHxloj4UkR8PiLO73VakiRJkqTuTu72ZmbeAVwyz+uHmL3fcNki4jzgJ4CnAt8Ero+Iv8rML3Z87LnAOa3hacAftP5KkiRJkgrW8+WgEfHGHr/6eODTmXl/Zj4IfAJ40ZzPvAB4T876NPDIiDiz11glSZIkSQvr5z7B1/T4vZuAZ0XE2og4FXgecPacz5wF3NnxfF/rtYeIiO0RsTsidk9PT/cYkjQ45qiqzhxV1ZmjqjpzVONgsX4MDy8wHAEe1csEM/MW4DeAjwHXA58DHpw76fm+usD4rs7Mqcycmpyc7CUkaaDMUVWdOaqqM0dVdeaoxsFiZwy/DpyTmWvmDKuBu3udaGa+MzPPz8xnAV8FvjjnI/s48Szio4G7ep2eJEmSJGlhixWG7wEes8B7f9rrRCNiXevvRuDFwLVzPvIR4EdbrZNeANybmT0XopIkSZKkhS3WKukvdXnvZ/uY7gcjYi1wDHhtZn4tIi5vjfcq4Dpm7z38EnA/8Ko+piVJkiRJ6qJrYThXRKwCvgO4LTO/3utEM/PCeV67quNxAq/tdfySJKkYzWay99BR9h+eYf2aCTatXUmjMV9TABpVruN6c/2rrWthGBG/n5k/1Xr8TGYvH70V+PaIuCwzrxtCjJIkqQTNZnL9zfdw5a49zBxrMrGiwc5LtrJtywZ/OI4J13G9uf7VabF7DC/oePxrwAsz83uA/wT86sCikiRJpdt76OjxH4wAM8eaXLlrD3sPHS05MhXFdVxvrn91Wk4/hmsy80aAzLwNOGkwIUmSpCrYf3jm+A/GtpljTQ4cmSkpIhXNdVxvrn91WqwwPDciPh8RXwC+IyJOA4iIBrBi4NFJkqTSrF8zwcSKE38qTKxosG71REkRqWiu43pz/avTYoXh44EfBC4GzgPua71+OvDGAcYlSZJKtmntSnZesvX4D8f2/Ueb1q4sOTIVxXVcb65/dVqsu4rbF3j9IPChgUQkSZIqodEItm3ZwLk7LuTAkRnWrbbFwnHjOq431786Lau7ik4R8deZ+dwig5EkSdXSaASbJ1exeXJV2aFoQFzH9eb6V9ti3VWcv9BbwNbiw5EkSZIkDdtiZwz/GfgEs4XgXI8sPhxJkiRJ0rAtVhjeAlyWmV+c+0ZE3DmYkCRJkiRJw7RYq6S/3OUzry82FEmSJElSGRZrlfQDXd77i14nGhE/DbwGSOALwKsyc6bj/WcDHwa+3HrpQ5n5q71OT5KkUdZsJnsPHWX/4RnWr7HVQA2PuTc6XFfqVz+tkp6fmTf28L2zgB3AEzLzgYjYBbwMuGbORz+VmRf3Gp8kSeOg2Uyuv/kerty1h5ljzeP9jG3bssEffRooc290uK5UhMUuJe3mJ/v47snAKRFxMnAqcFcf45IkaWztPXT0+I89gJljTa7ctYe9h46WHJnGnbk3OlxXKkLPhWFm/kSP3/sK8FvAHcDdwL2Z+dF5Pvr0iPhcRPx1RGzpNU5JkkbZ/sMzx3/stc0ca3LgyMwC35CKYe6NDteVitC1MIyIx0TEIzqef09E/G5EXBkRD+tlghFxGvAC4LHAo4CVEfEjcz52I/CYzHwS8FZgwfsZI2J7ROyOiN3T09O9hCQNlDmqqjNHq239mgkmVpx4uJ5Y0WDd6omSIho+c7Qc5t7SlZ2jrisVYbEzhruAlQARsRV4P7Nn+p4E/H6P0/w+4MuZOZ2Zx4APAc/o/EBmHs7M+1qPrwNWRMQZ840sM6/OzKnMnJqcnOwxJGlwzFFVnTlabZvWrmTnJVuP/+hr3zu0ae3KkiMbHnO0HObe0pWdo64rFWGxxmdOycz2/X8/ArwrM387IhrAnh6neQdwQUScCjwAXATs7vxARGwA9mdmRsRTmS1gD/U4PUmSRlajEWzbsoFzd1zIgSMzrFtta4MaDnNvdLiuVITFCsPObPpe4OcBMrMZ0VuiZeZnIuIDzF4u+iDwL8DVEXF56/2rgB8GfjIiHmS2eHxZZmZPE5QkacQ1GsHmyVVsnlxVdiiqGXNvdLiu1K/FCsO/a3UncTdwGvB3ABFxJvDNXieamW8C3jTn5as63n8b8LZexy9JkiRJWrrFCsMrgJcCZwLPbN0TCLAB+MVBBibVkZ3TShoV7q9Gh+tK3ZgfautaGLYu3/yzed76PLOd0ksqiJ3TShoV7q9Gh+tK3Zgf6rRYdxVrIuLnI+JtEfH9Mev1wG3AJcMJUaoHO6eVNCrcX40O15W6MT/UabHuKt4LPA74AvAa4KPMNgzzgsx8wYBjk2rFzmkljQr3V6PDdaVuzA91Wuwew82Z+Z0AEfGHwEFgY2YeGXhkUs20O6ft3EHbOa2kKnJ/NTpcV+rG/FCnxc4YthubITP/g9mO6S0KpQGwc1pJo8L91ehwXakb80OdFjtj+KSIONx6HMAprefBbNs0awYanVQjdk4raVS4vxodrit1Y36o02Ktkp40rEAk2TmtpNHh/mp0uK7UjfmhtsVaJb0uIjYNJxRJkiRJUhkWu5T0GuCjEfFu4Dc7OriXJJXEzogljQv3Z0vjctIwLHYp6a6I+CvgjcDuiHgv0Ox4f+eA45MkdbAzYknjwv3Z0ricNCyLtUoKsy2THgUeDqyeM0iShsjOiCWNC/dnS+Ny0rB0PWMYEduAncBHgPMz8/4iJhoRPw28BkjgC8CrMnOm4/0Afhd4HnA/8GOZeWMR05akUdatM2IbDpA0StyfLY3LScOy2BnDXwRekpk/V2BReBawA5jKzPOAk4CXzfnYc4FzWsN24A+KmLYkjbp2Z8Sd7IxY0ihyf7Y0LicNS9fCMDMvzMybBzDdk5ntE/Fk4FTgrjnvvwB4T876NPDIiDhzAHFI0kixM2JJ48L92dK4nDQsi7VKuqCI+MvMvHi538vMr0TEbwF3AA8AH83Mj8752FnAnR3P97Veu3ueOLYze1aRjRs3LjccaeDMURVpEJ0Rm6OqOnN0PI1T5+qDzNFxWk6qtqU0PrOQn+jlSxFxGrNnBB8LPApYGRE/Mvdj83w15xtfZl6dmVOZOTU5OdlLSNJAmaMqWrsz4gs2n8HmyVV9/zgwR1V15uj4Knp/VpZB5+i4LCdV27IKw4hYERFPjoh1mfmQs3dL9H3AlzNzutUv4oeAZ8z5zD7g7I7nj+ahl5tKkiRpjDWbyW3T93HDrQe5bfo+ms15zxOMpTrPu8qxWKukVwFvzcybI+IRwA3AfwCnR8R/zcxre5jmHcAFEXEqs5eSXgTsnvOZjwCvi4g/A54G3NtHISpJkqQRU+f+++o87yrPYmcMOxufeRXw75n5ncBTgP/WywQz8zPAB4Abme2qogFcHRGXR8TlrY9dB9wGfAl4B/BTvUxLkiT/6642c2G01Ln/vmHNu9uEOi3W+Mw3Ox4/B3g/QGbeM9vVYG8y803Am+a8fFXH+wm8tucJSJKE/3XXt5gLo6fO/fcNY97dJjTXYmcMvx4RF0fEk4HvBq4HaHUzccqgg5MkqR91PuOgE5kLo6fO/fcNY97dJjTXYoXhZcDrgD8CrsjMe1qvXwT81SADkySpX93+6656MRdGT5377xvGvLtNaK6ul5Jm5r8D2+Z5/W+AvxlUUJIkFaH9X/fOHz91OeOgE5kLo6fO/fcNY97dJjTXYq2SvpUF+g8EyMwdhUckSVJB2v91n3sPTR3OOOhE5sJoavffN+73FM5n0PPuNqG5Fmt8prMbiV/hoQ3GSJJUWXU+46ATmQvSidwmNNdil5K+u/04Iq7ofC5J0iio8xkHnchckE7kNqFOi50x7GTHJpKksdZsJnsPHWX/4RnWr/G/53VkDmiUmK8q0nIKQ0k14EFGw1aVnLNPr/HQTz6ZA6OlKvuOIvQyL3XM13Fa51W0WOMzR5g9UxjAKRFxuP0Ws/3QrxlwfJKGqI4HGZWrSjm3UJ9e5+640MusRkS/+WQOjI4q7Tv61eu81C1fx2mdV1XXfgwzc3Vmrmn9Pbn1uP3colAaM3Z2q2GrUs7Zp9fo6zefzIHRUaV9R796nZe65es4rfOqWqyDewAi4jsj4iWtYcugg5JUjrodZFS+KuVcu0+vTvbpNVr6zSdzYHRUad/Rr17npW75Ok7rvKq6FoYR8YiI+D/Ah4H/Arwc+EhE/H1E9HTGMCIeFxF7OobDEXHFnM88OyLu7fjMG3uZlqTlqdtBRuWrUs61+/Rqx2OfXqOn33wyB0ZHlfYd/ep1XuqWr+O0zqtqscZnfo3Zvgy/NzObABHRAH4deDPw+uVOMDP/DdjaGtdJwFeAP5/no5/KzIuXO35Jy9e+mfvQ0W/wGz/0RH72g5+vRGe33mQ+/qrUwbJ9ehWnrG2333wa9Rwoa7mXMd0q7Tv61c+8PG79an7/5eez8uEns371w9l4em/LfhSOt+O0zqtqscLw+4AntotCgMxsRsQvAF8oYPoXAbdm5u0FjEtSD+bezP2Ytadw9SumWHFS2EKkBq5qP8Tt06t/ZW67ReTTqOZAWcu9rOlWbd/Rj17mZaHlvvH05RdJo3K8Had1XlWL3WP4zcx8cO6Lrde+UcD0XwZcu8B7T4+Iz0XEX3tfozQ4c2/mvv3QA2x/727Wr5lg8+Sq0na43mReH+0f4hdsPqPUnFMxyt5265pPZS33Mtf3OK3r5c5Lkcu97G12OcZpnVfRYoXhREQ8OSLOnzM8BXh4PxOOiIcBzwfeP8/bNwKPycwnAW8F/qLLeLZHxO6I2D09Pd1PSNJAVD1Hq3ozd1XjGkdVz1GNlkFsu+bo4sraZ7qvnjXsHC1yubsO1bZYYXg3sBP47TnDbwH39Dnt5wI3Zub+uW9k5uHMvK/1+DpgRUScMd9IMvPqzJzKzKnJyck+Q5KKV/UcrerN3FWNaxxVPUc1Wgax7Zqjiytrn+m+etawc7TI5e46VNti/Rh+T7ehz2lfygKXkUbEhoiI1uOntuI81Of0JM2jqq2aLTeuZjO5bfo+brj1ILdN30ezmcMMVxqIUczrqu5TxsVCOVHWcq/y+q769tNPfP0u985pN4LKrkMNV2T2tpFExIbM7OmsYUScCtwJbM7Me1uvXQ6QmVdFxOuAnwQeBB4ArszMf1xsvFNTU7l79+5eQpL6seQL3Kuao+3WyKp2M/dS4xqVG+dLNPI5WkejnNc97FPM0SVYLCfK2pdX8RgygO2n0BwtIr5el/t8037bf3kyj127iun7qrMO1ZO+Vlo/heFfZeZ/7mfiRavzwUKlqvQPmlFogrpft03fx/Pe8qkT7pGYWNHguh0XjlzLggNS6RzV/GqW1+boEoxiTpR1DBrAsio0R5cTX9HLcBTzSEvW18a1WHcVC6paUSjpoUb5jMNydLtx3oOcRpV5rblGLSfKPAZVfVktNb5BLMOqLxuVp+s9hhFxerdhWEFK6s0oNUHdD2+c1zgyrzXXqOVEmcegqi+rpcY3iGVY9WWj8izWKulngd2tv3d1PG6/LuCsszcSEYUMZ529sezZ0RipSxPUVW78QOqVea25Ri0nyjwGVX1ZLTW+QSzDqi8blafrpaSZ+dj244j4l8x88uBDGj137buTl7590bZxluR9lz2jkPFI8K3/Cs69j2Dc/ivYaATbtmzg3B0XVqrxA6kf5rXmGrWcKPMYVPVltdT4BrEMq75sVJ7Fzhh2qlYbv5IWVaf/CjYawebJVVyw+Qw2T67yAKexYF5rrlHKibKPQVVfVkuJb1DLsOrLRuXoufEZSdXnfwWl4apDK8Aq1jjnjMeg/i13GY5zPmnwuhaGEXFlx9N1c56TmTsHEpWkwrT/K2hLY9Jg1aUVYBWnDjnjMah/S12GdcgnDdZil5Ku7hjeMef56sGGJknS6KhLK8AqjjmjIplP6tdijc/8yrACUUvjZCKK+6/Oox59Nl+5847CxidJmp99g2m5zBkVyXxSvxa7lPQt3d7PzB3FhiOaDxbWwinYyqmk8VHEvTODvP+mLq0Aj4qlrOuy78cyZ1SkhfLplBUnccOtB4eW42VvV+rdYo3PfLbj8a8AbxpgLJIkzauIe2cGff9Nu/XAueMfx1aAq24p67oK92OZMyrSfPn0/77wPHb82b9w+6EHhpLjVdiu1LvFLiV9d/txRFzR+VySpGFZ6N6Zc3dcuORLpIoYRze2wFgdS1nXg86HpTBnVKS5+XTKipOOF4UwnByvwnal3g29H8OIeFxE7OkYDkfEFXM+ExHxloj4UkR8PiLOL2LakqTR1O3emWGOYzH2DVYNS1nXw8iHpTBnVKTOfLr/m/9xvChsG3SOV2W7Um+WUxgWIjP/LTO3ZuZW4CnA/cCfz/nYc4FzWsN24A+GG6UkqUra9850Wu69WEWMQ6NhKevafNC4KyPH3a5GW9fCMCKOtM7oHQae2H7cfr2A6V8E3JqZt895/QXAe3LWp4FHRsSZBUwPgLPO3khEFDZIkorTbCa3Td/HDbce5Lbp+2g28/i9M+0fHO37VjaedupDPruQhcbh/VzjZ+Npp/IbP/REHrP2FF77Pd/Ojou+nXe8YoqNp516/DPmg8ZdLzk+3/530NMsYroqxmL3GA66r8KXAdfO8/pZwJ0dz/e1Xrt77gcjYjuzZxXZuHHjkiZ61747bflTQ9NLjkrDVKUc7dZwwdx7sTaediofvWX/khs58H6u0bWcHG02k4/esp/33vBltj/r2/i1v/y/8+aH+aAiVWk/2rbcHC+i4ZhetisbrKmOoV9K2hYRDwOeD7x/vrfneW3efx1k5tWZOZWZU5OTk0WGKBXCHFXVVSlHu3XQPPderDu+dv+yO3P2fq7RtJwcbefQ0zZPHi8KYf78MB9UlCrtRzstJ8e77X8HNc0ip6v+lVYYMnsf4Y2ZuX+e9/YBZ3c8fzRw11CikiSVZjkNF9jIgebTzosIzA9pGcrap7ovr44yC8NLmf8yUoCPAD/aap30AuDezHzIZaSSpPGynIYLbORA8+nMC/NDWrqy9qnuy6ujlMIwIk4FngN8qOO1yyPi8tbT64DbgC8B7wB+auhBSpKGbjkNF9h4iObTzov//bmvsON7zzE/pCUqa5/qvrw6ujY+MyiZeT+wds5rV3U8TuC1w45LklSu5TRcYOMhms/xvNiwmq8e/Qbv234B93/zP1i/xvyQuilrn+q+vDpKKQwlSVpIu+GCzZOrCv1s1TSbyd5DR9l/eMaipWCjnBedzBEVYTl5VNa2My7b7KizMJQkachsnl2LMUdUBPNIy1Fm4zOSJNWSzbNrMeaIimAeaTksDCVJWqJmM7lt+j5uuPUgt03fR7M5bxe7i7J59tFVVA4sxhzRYpaSi+aRlsNLSSVJWoIiL8lqN8/e+YPN5tmrb5iX5Zkj6mapuWgeaTk8YyhJ0hIUeUmWzbOPpmFelmeOqJul5qJ5pOXwjKEkSUvQ7ZKs5bakZ/Pso6nIHFiMOaJulpqL5pGWw8JQkqQlKPqSLJtnHz3DvizPHNFClpOL5pGWyktJJUkjY1gNf8zHS7JGyyByxRxQVQw7F8vc92p4PGMoSRoJZffH5SVZo2NQuWIOqCqGmYtl73s1PJ4xlCSNhCr0x9W+JOuCzWeweXKVP4oqapC5Yg6oKoaVi1XY92o4SikMI+KREfGBiPjXiLglIp4+5/1nR8S9EbGnNbyxjDglSdVhf1xaKnNFKo7bU32UdSnp7wLXZ+YPR8TDgFPn+cynMvPiIcclSaqYZjPZe+gojYhS++Nqx7H/8Azr13gJYZWtWz3cRmLMDZVtkDlYRKNLbiOjYeiFYUSsAZ4F/BhAZn4T+Oaw45AkVV/nvS2nnfow3nDROfzux794wn0uw2j4w3tsRkezmXz50H1DyxVzQ2UbdA62G7qZO/6lbk9uI6OjjDOGm4Fp4I8i4knAZ4E3ZObcC5WfHhGfA+4C/mtm3jzkOCVJJeu8t+Xue2d4zw23s/1Zm3ny2Y/kMWtXDu2/zgvdY3PujgttAr5i9h46yuv+9F847dSH8epnbiYCGgFPOHP1QHLF3FDZBp2D/TZ04zYyOsq4x/Bk4HzgDzLzycBR4OfmfOZG4DGZ+STgrcBfLDSyiNgeEbsjYvf09PSgYpZ6Zo6q6qqco3Pvbbn73hne8vEvccrDTura2ELRTat7j025lpOj7XV1970z/N7ff4kPfnYf/9GEf73nyECa2Tc3BOXuR/vNwaXsL/tp6MZtZHSUURjuA/Zl5mdazz/AbKF4XGYezsz7Wo+vA1ZExBnzjSwzr87MqcycmpycHGTco6lxMhFR2HDywyYKG9dZZ28se+kMhTmqqqtyjrbvbem02L0t7cuWnveWT3HpOz7D897yKa6/+Z6+CoJe4lBxlpOjnevqzEdM8IoLHsM7/+E2Lv/jGwvJhW7TazM36qfM/Wg/OTiI/WWR8Wm4hn4paWbeExF3RsTjMvPfgIuA/9v5mYjYAOzPzIyIpzJbwB4adqxjofkgL337PxY2uvdd9ozCxve+y55RyHgkja9e7m0ZxGVL/d5jo+HpXFcvPv/RvOXvvjjQS9jMDZWtnxwcxmWebiOjo6xWSV8P/EmrRdLbgFdFxOUAmXkV8MPAT0bEg8ADwMsys9hrPyRJldfLvS3dLlvq9YeOHZuPjs519e/7jxSeC92mZ26oDP3k4CD2l0XGp+EqpTDMzD3A1JyXr+p4/23A24YalCSpktr3tiz1R0oRTasXEYfK015XwFC6rTA3VLZec3BQ+8ui4tNwldLBvSRJg9K+bKl9T4uXLdWXuSB15zaiTmVdSipJ0kB42ZLazAWpO7cRdbIw1Ng46+yN3LXvzsLG96hHn81X7ryjsPFJGh4vW1KbuSB15zaiNgtDjY279t1ZeAuskiRJUh14j6EkSZIk1ZyFoSRJkiTVnIWhJEmSJNWchaEkSQmnGcUAACAASURBVJIk1VxkZtkxFCYipoHbSw7jDOBgyTF0Y3z9mS++g5m5bSlfrkiOzlX1Zd5mnL0bRI5WcT4HrW7zPMz5NUeXZ1znrcrz1UuOVnl+jG35qhoXfCu2JefpfMaqMKyCiNidmVNlx7EQ4+tP1ePrxajMk3FWS13ms1Pd5nnU53fU4+9mXOdt3OaryvNjbMtX1biguNi8lFSSJEmSas7CUJIkSZJqzsKweFeXHcAijK8/VY+vF6MyT8ZZLXWZz051m+dRn99Rj7+bcZ23cZuvKs+PsS1fVeOCgmLzHkNJkiRJqjnPGEqSJElSzVkYSpIkSVLNWRhKkiRJUs2NVWG4bdu2BBwchj0smTnqUNKwZOaoQ0nDkpmjDiUNS2aOOpQ49GWsCsODBw+WHYLUlTmqqjNHVXXmqKrOHNWoGqvCUJIkSZK0fBaGkiRJklRzFoaSJEmSVHMWhpIkSZJUcxaGkiRJklRzJ5cdgIav2Uz2HjrK/sMzrF8zwaa1K2k0ouywJElSzfibZGlcThoGC8OaaTaT62++hyt37WHmWJOJFQ12XrKVbVs2uIORJElD42+SpXE5aVi8lLRm9h46enzHAjBzrMmVu/aw99DRkiOTJEl14m+SpXE5aVgsDGtm/+GZ4zuWtpljTQ4cmSkpIkmSVEf+Jlkal5OGxcKwZtavmWBixYmrfWJFg3WrJ0qKSJIk1ZG/SZbG5aRhsTCsmU1rV7Lzkq3HdzDt69Q3rV1ZcmSSJKlO/E2yNC4nDUvpjc9ExLuAi4EDmXle67VfA14ANIEDwI9l5l3lRTk+Go1g25YNnLvjQg4cmWHdalu2kiRJw+dvkqVxOWlYSi8MgWuAtwHv6Xjtf2bmfweIiB3AG4HLhx/aeGo0gs2Tq9g8uarsUCRJUo35m2RpXE4ahtIvJc3MTwJfnfPa4Y6nK4EcalCSJEmSVCOlF4YLiYg3R8SdwMuZPWO40Oe2R8TuiNg9PT09vAClJTJHVXXmqKrOHFXVmaMaB5UtDDPzFzPzbOBPgNd1+dzVmTmVmVOTk5PDC1BaInNUVWeOqurMUVWdOapxUNnCsMOfAj9UdhCSJEmSNK4qWRhGxDkdT58P/GtZsUiSJEnSuCu9VdKIuBZ4NnBGROwD3gQ8LyIex2x3Fbdji6SSJEmSNDClF4aZeek8L79z6IFIkiRJUk1V8lJSSZIkSdLwWBhKkiRJUs1ZGEqSJElSzVkYSpIkSVLNWRhKkiRJUs1ZGEqSJElSzVkYSpIkSVLNWRhKkiRJUs1ZGEqSJElSzVkYSpIkSVLNWRhKkiRJUs1ZGEqSJElSzZVeGEbEuyLiQETc1PHa/4yIf42Iz0fEn0fEI8uMUZIkSZLGWemFIXANsG3Oax8DzsvMJwL/Dvz8sIOSJEmSpLootDCMiMmIeHJEfGdErFrKdzLzk8BX57z20cx8sPX008Cji4xTkiRJkvQthRSGEfGEiPhb4AbgM8AfAl+IiGsi4hF9jv7Hgb/uN0ZJkiRJ0vyKOmP4LuC1mfntwDOBf83MxwL/H/DOXkcaEb8IPAj8SZfPbI+I3RGxe3p6utdJSQNjjqrqzFFVnTmqqjNHNQ6KKgxPycx/A8jMfwK+s/X4HcATehlhRLwSuBh4eWbmQp/LzKszcyozpyYnJ3uZlDRQ5qiqzhxV1ZmjqjpzVOPg5ILGc2tE/Hfg48CLgT0AEbGil2lExDbgZ4H/lJn3FxSjJEmSJGkeRZ0x/HFgNfALwDeAN7RePxX40W5fjIhrmb038XERsS8iXg28rTW+j0XEnoi4qqA4JUmSJElzFHLGMDO/Dvy3eV6/l9lWRbt999J5Xu75vkRJkiRJ0vIMvB/DiLh60NOQJEmSJPWukDOGEXH6Qm8BzytiGpIkSZKkwSiq8Zlp4HZmC8G2bD1fV9A0JEmSJEkDUFRheBtwUWbeMfeNiLizoGlIkiRJkgagqHsMfwc4bYH3frOgaUiSJEmSBqCoVkl/r8t7by1iGpIkSZKkwRhIq6QR8diIeHFEnDuI8UuSJEmSilNIYRgRf9Hx+AXA3wE/CHw4In6siGlIkiRJkgajqMZnHtPx+GeB783ML0fEGcDHgWsKmo4kSZIkqWBFXUqaHY9PzswvA2TmQaBZ0DQkSZIkSQNQ1BnDJ0XEYWb7LXx4RGzIzHsi4mHASQVNQ5IkSZI0AEW1SrpQ8XcqcFkR05AkSZIkDcZAWiVty8yvZ+YN3T4TEe+KiAMRcVPHay+JiJsjohkRU4OMUZIkSZLqbqCFIUBEfGGRj1wDbJvz2k3Ai4FPDiImSZIkSdK3FHIpaUS8eKG3gA3dvpuZn4yITXNeu6U13iLCkyRJkiR1UVTjM+8D/oQTWydtmyhoGpIkSZKkASiqMPw88FuZedPcNyLi+wqaxrwiYjuwHWDjxo2DnJTUE3NUVWeOqurMUVWdOapxUNQ9hlcAhxd470UFTWNemXl1Zk5l5tTk5OQgJyX1xBxV1ZmjqjpzVFVnjmocFNVdxae6vLe7iGlIkiRJkgZjGK2SXrzI+9cCNwCPi4h9EfHqiHhRROwDng78VUT8zaDjlCRJkqS6Kuoew26+C/jLhd7MzEsXeOvPBxOOJEmSJKnTwM8YZuabBj0NSZIkSVLvCikMI+K7ImJDx/MfjYgPR8RbIuL0IqYhSZIkSRqMos4Yvh34JkBEPAv4deA9wL3A1QVNQ5IkSZI0AEXdY3hSZn619filwNWZ+UHggxGxp6BpjK1mM9l76Cj7D8+wfs0Em9aupNGIssOSJJXM44PmMidUBPNI8ymsMIyIkzPzQeAiWh18FjyNsdRsJtfffA9X7trDzLEmEysa7LxkK9u2bHADlaQa8/igucwJFcE80kKKupT0WuATEfFh4AHgUwAR8e3MXk6qBew9dPT4hgkwc6zJlbv2sPfQ0ZIjkySVyeOD5jInVATzSAsppDDMzDcDPwNcAzwzM7Nj/K8vYhrjav/hmeMbZtvMsSYHjsyUFJEkqQo8Pmguc0JFMI+0kMK6q8jMT2fmn2dm578bDgDPLWoa42j9mgkmVpy4GiZWNFi3eqKkiCRJVeDxQXOZEyqCeaSFFNVdxdkR8faI+MuIeE1EnBoRvw38O7CuiGmMq01rV7Lzkq3HN9D2dd6b1q4sOTJJUpk8Pmguc0JFMI+0kKIahnkP8AngQ8A24NPAzcATM/OegqYxlhqNYNuWDZy740IOHJlh3WpbhpIkeXzQQ5kTKoJ5pIUUVRienpm/3Hr8NxGxH/iuzPxGQeMfa41GsHlyFZsnV5UdiiSpQjw+aC5zQkUwjzSfwrqSiIjTgPa/Gu4BTo2IlQAdfRxKkiRJkiqmqMLwEcBn+VZhCHBj628CmwuajiRJkiSpYEUVhpszs7n4xx4qIt4FXAwcyMzzWq+dDrwP2ATsBS7JzK8VE6okSZIkqVNR3VXcGBFP7/G71zDbYE2nnwM+npnnAB9vPZckSZIkDUBRheFlwO9GxDta9xouWWZ+Eph7D+ILgHe3Hr8beGH/IY6WZjO5bfo+brj1ILdN30ezmWWHJEmS9BD+ZimHy11FK+RS0sz8TEQ8Dbgc2B0Rfw00O97fscxRrs/Mu1vfvTsiFuwLMSK2A9sBNm7cuOzYq6jZTK6/+R6u3LWHmWPN4/3LbNuywaaER9A45qjGizmqqjNHq8vfLLOGnaMudw1CUWcMAU4HvguYZrYhms5hYDLz6sycysypycnJQU5qaPYeOnp8QweYOdbkyl172HvoaMmRqRfjmKMaL+aoqs4crS5/s8wado663DUIhRSGEXE58E+t4emZ+UeZ+e720MMo90fEma1xnwkcKCLOUbH/8MzxDb1t5liTA0dmSopIkiTpofzNUg6XuwahqDOGFzJbEF6VmUVc4PwR4JWtx68EPlzAOEfG+jUTTKw4cdVMrGiwbvVESRFJkiQ9lL9ZyuFy1yAUUhhm5sszs6ezehFxLXAD8LiI2BcRrwZ+HXhORHwReE7reW1sWruSnZdsPb7Bt68b37R2ZcmRSZIkfYu/WcrhctcgFNWP4YIi4sbMPH+h9zPz0gXeumhAIVVeoxFs27KBc3dcyIEjM6xbPcGmtSu9mViSJFWKv1nK4XLXIAy8MOxWFGphjUaweXIVmydXlR2KJEnSgvzNUg6Xu4pWZKukx0XE2oh4UUQ8ZRDjlyRJkiQVp6hWSf8yIs5rPT4TuAn4ceC9EXFFEdOQJEmSJA1GUWcMH5uZN7Uevwr4WGb+IPA0ZgtESZIkSVJFFVUYHut4fBFwHUBmHgGa835DkiRJklQJRTU+c2dEvB7YB5wPXA8QEacAKwqahiRJkiRpAIo6Y/hqYAvwY8BLM/PrrdcvAP6ooGlIkiRJkgagqDOGh4E3ztPJ/c3Mdl4vSZIkSaqoos4YvgV45jyvPwf4XwVNQ5IkSZI0AEUVhs/MzA/NfTEz/wR4VkHTkCRJkiQNQFGFYQxhGpIkSZKkASiqaDsQEU+d+2JEfBcwXdA0JEmSJEkDUFTjM/8PsCsirgE+23ptCvhR4GW9jjQi3gD8BLNnJN+Rmb/TZ5ySJEmSpDkKOWOYmf8EPI3ZAu7HWkMAT8vMz/Qyzog4j9mi8KnAk4CLI+KcIuKVJEmSJH1LUWcMycz9wJuKGh/weODTmXk/QER8AngR8JsFTkOSJEmSaq+QwjAivgDkfG8BmZlP7GG0NwFvjoi1wAPA84DdvUcpSZIkSZpPUWcMLy5oPMdl5i0R8RvAx4D7gM8BD879XERsB7YDbNy4segwpL6Zo6o6c1RVZ46q6sxRjYPInO9EX/VExP8A9mXm7y/0mampqdy925OKGrpu3bWcwBxVScxRVZ05qqozRzUKlpyn8ynqUtIjnHgpabSety8lXdPjeNdl5oGI2Ai8GHh638FKkiRJkk5Q1KWkHwc2AB8C/iwz7yhovB9s3WN4DHhtZn6toPFKkiRJkloKKQwz84UR8Qhmz+q9IyImgPcxWyR+tY/xXlhEfJIkSZKkhRXSjyFAZt6bmX8EPBe4CvhVZvszlCRJkiRVWGH9GEbEM4BLgQuBfwBelJmfKmr8kiRJkqTBKKrxmb3A14E/Y7ap3gdbr58PkJk3FjEdSZIkSVLxijpjuJfZVkh/APh+TmwqNYHvLWg6kiRJkqSCFdX4zLOLGI8kSZIkafgKa3xmIRGxYdDTkCRJkiT1buCFIfDOIUxDkiRJktSjwlolXUhm/udBT6Mums1k76Gj7D88w/o1E2xau5JGIxb/oiRJ0pgZp99F4zQvGl1FtUp6erf3++nkXrOazeT6m+/hyl17mDnWZGJFg52XbGXblg3uOCRJUq2M0++icZoXjbaiLiX9LLC79feujsft19WnvYeOHt9hAMwca3Llrj3sPXS05MgkSZKGa5x+F43TvGi0FdUq6WPbjyPiXzLzyUWMt87mXlKw//DM8R1G28yxJgeOzLB5clVJUUqS9FBeFleOOi33cfpdVIV5qVPuaGGDuMcwBzDOWpnvkoJ3vGKKiRWNE3YcEysarFs9UWKkkiSdyMviylG35b5+zcTY/C4qe17qljta2DBaJdUyzXdJwS99+Av8xg89kYkVs6usvdFuWruyzFAlSTqBl8WVo27LfdPaley8ZOtY/C4qe17qljtaWFGNz1zZ8XTdnOdk5s4ex/vTwGuYPQv5BeBVmTnTc6AjYr5LCm4/9ABnPXKC63ZcyIEjM6xb7Wl+SVL1VOGyuDqq23JvNIJtWzZw7hj8Lip7XuqWO1pYUZeSru54/I45z3sSEWcBO4AnZOYDEbELeBlwTb/jrrqFLik4feXD2Ty5yo1UklRZZV8WV1d1XO6NRozN76Iy56WOuaP5FXIpaWb+Srehj1GfDJwSEScDpzLb4unYK/uSAkmSeuUxrBwud/XK3FFbZPbfVkxEvKXb+5m5o8fxvgF4M/AA8NHMfPk8n9kObAfYuHHjU26//fZeJlU57dahRv3yiJroumLGNUc1UsxRDVUPxzBztAD+dhiosc5Rc2ds9LXSiioMX9nx9FeAN3W+n5nv7mGcpwEfBF4KfB14P/CBzPzjhb4zNTWVu3fbbaKGbskboTmqkpijqjpzVFVnjmoU9FUYFtWP4fHCLyKu6KUQnMf3AV/OzOnWeD8EPANYsDCUJEmSJC1flfsxvAO4ICJOZfZS0ouAsfr3i52JSpKkceZvnf65DDUsgygMC5GZn4mIDwA3Ag8C/wJcXW5UxbEzUUmSNM78rdM/l6GGqZBWSSPiSEQcjojDwBPbj9uv9zrezHxTZp6bmedl5isy8xtFxFsFdiYqSZLGmb91+ucy1DAV1V3F6sxc0xpO7ni8OjPXFDGNcdOtM1FJkqRR52+d/rkMNUyFFIZavnZnop3sTFSSJI0Lf+v0z2WoYbIwLImdiUqSpHHmb53+uQw1TJVtfGbcNRrBti0bOHfHhXYmKkmSxo6/dfrnMtQwWRiWqNEINk+uYvPkqrJDkSRJKpy/dfrnMtSweCmpJEmSJNWchaEkSZIk1ZyFoSRJkiTVnIWhVEFnnb2RiKjEcNbZG8teHJIkSRowG5+RKuiufXfy0rf/Y9lhAPC+y55RdgiSJEkaMM8YSpIkSVLNWRhKkiRJUs1VtjCMiMdFxJ6O4XBEXFF2XJIkSZI0bip7j2Fm/huwFSAiTgK+Avx5qUFJkiRJ0hiq7BnDOS4Cbs3M28sORJIkSZLGzagUhi8Dri07CEmSJEkaR5UvDCPiYcDzgfcv8P72iNgdEbunp6eHG5y0BOaoqs4cVdWZo6o6c1TjoPKFIfBc4MbM3D/fm5l5dWZOZebU5OTkkEOTFmeOqurMUVWdOaqqM0c1DkahMLwULyOVJEmSpIGpbKukABFxKvAc4LKyY6mbZjPZe+go+w/PsH7NBJvWrqTRiLLDkiRVhMeJ0eG6Ujfmh9oqXRhm5v3A2rLjqJtmM7n+5nu4ctceZo41mVjRYOclW9m2ZYM7CkmSx4kR4rpSN+aHOo3CpaQasr2Hjh7fQQDMHGty5a497D10tOTIJElV4HFidLiu1I35oU4WhnqI/Ydnju8g2maONTlwZKakiCRJVeJxYnS4rtSN+aFOFoZ6iPVrJphYcWJqTKxosG71REkRSZKqxOPE6HBdqRvzQ50sDPUQm9auZOclW4/vKNrXm29au7LkyCRJVeBxYnS4rtSN+aFOlW58RuVoNIJtWzZw7o4LOXBkhnWrbaFKkvQtHidGh+tK3Zgf6mRhqHk1GsHmyVVsnlxVdigqW+NkIso/QJy04uH8x7FvlB1GZeIAeNSjz+Yrd95RdhiqKY8To8N1pW7MD7VZGErqrvkgL337P5YdBe+77BnGMcf7LntG2SFIkqQx4T2GkiRJklRzFoaSJEmSVHMWhpIkSZJUcxaGkiRJklRzkZllx1CYiJgGbi85jDOAgyXH0I3x9We++A5m5ralfLkiOTpX1Zd5m3H2bhA5WsX5HLS6zfMw59ccXZ5xnbcqz1cvOVrl+TG25atqXPCt2Jacp/MZq8KwCiJid2ZOlR3HQoyvP1WPrxejMk/GWS11mc9OdZvnUZ/fUY+/m3Gdt3GbryrPj7EtX1XjguJi81JSSZIkSao5C0NJkiRJqjkLw+JdXXYAizC+/lQ9vl6MyjwZZ7XUZT471W2eR31+Rz3+bsZ13sZtvqo8P8a2fFWNCwqKzXsMJUmSJKnmPGMoSZIkSTVnYShJkiRJNWdhKEmSJEk1N1aF4bZt2xJwcBj2sGTmqENJw5KZow4lDUtmjjqUNCyZOepQ4tCXsSoMDx48WHYIUlfmqKrOHFXVmaOqOnNUo2qsCkNJkiRJ0vJZGEqSJElSzVkYSpIkSVLNWRhKkiRJUs1ZGEqSJElSzZ1cdgCaX7OZ7D10lP2HZ1i/ZoJNa1fSaETZYWlMmW+SNPrcl6tX5o7AwrCSms3k+pvv4cpde5g51mRiRYOdl2xl25YNbqQqnPkmSaPPfbl6Ze6ozUtJK2jvoaPHN06AmWNNrty1h72HjpYcmcaR+SZJo899uXpl7qjNwrCC9h+eOb5xts0ca3LgyExJEWmcmW+SNPrcl6tX5o7aLAwraP2aCSZWnLhqJlY0WLd6oqSINM7MN0kafe7L1StzR20WhhW0ae1Kdl6y9fhG2r7We9PalSVHpnFkvknS6HNfrl6ZO2qz8ZkKajSCbVs2cO6OCzlwZIZ1q20dSoNjvknS6HNfrl6ZO2qzMKyoRiPYPLmKzZOryg5FNWC+SdLoc1+uXpk7AgtDLcD+bMrhcpckFc1ji7oxP9RmYaiHsD+bcrjcJUlF89iibswPdbLxGT2E/dmUw+UuSSqaxxZ1Y36ok4WhHsL+bMrhcpckFc1ji7oxP9TJwlAPYX825XC5S5KK5rFF3Zgf6mRhqIewP5tyuNwlSUXz2KJuzA91svEZPcSg+rOx1avu7EdIklS0pRxbPD7XV6MRfP/j1/O+7Rdw970znPmIU9hy5hrXf01ZGGpeRfdnY6tXS2M/QpKkonU7tnh8rrdmM/noLftd/wK8lFRDYqtXkiRVj8fnenP9q1PphWFEnB0Rfx8Rt0TEzRHxhtbrp0fExyLii62/p5Udq3pnq1eSJFWPx+d6c/2rU+mFIfAg8DOZ+XjgAuC1EfEE4OeAj2fmOcDHW881omz1SpKk6vH4XG+uf3UqvTDMzLsz88bW4yPALcBZwAuAd7c+9m7gheVEqCLY6pUkSdXj8bneXP/qFJlZdgzHRcQm4JPAecAdmfnIjve+lpkPuZw0IrYD2wE2btz4lNtvv304wWrZ2q2ejWGLm11nwhxVBZijqjpztERjfHwu0tjmqOt/rPS14ipTGEbEKuATwJsz80MR8fWlFIadpqamcvfu3YMOVZpryRuhOaqSmKOqOnNUVWeOahT0VRiWfikpQESsAD4I/Elmfqj18v6IOLP1/pnAgbLikyRJkqRxVnphGBEBvBO4JTN3drz1EeCVrcevBD487NgkSZIkqQ6q0MH9dwOvAL4QEXtar/0C8OvAroh4NXAH8JKS4pMkSZKksVZ6YZiZ/8DC18NeNMxYJEmSJKmOSr+UVJIkSZJULgtDSZIkSao5C0NJkiRJqjkLQ0mSJEmqOQtDSZIkSao5C0NJkiRJqjkLQ0mSJEmqOQtDSZIkSao5C0NJkiRJqjkLQ0mSJEmqOQtDSZIkSaq5QgrDiHhcRPxtRNwSETsjYlXHe58oYhqSJEmSpMEo6ozh1cBVwHOAw8A/RMSjW++tKWgakiRJkqQBOLmg8TwiMz/QevzLEfFPwN9FxEuALGgakiRJkqQBKKowPCkiVmXmfQCZeV1EHAQ+CDyioGlIkiRJkgagqEtJfwd4UucLmflPwHOBvy1oGpIkSZKkASjkjGFmvjMiVkXEucDtmflA6/UvApcWMQ1JkiRJ0mAU1Srpy4G9wPuBvRHxA0WMV5IkSZI0eEVdSvrzwNbM/E7g2cAbCxqvJEmSJGnAimp85puZuQ8gM2+JiFMKGq8qrNlM9h46yv7DM6xfM8GmtStpNKLssCRJUkE81o8O15X6VVRh+KiI+B8LPc/MXyhoOqqIZjO5/uZ7uHLXHmaONZlY0WDnJVvZtmWDOyFJksaAx/rR4bpSEYq6lPTXgK90DHOfq4tmM7lt+j5uuPUgt03fR7NZ/a4f9x46enznAzBzrMmVu/aw99DRkiNTXY3idiRJyzXMfZ3H+tGx3HXlMVPzKapV0t/r9bsR8S7gYuBAZp7Xeu2XgZ8Aplsf+4XMvK7fOKtoVP/Ds//wzPGdT9vMsSYHjsyweXJVSVGprkZ1O5Kk5Rj2vs5j/ehYzrrymKmFFHXGcEER8SOLfOQaYNs8r/+vzNzaGsayKITR/W/c+jUTTKw4MX0mVjRYt3qipIhUZ6O6HUnScgx7X+exfnQsZ115zNRCBl4YAmd0ezMzPwl8dQhxVFK3//BU2aa1K9l5ydbjO6H2f5s2rV1ZcmSqo1HdjiRpOYa9r/NYPzqWs648ZmohRTU+s6DM/J0ev/q6iPhRYDfwM5n5tfk+FBHbge0AGzdu7HFS5Wn/h6dzAx2F/8Y1GsG2LRs4d8eFHDgyw7rVtn61kFHP0VEwqttRVZijqjpzdNaw93Ue65eu7BxdzrrymKmFFNXB/VMi4jMRcTAi/j4ivqPPUf4B8G3AVuBu4LcX+mBmXp2ZU5k5NTk52edkh2+U/xvXaASbJ1dxweYz2Dy5ygPFAkY9R0fBKG9HVWCOqurM0Vll7Os81i9NFXJ0qevKY6YWUtQZwz9gtiXSTwLPB34HeF6vI8vM/e3HEfEO4C/7DbCq/G+c1D+3I0l14L5ORTCPtJCiCsOTM/N/tx6/NyJ+up+RRcSZmXl36+mLgJv6iq7i2v/hsYUvqXduR5LqwH2dimAeaT5FFYaPiIjOM4RrOp93a1U0Iq4Fng2cERH7gDcBz46IrUACe4HLCopTkiRJkjRHUYXhPwGv6Hj+zx3PE1iwMMzMS+d5+Z0FxVWIZjPZe+go+w/PsH6Np9slSdLg+ftDRTCPtFRFdXA/X3E3FuwEVJIkDZu/P1QE80jLUUhhGBE/1e39zPz9IqZThoU6AT13x4Vely1JkgbC3x8qgnmk5Siqg/u3Aa8BNgGPBs6eM4wsOwGVJEnD5u8PFcE80nIUdY/hdwMvBX4A+Afg2sz8h4LGXSo7AZUkScPm7w8VwTzSchRyxjAzb8jMK/5/9u4/Pq7yvPP+9xpbtixZNrYsy8a2EEoUDAZCqEoIwWliF+pQEvLkByRP86OpU6fdJKZLtgvtJpsn224XmufhWZymTZyShNA0Ma9CAmQpTRaSEsqPYFJ+OUAMxjYGIcvCsWyZsWXNtX9oRh7JM9Jo5p45Z2Y+79drXp4ZzZxzj3zNfe5L59zXrdEF6W+V9FEze8LMfjfE9qPEIqAAAKDSGH8gBOIIhVN8pAAAIABJREFU0xHqjGHGPEmnSjpF0n5JBwJvv+JYBBQAAFQa4w+EQBxhOkIVn/mQpA9KapN0m6T17r4nxLbjgEVAAQBApTH+QAjEEQoV6ozhdyQ9IWm7pDdLOs/s+F8i3P3yQPsBAAAAAAQWKjF8Z6DtAAAAAAAqLFRi+IikVnffnv2kmb1BUn+gfQAAAAAAyiDUOoabJHXkeP4N6Z/VvVTKtaP/kB58fp929B9SKuVRNwkAAESM8QFCIp5QilBnDM919w9PfNLdf2hm1wbaR9VKpVx3b3tFV93ymJLDqbFSwetWLaEqFAAAdYrxAUIinlCqUGcMZ0zys4ZA+6haOweGxr6kkpQcTumqWx7TzoGhiFsGAACiwvgAIRFPKFWoxPAFM/vtiU+a2VpJuwLto2r1DSbHvqQZyeGU9h5MRtQiAAAQNcYHCIl4QqlCXUp6laQ7zezHkh5NP9cjaa2kdwfaR9Vqn9eoxobEuC9rY0NCi1saI2wVAACIEuMDhEQ8oVRBzhi6+y8lnSXpcUnnpG+PS3pj+md1rbO1Wddffo4aG0Z/3ZlrvjtbmyNuGQAAiArjA4REPKFUoc4YStLbNDrX8BZ3/9eA2616iYRp3aolWrlxtfYeTGpxS6M6W5uZCAwAQB1jfICQiCeUKkhiaGY3SDpP0kOSPmFm33X360Jsu1YkEqautrnqapsbdVMwhVTKtXNgSH2DSbXPo1MFAJRmsuMK4wOElEjY2BnCvsHRuYWMY1CoUGcM10o6x92PmdlcSf8qqaoTQ5KD+kSpZwDAZKY7PuC4gnLJFYuSiDcULVRieNTdj0mSux8ys9hH3mQdO514/cpX6nnlxtX8NRcA6ly+8cHFp7dr9/7DOccUHFdQDhNj8ZTWOfqLy87S7JkJ4g1FC5UYnmZmP0/ft6zHJsnd/bxA+wliqsSPTrx+TVbqmf97AKhvucYH1939tIZHUrr61idyjik4rqAcsmNx6fxGXdHToQ03b9UnVncRbyhaqHUMz5X0kfTtw1mPP5z+Ny8z+4aZ7TWzp7KeW2hmPzaz7el/FwRqp6SpFwBlHZj6lSn1nI1SzwAAKff44NKzl40lhdKJYwqOKyiH7Fh877nLtene7WOPiTcUK9RyFc9Odpvi7d+StG7Cc9dIusfduyXdk34czFSJH514/aLUMwAgn1zjgxkJTTqm4LiCcsiORbPjMXjro3u0cU038YaihFyuIicz+7K7fybfz939PjPrnPD0ZZLenr5/k6SfSro6VJumWgA004lPvNSUL1Xto9QzACCfXOOD3zxl4aRjCo4rKIfsWJQ0FoO9B5K6+aFd2vC2Lr1pxUk6pbWZeEPByp4YSvrHIt7T7u69kuTuvWa2OGSDpkr86MTrG6XDAQC55BofdCxomvKPyRxXEFp2LL46dETdi+eOXdK8//BRrVwyT7/1hsWMXTEt5u5hNmS2UFKHpB3uPjjN93ZK+qG7n5l+/Gt3Pynr5/vdPec8QzPbIGmDJHV0dPzGrl27CtpnpiopiR8CmDRwio1RICBiFHFX1THKmKIuxDpGiUGklfSfHiQxNLOPS/prSTs1mhyud/cfTuP9nRqfGD4r6e3ps4VLJf3U3U+bajs9PT2+devW6X8AoDQFfwmJUUSEGEXcEaOIO2IU1aCkxDBUVdL/JOlMd/9NSW+V9F9K3N4dkj6Wvv8xSbeXuL2akUq5dvQf0oPP79OO/kNKpcKc8QUAABxnUV2IV4QUao7hEXfvkyR3f87MZhX6RjP7rkYLzSwysz2SviDpWkm3mNl6SbslfSBQO6vaVOsvAgCA4nGcRTUhXhFaqMRwuZldn/V4RfZjd78q3xvd/UN5frQ2UNtqRr71F1duXM2EdgAASsRxFtWEeEVooRLDP5viMQKYbP1FOgAAAErDcRbVhHhFaEESQ3e/McR2MLmp1l8EAADF4ziLakK8IrQgxWfM7LbJbiH2gePrLzY2jP635VorCQAqYdmKDplZsNvMWY1Bt7dsRUfUvyJUIY6zqCbEK0ILdSnp2zW6VMV3JT2qEkulIrdcC+uyTg2AKLy850Vd8bUHgm1vyycvCL49YLo4zqKaEK8ILVRi2C7pdyR9KH27Q9J33f3ZQNtHWiJh6mqby7XjAACUAcdZVBPiFSEFuZTU3Yfd/Yfu/nsaXcdwt6T7zew/hNh+tWFNGQAA4o/jNWodMY7pCHXGUGbWIOmdGj1j+AZJfyvpzlDbrxasKQMAQPxxvEatI8YxXaGKz9wo6eeSLpB0nbv/hrt/wd1fDLH9apJvTZmdA0MRtwwAAGRwvEatI8YxXaHOGH5c0qCkT0raYDb2VwiT5O6+MNB+Yi/qNWVSKdfOgSH1DSbVPo9JyAAAZGQfI18bHmENONS0QsakjBuRLVRi2BBoO1UvyjVluGQAAIDcJh4jr1z7etaAQ02bakzKuBETBbmUVNI5kn7b3Ueyb5LWSTo70D6qQpRrynDJAAAAuU08Rt6ydY+uXNvNGnCoWVONSRk3YqJQZwy/JOkTOZ7fLunvJK0NtJ+SVOJ0eZRrykR9GSsAAHGTOfb/qu/guGNk74Gkvv3gLt308fPkctaAQ82Zakyab9zYN8i4sV6FSgzb3H3HxCfd/Vdm1hZoHyWp5OnyqNaUifIyVgAA4ib72P+J1V0nHCP3Hz6qtpbZDIJRsyYbk+YbNw6PuFIp548kdSjUpaRzJvlZU6B9lKQeTpdHeRkrAABxk33sv/XRPdq4hktHgYzO1mZd976zx30nNq7p1udvf7KmxscoXKgzhvea2Rfd/QvZT5rZf5X000D7KEk9XGYZ5WWsAADETfaxv/dAUjc/tEvrL+zS2cvmqbu9hWMk6loiYTr5pEatv7BLZpK7dPNDu9R7IFlT42MULlRi+FlJ3zCzX0n69/Rz50h6UqNLWUSuXi6zjOoyVgAA4mbisb/3QFI33r9Dd21czXESkNTaPFs33r+j5sfHKEyQS0nd/aC7f0DSpZK+l769y93f7+4HQ+yjVFxmCQBAfeHYD0yO7wiyhTpjKGm02IykX4XcZijlusyShUEBAIivM5a26KaPn6fDR4+pY2GzTl3EcRrImDg+bpvbqBkJ6eEXBhjX1qGgiWEuZvZzdz+v3PspROjLLFkYFACAeMp3jD51EWdCgGyZ8XFnazPj2joXqirpZM6vwD4iUQ+VTgEAqEYco4Hp4TuDIImhmf0o38/cPZXvZ9VuskqnAAAgOhyjgenhO4NgC9wH2k4kip0nWC+VTgEAqDaLWzhGA9Mx2biWmhr1IVRiON/M3pvvh+5+WzEbNbOdkg5KGpF0zN17imtefqXME8xUcpr4Xio5AQAQjVTKtfvVIT3zyqCuXNutG+7ZzjEaKEC+cW3HgibmHqo+Ck4GSww1ulRFrt+OSyoqMUx7h7vvK+H9k8p3PfXKAtY4ylfpVJJ29B+q6cABACBuMn/sfeaVQW2+b4cWNM0aW7w7YaMVSjkeA7nlG9dOd6xciwlUvRScDJUY7nL3Pwi0rYrIBO2v+g7mvZ66kOqlEyud1kvgAAAQN5kB7J+sfYOSwyn1HkjqKz95buznb+lqVeciFrYH8slVwX+yuYcTx8r5xsEXn96u3fsPV22yWMqJpGoSqippuf5nXdKPzOxRM9sQaqOZoL1k08/01MuDY4t6ZpQyB4GKTgAARKNvMKkFTbO06uR5OY/tTbNmRNQyoHpl5h5myzdWzjcOfmDHgC7Z9DN96OsP65JNP9Pd215RKuUVaX8I+ZLjvsHaKswTKjH8cKDtTPRWdz9X0jslfcrM3jbxBWa2wcy2mtnW/v7+gjaaHbS3PrpHG9d0jwV8qXMQqOiEiYqJUaCSiFHEXaExurilUR/oWa6new+ccGzfuKZbwyM1WygdEavlfjQz97CQsXK+cfDWXa9W9UmTfMnx8IhXVYI7lVCXkj5kZrl+KybJ3X1eMRt195fT/+41s+9LOk/SfRNes1nSZknq6ekp6H8mO2h7DyR180O7tP7CLp29bJ6621tKOr1NpVJMVEyMApVEjCLuCo3RGQmpY2GTdg4c1p2PvzQ2v9Bd2rJ1t9aduaRibUZ9qeV+NN/cw1xj5Xzj4Il/k5nOtK046Gxt1nXvO1tX3/rE2CWyG9d06/O3P6lv/v55VfM5phIkMXT3lhDbyWZmzZIS7n4wff9iSf8txLYnBm3vgaRuvH+H7iriOuGJE2w7FjRRqRQAgAj0HkiqbzCpOx9/SVf0dGjTvccrkl73vrM5FgNFyjX3MJdclU2ve9/Zuv7Hz4573cSTJnEvWJNImE4+qXHcH5tufmjXWJ8jKbZtn45QZwzLoV3S981MGm3nP7r73SE2HGqZickm2N5VwF9VAABAOItbGvWTZ/r0R297vb5633Naf2GXZiSkc1acpAu7FnEsBsos19nFjgVNapiRyDvurpbCja3Ns3Xj/TtOOBs6POK6ZNPPYt32QsU2MXT3HZLeWI5tT+eU+GTyTbDNnHmsldPKAABUgxkJaf2Fr9O1dz+tS89eJjNpJCV98c5tNXW5FxBnuc4uTjburpaKn/nOhn7+9idj3/ZCxTYxLLdCT4lPZjrlewEAQHn1Hkhq+95D2jXw2rhlKiRxbAYiNNm4u1rG07lOLA0MHdGugdfGvS6ObS9U3SaGIVBoBgCA+Gif16hZM4xjM1BFyjGeLtecxVwJ7lRtj/v8yWyhlquoS9Mp3xtCKuXa0X9IDz6/Tzv6D9VUeVwAAEq1fP4cndrWrM9fesa4Y/P/9wGKwAFxNZ3xdCFj4ez1ysu9buJUba9kW0LgjGEJQs1VLES1TMwFACAqv+o/qB39Q/reI7vHCs+cvmSeOhfN4VgJxFSh4+lCx8KVnLM4VdurZf5kBolhiULMVSxEtQUWAACVtv/wsG64Z3SJiswcw8aGhL7+0Z6IWwZgMoWMpwsdC1d6zmItzJ/M4FLSKjFZYAEAACk5PJLzWJkcHomoRQBCKXQsnJmzmC3fnMVyT9OaTlvigMSwSlRbYAEAUGmdrc05j5XMLwSqX6Fj4ULnLFZi/l+l65GUiktJq0SutVPiHFgAAFRawwzTVRe9Qdf/+Fdjx8qrLnqDGmYwvxCodoWOhQuds1iJaVqVrEcSAolhlai2wAIAoNJ6DyT1zX/bqfUXdslMcpe++W87dfby+epcFL/5PAAKN52xcCFzFis1/29iWzKXr8Zx+QoSwypSqUI3AABUo8Utjdp/+Oi4xe0bGxJqm8u0C6AWhBwLR7EeedxXGWCOIQAAqAkzEtKVa7vHzee5cm23ZjDaATBBFPP/8l2+unNgqGz7nA7OGAIAgJrQeyCpbz+4a9ylpN9+cJfe1HESl5ICGCeKaVpxX76CxBAAUHsSM2UW5uA+o2G2RoaPBNmWJJ28fIVeenF3sO3huPZ5uS8lpYI3gFwqPU0ristXp4PEEABQe1LHdMXXHgiyqS2fvCDYtjLbQ3lQwRtAnMW9jyIxBAAANSGRMF18eru2bDhfvQeSWjq/UauWzo9FUQcAkKQzlrbopo+fp8NHj6ljYbNOXURVUgAAgKBSKdePnu6LbcU/APUrX0XSUxfF42yhRFVSAABQI+Je8Q9A/aqG/onEEAAA1ITJKv4BQJSqoX8iMQQAoJLSFVND3Zat6AjWtGUrOmLbtkJkKv5li1PFPwD1qxr6J+YYAgBQSQErpkphq5y+vOfF2LatEHGv+AegdqVSrp0DQ+obTKp93olrIlZD/0RiCAAAasasmaYNb+tSyqWEjT4GgHLKV1gmu/BVImFat2qJVm5crb0Hk1rccmLyGDUSQwAAUBN2Dgzp0//47ycsHn3XxtUVW8AaQO3Kd1YwX2GZlRP6nkTC1NU2N7b9UaznGJrZOjN71syeM7Nrom4PAACIr3zFHfoG41PcAUB1ypwVvGTTz/Shrz+sSzb9THdve0WplFdFYZlCxPaMoZnNkPQVSRdJ2iPpETO7w91/GW3LAABAHDXNmqnGhsQJZwybZs2IsFUA4ixzFnBg6IhmzUjo8NERLZ3fqJGUtPfg6JnBjgVN2tZ7IO9ZwcUtjTn7nlIKy0w1Z7EcYpsYSjpP0nPuvkOSzOx7ki6TRGIIAABOkBw+po1rurXp3u1j83w2rulWcngk6qYBiKHMWcDr7n5aV/R0aNO927WgaZY++pZTdMM9x/uRv3zPmXrlQP4rEoaOHtOVa7vHvaeUwjKFzFkshzgnhsskvZj1eI+kN0fUFgAAEHNmpi1bd2v9hV0yk9ylLVt3q6dzQdRNAxBDmbmB6y/sGvuD0nvPXT6W4Emjyd/nfvCUvvT+N+a9IuHj33pEC5pmjfU9CZPOWNpSdBJX6JzF0OKcGOb6TfoJLzLbIGmDJHV0VHa9JKAQxCjijhhF3BUao/sPD4/91T/7jOH+w8OVairqFP1odcrMDTTTWBKWfT8jOZzSS78+fMIVCddffo6OjqSUHE6p90BSX/nJc2PvueB1repcVFwSN9mcxXpNDPdIWpH1eLmklye+yN03S9osST09PSckjkDUiFHEHTGKuCs0Rhc0NeQ8Y/il97+xYm1FfaIfrU7Zi85nnw3MdWbwYHJEt/1ij9Zf2KUZCWntysU6a9lJ2jkwFHx+YaZdIbdZiDhXJX1EUreZnWpmsyR9UNIdEbcJAADE1JlLWvSpt3frxvt36G/ufU433r9Dn3p7t85c0hJ10wDEUGbR+Tsff0kb13SrsSGhWx/doyvXdo9LGP/yPWfqh0+8pN4DSd14/w6tXDJPZy07SYmEjW0j+/WlLlxfjm0WIrZnDN39mJl9WtK/SJoh6Rvuvi3iZgEAgJhqmjNLl57Zrs5FTeobPKL2ebN15pIWNc2ZFXXTAMTQ2KLzS1r06tARbdlw/lhV0ovPWKL+Q6ML0XcsaNK5HQtyLkxfjoXry7HNQsQ2MZQkd79L0l1RtwMAAFSHpjmzdN6prVE3A0CVmGzR+dctPv7cZAvTl2Ph+nJsc8p9VmxPAAAAAIBYIjEEAAAAgDpHYggAAAAAdY7EEAAAAADqHIkhAAAAANQ5c6+dNTjNrF/SroibsUjSvojbMBnaV5pc7dvn7usKeXNMYnSiuP/OM2hn8coRo3H8nOVWb5+5kp+XGJ2eWv1scf5cxcRonD8PbZu+uLZLOt62guM0l5pKDOPAzLa6e0/U7ciH9pUm7u0rRrV8JtoZL/XyObPV22eu9s9b7e2fTK1+tlr7XHH+PLRt+uLaLilc27iUFAAAAADqHIkhAAAAANQ5EsPwNkfdgCnQvtLEvX3FqJbPRDvjpV4+Z7Z6+8zV/nmrvf2TqdXPVmufK86fh7ZNX1zbJQVqG3MMAQAAAKDOccYQAAAAAOociSEAAAAA1DkSQwAAAACoczWVGK5bt84lceNW6VvBiFFuEd0KRoxyi+hWMGKUW0S3ghGj3CK8laSmEsN9+/ZF3QRgUsQo4o4YRdwRo4g7YhTVqqYSQwAAAADA9JEYAgAAAECdIzEEAAAAgDpHYggAAAAAdY7EEAAAAADqHIkhAACoOctWdMjMgt2WreiI+iOhRqRSrh39h/Tg8/u0o/+QUqmSVxkAgpgZdQMkycx2SjooaUTSMXfvMbOFkrZI6pS0U9Ll7r4/qjYCAIDq8fKeF3XF1x4Itr0tn7wg2LZQv1Ip193bXtFVtzym5HBKjQ0JXX/5OVq3aokSCYu6eahzcTpj+A53P8fde9KPr5F0j7t3S7on/RgAAACoSjsHhsaSQklKDqd01S2PaefAUMQtA+KVGE50maSb0vdvkvSeCNsCAAAAlKRvMDmWFGYkh1PaezAZUYuA4+KSGLqkH5nZo2a2If1cu7v3SlL638WRtQ4AAAAoUfu8RjU2jB9+NzYktLilMaIWAcfFJTF8q7ufK+mdkj5lZm8r9I1mtsHMtprZ1v7+/vK1ECgSMYq4I0YRd8Qo4q7QGO1sbdb1l58zlhxm5hh2tjZXqqlAXrEoPuPuL6f/3Wtm35d0nqQ+M1vq7r1mtlTS3jzv3SxpsyT19PRQ1gmxQ4wi7ohRxB0xirgrNEYTCdO6VUu0cuNq7T2Y1OKWRnW2NlN4BrEQ+RlDM2s2s5bMfUkXS3pK0h2SPpZ+2cck3R5NC8uPssUAAAD1IZEwdbXN1XmdrZKkh18YYPyHWIjDGcN2Sd83M2m0Pf/o7neb2SOSbjGz9ZJ2S/pAhG0sG8oWAwAA1BfGf4ijyM8YuvsOd39j+rbK3f97+vkBd1/r7t3pf1+Nuq3lQNliAACA+sL4D3EUeWJY7yhbDAAAUF8Y/yGOSAwjRtliAACA+sL4D3FEYhgxyhYDAADUF8Z/iKM4FJ+pa5QtBgAAqC+M/xBHJIYxkClb3NU2N+qmAAAAoAIY/yFuSAyrSCrl2jkwpL7BpNrn8ZcllAdxBgBAZXHsRRyQGFYJ1rtBJRBnAABUFsdexAXFZ6oE692gEogzAAAqi2Mv4oLEsEqw3g0qgTgDAKCyOPYiLkgMqwTr3aASiDMAACqLYy/igsSwSrDeDSqBOAMAoLI49iIuKD5TJVjvBpVAnAEAUFkcexEXJIZVhPVuUAnEGQAAlcWxF3FAYliDWAsHAACgujGeQ6WRGNYY1sIBAACoboznEAWKz9QY1sIBAACoboznEAUSwxrDWjgAAADVjfEcokBiWGNYCwcAAKC6MZ5DFEgMawxr4QAAAFQ3xnOIQiyKz5jZDElbJb3k7pea2UJJWyR1Stop6XJ33x9dC6sHa+EAAABUN8ZziEJczhheKenprMfXSLrH3bsl3ZN+jAJl1sI5v2uRutrm0okAAABUGcZzqLTIE0MzWy7pdyX9fdbTl0m6KX3/JknvqXS7alkq5drRf0gPPr9PO/oPKZXyqJsEYBr4DgNAfaHfRyXE4VLS/ynpP0tqyXqu3d17Jcnde81scSQtq0GsiwNUN77DAFBf6PdRKZGeMTSzSyXtdfdHS9jGBjPbamZb+/v7A7auNrEuTuURowipHN9hYhRxR4wi7soZo4zdUClRX0r6VknvNrOdkr4naY2Z/YOkPjNbKknpf/fm24C7b3b3HnfvaWtrq0Sbqxrr4lQeMYqQyvEdJkYRd8Qo4q6cMcrYDZUSaWLo7n/m7svdvVPSByXd6+4flnSHpI+lX/YxSbdH1MSaw7o4QHXjOwwA9YV+H5US9RnDfK6VdJGZbZd0UfoxAmBdHKC68R0GgPpCv49KCVZ8xsx+S9JyST9x95eznv+wu//DVO93959K+mn6/oCktaHahuNYFweobnyHAaC+0O+jUoIkhmb2RUm/I+kxSX9hZv/D3b+e/vFVkqZMDFE5mXVxutrmRt0UAEXgOwwA9YV+H5UQ6ozheyX9hrsfNbNWSVvMrMvd/0wSf87II5Vy7RwYUt9gUu3z+OsPyoM4AwCgenEcR6WESgxnuvtRafQyUDNbJ+lb6QqjDYH2UVNYkwaVQJwBAFC9OI6jkkIVn3nBzN6aeeDux9LVRV+RdHqgfdQU1qRBJRBnAABUL47jqKRQieEHJT0+8Ul3/0+S3hBoHzWFNWlQCcQZAADVi+M4KilUYjhT0ufM7J/M7AtmNlY/192fD7SPmsKaNKgE4gwAgOrFcRyVFCox/LZG5xLerNElKzYF2m7NYk0aVAJxBgBA9eI4jkoKVXxmhbtfKklmdoekRwNtt2axJg0qgTgDAKB6cRxHJYVKDN3M5uj40hSJ7MfufjjQfmrKZGvSUJoYoVTz2kd8DwAA9S7fcZxjJEILlRgukfS8xq9ZmHnskk4OtJ+6QGligO8BAAD5cIxEOQSZY+juS9z9ZHdfmnXLPCYpnCZKEwN8DwAAyIdjJMohVPEZBERpYoDvAQAA+XCMRDmUPTE0s4fKvY9aQ2ligO8BAAD5cIxEOVTijOHqCuyjplCaGOB7AABAPhwjUQ6his9M5t2Sbq3AfmoGpYkBvgcAAOTDMRLlECQxNLMmSZ+UtEzSne7+r2b2CUlXS9ohEsNpq+YlBoBQ+B4AAJAbx0iEFuqM4T9IOiLpIUn/0cz+VFKrpI+4O3MMAQAAACDGQiWG3e5+liSZ2Vck7ZN0irsfCLR9xBALqwJAZdDfApgK/QRKFSoxHM7ccfdjZraDpLC2sbAqAFQG/S2AqdBPIIRQVUnPNrO96Vu/pLMy981s72RvNLNGM/u5mT1uZtvM7Ivp5xea2Y/NbHv63wWB2ooAWFgVACqD/hbAVOgnEEKoxLBZ0or0bbmkuVn3V0zx3iOS1rj7GyWdI2mdmZ0v6RpJ97h7t6R70o8REyysCgCVQX8LYCr0EwghVGLY4+5H3P2IpEWZ++nHF032Rh91KP2wIX1zSZdJuin9/E2S3hOorQiAhVUBoDLobwFMhX4CIYRKDL+cdf/OCT/7b1O92cxmmNljkvZK+rG7Pyyp3d17JSn97+JAbUUALKwKAJVBfwtgKvQTCCFU8RnLcz/X4xO4+4ikc8zsJEnfN7MzC96x2QZJGySpo6Oj0LehRCysWjhiFHFHjMYb/S0xiviLOkbpJxBCqDOGnud+rsf5N+L+a0k/lbROUp+ZLZWk9L85i9i4+2Z373H3nra2tmk1GqXJLKx6ftcidbXNpfPJgxhF3BGj8Vfv/S0xiriLQ4zWez+B0oU6Y3iqmd2i0bODmftKP+6c7I1m1iZp2N1/bWZzJP22pOsk3SHpY5KuTf97e6C2IiKsrwMA1Ye+G6htfMeRESox/GDW/b+f8LOJjydaKukmM5uh0TOYt7j7D83sQUm3mNl6SbslfSBQWxEB1tcBgOpD3w3UNr7jyBYkMXT3f8l+bGYJSadJ6k1fHjrZe5+Q9KYczw9IWhuifYhevvV1Vm5cra62uRG3DgCQC303UNv4jiNbkDmGZrbJzFal77dI+neNXgr6jJm9P8Q+UN1YXwcAqg99N1Db+I4jW6jiM2vdfVv6/u9LejG9MH2PpD83yJiWAAAgAElEQVQPtA9UMdbXAYDqQ98N1Da+48gWKjE8mnX/Ykm3SpK771EBy1Wg9rG+DgBUH/puoLbxHUe2UMVnBs3styW9JGm1pE9KowvXS5oTaB+oYqyvAwDVh74bqG18x5EtVGL4x5L+VtISSVe7+8vp5y+S9ONA+0AFlaN0cWZ9HSYz50fJaABxk6/vpr8CaosXvPI4alWoqqS/lPT2HM/fLenuEPtA5VC6OBr83gFUC/oroDbwXUa2UFVJv2Rmf511u87M/tTMfjPE9lFZ+UoX7xwYirhltY3fO4BqQX8F1Aa+y8gWqvjMc5Kez7rt0OjZyL8zsz8OtA9UCKWLo8HvHUC1oL8CagPfZWQLdSnp13I9b2abJN0v6e9C7AeVkSldnN1RULq4/Pi9A6gW9FdAbeC7jGyhzhjm5O6ch65ClC6OBr93ANWC/gqoDXyXkS1UVdKczOxDknrLuY9aFWW1N0oXRyPK3zvVBQFMx1T9FX0KUB0y3+XTPrNau18dUtOsmWqfNzvqZiEiQRJDM+uXNLHI7QxJ/ybpj0Lso57EoUIUS0tEI4rfexziDUD1mWwZC/oUoLo823eQ7yyCXUq6XNKKrNtyd29193e7++5A+6gbVIhCJRFvAEKiTwGqC99ZZARJDN39yITb0RDbrVdUiEIlEW8AQqJPAaoL31lklLX4jCSZ2YPl3ketyVSIykaFKJQL8QYgJPoUoLrwnUVG2RNDSW+rwD5qChWiUEnEG4CQ6FOA6sJ3Fhmhis/8s7u/M9fP3H04xD7qCVVBUUnEG4CQ6FOA6sJ3FhmhlqtYEmg7dSlfWW+qgqJSaiHeKI+PWlStcV0LfQpQy3L1LXxnESoxnG9m7873Q3e/I9B+ag5lvYHS8T1CLSKuAZQDfQvyCTXHcL6k90v6QI7b+yd7o5mtMLOfmNnTZrbNzK5MP7/QzH5sZtvT/y4I1NZYoUQwUDq+R6hFxDWAcqBvQT6hzhjucvePFvneY5I+6+6/MLMWSY+a2Y8l/b6ke9z9WjO7RtI1kq4O09z4mKxEMKfzgcLwPUItIq4BlAN9C/IJdcaw6PPO7t7r7r9I3z8o6WlJyyRdJumm9MtukvSeUhsZR5QIBkrH9wi1iLgGUA70LcgnVGL4ycwdMxt3FtLMfrPQjZhZp6Q3SXpYUru790qjyaOkxXnes8HMtprZ1v7+/um3PGKUCK591R6j1YDvUWmI0Xgiro8jRhF31RSj9C3Ix9y99I2Y/cLdz514P9fjSbYxV9K/Svrv7n6bmf3a3U/K+vl+d590nmFPT49v3bq1+A+SR7mrwmW2T4ngqlXwf1a5YhR8j6ZAjMZQIceWOorr4DFqZrriaw+U1KhsWz55gUKMmVC1qrYfzdXXSKqXvqXelPSfGGqOoeW5n+vxiW82a5B0q6TvuPtt6af7zGypu/ea2VJJe8M0dXoqUbmJst5A6fgeoZoUemwhrgGUYrK+hr4FE4W6lNTz3M/1eBwzM0k3Snra3a/P+tEdkj6Wvv8xSbeX2shiULkJABAaxxYAlUBfg+kIdcZwuZldr9Gzg5n7Sj9eNsV73yrpI5KeNLPH0s/9uaRrJd1iZusl7dbo0hcVR+UmAEBoHFsAVAJ9DaYjVGL4Z3nuS6NJXl7ufr/yX266tpRGhZCp3JT9paJyEwCgFBxbAFQCfQ2mI8ilpO5+42S3EPuICpWbAAChcWwBUAn0NZiOIGcMzezryj+X0N39k3l+FnuJhGndqiVauXE1lZsAAEFwbAFQCfQ1mI5Ql5L+7xzPLZN0paQGZa1zWI1CVIUr95IXAIDoTaevp+IogNDy9UH0NShEkMTQ3bdk7pvZKRqdZ7hW0v8r6esh9lHNKrHkBQAgWvT1AKJEH4RShVquQmbWbWbfknS3pK2SznD3L7t7MtQ+qhWlggGg9tHXA4gSfRBKFSQxNLPvSvoXSY9odPmJWyTNMbN5ZjYvxD6q2WSlggEAtYG+HkCU6INQqlBzDFdrtPjMNZKuTj+XOWftkjoC7acqUSoYAGoffT2AKNEHoVShlqtY7u4r0reO9G3scYh9VDNKBQNA7aOvBxAl+iCUKtQZQ0yCUsEAUPvo6wFEiT4IpSp7YmhmP3f388q9n7ijVHD1YGkRAJOZrI+grwcQpUTCxs4Q9g2Ozi1kHINCVeKM4fkV2AcQBKWeAUyGPgJAnNFHoRShqpL+KN/P3D2V72dA3FDqGcBk6CMAxBl9FEoRah3DtkDbASJFqWcAk6GPABBn9FEoRahLSeeb2Xvz/dDdbwu0H6CsKPUMYDL0EQDijD4KpQh1xnC+pEslvSvH7dJA+wDKjlLPACZDHwEgzuijUIpQZwx3ufsfBNoWEBlKPQOYDH0EgDijj0IpQiWGRBtqBuXmAUyGPgJAnNFHoVihEsMPB9pOxbBWHQBgOjhuAIgr+ieEECoxfMjMPMfzJsndfV6+N5rZNzQ6D3Gvu5+Zfm6hpC2SOiXtlHS5u+8P1FbWeAEATAvHDQBxRf+EUIIUn3H3Fnefl+PWMllSmPYtSesmPHeNpHvcvVvSPenHwbDGCwBgOjhuAIgr+ieEEqoqadHc/T5Jr054+jJJN6Xv3yTpPSH3yRovAIDp4LgBIK7onxBK5IlhHu3u3itJ6X8XB914eo2XbKzxAgDIh+MGgLiif0IocU0MC2ZmG8xsq5lt7e/vL+g9rPGCSiomRoFKIkanxnEjWsQo4i7KGKV/QijmnqtmTIUbYdYp6YdZxWeelfR2d+81s6WSfurup021nZ6eHt+6dWtB+8xUb8q3xgvVnTANBQfGdGIUCIgYDSCVcr2wb0i7Xx1S06yZap83Wx0LOTYEEjxGzUxXfO2BkhqVbcsnL1AcxkyITOz60eyx6tL5jRpJSf2HWLuwzpX0nx6qKmlod0j6mKRr0//eHnoHk63xQnUnAEAuz/Yd5NgAIHKMVVEOkV9KambflfSgpNPMbI+ZrddoQniRmW2XdFH6ccVQ3QkAMBHHBgBxQX+Ecoj8jKG7fyjPj9ZWtCFZJqvulOsMIwCg9nFsABAX9Ecoh8jPGMYR1Z0AABNxbAAQF/RHKAcSwxyo7gQAmIhjA4C4oD9COUR+KWkcJRKmdauWaOXG1XmrlgIA6gvHBgBxQX+EciAxzGOyqqVRYhkNACifqfrYuB4bANSfRMLGzhD2DSYliXEhSkJiWEUoTQwA5UMfC6Ca0GchNOYYVhFKEwNA+dDHAqgm9FkIjcSwikxWmhgAUBr6WADVhD4LoZEYVhFKEwNA+dDHAqgm9FkIjcSwilCaGADKhz4WQDWhz0JoFJ8pg3JVDqU0MQCUZrL+mT4WQDUppM+imj2mg8QwsHJXiKJUOgAUp5D+mT4WQDWZrM+iaimmi0tJA6NCFADEE/0zgHpCn4fpIjEMjApRABBP9M8A6gl9HqaLS0kDy1SIyv4iVrJCFNeSA8B4mX4xYRZp/wwAlVTImJRxI7JxxjCwKCtEZa4lv2TTz/Shrz+sSzb9THdve0WplJd93wAQR9n94p9seUxXru2mgh+AujDVmJRxIybijGFgUVa1y3ct+cqNqymkAKAuZfeLvQeS+vaDu7ThbV1604qTdEprM38dR+ESM2UWLlZmNMzWyPCR2G1Lkk5evkIvvbg72PaWrejQy3teDLKtuH/WOJlqTMq4ERPVVWJYqdPlUVW1m+xacr7gAOpJpr//Vd/Bcf1i74GkNt3znL634c30i5ie1DFd8bUHgm1uyycvCLa9kNvKbC+kl/e8WDefNW4mG5PmGzf2DTJurFd1kxiWq2RvnK7Njnp+IwBUWq4+WNJYf/+J1V30iwCQQ75x45FjKT2yc0CtzbO5qqLO1M0cw8lK9qZSrh39h/Tg8/u0o/9QwddW57s2+9ixVFHbK1WU8xsBoNxSKdfOfYf08I4B3ftMn17oP5SzD35h3/H+/tZH92jjGuYVAsBEna3Nuu59Z4/rHzeu6dYX7nhKP31237g5h9MZKxc7rkb0Yn3G0MzWSbpB0gxJf+/u1xa7rXyny5/be0hPvnRAV9/6xLTPJOZLNjd/pEcbbt5a8cVEo5zfCAChTDwL2LGgSXt+fVjbXh7U7lcP64Z7tis5nNLGta/X5vt2nNAH/+3vnTv2XO+BpG5+aJfWX9ils5fNU3d7C/0iAGh03HjySY1af2GXzCR36eaHdqn3QFJmx/vU0z6zWs/2HSzoqrt8V+hdfHq7du8/nPcKuzhdgVfPYpsYmtkMSV+RdJGkPZIeMbM73P2XxWwv3+ny5LHUWFIoTW/ibb5kc+uuV8sykbeQL01U8xsB1IfDrx3VM3sP6eCRY0p5SgvmzNZrwyPj+qR8l3dOTPYyg4Sl8xs1PDL6npbGmXrlwBFdc9tov3xK6xx9+h3denH/YUkalwimXDn74ObZM8f1970Hkrrx/h26i4IKADBOa/Ns3Xj/jhPGx54+yZccTmn3q4UXqSnmpMl0pnsVmkBO53Uv7BvSrleHNHf2TDXNmqGDyWNaOr9RIylp78Hxf6Dcd+iIXh0a1pxZM7SgqUEr2+cpkTC9sG9Iu18dUvPsmTpybEQnz2/SqYtOPCYubmnUzBnSKweOaOjoMZ2ysHnsdcV+hpBimxhKOk/Sc+6+Q5LM7HuSLpNUVGKYucwyO+g2runWy78+XHTBlqZZM3MmmyPjNxekAEy55kgCQKEOv3ZU//vZfr3069f0vUd264qeDm26999P+Kvwj57uG9dX/c3//SYdPeZjz53SOkefWdOtz/3gKS1omqWPv7VT1//4VznPAl569jJ9/van9InVXZJOTARz9cHtLbNP6O+5fBSYhsAVWBFf+cbHNz+0S9Jon9o0a2bBY+ViTpoUWh210LFwKa+7cm23/vnJXr3zrKVjV6c0NiT0pfefrYFDR3Xt3c+Me+0L+4bU2DBDn/nuv4/7/X3uB0/p6nWn5zwmfuFdq/TVf31OuwZeK/kzhBbnxHCZpOzaxnskvbnYjWVfZvmrvoN68qVB3fzQLr3vN5YXXZjg6MiINq7p1qZ7jwfO5y89Q5vve37c60IUOqCkMICoPfXKQT3Xf0ib79uh9Rd2jfV90vE+acuG80/oq57Yc+CEZO9zP3hKyeGU3nvu8rGkUDrxLGDmciZJmmHjE8FbH92jK9d2jzt4X3/5OepY2KyOhc1cVg8UqwwVWBFP2ePjvsGkhkdcn7/9SfUeSI71qe3zZhc8Vs53hd5kJ00Krapf6Fi4lNfdcM92/fX736j//E+Pj3t++95DJ0xduOGe7drwtvF/tEwOp7Tp3u1af2FX3mPiF+/cpvUXdukrP3mu5M8QWpyLz+Q6gp8we9XMNpjZVjPb2t/fP+kGM5dZvqG9RTfev0O9B5IlFSZobZ6tLVt3a/2FXfr0mtdr/YVd+v4vXtRVF50WvNDBZF8axNt0YhSIQqEx2jd4ZCxxy07YMjJrBU58frJkL9d2Mv1n9uNbH92jhU2zxi1Qv//wUXUsbNL/+sxqfW/Dm3XXxtVjf03N9Pfndy1SV9tcksIqRz+KuKvmGM30l2953SJd+PpF+ubvnzeuT+1YWHhxw1yFEK9739n64RMvjXtddmKZSSbz/Tyj0LFwqa977eixKY9jmdemfPRnE5/PHNtyHRMzPw/xGUKL8xnDPZJWZD1eLunliS9y982SNktST09PQWWPsk+b9x5IasvW3dr8kR41zLBpXcPb2dqsq9ednnOC7VnL5gf9SzVLUVSvYmIUqKRCY7R93mw9t/fguAP+xD5p6fw5Jzw/8UzfxPdOdhbwzsdf0hcuXaUv/nCbvnrfDn38glP0d793rvYdOqp9h45o1cnz1Llorl63mCsnahn9KOKuVmI0X62KQosb5iqE2LGgSQ0zEnkv7891OWuuxLPQsXCpr8s1VSzfcSzX8D4zRzPfMTF7DmepnyG0OJ8xfERSt5mdamazJH1Q0h0hNpwJ2rs2jv6V+Zu/f54ufP0iveV10/vL8sTtZP6yMnNmIvhfqlmKAkDUzlzSote1zdWVa7t15+Mv5bzaYtXSeSf0VWctnz/uuTsff0l/+Z4zx84EXnXRG8adBWyeNUNf/uCbdM07V+qadafr1l/s1qff8Xp99uI36NDREf3595/S529/Sqe0jl4yCgAor+lchTHxtTNnJnKOlzPbyDeenriPQsfCpbzuyrXd+vp9z4+7OqWxIaHXL56ra9atPOG13Yvn6qxl809Y8uOHT7yU95j4hXetGjuDWupnCC22Zwzd/ZiZfVrSv2h0uYpvuPu2UNsPVb2zUlVAWYoCQNSa5szSb5/Wpmf2HtIZJ8+Tu+t7f/hmvTacGne1Ra6+StIJf0E+t2OB9h5Masm8Rr3jtMXaOTA6iX9hU4OaZs1Uy5yZWjKvUde97xz1Hxp93ZtWLNAFr2ulDwSAKjLVeLmQ8XShY+Hpvu60z6zW7nRV0jmzZuicFSdp6fxGXXzGEvUfOn7M2vPrwzpz2bycVUn/V3obzbNm6ujIiH5n1Xlj1Uaz29I2d7QqadeiN+rw0WPqyFOVNKpxf2wTQ0ly97sk3RV1O+KCpSgARK1pziyde8rCSV+Tr6+a+NzEx93tLeNef2rWz7IvFeWyUQCoT4WOhafzutctzj8dIfv5zkVz1bko/+vybSNXW05pnfo4FsW4P86XkgIAAAAAKoDEEAAAAADqHIkhAAAAANQ5EkMAAAAAqHMkhgAAAABQ58y9atfgPIGZ9UvaFXEzFknaF3EbJkP7SpOrffvcfV0hb45JjE4U9995Bu0sXjliNI6fs9zq7TNX8vMSo9NTq58tzp+rmBiN8+ehbdMX13ZJx9tWcJzmUlOJYRyY2VZ374m6HfnQvtLEvX3FqJbPRDvjpV4+Z7Z6+8zV/nmrvf2TqdXPVmufK86fh7ZNX1zbJYVrG5eSAgAAAECdIzEEAAAAgDpHYhje5qgbMAXaV5q4t68Y1fKZaGe81MvnzFZvn7naP2+1t38ytfrZau1zxfnz0Lbpi2u7pEBtY44hAAAAANQ5zhgCAAAAQJ0jMQQAAACAOldTieG6detcEjdulb4VjBjlFtGtYMQot4huBSNGuUV0Kxgxyi3CW0lqKjHcty+ua04Co4hRxB0xirgjRhF3xCiqVU0lhgAAAACA6SMxBAAAAIA6R2IIAAAAAHWOxBAAAAAA6lzFE0MzW2FmPzGzp81sm5ldmeM1v2dmT6RvD5jZGyvdTgAAAACoFzMj2OcxSZ9191+YWYukR83sx+7+y6zXvCDpt9x9v5m9U9JmSW+OoK0AAAAAUPMqnhi6e6+k3vT9g2b2tKRlkn6Z9ZoHst7ykKTlFW0kACCnVMq1c2BIfYNJtc9rVGdrsxIJi7pZwBhiFACKE8UZwzFm1inpTZIenuRl6yX9cyXaAwDIL5Vy3b3tFV11y2NKDqfU2JDQ9Zefo3WrljDwRiwQowBQvMiKz5jZXEm3SvoTdx/M85p3aDQxvHqS7Wwws61mtrW/v788jQVKQIwi7gqN0Z0DQ2MDbklKDqd01S2PaefAUKWaijpFjCLuONajFkSSGJpZg0aTwu+4+215XnO2pL+XdJm7D+Tblrtvdvced+9pa2srT4OBEhCjiLtCY7RvMDk24M5IDqe092Cy3E1EnSNGEXcc61ELoqhKapJulPS0u1+f5zUdkm6T9BF3/1Ul2wcAyK19XqMaG8YfNhobElrc0hhRi4DxiFEAKF4UZwzfKukjktaY2WPp2yVm9kdm9kfp1/xXSa2S/jb9860RtBMAkKWztVnXX37O2MA7M3+rs7U54pYBo4hRACheFFVJ75c06Qxwd/+EpE9UpkUAgEIkEqZ1q5Zo5cbV2nswqcUtVHxEvBCjAFC8SKuSAgCqSyJh6mqbq662uVE3BciJGAWA4kRWlRQAAAAAEA8khgAAAABQ57iUFABQdqmUa+fAkPoGk2qfx7wvlA+xBgDFITEEAAQ1cWDesaBJP3q6b2zh8UylyHWrljBgR1CplOvuba8QawBQBC4lBQAEkxmYX7LpZ/rQ1x/WJZt+pgd2DIwN1KXRBcevuuUx7RwYiri1qDUv7BvKGWsv7CPWAGAqJIYAgGB2Dpw4MN+669WxxxnJ4ZT2HkxG0UTUsF2vDuWMtd2vkhgCwFS4lBQAEEzfYPKEgXnKRxcaz36+sSGhxS2Nx1/DvDAE0Dxrpk5pnaNLz14mS4fPnY+/pKZZDHcAYCr0lACAYNrnNZ6QBN75+Eu67n1n6+pbnxg376uztVkS88IQzpL5s/VHv/V6ffHObWOx9IV3rdKS+bOjbhoAxB6XkgIAgulsbdb1l5+jxobRw0tjQ0JXrztdv3vmUt21cbW+t+HNumvj6nFJX67LT5mDiGIcG9FYUiiNxtIX79ymYyMRNwwAqgBnDAEAwSQSpnWrlmjlxtXaezCpxS3HLwvtapurrra5J7wn1+WnmTmIuV4P5LP3YO5Y6j+U1OsWE0sAMBkSQwBAUJMlgbnkuvx04hxEoBDEEgAUj0tJAQCRynX5afYcRKBQxBIAFI8zhgCASE12+SkwHcQSABSPxBAAULDsZSWWzm/USGp0XlepS0xM9/JTIJ9UynUwOaxfHx7WnIaZSqWcxBAACkBiCAAoSPayEguaZumjbzlFN9yzPfgSE6xpiGIdO5bSP2/r1fa9h5Ry6eneQe1+dUjvXLVUM2cyewYAJkNiCAAoSPayEu89d/lYUigdX2Ji5cbVJZ31Y01DlOKZvkHt2f+aNt+3Yyx+rlzbrWf6BnXmspOibh4AxBp/PgMAFCR7WQkz5V1iohSsaYhS7D88fMIfLG64Z7v2Hx6OuGUAEH8khgCAgmSWAsjIvp95XOqyAJOtaQhMJTk8kjN+ksOscA8AUyExBAAUJHspgFsf3aMr13YHXxZgYvKZ2Tbr0KEQXa3NOePnVJarAIApMccQAFCQzFIAZ1y5Wn2DR3R0ZERb/vB8HR4eCVYkJpN8Zi4nPaV1jv7isrPUN5gc+zlzDZHPqW1z9eUPvUlPvnRAKZdmmHTmsvlUuwWAApAYAgCm5Ze9B08oDvPmU1uDJGzZ69C9OnREL/06qQ03bx2XJDbMMKqVIqdUyk+4bDQ5PMKSFQBQABJDAEDBXtiXuzhMqdVIs2XWNJSkD9/4cyWHU1o6v1FX9HSMJYlUK0UuVCUFgOJVfI6hma0ws5+Y2dNmts3MrszxGjOzTWb2nJk9YWbnVrqdAIDxUinX072DFSsOk12I5r3nLteme09cHoNqpchGVVIAKF4UxWeOSfqsu58u6XxJnzKzMya85p2SutO3DZL+rrJNBABMtHNgSNv3HqxYcZjsQjTlWh4DteW1o7mrkr52lKqkADCViieG7t7r7r9I3z8o6WlJyya87DJJ3/ZRD0k6ycyWVripAIAsfYNJ3bJ1jzauGV+N9K/+r7NKrkaaS3YV1My+slGtFBMtbG7IGScLmxsiahEAVI9I5xiaWaekN0l6eMKPlkl6MevxnvRzvTm2sUGjZxXV0dFRjmYCJSFGEXeFxmj7vEbNmmkyk770/jfq8NFjenXoqM7tOKks8/wmFqLpXjxXV9/6xLg5huVISBE/hcboormzdc26lbr27mfG4uSadSu1aO7sSjUVdYpjPWpBZImhmc2VdKukP3H3wYk/zvEWz7Udd98sabMk9fT05HwNECViFHFXaIx2LGjSZ9Z063M/eGps0P2X7zlTy09qKlvbMoVoutrm6tyU66xl87X3YFKLW6hKWk8KjdHlJzWpde4sbXhbl1IuJUxqnTurrDEKSBzrURsiSQzNrEGjSeF33P22HC/ZI2lF1uPlkl6uRNsAALnt3n94LCmURudufe4HT+ncjgUVWScuO0kEctm9/7D+9J+eGDfPsLEhoVUns5YhAEwliqqkJulGSU+7+/V5XnaHpI+mq5OeL+mAu59wGSkAoHKyq4RmUAAGcUKMAkDxojhj+FZJH5H0pJk9ln7uzyV1SJK7f1XSXZIukfScpMOSPh5BOwEAWTJVQieejaEADOKCGAWA4lU8MXT3+5V7DmH2a1zSpyrTIgBAIToWNOkv33PmCXMMOxYwfwvxQIwCQPEirUoKAKgeu/cf1pfv3a71F3bJTHKXvnzv9orNMQSmQowCQPGKSgzNbJ2kB939QOD2AABiqm8wqV0Dr+krP3nuhOenO+hOpVw7B4bUN5hU+zwqjCKMvsGkjh47XhDSTDp6zIuKUQCoN8WeMfy0pJvN7BVJ/ybpAUn/5u7PB2sZACBWmmbNzDl/q2nWjGltJ5Vy3b3tFV11y2Pj1iRct2oJySFK0tI4Ux99yym64Z7tY7F15dputTRygRQATKWoqqTufqm7t0n6gKSfS3qbpDvMrNfMci0/AQCockdHRrRxTbcaG0YPHY0NCW1c063hkdQU7xxv58DQWFIojVaNvOqWx7RzYCh4m1FfDh8dGUsKpdHYuuGe7Xrt6EjELQOA+CvpT2ju/oyZJSUdSd/WSFoSomEAgHhpbZ6tLVt3j5u/tWXrbq07c3rd/mRLCnC5H0px6MixnLF16MixiFoEANWj2DmGV0m6QKOL0O+U9JCkf5D0H939aLDWAQBio7O1WVevO/2ES0A7W5untR2WFEC5nLKwOWdsdSycXowCQD0q9ozhRkn7JP2TRucXPuLurwVrFQAgdhIJ07pVS7Ry42rtPZjU4pbiisZ0tjbr+svPKTnBBCY6dVHu2Dp1EbEFAFMpKjF0904zW6rRxerfI+mvzCwh6VFJD7j7dwO2EQAQE4mEqattbkmXfIZKMIGJiC0AKF7RcwzdvVfSP5nZrZLO1uj8wk9J+g+SSAwBAHmFSDCBXIgtAChOsXMML9boHMO3SjpX0g6NXlL6XzS6fAUAAAAAoEoUe8bwTzSaCP6VpIfd/XC4JgEAAAAAKqnYOYaXSJKZnSzpAjNzSc+4+0shGwcAqH0xo3AAACAASURBVA+plGvnwJD6BpNqn8e8MBSPWAKA4hR7KWmTpK9KerukpySZpDPN7KeS/tjdD4VqIACgtqVSrru3vXJCJcl1q5YwoMe0EEsAULxEke/bJOklSV3ufom7v1NSp6Rd6Z8BAFCQnQNDYwN5aXRB8qtueUw7B4YibhmqDbEEAMUrNjH8LXf/M3c/lnnC3Ufc/XOSVodpGgCgHvQNJsctSC6NDuj3HkxG1CJUK2IJAIpXbGIIAEAQ7fMa1dgw/nDU2JDQ4pbGiFqEakUsAUDxik0Mf25mfzrxSTP7T5IeKa1JAIB60tnarOsvP2dsQJ+ZF9bZ2hxxy1BtiCUAKF6xy1V8WtK3zewPJP1Ckuv4eoYfC9Q2AEAdSCRM61Yt0cqNq7X3YFKLW6gkieIQSwBQvGKXq9gv6V1mdoakVRqtSvo/3H1byMYBAOpDImHqapurrra5UTcFVY5YAoDiFHvGUJLk7r+U9MvMYzPrlPRZd/9Mac0CAAAAAFRKUXMMzex0M7vDzLaa2efMrNXMviPpQUkvh20iAAAAAKCcij1jeKOkb2s0EVyn0XmGt0t6vbuzWBAAAAAAVJFiq5I2uftX3f1xd79O0gxJVxWaFJrZN8xsr5k9lefn883sTjN73My2mdnHi2xnTUmlXDv6D+nB5/dpR/8hpVIedZMAoGT0bQiJeAKA4hR7xnCWmZ2u0aIzkjQoqdvMTBqbeziZb0n6G42edczlU5J+6e7vMrM2Sc+a2Xfc/WiR7a16qZTr7m2v6KpbHlNyODVWgnvdqiVUWwNQtejbEBLxBADFK/aM4aCkb2j0ktIbJR3Ievz3U73Z3e+T9OpkL5HUkk4056Zfe6zIttaEnQNDYwc6SUoOp3TVLY9p5wBX7gKoXvRtCIl4AoDiFbtcxfmhGzLB30i6Q6OFbFokXeHuqTLvM9b6BpNjB7qM5HBKew8mKckNoGrRtyEk4gkAildsVdJmMzsl6/G7zOzy9G1RgHb9jqTHJJ0s6RxJf2Nm8/K0ZUO6OurW/v7+ALuOp/Z5jWpsGP/f1diQ0OKWxohahELVS4yiekUZo/RtKEShMUo8ISoc61ELir2U9EuSLs56/D8lXSTp3ZL+nxLbJEkfl3Sbj3pO0guSVuZ6obtvdvced+9pa2sLsOt46mxt1vWXnzN2wMvMm+hsbY64ZZhKvcQoqleUMUrfhkIUGqPEE6LCsR61oNjiM2/RaIGYjEF3/0NJMrP7S26VtFvSWkk/M7N2SadJ2hFgu1UrkTCtW7VEKzeu1t6DSS1uaVRnazOT6QFUNfo2hEQ8AUDxik0MZ7p7dv3nT2Tdnz/Vm83su5LeLmmRme2R9AVJDZLk7l+V9BeSvmVmT2q08unV7r6vyLbWjETC1NU2l3kSAGoKfRtCIp4AoDjFJoYyszZ375ckd380/Vy7ji9hkZe7f2iKn7+s8ZeqAgAAAADKpNg5htdLut3MzjOzWenbmyV9X9L/H6558cdCugAQFv0qSkUMAcD0FbtcxTfNbL9Gl5VYqdF1B5+RdK27fz9g+2KNhXQBICz6VZSKGAKA4hR7xlDu/gN3P8/d57n7fHd/cz0lhRIL6QJAaPSrKBUxBADFKToxzMfMLgq9zbiabCFdAMD00a+iVMQQABQneGIoaU0ZthlLLKQLAGHRr6JUxBAAFCd4YujufxZ6m3HFQroAEBb9KkpFDAFAcYoqPmNmr5P01/+nvTuPv6Oq7z/+eofFsBMS1kAIFARZFBAQI6GCrcYIoigCagWrP8CKoHWBVm1tbasIWo3YssmiRcACglIElUUiEJQ1C0GFGCESloCySVD4fn5/zLlhcnP379zvnXvv+/l4fB/fuXe2MzOfe2bOzDlngL8A5gGfioilRSasH/hFumZmxXK+aqPlGDIz60yn7zE8F7gQ+CfgIODrwDuLSlQ/8Yt0zcyK5XzVRssxZMNo8lZTeGjJg4Utb4stt+J3Dz5Q2PKs/DotGK4fEf+dhhdIuqOoBJmZmZmZWXseWvIgh51xc2HLu/iYaYUty/pDpwXD8ZJ2BSr1MtbKf46IuUUkrptGRoLFjz/LI08tZ9P1Xc3EzKysnF9buxwzZmbt67Rg+BjwX7nPy3KfA9hvNInqNr/81sysPzi/tnY5ZszMOtNRr6QRMb3BX6kLheCX35qZ9Qvn19Yux4yZWWc6fl2FpImSPivpIkkXpuGJRSauW/zyWzOz/uD82trlmDEz60xHBUNJrwXuAMYD3wUuScO3p3Gl5pffmpn1B+fX1i7HjJlZZzptY/gV4JCIuD333aWSLiVra7jPqFPWRZWX31a3Pyjq5bdu9G5mVox8fj1h7TU5dM8tefkm6xGR5bXOW61aJWZOvnohB75yMquNg7223ogpE9buddLMzEqt04LhBlWFQgAi4g5J648yTV3XzZffutG7mVlxKvn1TidM544H/sA/fm+e81ZraNw48cZXbMqfXxzhxEvnOl7MzFrUaRtDSdqgxpcbjmKZY6ry8tt9tp3EthuvW9iJwo3ezcyKNW6cGAlWFArBeas19sDv/7iiUAiOFzOzVnRaiJsFXCPpdZLWSn/7AlcBXysuef3Hjd7NzIrnvNXa4XgxM2tfR1VJI+K/JS0FTgF2Int34ULglIj4XoHp6zuVRu/5E5IbvZuZjY7zVmuH48XMrH0dV/uMiMuBmRGxYURMiIhpw14ohJcavVd6RCu6Yxszs2HkvNXa4Xgxs3ZM3moKkgr5m7zVlF5vTsc6emIoaSZwXhpeDrwrIuYUmK6+1c2ObczMhpXzVmuH48XM2vHQkgc57IybC1nWxcdMK2Q5vdBpr6RfAPaPiAWSpgEnA39ZXLL6W6Vjm203XrfXSTEzGxjOW60djhczs/Z0WpX0xYhYABARNwPrFZckMzMzMzMzG0udPjHcRNLx9T5HxKxGM0s6BzgQeDQidqkzzeuBrwJrAMsiwk8kzczMzMzMuqDTguG5wMYNPjdzHnAa8K1aI9P7EP8LmBERD0japMN0mpmZmZmZWROdvq7is6NZaUTcKGlqg0neDVwWEQ+k6R8dzfqaGRkJFj/+LI88tZxN13cDdTOzsnJ+ba1yrJiZtafTJ4Z1SZoREVePcjEvB9aQdANZ+8WvRUS9p4tHA0cDTJnSfvewIyPB1Qse5u+/exfL/zyyokvrGTtv5hOIFWK0MWrWbf0So86vh1e7MepYsbHWL/moWSMdv8ewgX0LWMbqwKuBtwBvAj4r6eW1JoyIMyNiz4jYc+ON26nNmln8+LMrThwAy/88wt9/9y4WP/5s56k3yxltjJp1W7/EqPPr4dVujDpWbKz1Sz5q1kjhBcOI+EwBi1kCXB0Rz0bEMuBG4FUFLHcVjzy1fMWJo2L5n0d49Onl3VidmZl1yPm1tcqxYmbWvo4KhpK2l3SFpPmSLpQ0ueB0XQFMl7S6pLWB1wALC14HAJuuP57xa6y8G8avMY5N1hvfjdWZmVmHnF9bqxwrZmbt6/SJ4TnAlcA7gDuAr7czs6QLgVuAHSQtkfQBScdKOhYgIhYCVwNzgZ8DZ0fE/A7T2tDUievwlXfttuIEUmmHMHXiOt1YnZmZdcj5tbXKsWJm1r5OO59ZLyLOSsOnSLqjnZkj4ogWpjkFOKWTxLVj3DgxY+fN2PH46Tz69HI2Wa+9nsvc65mZ2diolV9PmbC282BbRSVWdjphOo889TzP/ukFtt7IhUIrl8lbTeGhJQ/2OhlmK3RaMBwvaXegcvZdS9IelZER0VZBsdfGjRPbbrwu2268blvzudczM7Oxlc+vnQdbM/csfdrxYaX10JIHOeyMmwtb3sXHTCtsWTacOq1KuhT4cu7vYeDU3N9Q6GavZyMjwaLHnuGW+5ex6LFnGBmJUS/TrB7Hm/Uj9zxZXmXIU4YxPsqw382sf3X6xPBE4MGIWAog6Uiy9oaLgc8VkrIuKLraZ6Nez9p9+lidzl7fBe9GFVlXu22uF/uoDPFm1olGefDUies4vylIvXyp0fdlyFMq8bH5BuM5ZI8tUVr1E88+P6pzdFk12u9Aw9+Dz89mBp0XDE8H/gpA0n7AF4CPALsBZwLvLCR1BerGiarS61n+wqSIXs/q3eXc8fjpTU9mRWTu3dhXZblQKLNe7aPRxJtZL9XLgzdbf/xKv6WtJ67F5w/elTVWky9621QvX3rjKzblRwsfqZlflSVP2XT98Ww9cS0O23MKs6779YpY2HPrCdxy/7KBi4V6+32nE6Y3rFLr87OZVXRalXS1iHgiDR8GnBkRl0bEZ4HtiklasbpRpaRbvZ51+v6lSuY+c9ZsjjjrVmbOms3VCx5uuypJN/bVMFbpaVev9pHf92X9ql4e/OIIK35Lm28wnsP2nMLR375tVPnisKqXLy1Y+mTd/KosecrUievw+YN3XVEorMTCsf9z+0DGQr39/shTzzc8t/j8bGYVHRcMJVWeNr4BuC43rtOnkF3VjRNVpdezq46fzkVHv4arjp/e0R226jYBm6zX2fuXisrcu7GvynKhUGa92keD8r4vt60ZPvXy4Eeffum3dMgeW64oGED/XfT2Oq7r5UtLn6yfX5UlTxk3TqyxmgYmFirqxUS9/f7sn15oeG7x+dmsYONWR1Jhf5O3mjJmSe+0EHch8FNJy4DngNkAkrYDniwobYXqVrXPTns0rahVheO0d+/OV9612yrVOpo9iSyqzWM39lW39v8g6dU+qjx1aTfeysRVoYZXrTw4/1uS6Epb8LFQhriuly9tvkH9/KpMecqgxEJFo5iot9+33midhucWn5/NCjbyQt/2NtvRE8OI+Hfg48B5wL4RUbmFOY6srWHplPVlt7We8h33nTvZafP12n4SWdRd2m7sq7Lu/zLp1T4q6sl3L7kqlOXV+i3l9ctFbxniul6+tPPmG9TNr8qUpwxKLFQ0iol6+32bSY3PLT4/m1lFx9U+I2JOje9+NbrkdM9oX2TfLfWe8j381HL22XZSW3cxi7pL2419Vdb9Xya93EejffLda93qIdj6U/639MSzz7P9Juty4qVze/70ql1liOtG+VKj/KosecqgxEJFs5iot9+bHSufn80MStoesFvKcqLKK7IKR5GZezf2VRn3f9l4H3XGVaGsWv63tMdIsOvkDfruorcscV0vX+qX/GoQYqGi05hodqz65ViaWXd12vnMUOlm4/+iq3BUMvfK08Z+OuGZdcpVoayRsuaLzc4tjuvilTUW6qmOkSkT1nZMmFnXDNUTw0500vi/nXcJugqH2ej5d2StKsuLvFs5tziuu68s8VBLo3dIXuWYMLMucMGwiXZf1NtJQdJVOMxGz78ja6YMvXxWtHpucVx3T5nioZZ6MXJVihHHhJkVzVVJm2j3/T5l6EXOzMxWVab82e+O670yxUMtjhEzG2suGDbR7isgnJH3v16/UNrMuqOo/LmIPKIsL4EfZmN5vu4kZhwjZjbWXDBsot3G/87I+1ulatHMWbM54qxbmTlrNlcveNiFQ7MBUET+XFQe4Y5lem+sztedxoxjxMzGmtsYNtFu4/967xKcMmFtFj32TCkbuHeqzI32O9Vum1Iz6x9FvOu1WR7Rar7Y7rllEPPbXivq3b/NdBozZel8yLFnNjyGtmDYbs+hrTb0rpWRT5mwNj9a+EhpG7h3ouyN9jtVhhdKm1l3jPZCu3LeqJdHTJ24Tlv5YqvnlkHNb3utyIJXo2uKRueVZjHT686HHHtmw2Uoq5J2u7pg9XuSHvj9H0vdwL0TZW+03ylXBTYbbJ2+x65y3rj7wT/UzSO6lS8Oan5bBkW817DZNUWj80rZj23Z02dmxRrKguFYZ3RFNnAvS8cog9rJjtt0mA23enls5bzx3duWcPwB29fMI7qVLw5qfltW7Z5nm11TNDqvlP3Ylj19ZlasoaxK2kp1wSLr1FfuFubX2ewpVK31A6Wp0tHJNvWDsrTpsIzbtthYalRtrnLeWPrkcr4957d8YN9tkWD6dpPYa+pGjBunruWLg5rfllErVSer86Vm1xSNzitlP7atps95tdlgGMonhs2qCxZd1bTdp1D11v/AE+Wp0jHIT9aKqFpko+ceYm2sNXrykz9vLH1yOd+4/j7Onr2I51946YK5W/niIOe3ZdPs6V+tfOmFF6NpE4R655WyH9tW0ue82mxw9OSJoaRzgAOBRyNilwbT7QXMAQ6LiEuKWn+znsiK7pmy3adQ9dZ//vv3Lk3HKH6yZt3mHmJtrDV68rP31Imc/I5XcuKlc1ecN44/YHs+e8U8zj1q76ZPhkbD+e3Yafb0r1a+9Jkr5q0SG60W7sp+bFtJn/Nqs8HRq6qk5wGnAd+qN4Gk1YCTgWuKXnmzjK4bPVO207NYvfX/8U8vlKrKSa97S7PB5h5ibaw1qjY3bpzYYsPxK6qQRsC35/yWpU8uXykmu5UvOr8dG82qTtbKl377+HNM3nA8V3VYuCv7sW2WPufVZoOjJ1VJI+JG4Ikmk30EuBR4tBtpaFRdsNc9U9Zb/5SNyl3lxKxIvf4d2vBpVm1u4jov45s/W8Rp193HN66/j6VPLndMDphmMVAvX9ponZcNbRME59Vmg6OUnc9Imgy8HTgA2Gus1z9WL71td/3bTFqHbSatU9oqJ2ZF6vXv0IZPs9okjsnB5xhon/eJ2eAoZcEQ+CpwYkS8KDUu9Eg6GjgaYMqUKYWsfKzq/NfrxavZ+kdb5cS9h42tbsRoO/r1eJe97U0vFX1Mex2jZdKo2pxjsnfGMkYdA+1ptk+a5Vf9eo6q5nzUBkFZC4Z7AhelQuEkYKakFyLi8uoJI+JM4EyAPffcs7AusLpd579Zl9jdWn8rXXFbsboVo63o9+Nd9rY3vdCNY9rLGO03jsneKFOMOgZWVW+fNMuv+v0clVemGDXrVClfVxER20TE1IiYClwC/F2tQmE/a9Yl9qCt13rDx3vw+JiaWb9oll85PzMrl54UDCVdCNwC7CBpiaQPSDpW0rG9SE8vNOrFa7RGRoJFjz3DLfcvY9Fjz6z0LqFurtfKx8d78PiYmlm/aJZftZKfNbqmMbNi9aQqaUQc0ca0R3UxKT3TrEvsTjWrltGt9Vo5+XgPHh9TM+sXzfKrZuMHqaqpWT8oZVXSYdCsS+xONauW0a31Wjn5eA8eH1Mz6xfN8qtm413V1GxslbXzmYHXrZ7Nmr1o1j2qDRcf78HjY2pm/aJZftVsfLNrGjMrlguGPdSNns1aqWbmHtWGi4/34PExNbN+0Sy/ajTeVefNxparkvaRVhpgu5qZjZYb+puZWRk0u6bx+ap/TN5qCpIK+5u8ld8V2Q1+YtgnWm2A7WpmNhpu6G9mZmXR6JrG56v+8tCSBznsjJsLW97Fx0wrbFn2Ej8x7BPtNMCuVMvYZ9tJK9oVmrXCDf3NzKxM6l3T+HxlVjwXDEuglaoQfneZjQXHmZmZ9QO/A9GseK5K2mOtVoVwA2wbC44zMzPrB6N9B+LISLD48Wd55KnlbLq+m92YgZ8Y9lyrVSHcqYyNBceZmZn1g9G8A7FSaJw5azZHnHUrM2fN5uoFD/uJog09PzHssVbf0eNOZWwsOM7MzKwfjOYdiEDNQuOOx0/3a4Dyxq2O5PP/MHHBsMfaqbrnd5fZWHCcmZlZP+j0HYit3pQfeiMvFNaTqHsR7Q+uStpjrrpnZmZmVqxG11eVQmOe29Ob+Ylhz7nqnpmZmVmxGl1fVQqN1R3T+Ka8DTsXDEvAVffMzMzMilXv+so35c1qc8HQzMzMzIaKb8qbrcoFQzMzMzMz6x/uMbUrXDA0MzMzM7P+UWCPqeBeUyvcK6mZmZmZmdmQc8HQzMzMzMxsyLlgaGZmZmZmNuRcMDQzMzMzMxtyiohep6Ewkh4DftvjZEwClvU4DY04faNTK33LImJGKzOXJEarlX2fVzidnetGjJZxO7tt2LZ5LLfXMdqeQd22Mm9XJzFa5u1x2tpX1nTBS2lrOU5rGaiCYRlIui0i9ux1Oupx+kan7OnrRL9sk9NZLsOynXnDts39vr39nv5GBnXbBm27yrw9Tlv7ypouKC5trkpqZmZmZmY25FwwNDMzMzMzG3IuGBbvzF4noAmnb3TKnr5O9Ms2OZ3lMizbmTds29zv29vv6W9kULdt0LarzNvjtLWvrOmCgtLmNoZmZmZmZmZDzk8MzczMzMzMhpwLhgWRtIOku3J/T0n6aK/TlSfpY5IWSJov6UJJ43udpjxJJ6S0LSjDvpN0jqRHJc3PfbeRpB9L+nX6P6GXaRytssZEv+z7Ouk8RdK9kuZK+p6kDXuZxm6QNEPSLyXdJ+mkXqenaP0Sf0WRtJWk6yUtTPnBCen7vt3mQYnRQTw2eZJWk3SnpCvT577Yrlp5RNX496RzwFxJN0t6VW7cYknz0rXibT1I2+slPZm7Xv2n3Liu/m5aSNsnc+maL+lFSRulcV3bb/V+Z1XTSNKstG/mStojN65r+63FtBUXbxHhv4L/gNWAh4Gte52WXJomA78B1kqfvwsc1et05dK3CzAfWBtYHfgJsH2P07QfsAcwP/fdl4CT0vBJwMm93neDGBP9su/rpPONwOpp+OQypLPgbV4NuB/YFlgTuBvYqdfpGoPjWrr4K3B7Nwf2SMPrAb8CdurXbR6kGB20Y1Nj+/4e+A5wZfrcF9tVK4+oGj8NmJCG3wzcmhu3GJjUw7S9vrK/q77v+u+mWdqqpj0IuG4s9lu931nVNDOBHwIC9qkc027vtxbTVli8+Ylhd7wBuD8iyvYi89WBtSStTlYAe6jH6cl7BTAnIv4YES8APwXe3ssERcSNwBNVXx8MnJ+GzwfeNqaJKl4pY6Jf9n2tdEbEj1IMA8wBthzzhHXX3sB9EbEoIv4EXER2bAZGv8RfUSJiaUTckYafBhaS3Tjq120emBgdwGOzgqQtgbcAZ+e+7ovtqpNH5MffHBG/Tx/H9DzQLG0NdP1302bajgAuLHL99TT4neUdDHwrMnOADSVtTpf3WytpKzLeXDDsjsMZo2BuVUT8DjgVeABYCjwZET/qbapWMh/YT9JESWuT3ZnZqsdpqmXTiFgK2Y8V2KTH6elYH8REtX7c939LdodxkEwGHsx9XsKqJ9BB1I/x1zZJU4HdgVvp320eyBgdkGOT91XgU8BI7rtB2K5qH2Dl80AAP5J0u6Sje5Sm10q6W9IPJe2cvivN7yZdB84ALs19PSb7rep3lldv/4zZfmuQtrxRxZsLhgWTtCbwVuB/e52WvFRP/2BgG2ALYB1J7+1tql4SEQvJqt39GLia7FH8Cw1nslEpe0z0O0mfJovhC3qdloKpxnfu3noASFqX7ELsoxHxVK/TMwoDF6MDdGwAkHQg8GhE3N7rtHSTpP3JLtRPzH39uojYg6zK34cl7TfGybqDrKnTq4CvA5en78v0uzkIuCki8k8Xu77fmvzO6u2fMdlvreQBRcSbC4bFezNwR0Q80uuEVPkr4DcR8VhE/Bm4jKxOcmlExDcjYo+I2I+sqsGve52mGh5JVQdI/x/tcXpGo/QxUaVv9r2kI4EDgfdEquQ/QJaw8tP8LSlJFeQu65v464SkNcguOi6IiMvS1/26zQMVowN2bCpeB7xV0mKyqncHSPof+n+7VpD0SrJqsgdHxOOV7yPiofT/UeB7ZFURx0xEPBURz6Thq4A1JE2iXL+bVWredXu/1fmd5dXbP13fby2krbB4c8GweGNWJ7pNDwD7SFpbksjaQS7scZpWImmT9H8KcAjl3I/fB45Mw0cCV/QwLaNV+pio0hf7XtIMsrt1b42IP/Y6PV3wC2B7SdukGhKHkx2bQdcX8deJ9Pv/JrAwIr6SG9Wv2zwwMTqAxwaAiPiHiNgyIqaSHZ/rIuK99Pl2VaTrmMuAv4mIX+W+X0fSepVhss7KavbQ2cW0bZbiCkl7k5UFHqckvxtJGwB/Se7Yd3u/Nfid5X0feF/qnXQfsuY3S+nyfmslbYXGW6u91PivpZ6D1ib7cW3Q67TUSd+/APemoPg28LJep6kqfbOBe8iqkb6hBOm5kKzt3Z/J7gh9AJgIXEv2NPNaYKNep3MQY6Jf9n2ddN5H1t7grvR3eq/T2YXtnknWM9r9wKd7nZ4xOq6li78Ct3dfsqpPc3NxO7Oft3lQYnQQj02NbXw9L/VK2hfbVSePOBY4No0/G/h97pjdlr7fNl3j3A0s6EZstpC249K67ybrqGRabt6u/m6apS1NcxRwUdV8Xd1vDX5n+f0m4Btp38wD9hyL/dZi2gqLN6UZzczMzMzMbEi5KqmZmZmZmdmQc8HQzMzMzMxsyLlgaGZmZmZmNuRcMDQzMzMzMxtyLhiamZmZmZkNORcMu0DSM1Wfj5J0Whr+nKRPVI1fnF4uWr2cGyT9UtJcSfdKOk3Shi2uZ4c0/12SFko6s2paSfqZpDfnvnuXpKvT8Itp3vmSflBZr6Rxkmal7+dJ+oWkbWqk/VBJCySNSNoz9/1USc+lZd8l6fTcuH+X9GCN7dpa0rVpP9wgacta+91aU3B8PlB5H1L67vLK8tOxnp8bt7ekG1NM3yvp7PQOxU0lXSnpbkn3SLqqxrq+I+lDuc+vSfGwekrfvPT5p5K2zk336RSHc1O8vabGsveTdIekFyS9s2pc5Xdwl6Tv574/TtJ9kiK/byRNkPS9tL6fS9pl1SNgoyHpGUm75o7LE5J+k4Z/UmP69SWdJen+FAs3SNorxU5IOjc37ZppeZenzx+U9FguH/3bGsvfUdIf0zT3pPyx8o6wnSRdI+nXKea/I2mSpBlp3e/JLee16bvj0ueLJC1Ky71N0l411n2cpEdy635vLt3zUxzOlvSKIva9ta6DOF0i6eLc58MlnZ2G83FY+XtNnWVfU7Xc8ZKWVX13rKRT0/DOyvLlSoxXzgUzJP2hap3T0/Je0EvXB5dLWrfOgCabUQAADJJJREFUPng4xeBcSVel2N9A0g/T72GBpH8d/d62IqjG+VIvXYfeLekmSTvUmO/fJP0uzTNP0lty4z6UjvW9km6VNC037me5Zf9M0vZ10vX+FGsL0rSn66V3881Jy747De+cm2+jlOfepyz/P6cSqykGZ+Sm/a1y1z6S/k/SzNHu0740Vu98GaY/4Jmqz0cBp6XhzwGfqBq/GJhUYzk3kN6TAqwJfBn4aYvruQY4ODdu1xrL34XshebjgXXI3hv0F9XLBs4nvfsEOAK4BBiXPm8JTKix7FcAO+S3IX0/FZhfZ7/tA2xeY7v+FzgyDR8AfLvXx7if/wqOz7nAvunzhsCtleXnjzWwKfBb4LXps4B3pu/PAE7ILfeVNda1KbAI2JjshtYvcutdkT6y9zKelYZfC9xCejcjMAnYosaypwKvBL4FvLPRvsp9v3uab6V9A5wC/HMa3hG4ttfHe9D+asTvedXHrWr8JcDnYcXrmbYD3gysDjxJ9n6nSowcRPYOqMvT5w8CX03DmwHLqn8L6ThX3hm1Btl7wWaS5amLgDflpv1rsnxxRlrvD3LjvpbWfVz6fBFwYBp+K/DzGtt2HPDFNLwV2Xt01wemA+un7w91HPZFnC5J+ckO6fPhwNnVcVhn3v8B3lZn3HhgWdV3xwKnpuGfVmKULF/eNQ3PAC5ptrwUpx+vs+6HgXXT8FeAL1XiM333MrJzxv69Pl7D/ked8yUrX4ceDXy/xrz/Bnw0De8CPJZi6W3Az0nvogT2BB4ANk6ffwbslob/DrisxrLflvLUzdLn1YBjgG3S5znALmn4Q1V56pXASWlYwBdJ14/AZ4F/TcNbALdX1p+mXUaNa9th+PMTwz4REX8CPgVMkfSqFmbZnOxEU5l/Xo1lzgd+AJwI/DPwrYi4v8aybgEm55a7NCJG0jKWRMTvayx7YUT8soV05ueZExFLa4zaiexFtwDXAwe3s1zrqovILmAADgEuqzPdh4HzI+IWgMhcEhGPsGqszq2eOU13KtmFxbHA3Ij4WY31VMfqsoh4Pi1jWUQ8VGPZi9M6R5ptbG6eOyNicY1RK2I1Iu4FpkratNXlWrHS3e3dyArrARAR90XED9MkQXYTrVJz4giyFzCvIiIeJrtwn1JvfRHxZ7ILle2AI4GfRMQ1ufE/zuWLvwY2VvaUeRywP7DKk6TkxrTMuiLiQbIXR28ZEbMj4qk0ag7ZDTwrvy8D/zjG61yR/6Z8eZVrhSbm8FKe28iNwHYR8VREzE7re57sZojjs/daOV+2kg/NJytYTSC7tvxERDyRxt0GXEBWCKxWb9mfBj6W8l8i4sWIOCMiflNj2hXn//TkcHvg5DRfkBUG91dW6+wmoPL08nVkNxC3Sp93BB6pdW07DFww7I618tUvgOqqEh+rGr9FKwuNiBfJ7jLv2MJ6/hO4Lj0u/5hyVVCr/AvwbrILoy9Vj5S0GvAGoFKN7rvAQWmdX5a0eytpr7KNpDuVVfub3sL0dwPvSMNvB9aTNLGD9VqmyPi8FtgvxcnhwMV1ptuF7I5cLd8Avinp+lSVpd76TicreH2S7CZJLTOAy9Pwj4CtJP1K0n9J+ssG21HPeGXV+OZIelsL099NVkBG0t7A1viip5d2Bu6s3Miq4yLgcElrk9V0qBmnkrYjO56L6i0oVVPaH5hH45ivuIwsb9uf7ELlhTrTHZSWWZey6qKVJ/N5HwB+uOocVkIXAvuoRvMM4D1V1TrXLGidXwFuTlXnjpe0fm7cX1Wtc6v8jJJWJ4vdHzRagSQBB1IVw+k8/iayG77WW62cL1vJh6YBy1NhcCdWzQNvI8uXW132jsCdzRKf5M//OwN3VG4Iwoobd/NSum4FXp2uXaaRFSoXS9o2fb6pxXUOnNV7nYAB9VxE7Fb5IOkoskfoFf8ZEafmxi9uY9nKDdddT0Scq6ytwQyyJ2zHSHpV5W5QRUQ8q6xdwzNV49ZKhYKpZD/sH6fpl6S78Aekv2slHRoR19KapcCUiHhc0quByyXtnLu7XcsngNPS9t0I/I76F1DWXJHx+SJZdZDDgLUiYrGkBpOvKiKuSZnxDLIbFHdK2iUiHquabkTSGWTVWh6vWsz16cnco8Bn0vTPpBibTnbxcrGkkyLivDaSNyUiHkrpu07SvDpP1Su+CHwt/XbmkZ3QHKslFhF3SHo52dPCWhe470kXSX8CPhgRf6gxzU7pmAdwcURcL+nQFlZ/EXA2WfWqb5FVQc2bJenfyKrkHVNnGe9PbWWeI6ty/2xlRGojcwiwbwtpsd57geyp4UmsWli6ICI+2sEyo9H3EXG6pCvJCmiHAP8vd8P3JxFR3e56PLBhivdtyC6gf9pg/TeT1ca4k6zWR2U5a5DdaP5iRCypM6+NkXrnyzT6AknPkdWY+EidRXwyXUs8TXY9UI9YOSYvTste1GDZ2YxZfxVnk1VH/lhEXJFGXaKszeEIsEed9ay0/nTtuwjYFdib7LrhFrJC4TRgdqO0DDI/Mewj6c7GrmTtApuKiIci4pyIOJjshFOvI4wRVq1GVyk8bE3WvvHDueU+HxE/jIhPAv9BVge8JWnex9Pw7cD9wMtb2I5DImJ3smoFRMSTra7Tuu4i4OtkJ/l6FgCvrjcyIp6IiO9ExN+QtR/cr86ktWIVshPZ1mk9K56ApmonN0TEP5O1x3pHjXnrqlSliYhFZG0tGj4hT9Wk3p9+O+8jaxNZq8qLjY0FwG6pqmYjV5LVmKhVjfSCiNg9Il6TuxCpdk9E7Jam+4/cuuvGPEBEPEDWZmsfal+IHJ+WOyNVTa7l3DTNayNiRcdN6Yn1LOCgJjferFzOI6ul00r1zKbSDd/Vqn4DG5G1oapMsyQivhkRbwHWImsH28gfUh43FZhI1gaynmkpPt8fEU/DiieI5wG3R8TpDea1MdTgfPmedAzflqqs13JKmmZ6RFSeti1k1TxwD+Ce3OfD0nyHRMTvaiz3XtJ5NyJuS3F3HVmcVryT7CbFFWRttSHLf/eQVuocb3Wy6+BKXnoz2QOO1dINtTm8VDAc2ieGLhj2iXR37QvAg1GjDVaN6WekeZC0GVnmXetH11AqgB0PfELSGpL2qFT1SyeaV7Jq1aVG6do4FXBJT2G2p0HVrDTdpNxJ7R+Ac9rdDuuq2WSxWbNtVnIacKRyvYJKeq+kzSQdkKrxke76/QXZE5S2RMRzwEeB9ynrjWwHrdzL2W60F6sTJL0sDU8ia4dwT5N5NsxV8fogcKMvynsnsvZ884B/qlwgpLg4qGrSs8naIbZ0061F55NVxfvryheSDpK0Y9V0nwH+IV/labRS3F8IHBoRLce89V5k/QnMAk4ocLE3kdqCS1qH7IL/hvT5zemCGWVtr9Ynq9nTSlp/T5bnfqqFmy95p5A9uTmxjXmsi0Z7vqzjS8CXJE1I69gDeC/w320s4wvAf6br2Iq1qidKv5uTgDdI2ja1dVxE1vSk4l/IOnCsFG5vInvoUanuejtZQXGjiPh1G2kcKC4YloyyLp3zbawukDQXmE/Wy12rHa+8EZgv6W6yzhU+GREPS9pCNV4H0EhE3EnWdupwYBPgB8peQzCX7ElkpXvrs9OjfiS9XdISsp6u/k8vdaG9HzA3pesS4NhUFx1JX0rzrK2s6+7PpXleD/xS0q/I2tD8ezvpt+LUiM9KhwWnRsSyevNF1nnM4cCpyrqnXkhWZeUpsjuKt6U4v4WsJ75fpPXd1U76Iuu86EKyzH5d4Hxl3fjPJWtX8Lm03H+V9NY0vFeKu0OBMyQtSIt7RUrX3WTVur4YEfekeY5P82xJFs9n5+ZZIOlesmqxRV7cWQskrSbpttxX7yfrVOC+lG+dDqzUqUJEPBARp7WxjmmSvtFomoh4hqw30U8pe13FPWS/geoq0jdGRMM2WlXr/pik9zWZ7PNkvQSfq6xt2NBWiyqrGnGadxZZTZ286jaGq7x6J7fsNSXdmvvqw8DfpPz0ZrKnzJXxbyHLs+4me3L+kco5mVXbGL61el2RdSj2G+AdNdZbK23bAR8nK3jcmZbbLJ6t++qeL2tR9nqxhq9ziIjLgG8Dc9I58XTg3RHxaKP5JH1R0ptyy/gmWbOlBZJuJutN+roa63uG7KbKx9NX7wN2V3pdBdlT+A/lZrkJ2JbsuqPydP0PZE8Oh1al+24zMzMzMzMbUn5iaGZmZmZmNuRcMDQzMzMzMxtyLhiamZmZmZkNORcMzczMzMzMhpwLhmZmZmZmZkPOBUMzMzMzM7Mh54KhmZmZmZnZkHPB0MzMzMzMbMj9f4PlHn+JvuWp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dirty="0"/>
          </a:p>
        </p:txBody>
      </p:sp>
      <p:sp>
        <p:nvSpPr>
          <p:cNvPr id="45060" name="AutoShape 4" descr="data:image/png;base64,iVBORw0KGgoAAAANSUhEUgAAA4YAAAN2CAYAAACl4ZcUAAAABHNCSVQICAgIfAhkiAAAAAlwSFlzAAALEgAACxIB0t1+/AAAADh0RVh0U29mdHdhcmUAbWF0cGxvdGxpYiB2ZXJzaW9uMy4xLjMsIGh0dHA6Ly9tYXRwbG90bGliLm9yZy+AADFEAAAgAElEQVR4nOzdfbgdd1no/e+92sBu8wJtupOU0hCilUIqhLKFgpSDVjRwKm9KoQcREUyrQKj1PMfXA748nEs9mqOAWopgAbUSXhSO1gqiB/CxoKEGaE9VaEnb0DbZCdCkaTekrvv5Y68VVnb3XnvvtWatmbXm+7muufZ6nbln5p6Zde+Z+f0iM5EkSZIk1Vej7AAkSZIkSeWyMJQkSZKkmrMwlCRJkqSaszCUJEmSpJqzMJQkSZKkmrMwlCRJkqSaG6vCcNu2bQk4OAx7WDJz1KGkYcnMUYeShiUzRx1KGpbMHHUocejLwArDiHhXRByIiJs6Xjs9Ij4WEV9s/T1tge9ui4h/i4gvRcTPLXWaBw8eLCJ0aWDMUVWdOaqqM0dVdeaoRtUgzxheA2yb89rPAR/PzHOAj7eenyAiTgJ+D3gu8ATg0oh4wgDjlCRJkqRaG1hhmJmfBL465+UXAO9uPX438MJ5vvpU4EuZeVtmfhP4s9b3JEmSJEkDMOx7DNdn5t0Arb/r5vnMWcCdHc/3tV6TJEmSJA1AFRufiXleW/BmyojYHhG7I2L39PT0AMOSemOOqurMUVWdOaqqM0c1DoZdGO6PiDMBWn8PzPOZfcDZHc8fDdy10Agz8+rMnMrMqcnJyUKDlYpgjqrqzFFVnTmqqjNHNQ6GXRh+BHhl6/ErgQ/P85l/Bs6JiMdGxMOAl7W+J0lS6ZrN5Lbp+7jh1oPcNn0fzWbfLYRrzJkzGibzTb06eVAjjohrgWcDZ0TEPuBNwK8DuyLi1cAdwEtan30U8IeZ+bzMfDAiXgf8DXAS8K7MvHlQcUqStFTNZnL9zfdw5a49zBxrMrGiwc5LtrJtywYajfnuhFDdmTMaJvNN/Rhkq6SXZuaZmbkiMx+dme/MzEOZeVFmntP6+9XWZ+/KzOd1fPe6zPyOzPy2zHzzoGKUJGk59h46evwHF8DMsSZX7trD3kNHS45MVWXOaJjMN/Wjio3PSJJUSfsPzxz/wdU2c6zJgSMzJUWkqjNnNEzmm/phYShJ0hKtXzPBxIoTD50TKxqsWz1RUkSqOnNGw2S+qR8WhpIkLdGmtSvZecnW4z+82vfvbFq7suTIVFXmjIbJfFM/Btb4jCRJ46bRCLZt2cC5Oy7kwJEZ1q2eYNPalTbqoAWZMxom8039sDCUJGkZGo1g8+QqNk+uKjsUjQhzRsNkvqlXXkoqSZIkSTVnYShJkiRJNWdhKEmSJEk1Z2EoSZIkSTVnYShJkiRJNWdhKEmSJEk1V0phGBFviIibIuLmiLhinvefHRH3RsSe1vDGMuKUJEmSpDoYej+GEXEe8BPAU4FvAtdHxF9l5hfnfPRTmXnxsOOTJEmSpLop44zh44FPZ+b9mfkg8AngRSXEIUmSJEminMLwJuBZEbE2Ik4FngecPc/nnh4Rn4uIv46ILcMNUZIkSZLqY+iFYWbeAvwG8DHgeuBzwINzPnYj8JjMfBLwVuAvFhpfRGyPiN0RsXt6enpAUUu9M0dVdeaoqs4cVdWZoxoHpTQ+k5nvzMzzM/NZwFeBL855/3Bm3td6fB2wIiLOWGBcV2fmVGZOTU5ODjx2abnMUVWdOaqqM0dVdeaoxkFZrZKua/3dCLwYuHbO+xsiIlqPn8psnIeGHackSZIk1cHQWyVt+WBErAWOAa/NzK9FxOUAmXkV8MPAT0bEg8ADwMsyM0uKVZIkSZLGWimFYWZeOM9rV3U8fhvwtqEGJUmSJEk1VcqlpJIkSZKk6rAwlCRJkqSaszCUJEmSpJqzMJQkSZKkmrMwlCRJkqSaszCUJEmSpJqzMJQkSZKkmltyYRgRp0XE6kEGI0mSJEkavq6FYUQ8KiLeExH3AgeBmyPijoj45YhYMZwQJUmSJEmDtNgZwz8G3pWZjwBeAnwQeDxwMvB7A45NkiRJkjQEixWGazPz/wBk5oeAZ2Xm0cz8JeBZgw5OkiRJkjR4ixWG0xHxI61LSl8P7AWIiFjCdyVJkiRJI2Cx4u7HgecDHwWeBryu9frpwM/3OtGIeENE3BQRN0fEFfO8HxHxloj4UkR8PiLO73VakiRJkqTuTu72ZmbeAVwyz+uHmL3fcNki4jzgJ4CnAt8Ero+Iv8rML3Z87LnAOa3hacAftP5KkiRJkgrW8+WgEfHGHr/6eODTmXl/Zj4IfAJ40ZzPvAB4T876NPDIiDiz11glSZIkSQvr5z7B1/T4vZuAZ0XE2og4FXgecPacz5wF3NnxfF/rtYeIiO0RsTsidk9PT/cYkjQ45qiqzhxV1ZmjqjpzVONgsX4MDy8wHAEe1csEM/MW4DeAjwHXA58DHpw76fm+usD4rs7Mqcycmpyc7CUkaaDMUVWdOaqqM0dVdeaoxsFiZwy/DpyTmWvmDKuBu3udaGa+MzPPz8xnAV8FvjjnI/s48Szio4G7ep2eJEmSJGlhixWG7wEes8B7f9rrRCNiXevvRuDFwLVzPvIR4EdbrZNeANybmT0XopIkSZKkhS3WKukvdXnvZ/uY7gcjYi1wDHhtZn4tIi5vjfcq4Dpm7z38EnA/8Ko+piVJkiRJ6qJrYThXRKwCvgO4LTO/3utEM/PCeV67quNxAq/tdfySJKkYzWay99BR9h+eYf2aCTatXUmjMV9TABpVruN6c/2rrWthGBG/n5k/1Xr8TGYvH70V+PaIuCwzrxtCjJIkqQTNZnL9zfdw5a49zBxrMrGiwc5LtrJtywZ/OI4J13G9uf7VabF7DC/oePxrwAsz83uA/wT86sCikiRJpdt76OjxH4wAM8eaXLlrD3sPHS05MhXFdVxvrn91Wk4/hmsy80aAzLwNOGkwIUmSpCrYf3jm+A/GtpljTQ4cmSkpIhXNdVxvrn91WqwwPDciPh8RXwC+IyJOA4iIBrBi4NFJkqTSrF8zwcSKE38qTKxosG71REkRqWiu43pz/avTYoXh44EfBC4GzgPua71+OvDGAcYlSZJKtmntSnZesvX4D8f2/Ueb1q4sOTIVxXVcb65/dVqsu4rbF3j9IPChgUQkSZIqodEItm3ZwLk7LuTAkRnWrbbFwnHjOq431786Lau7ik4R8deZ+dwig5EkSdXSaASbJ1exeXJV2aFoQFzH9eb6V9ti3VWcv9BbwNbiw5EkSZIkDdtiZwz/GfgEs4XgXI8sPhxJkiRJ0rAtVhjeAlyWmV+c+0ZE3DmYkCRJkiRJw7RYq6S/3OUzry82FEmSJElSGRZrlfQDXd77i14nGhE/DbwGSOALwKsyc6bj/WcDHwa+3HrpQ5n5q71OT5KkUdZsJnsPHWX/4RnWr7HVQA2PuTc6XFfqVz+tkp6fmTf28L2zgB3AEzLzgYjYBbwMuGbORz+VmRf3Gp8kSeOg2Uyuv/kerty1h5ljzeP9jG3bssEffRooc290uK5UhMUuJe3mJ/v47snAKRFxMnAqcFcf45IkaWztPXT0+I89gJljTa7ctYe9h46WHJnGnbk3OlxXKkLPhWFm/kSP3/sK8FvAHcDdwL2Z+dF5Pvr0iPhcRPx1RGzpNU5JkkbZ/sMzx3/stc0ca3LgyMwC35CKYe6NDteVitC1MIyIx0TEIzqef09E/G5EXBkRD+tlghFxGvAC4LHAo4CVEfEjcz52I/CYzHwS8FZgwfsZI2J7ROyOiN3T09O9hCQNlDmqqjNHq239mgkmVpx4uJ5Y0WDd6omSIho+c7Qc5t7SlZ2jrisVYbEzhruAlQARsRV4P7Nn+p4E/H6P0/w+4MuZOZ2Zx4APAc/o/EBmHs7M+1qPrwNWRMQZ840sM6/OzKnMnJqcnOwxJGlwzFFVnTlabZvWrmTnJVuP/+hr3zu0ae3KkiMbHnO0HObe0pWdo64rFWGxxmdOycz2/X8/ArwrM387IhrAnh6neQdwQUScCjwAXATs7vxARGwA9mdmRsRTmS1gD/U4PUmSRlajEWzbsoFzd1zIgSMzrFtta4MaDnNvdLiuVITFCsPObPpe4OcBMrMZ0VuiZeZnIuIDzF4u+iDwL8DVEXF56/2rgB8GfjIiHmS2eHxZZmZPE5QkacQ1GsHmyVVsnlxVdiiqGXNvdLiu1K/FCsO/a3UncTdwGvB3ABFxJvDNXieamW8C3jTn5as63n8b8LZexy9JkiRJWrrFCsMrgJcCZwLPbN0TCLAB+MVBBibVkZ3TShoV7q9Gh+tK3ZgfautaGLYu3/yzed76PLOd0ksqiJ3TShoV7q9Gh+tK3Zgf6rRYdxVrIuLnI+JtEfH9Mev1wG3AJcMJUaoHO6eVNCrcX40O15W6MT/UabHuKt4LPA74AvAa4KPMNgzzgsx8wYBjk2rFzmkljQr3V6PDdaVuzA91Wuwew82Z+Z0AEfGHwEFgY2YeGXhkUs20O6ft3EHbOa2kKnJ/NTpcV+rG/FCnxc4YthubITP/g9mO6S0KpQGwc1pJo8L91ehwXakb80OdFjtj+KSIONx6HMAprefBbNs0awYanVQjdk4raVS4vxodrit1Y36o02Ktkp40rEAk2TmtpNHh/mp0uK7UjfmhtsVaJb0uIjYNJxRJkiRJUhkWu5T0GuCjEfFu4Dc7OriXJJXEzogljQv3Z0vjctIwLHYp6a6I+CvgjcDuiHgv0Ox4f+eA45MkdbAzYknjwv3Z0ricNCyLtUoKsy2THgUeDqyeM0iShsjOiCWNC/dnS+Ny0rB0PWMYEduAncBHgPMz8/4iJhoRPw28BkjgC8CrMnOm4/0Afhd4HnA/8GOZeWMR05akUdatM2IbDpA0StyfLY3LScOy2BnDXwRekpk/V2BReBawA5jKzPOAk4CXzfnYc4FzWsN24A+KmLYkjbp2Z8Sd7IxY0ihyf7Y0LicNS9fCMDMvzMybBzDdk5ntE/Fk4FTgrjnvvwB4T876NPDIiDhzAHFI0kixM2JJ48L92dK4nDQsi7VKuqCI+MvMvHi538vMr0TEbwF3AA8AH83Mj8752FnAnR3P97Veu3ueOLYze1aRjRs3LjccaeDMURVpEJ0Rm6OqOnN0PI1T5+qDzNFxWk6qtqU0PrOQn+jlSxFxGrNnBB8LPApYGRE/Mvdj83w15xtfZl6dmVOZOTU5OdlLSNJAmaMqWrsz4gs2n8HmyVV9/zgwR1V15uj4Knp/VpZB5+i4LCdV27IKw4hYERFPjoh1mfmQs3dL9H3AlzNzutUv4oeAZ8z5zD7g7I7nj+ahl5tKkiRpjDWbyW3T93HDrQe5bfo+ms15zxOMpTrPu8qxWKukVwFvzcybI+IRwA3AfwCnR8R/zcxre5jmHcAFEXEqs5eSXgTsnvOZjwCvi4g/A54G3NtHISpJkqQRU+f+++o87yrPYmcMOxufeRXw75n5ncBTgP/WywQz8zPAB4Abme2qogFcHRGXR8TlrY9dB9wGfAl4B/BTvUxLkiT/6642c2G01Ln/vmHNu9uEOi3W+Mw3Ox4/B3g/QGbeM9vVYG8y803Am+a8fFXH+wm8tucJSJKE/3XXt5gLo6fO/fcNY97dJjTXYmcMvx4RF0fEk4HvBq4HaHUzccqgg5MkqR91PuOgE5kLo6fO/fcNY97dJjTXYoXhZcDrgD8CrsjMe1qvXwT81SADkySpX93+6656MRdGT5377xvGvLtNaK6ul5Jm5r8D2+Z5/W+AvxlUUJIkFaH9X/fOHz91OeOgE5kLo6fO/fcNY97dJjTXYq2SvpUF+g8EyMwdhUckSVJB2v91n3sPTR3OOOhE5sJoavffN+73FM5n0PPuNqG5Fmt8prMbiV/hoQ3GSJJUWXU+46ATmQvSidwmNNdil5K+u/04Iq7ofC5J0iio8xkHnchckE7kNqFOi50x7GTHJpKksdZsJnsPHWX/4RnWr/G/53VkDmiUmK8q0nIKQ0k14EFGw1aVnLNPr/HQTz6ZA6OlKvuOIvQyL3XM13Fa51W0WOMzR5g9UxjAKRFxuP0Ws/3QrxlwfJKGqI4HGZWrSjm3UJ9e5+640MusRkS/+WQOjI4q7Tv61eu81C1fx2mdV1XXfgwzc3Vmrmn9Pbn1uP3colAaM3Z2q2GrUs7Zp9fo6zefzIHRUaV9R796nZe65es4rfOqWqyDewAi4jsj4iWtYcugg5JUjrodZFS+KuVcu0+vTvbpNVr6zSdzYHRUad/Rr17npW75Ok7rvKq6FoYR8YiI+D/Ah4H/Arwc+EhE/H1E9HTGMCIeFxF7OobDEXHFnM88OyLu7fjMG3uZlqTlqdtBRuWrUs61+/Rqx2OfXqOn33wyB0ZHlfYd/ep1XuqWr+O0zqtqscZnfo3Zvgy/NzObABHRAH4deDPw+uVOMDP/DdjaGtdJwFeAP5/no5/KzIuXO35Jy9e+mfvQ0W/wGz/0RH72g5+vRGe33mQ+/qrUwbJ9ehWnrG2333wa9Rwoa7mXMd0q7Tv61c+8PG79an7/5eez8uEns371w9l4em/LfhSOt+O0zqtqscLw+4AntotCgMxsRsQvAF8oYPoXAbdm5u0FjEtSD+bezP2Ytadw9SumWHFS2EKkBq5qP8Tt06t/ZW67ReTTqOZAWcu9rOlWbd/Rj17mZaHlvvH05RdJo3K8Had1XlWL3WP4zcx8cO6Lrde+UcD0XwZcu8B7T4+Iz0XEX3tfozQ4c2/mvv3QA2x/727Wr5lg8+Sq0na43mReH+0f4hdsPqPUnFMxyt5265pPZS33Mtf3OK3r5c5Lkcu97G12OcZpnVfRYoXhREQ8OSLOnzM8BXh4PxOOiIcBzwfeP8/bNwKPycwnAW8F/qLLeLZHxO6I2D09Pd1PSNJAVD1Hq3ozd1XjGkdVz1GNlkFsu+bo4sraZ7qvnjXsHC1yubsO1bZYYXg3sBP47TnDbwH39Dnt5wI3Zub+uW9k5uHMvK/1+DpgRUScMd9IMvPqzJzKzKnJyck+Q5KKV/UcrerN3FWNaxxVPUc1Wgax7Zqjiytrn+m+etawc7TI5e46VNti/Rh+T7ehz2lfygKXkUbEhoiI1uOntuI81Of0JM2jqq2aLTeuZjO5bfo+brj1ILdN30ezmcMMVxqIUczrqu5TxsVCOVHWcq/y+q769tNPfP0u985pN4LKrkMNV2T2tpFExIbM7OmsYUScCtwJbM7Me1uvXQ6QmVdFxOuAnwQeBB4ArszMf1xsvFNTU7l79+5eQpL6seQL3Kuao+3WyKp2M/dS4xqVG+dLNPI5WkejnNc97FPM0SVYLCfK2pdX8RgygO2n0BwtIr5el/t8037bf3kyj127iun7qrMO1ZO+Vlo/heFfZeZ/7mfiRavzwUKlqvQPmlFogrpft03fx/Pe8qkT7pGYWNHguh0XjlzLggNS6RzV/GqW1+boEoxiTpR1DBrAsio0R5cTX9HLcBTzSEvW18a1WHcVC6paUSjpoUb5jMNydLtx3oOcRpV5rblGLSfKPAZVfVktNb5BLMOqLxuVp+s9hhFxerdhWEFK6s0oNUHdD2+c1zgyrzXXqOVEmcegqi+rpcY3iGVY9WWj8izWKulngd2tv3d1PG6/LuCsszcSEYUMZ529sezZ0RipSxPUVW78QOqVea25Ri0nyjwGVX1ZLTW+QSzDqi8blafrpaSZ+dj244j4l8x88uBDGj137buTl7590bZxluR9lz2jkPFI8K3/Cs69j2Dc/ivYaATbtmzg3B0XVqrxA6kf5rXmGrWcKPMYVPVltdT4BrEMq75sVJ7Fzhh2qlYbv5IWVaf/CjYawebJVVyw+Qw2T67yAKexYF5rrlHKibKPQVVfVkuJb1DLsOrLRuXoufEZSdXnfwWl4apDK8Aq1jjnjMeg/i13GY5zPmnwuhaGEXFlx9N1c56TmTsHEpWkwrT/K2hLY9Jg1aUVYBWnDjnjMah/S12GdcgnDdZil5Ku7hjeMef56sGGJknS6KhLK8AqjjmjIplP6tdijc/8yrACUUvjZCKK+6/Oox59Nl+5847CxidJmp99g2m5zBkVyXxSvxa7lPQt3d7PzB3FhiOaDxbWwinYyqmk8VHEvTODvP+mLq0Aj4qlrOuy78cyZ1SkhfLplBUnccOtB4eW42VvV+rdYo3PfLbj8a8AbxpgLJIkzauIe2cGff9Nu/XAueMfx1aAq24p67oK92OZMyrSfPn0/77wPHb82b9w+6EHhpLjVdiu1LvFLiV9d/txRFzR+VySpGFZ6N6Zc3dcuORLpIoYRze2wFgdS1nXg86HpTBnVKS5+XTKipOOF4UwnByvwnal3g29H8OIeFxE7OkYDkfEFXM+ExHxloj4UkR8PiLOL2LakqTR1O3emWGOYzH2DVYNS1nXw8iHpTBnVKTOfLr/m/9xvChsG3SOV2W7Um+WUxgWIjP/LTO3ZuZW4CnA/cCfz/nYc4FzWsN24A+GG6UkqUra9850Wu69WEWMQ6NhKevafNC4KyPH3a5GW9fCMCKOtM7oHQae2H7cfr2A6V8E3JqZt895/QXAe3LWp4FHRsSZBUwPgLPO3khEFDZIkorTbCa3Td/HDbce5Lbp+2g28/i9M+0fHO37VjaedupDPruQhcbh/VzjZ+Npp/IbP/REHrP2FF77Pd/Ojou+nXe8YoqNp516/DPmg8ZdLzk+3/530NMsYroqxmL3GA66r8KXAdfO8/pZwJ0dz/e1Xrt77gcjYjuzZxXZuHHjkiZ61747bflTQ9NLjkrDVKUc7dZwwdx7sTaediofvWX/khs58H6u0bWcHG02k4/esp/33vBltj/r2/i1v/y/8+aH+aAiVWk/2rbcHC+i4ZhetisbrKmOoV9K2hYRDwOeD7x/vrfneW3efx1k5tWZOZWZU5OTk0WGKBXCHFXVVSlHu3XQPPderDu+dv+yO3P2fq7RtJwcbefQ0zZPHi8KYf78MB9UlCrtRzstJ8e77X8HNc0ip6v+lVYYMnsf4Y2ZuX+e9/YBZ3c8fzRw11CikiSVZjkNF9jIgebTzosIzA9pGcrap7ovr44yC8NLmf8yUoCPAD/aap30AuDezHzIZaSSpPGynIYLbORA8+nMC/NDWrqy9qnuy6ujlMIwIk4FngN8qOO1yyPi8tbT64DbgC8B7wB+auhBSpKGbjkNF9h4iObTzov//bmvsON7zzE/pCUqa5/qvrw6ujY+MyiZeT+wds5rV3U8TuC1w45LklSu5TRcYOMhms/xvNiwmq8e/Qbv234B93/zP1i/xvyQuilrn+q+vDpKKQwlSVpIu+GCzZOrCv1s1TSbyd5DR9l/eMaipWCjnBedzBEVYTl5VNa2My7b7KizMJQkachsnl2LMUdUBPNIy1Fm4zOSJNWSzbNrMeaIimAeaTksDCVJWqJmM7lt+j5uuPUgt03fR7M5bxe7i7J59tFVVA4sxhzRYpaSi+aRlsNLSSVJWoIiL8lqN8/e+YPN5tmrb5iX5Zkj6mapuWgeaTk8YyhJ0hIUeUmWzbOPpmFelmeOqJul5qJ5pOXwjKEkSUvQ7ZKs5bakZ/Pso6nIHFiMOaJulpqL5pGWw8JQkqQlKPqSLJtnHz3DvizPHNFClpOL5pGWyktJJUkjY1gNf8zHS7JGyyByxRxQVQw7F8vc92p4PGMoSRoJZffH5SVZo2NQuWIOqCqGmYtl73s1PJ4xlCSNhCr0x9W+JOuCzWeweXKVP4oqapC5Yg6oKoaVi1XY92o4SikMI+KREfGBiPjXiLglIp4+5/1nR8S9EbGnNbyxjDglSdVhf1xaKnNFKo7bU32UdSnp7wLXZ+YPR8TDgFPn+cynMvPiIcclSaqYZjPZe+gojYhS++Nqx7H/8Azr13gJYZWtWz3cRmLMDZVtkDlYRKNLbiOjYeiFYUSsAZ4F/BhAZn4T+Oaw45AkVV/nvS2nnfow3nDROfzux794wn0uw2j4w3tsRkezmXz50H1DyxVzQ2UbdA62G7qZO/6lbk9uI6OjjDOGm4Fp4I8i4knAZ4E3ZObcC5WfHhGfA+4C/mtm3jzkOCVJJeu8t+Xue2d4zw23s/1Zm3ny2Y/kMWtXDu2/zgvdY3PujgttAr5i9h46yuv+9F847dSH8epnbiYCGgFPOHP1QHLF3FDZBp2D/TZ04zYyOsq4x/Bk4HzgDzLzycBR4OfmfOZG4DGZ+STgrcBfLDSyiNgeEbsjYvf09PSgYpZ6Zo6q6qqco3Pvbbn73hne8vEvccrDTura2ELRTat7j025lpOj7XV1970z/N7ff4kPfnYf/9GEf73nyECa2Tc3BOXuR/vNwaXsL/tp6MZtZHSUURjuA/Zl5mdazz/AbKF4XGYezsz7Wo+vA1ZExBnzjSwzr87MqcycmpycHGTco6lxMhFR2HDywyYKG9dZZ28se+kMhTmqqqtyjrbvbem02L0t7cuWnveWT3HpOz7D897yKa6/+Z6+CoJe4lBxlpOjnevqzEdM8IoLHsM7/+E2Lv/jGwvJhW7TazM36qfM/Wg/OTiI/WWR8Wm4hn4paWbeExF3RsTjMvPfgIuA/9v5mYjYAOzPzIyIpzJbwB4adqxjofkgL337PxY2uvdd9ozCxve+y55RyHgkja9e7m0ZxGVL/d5jo+HpXFcvPv/RvOXvvjjQS9jMDZWtnxwcxmWebiOjo6xWSV8P/EmrRdLbgFdFxOUAmXkV8MPAT0bEg8ADwMsys9hrPyRJldfLvS3dLlvq9YeOHZuPjs519e/7jxSeC92mZ26oDP3k4CD2l0XGp+EqpTDMzD3A1JyXr+p4/23A24YalCSpktr3tiz1R0oRTasXEYfK015XwFC6rTA3VLZec3BQ+8ui4tNwldLBvSRJg9K+bKl9T4uXLdWXuSB15zaiTmVdSipJ0kB42ZLazAWpO7cRdbIw1Ng46+yN3LXvzsLG96hHn81X7ryjsPFJGh4vW1KbuSB15zaiNgtDjY279t1ZeAuskiRJUh14j6EkSZIk1ZyFoSRJkiTVnIWhJEmSJNWchaEkSQmnGcUAACAASURBVJIk1VxkZtkxFCYipoHbSw7jDOBgyTF0Y3z9mS++g5m5bSlfrkiOzlX1Zd5mnL0bRI5WcT4HrW7zPMz5NUeXZ1znrcrz1UuOVnl+jG35qhoXfCu2JefpfMaqMKyCiNidmVNlx7EQ4+tP1ePrxajMk3FWS13ms1Pd5nnU53fU4+9mXOdt3OaryvNjbMtX1biguNi8lFSSJEmSas7CUJIkSZJqzsKweFeXHcAijK8/VY+vF6MyT8ZZLXWZz051m+dRn99Rj7+bcZ23cZuvKs+PsS1fVeOCgmLzHkNJkiRJqjnPGEqSJElSzVkYSpIkSVLNWRhKkiRJUs2NVWG4bdu2BBwchj0smTnqUNKwZOaoQ0nDkpmjDiUNS2aOOpQ49GWsCsODBw+WHYLUlTmqqjNHVXXmqKrOHNWoGqvCUJIkSZK0fBaGkiRJklRzFoaSJEmSVHMWhpIkSZJUcxaGkiRJklRzJ5cdgIav2Uz2HjrK/sMzrF8zwaa1K2k0ouywJElSzfibZGlcThoGC8OaaTaT62++hyt37WHmWJOJFQ12XrKVbVs2uIORJElD42+SpXE5aVi8lLRm9h46enzHAjBzrMmVu/aw99DRkiOTJEl14m+SpXE5aVgsDGtm/+GZ4zuWtpljTQ4cmSkpIkmSVEf+Jlkal5OGxcKwZtavmWBixYmrfWJFg3WrJ0qKSJIk1ZG/SZbG5aRhsTCsmU1rV7Lzkq3HdzDt69Q3rV1ZcmSSJKlO/E2yNC4nDUvpjc9ExLuAi4EDmXle67VfA14ANIEDwI9l5l3lRTk+Go1g25YNnLvjQg4cmWHdalu2kiRJw+dvkqVxOWlYSi8MgWuAtwHv6Xjtf2bmfweIiB3AG4HLhx/aeGo0gs2Tq9g8uarsUCRJUo35m2RpXE4ahtIvJc3MTwJfnfPa4Y6nK4EcalCSJEmSVCOlF4YLiYg3R8SdwMuZPWO40Oe2R8TuiNg9PT09vAClJTJHVXXmqKrOHFXVmaMaB5UtDDPzFzPzbOBPgNd1+dzVmTmVmVOTk5PDC1BaInNUVWeOqurMUVWdOapxUNnCsMOfAj9UdhCSJEmSNK4qWRhGxDkdT58P/GtZsUiSJEnSuCu9VdKIuBZ4NnBGROwD3gQ8LyIex2x3Fbdji6SSJEmSNDClF4aZeek8L79z6IFIkiRJUk1V8lJSSZIkSdLwWBhKkiRJUs1ZGEqSJElSzVkYSpIkSVLNWRhKkiRJUs1ZGEqSJElSzVkYSpIkSVLNWRhKkiRJUs1ZGEqSJElSzVkYSpIkSVLNWRhKkiRJUs1ZGEqSJElSzZVeGEbEuyLiQETc1PHa/4yIf42Iz0fEn0fEI8uMUZIkSZLGWemFIXANsG3Oax8DzsvMJwL/Dvz8sIOSJEmSpLootDCMiMmIeHJEfGdErFrKdzLzk8BX57z20cx8sPX008Cji4xTkiRJkvQthRSGEfGEiPhb4AbgM8AfAl+IiGsi4hF9jv7Hgb/uN0ZJkiRJ0vyKOmP4LuC1mfntwDOBf83MxwL/H/DOXkcaEb8IPAj8SZfPbI+I3RGxe3p6utdJSQNjjqrqzFFVnTmqqjNHNQ6KKgxPycx/A8jMfwK+s/X4HcATehlhRLwSuBh4eWbmQp/LzKszcyozpyYnJ3uZlDRQ5qiqzhxV1ZmjqjpzVOPg5ILGc2tE/Hfg48CLgT0AEbGil2lExDbgZ4H/lJn3FxSjJEmSJGkeRZ0x/HFgNfALwDeAN7RePxX40W5fjIhrmb038XERsS8iXg28rTW+j0XEnoi4qqA4JUmSJElzFHLGMDO/Dvy3eV6/l9lWRbt999J5Xu75vkRJkiRJ0vIMvB/DiLh60NOQJEmSJPWukDOGEXH6Qm8BzytiGpIkSZKkwSiq8Zlp4HZmC8G2bD1fV9A0JEmSJEkDUFRheBtwUWbeMfeNiLizoGlIkiRJkgagqHsMfwc4bYH3frOgaUiSJEmSBqCoVkl/r8t7by1iGpIkSZKkwRhIq6QR8diIeHFEnDuI8UuSJEmSilNIYRgRf9Hx+AXA3wE/CHw4In6siGlIkiRJkgajqMZnHtPx+GeB783ML0fEGcDHgWsKmo4kSZIkqWBFXUqaHY9PzswvA2TmQaBZ0DQkSZIkSQNQ1BnDJ0XEYWb7LXx4RGzIzHsi4mHASQVNQ5IkSZI0AEW1SrpQ8XcqcFkR05AkSZIkDcZAWiVty8yvZ+YN3T4TEe+KiAMRcVPHay+JiJsjohkRU4OMUZIkSZLqbqCFIUBEfGGRj1wDbJvz2k3Ai4FPDiImSZIkSdK3FHIpaUS8eKG3gA3dvpuZn4yITXNeu6U13iLCkyRJkiR1UVTjM+8D/oQTWydtmyhoGpIkSZKkASiqMPw88FuZedPcNyLi+wqaxrwiYjuwHWDjxo2DnJTUE3NUVWeOqurMUVWdOapxUNQ9hlcAhxd470UFTWNemXl1Zk5l5tTk5OQgJyX1xBxV1ZmjqjpzVFVnjmocFNVdxae6vLe7iGlIkiRJkgZjGK2SXrzI+9cCNwCPi4h9EfHqiHhRROwDng78VUT8zaDjlCRJkqS6Kuoew26+C/jLhd7MzEsXeOvPBxOOJEmSJKnTwM8YZuabBj0NSZIkSVLvCikMI+K7ImJDx/MfjYgPR8RbIuL0IqYhSZIkSRqMos4Yvh34JkBEPAv4deA9wL3A1QVNQ5IkSZI0AEXdY3hSZn619filwNWZ+UHggxGxp6BpjK1mM9l76Cj7D8+wfs0Em9aupNGIssOSJJXM44PmMidUBPNI8ymsMIyIkzPzQeAiWh18FjyNsdRsJtfffA9X7trDzLEmEysa7LxkK9u2bHADlaQa8/igucwJFcE80kKKupT0WuATEfFh4AHgUwAR8e3MXk6qBew9dPT4hgkwc6zJlbv2sPfQ0ZIjkySVyeOD5jInVATzSAsppDDMzDcDPwNcAzwzM7Nj/K8vYhrjav/hmeMbZtvMsSYHjsyUFJEkqQo8Pmguc0JFMI+0kMK6q8jMT2fmn2dm578bDgDPLWoa42j9mgkmVpy4GiZWNFi3eqKkiCRJVeDxQXOZEyqCeaSFFNVdxdkR8faI+MuIeE1EnBoRvw38O7CuiGmMq01rV7Lzkq3HN9D2dd6b1q4sOTJJUpk8Pmguc0JFMI+0kKIahnkP8AngQ8A24NPAzcATM/OegqYxlhqNYNuWDZy740IOHJlh3WpbhpIkeXzQQ5kTKoJ5pIUUVRienpm/3Hr8NxGxH/iuzPxGQeMfa41GsHlyFZsnV5UdiiSpQjw+aC5zQkUwjzSfwrqSiIjTgPa/Gu4BTo2IlQAdfRxKkiRJkiqmqMLwEcBn+VZhCHBj628CmwuajiRJkiSpYEUVhpszs7n4xx4qIt4FXAwcyMzzWq+dDrwP2ATsBS7JzK8VE6okSZIkqVNR3VXcGBFP7/G71zDbYE2nnwM+npnnAB9vPZckSZIkDUBRheFlwO9GxDta9xouWWZ+Eph7D+ILgHe3Hr8beGH/IY6WZjO5bfo+brj1ILdN30ezmWWHJEmS9BD+ZimHy11FK+RS0sz8TEQ8Dbgc2B0Rfw00O97fscxRrs/Mu1vfvTsiFuwLMSK2A9sBNm7cuOzYq6jZTK6/+R6u3LWHmWPN4/3LbNuywaaER9A45qjGizmqqjNHq8vfLLOGnaMudw1CUWcMAU4HvguYZrYhms5hYDLz6sycysypycnJQU5qaPYeOnp8QweYOdbkyl172HvoaMmRqRfjmKMaL+aoqs4crS5/s8wado663DUIhRSGEXE58E+t4emZ+UeZ+e720MMo90fEma1xnwkcKCLOUbH/8MzxDb1t5liTA0dmSopIkiTpofzNUg6XuwahqDOGFzJbEF6VmUVc4PwR4JWtx68EPlzAOEfG+jUTTKw4cdVMrGiwbvVESRFJkiQ9lL9ZyuFy1yAUUhhm5sszs6ezehFxLXAD8LiI2BcRrwZ+HXhORHwReE7reW1sWruSnZdsPb7Bt68b37R2ZcmRSZIkfYu/WcrhctcgFNWP4YIi4sbMPH+h9zPz0gXeumhAIVVeoxFs27KBc3dcyIEjM6xbPcGmtSu9mViSJFWKv1nK4XLXIAy8MOxWFGphjUaweXIVmydXlR2KJEnSgvzNUg6Xu4pWZKukx0XE2oh4UUQ8ZRDjlyRJkiQVp6hWSf8yIs5rPT4TuAn4ceC9EXFFEdOQJEmSJA1GUWcMH5uZN7Uevwr4WGb+IPA0ZgtESZIkSVJFFVUYHut4fBFwHUBmHgGa835DkiRJklQJRTU+c2dEvB7YB5wPXA8QEacAKwqahiRJkiRpAIo6Y/hqYAvwY8BLM/PrrdcvAP6ooGlIkiRJkgagqDOGh4E3ztPJ/c3Mdl4vSZIkSaqoos4YvgV45jyvPwf4XwVNQ5IkSZI0AEUVhs/MzA/NfTEz/wR4VkHTkCRJkiQNQFGFYQxhGpIkSZKkASiqaDsQEU+d+2JEfBcwXdA0JEmSJEkDUFTjM/8PsCsirgE+23ptCvhR4GW9jjQi3gD8BLNnJN+Rmb/TZ5ySJEmSpDkKOWOYmf8EPI3ZAu7HWkMAT8vMz/Qyzog4j9mi8KnAk4CLI+KcIuKVJEmSJH1LUWcMycz9wJuKGh/weODTmXk/QER8AngR8JsFTkOSJEmSaq+QwjAivgDkfG8BmZlP7GG0NwFvjoi1wAPA84DdvUcpSZIkSZpPUWcMLy5oPMdl5i0R8RvAx4D7gM8BD879XERsB7YDbNy4segwpL6Zo6o6c1RVZ46q6sxRjYPInO9EX/VExP8A9mXm7y/0mampqdy925OKGrpu3bWcwBxVScxRVZ05qqozRzUKlpyn8ynqUtIjnHgpabSety8lXdPjeNdl5oGI2Ai8GHh638FKkiRJkk5Q1KWkHwc2AB8C/iwz7yhovB9s3WN4DHhtZn6toPFKkiRJkloKKQwz84UR8Qhmz+q9IyImgPcxWyR+tY/xXlhEfJIkSZKkhRXSjyFAZt6bmX8EPBe4CvhVZvszlCRJkiRVWGH9GEbEM4BLgQuBfwBelJmfKmr8kiRJkqTBKKrxmb3A14E/Y7ap3gdbr58PkJk3FjEdSZIkSVLxijpjuJfZVkh/APh+TmwqNYHvLWg6kiRJkqSCFdX4zLOLGI8kSZIkafgKa3xmIRGxYdDTkCRJkiT1buCFIfDOIUxDkiRJktSjwlolXUhm/udBT6Mums1k76Gj7D88w/o1E2xau5JGIxb/oiRJ0pgZp99F4zQvGl1FtUp6erf3++nkXrOazeT6m+/hyl17mDnWZGJFg52XbGXblg3uOCRJUq2M0++icZoXjbaiLiX9LLC79feujsft19WnvYeOHt9hAMwca3Llrj3sPXS05MgkSZKGa5x+F43TvGi0FdUq6WPbjyPiXzLzyUWMt87mXlKw//DM8R1G28yxJgeOzLB5clVJUUqS9FBeFleOOi33cfpdVIV5qVPuaGGDuMcwBzDOWpnvkoJ3vGKKiRWNE3YcEysarFs9UWKkkiSdyMviylG35b5+zcTY/C4qe17qljta2DBaJdUyzXdJwS99+Av8xg89kYkVs6usvdFuWruyzFAlSTqBl8WVo27LfdPaley8ZOtY/C4qe17qljtaWFGNz1zZ8XTdnOdk5s4ex/vTwGuYPQv5BeBVmTnTc6AjYr5LCm4/9ABnPXKC63ZcyIEjM6xb7Wl+SVL1VOGyuDqq23JvNIJtWzZw7hj8Lip7XuqWO1pYUZeSru54/I45z3sSEWcBO4AnZOYDEbELeBlwTb/jrrqFLik4feXD2Ty5yo1UklRZZV8WV1d1XO6NRozN76Iy56WOuaP5FXIpaWb+Srehj1GfDJwSEScDpzLb4unYK/uSAkmSeuUxrBwud/XK3FFbZPbfVkxEvKXb+5m5o8fxvgF4M/AA8NHMfPk8n9kObAfYuHHjU26//fZeJlU57dahRv3yiJroumLGNUc1UsxRDVUPxzBztAD+dhiosc5Rc2ds9LXSiioMX9nx9FeAN3W+n5nv7mGcpwEfBF4KfB14P/CBzPzjhb4zNTWVu3fbbaKGbskboTmqkpijqjpzVFVnjmoU9FUYFtWP4fHCLyKu6KUQnMf3AV/OzOnWeD8EPANYsDCUJEmSJC1flfsxvAO4ICJOZfZS0ouAsfr3i52JSpKkceZvnf65DDUsgygMC5GZn4mIDwA3Ag8C/wJcXW5UxbEzUUmSNM78rdM/l6GGqZBWSSPiSEQcjojDwBPbj9uv9zrezHxTZp6bmedl5isy8xtFxFsFdiYqSZLGmb91+ucy1DAV1V3F6sxc0xpO7ni8OjPXFDGNcdOtM1FJkqRR52+d/rkMNUyFFIZavnZnop3sTFSSJI0Lf+v0z2WoYbIwLImdiUqSpHHmb53+uQw1TJVtfGbcNRrBti0bOHfHhXYmKkmSxo6/dfrnMtQwWRiWqNEINk+uYvPkqrJDkSRJKpy/dfrnMtSweCmpJEmSJNWchaEkSZIk1ZyFoSRJkiTVnIWhVEFnnb2RiKjEcNbZG8teHJIkSRowG5+RKuiufXfy0rf/Y9lhAPC+y55RdgiSJEkaMM8YSpIkSVLNWRhKkiRJUs1VtjCMiMdFxJ6O4XBEXFF2XJIkSZI0bip7j2Fm/huwFSAiTgK+Avx5qUFJkiRJ0hiq7BnDOS4Cbs3M28sORJIkSZLGzagUhi8Dri07CEmSJEkaR5UvDCPiYcDzgfcv8P72iNgdEbunp6eHG5y0BOaoqs4cVdWZo6o6c1TjoPKFIfBc4MbM3D/fm5l5dWZOZebU5OTkkEOTFmeOqurMUVWdOaqqM0c1DkahMLwULyOVJEmSpIGpbKukABFxKvAc4LKyY6mbZjPZe+go+w/PsH7NBJvWrqTRiLLDkiRVhMeJ0eG6Ujfmh9oqXRhm5v3A2rLjqJtmM7n+5nu4ctceZo41mVjRYOclW9m2ZYM7CkmSx4kR4rpSN+aHOo3CpaQasr2Hjh7fQQDMHGty5a497D10tOTIJElV4HFidLiu1I35oU4WhnqI/Ydnju8g2maONTlwZKakiCRJVeJxYnS4rtSN+aFOFoZ6iPVrJphYcWJqTKxosG71REkRSZKqxOPE6HBdqRvzQ50sDPUQm9auZOclW4/vKNrXm29au7LkyCRJVeBxYnS4rtSN+aFOlW58RuVoNIJtWzZw7o4LOXBkhnWrbaFKkvQtHidGh+tK3Zgf6mRhqHk1GsHmyVVsnlxVdigqW+NkIso/QJy04uH8x7FvlB1GZeIAeNSjz+Yrd95RdhiqKY8To8N1pW7MD7VZGErqrvkgL337P5YdBe+77BnGMcf7LntG2SFIkqQx4T2GkiRJklRzFoaSJEmSVHMWhpIkSZJUcxaGkiRJklRzkZllx1CYiJgGbi85jDOAgyXH0I3x9We++A5m5ralfLkiOTpX1Zd5m3H2bhA5WsX5HLS6zfMw59ccXZ5xnbcqz1cvOVrl+TG25atqXPCt2Jacp/MZq8KwCiJid2ZOlR3HQoyvP1WPrxejMk/GWS11mc9OdZvnUZ/fUY+/m3Gdt3GbryrPj7EtX1XjguJi81JSSZIkSao5C0NJkiRJqjkLw+JdXXYAizC+/lQ9vl6MyjwZZ7XUZT471W2eR31+Rz3+bsZ13sZtvqo8P8a2fFWNCwqKzXsMJUmSJKnmPGMoSZIkSTVnYShJkiRJNWdhKEmSJEk1N1aF4bZt2xJwcBj2sGTmqENJw5KZow4lDUtmjjqUNCyZOepQ4tCXsSoMDx48WHYIUlfmqKrOHFXVmaOqOnNUo2qsCkNJkiRJ0vJZGEqSJElSzVkYSpIkSVLNWRhKkiRJUs1ZGEqSJElSzZ1cdgCaX7OZ7D10lP2HZ1i/ZoJNa1fSaETZYWlMmW+SNPrcl6tX5o7AwrCSms3k+pvv4cpde5g51mRiRYOdl2xl25YNbqQqnPkmSaPPfbl6Ze6ozUtJK2jvoaPHN06AmWNNrty1h72HjpYcmcaR+SZJo899uXpl7qjNwrCC9h+eOb5xts0ca3LgyExJEWmcmW+SNPrcl6tX5o7aLAwraP2aCSZWnLhqJlY0WLd6oqSINM7MN0kafe7L1StzR20WhhW0ae1Kdl6y9fhG2r7We9PalSVHpnFkvknS6HNfrl6ZO2qz8ZkKajSCbVs2cO6OCzlwZIZ1q20dSoNjvknS6HNfrl6ZO2qzMKyoRiPYPLmKzZOryg5FNWC+SdLoc1+uXpk7AgtDLcD+bMrhcpckFc1ji7oxP9RmYaiHsD+bcrjcJUlF89iibswPdbLxGT2E/dmUw+UuSSqaxxZ1Y36ok4WhHsL+bMrhcpckFc1ji7oxP9TJwlAPYX825XC5S5KK5rFF3Zgf6mRhqIewP5tyuNwlSUXz2KJuzA91svEZPcSg+rOx1avu7EdIklS0pRxbPD7XV6MRfP/j1/O+7Rdw970znPmIU9hy5hrXf01ZGGpeRfdnY6tXS2M/QpKkonU7tnh8rrdmM/noLftd/wK8lFRDYqtXkiRVj8fnenP9q1PphWFEnB0Rfx8Rt0TEzRHxhtbrp0fExyLii62/p5Udq3pnq1eSJFWPx+d6c/2rU+mFIfAg8DOZ+XjgAuC1EfEE4OeAj2fmOcDHW881omz1SpKk6vH4XG+uf3UqvTDMzLsz88bW4yPALcBZwAuAd7c+9m7gheVEqCLY6pUkSdXj8bneXP/qFJlZdgzHRcQm4JPAecAdmfnIjve+lpkPuZw0IrYD2wE2btz4lNtvv304wWrZ2q2ejWGLm11nwhxVBZijqjpztERjfHwu0tjmqOt/rPS14ipTGEbEKuATwJsz80MR8fWlFIadpqamcvfu3YMOVZpryRuhOaqSmKOqOnNUVWeOahT0VRiWfikpQESsAD4I/Elmfqj18v6IOLP1/pnAgbLikyRJkqRxVnphGBEBvBO4JTN3drz1EeCVrcevBD487NgkSZIkqQ6q0MH9dwOvAL4QEXtar/0C8OvAroh4NXAH8JKS4pMkSZKksVZ6YZiZ/8DC18NeNMxYJEmSJKmOSr+UVJIkSZJULgtDSZIkSao5C0NJkiRJqjkLQ0mSJEmqOQtDSZIkSao5C0NJkiRJqjkLQ0mSJEmqOQtDSZIkSao5C0NJkiRJqjkLQ0mSJEmqOQtDSZIkSaq5QgrDiHhcRPxtRNwSETsjYlXHe58oYhqSJEmSpMEo6ozh1cBVwHOAw8A/RMSjW++tKWgakiRJkqQBOLmg8TwiMz/QevzLEfFPwN9FxEuALGgakiRJkqQBKKowPCkiVmXmfQCZeV1EHAQ+CDyioGlIkiRJkgagqEtJfwd4UucLmflPwHOBvy1oGpIkSZKkASjkjGFmvjMiVkXEucDtmflA6/UvApcWMQ1JkiRJ0mAU1Srpy4G9wPuBvRHxA0WMV5IkSZI0eEVdSvrzwNbM/E7g2cAbCxqvJEmSJGnAimp85puZuQ8gM2+JiFMKGq8qrNlM9h46yv7DM6xfM8GmtStpNKLssCRJUkE81o8O15X6VVRh+KiI+B8LPc/MXyhoOqqIZjO5/uZ7uHLXHmaONZlY0WDnJVvZtmWDOyFJksaAx/rR4bpSEYq6lPTXgK90DHOfq4tmM7lt+j5uuPUgt03fR7NZ/a4f9x46enznAzBzrMmVu/aw99DRkiNTXY3idiRJyzXMfZ3H+tGx3HXlMVPzKapV0t/r9bsR8S7gYuBAZp7Xeu2XgZ8Aplsf+4XMvK7fOKtoVP/Ds//wzPGdT9vMsSYHjsyweXJVSVGprkZ1O5Kk5Rj2vs5j/ehYzrrymKmFFHXGcEER8SOLfOQaYNs8r/+vzNzaGsayKITR/W/c+jUTTKw4MX0mVjRYt3qipIhUZ6O6HUnScgx7X+exfnQsZ115zNRCBl4YAmd0ezMzPwl8dQhxVFK3//BU2aa1K9l5ydbjO6H2f5s2rV1ZcmSqo1HdjiRpOYa9r/NYPzqWs648ZmohRTU+s6DM/J0ev/q6iPhRYDfwM5n5tfk+FBHbge0AGzdu7HFS5Wn/h6dzAx2F/8Y1GsG2LRs4d8eFHDgyw7rVtn61kFHP0VEwqttRVZijqjpzdNaw93Ue65eu7BxdzrrymKmFFNXB/VMi4jMRcTAi/j4ivqPPUf4B8G3AVuBu4LcX+mBmXp2ZU5k5NTk52edkh2+U/xvXaASbJ1dxweYz2Dy5ygPFAkY9R0fBKG9HVWCOqurM0Vll7Os81i9NFXJ0qevKY6YWUtQZwz9gtiXSTwLPB34HeF6vI8vM/e3HEfEO4C/7DbCq/G+c1D+3I0l14L5ORTCPtJCiCsOTM/N/tx6/NyJ+up+RRcSZmXl36+mLgJv6iq7i2v/hsYUvqXduR5LqwH2dimAeaT5FFYaPiIjOM4RrOp93a1U0Iq4Fng2cERH7gDcBz46IrUACe4HLCopTkiRJkjRHUYXhPwGv6Hj+zx3PE1iwMMzMS+d5+Z0FxVWIZjPZe+go+w/PsH6Np9slSdLg+ftDRTCPtFRFdXA/X3E3FuwEVJIkDZu/P1QE80jLUUhhGBE/1e39zPz9IqZThoU6AT13x4Vely1JkgbC3x8qgnmk5Siqg/u3Aa8BNgGPBs6eM4wsOwGVJEnD5u8PFcE80nIUdY/hdwMvBX4A+Afg2sz8h4LGXSo7AZUkScPm7w8VwTzSchRyxjAzb8jMK/5/9u4/Pq7yvPP+9xpbtixZNrYsy8a2EEoUDAZCqEoIwWliF+pQEvLkByRP86OpU6fdJKZLtgvtJpsn224XmufhWZymTZyShNA0Ma9CAmQpTRaSEsqPYFJ+OUAMxjYGIcvCsWyZsWXNtX9oRh7JM9Jo5p45Z2Y+79drXp4ZzZxzj3zNfe5L59zXrdEF6W+V9FEze8LMfjfE9qPEIqAAAKDSGH8gBOIIhVN8pAAAIABJREFU0xHqjGHGPEmnSjpF0n5JBwJvv+JYBBQAAFQa4w+EQBxhOkIVn/mQpA9KapN0m6T17r4nxLbjgEVAAQBApTH+QAjEEQoV6ozhdyQ9IWm7pDdLOs/s+F8i3P3yQPsBAAAAAAQWKjF8Z6DtAAAAAAAqLFRi+IikVnffnv2kmb1BUn+gfQAAAAAAyiDUOoabJHXkeP4N6Z/VvVTKtaP/kB58fp929B9SKuVRNwkAAESM8QFCIp5QilBnDM919w9PfNLdf2hm1wbaR9VKpVx3b3tFV93ymJLDqbFSwetWLaEqFAAAdYrxAUIinlCqUGcMZ0zys4ZA+6haOweGxr6kkpQcTumqWx7TzoGhiFsGAACiwvgAIRFPKFWoxPAFM/vtiU+a2VpJuwLto2r1DSbHvqQZyeGU9h5MRtQiAAAQNcYHCIl4QqlCXUp6laQ7zezHkh5NP9cjaa2kdwfaR9Vqn9eoxobEuC9rY0NCi1saI2wVAACIEuMDhEQ8oVRBzhi6+y8lnSXpcUnnpG+PS3pj+md1rbO1Wddffo4aG0Z/3ZlrvjtbmyNuGQAAiArjA4REPKFUoc4YStLbNDrX8BZ3/9eA2616iYRp3aolWrlxtfYeTGpxS6M6W5uZCAwAQB1jfICQiCeUKkhiaGY3SDpP0kOSPmFm33X360Jsu1YkEqautrnqapsbdVMwhVTKtXNgSH2DSbXPo1MFAJRmsuMK4wOElEjY2BnCvsHRuYWMY1CoUGcM10o6x92PmdlcSf8qqaoTQ5KD+kSpZwDAZKY7PuC4gnLJFYuSiDcULVRieNTdj0mSux8ys9hH3mQdO514/cpX6nnlxtX8NRcA6ly+8cHFp7dr9/7DOccUHFdQDhNj8ZTWOfqLy87S7JkJ4g1FC5UYnmZmP0/ft6zHJsnd/bxA+wliqsSPTrx+TVbqmf97AKhvucYH1939tIZHUrr61idyjik4rqAcsmNx6fxGXdHToQ03b9UnVncRbyhaqHUMz5X0kfTtw1mPP5z+Ny8z+4aZ7TWzp7KeW2hmPzaz7el/FwRqp6SpFwBlHZj6lSn1nI1SzwAAKff44NKzl40lhdKJYwqOKyiH7Fh877nLtene7WOPiTcUK9RyFc9Odpvi7d+StG7Cc9dIusfduyXdk34czFSJH514/aLUMwAgn1zjgxkJTTqm4LiCcsiORbPjMXjro3u0cU038YaihFyuIicz+7K7fybfz939PjPrnPD0ZZLenr5/k6SfSro6VJumWgA004lPvNSUL1Xto9QzACCfXOOD3zxl4aRjCo4rKIfsWJQ0FoO9B5K6+aFd2vC2Lr1pxUk6pbWZeEPByp4YSvrHIt7T7u69kuTuvWa2OGSDpkr86MTrG6XDAQC55BofdCxomvKPyRxXEFp2LL46dETdi+eOXdK8//BRrVwyT7/1hsWMXTEt5u5hNmS2UFKHpB3uPjjN93ZK+qG7n5l+/Gt3Pynr5/vdPec8QzPbIGmDJHV0dPzGrl27CtpnpiopiR8CmDRwio1RICBiFHFX1THKmKIuxDpGiUGklfSfHiQxNLOPS/prSTs1mhyud/cfTuP9nRqfGD4r6e3ps4VLJf3U3U+bajs9PT2+devW6X8AoDQFfwmJUUSEGEXcEaOIO2IU1aCkxDBUVdL/JOlMd/9NSW+V9F9K3N4dkj6Wvv8xSbeXuL2akUq5dvQf0oPP79OO/kNKpcKc8QUAABxnUV2IV4QUao7hEXfvkyR3f87MZhX6RjP7rkYLzSwysz2SviDpWkm3mNl6SbslfSBQO6vaVOsvAgCA4nGcRTUhXhFaqMRwuZldn/V4RfZjd78q3xvd/UN5frQ2UNtqRr71F1duXM2EdgAASsRxFtWEeEVooRLDP5viMQKYbP1FOgAAAErDcRbVhHhFaEESQ3e/McR2MLmp1l8EAADF4ziLakK8IrQgxWfM7LbJbiH2gePrLzY2jP635VorCQAqYdmKDplZsNvMWY1Bt7dsRUfUvyJUIY6zqCbEK0ILdSnp2zW6VMV3JT2qEkulIrdcC+uyTg2AKLy850Vd8bUHgm1vyycvCL49YLo4zqKaEK8ILVRi2C7pdyR9KH27Q9J33f3ZQNtHWiJh6mqby7XjAACUAcdZVBPiFSEFuZTU3Yfd/Yfu/nsaXcdwt6T7zew/hNh+tWFNGQAA4o/jNWodMY7pCHXGUGbWIOmdGj1j+AZJfyvpzlDbrxasKQMAQPxxvEatI8YxXaGKz9wo6eeSLpB0nbv/hrt/wd1fDLH9apJvTZmdA0MRtwwAAGRwvEatI8YxXaHOGH5c0qCkT0raYDb2VwiT5O6+MNB+Yi/qNWVSKdfOgSH1DSbVPo9JyAAAZGQfI18bHmENONS0QsakjBuRLVRi2BBoO1UvyjVluGQAAIDcJh4jr1z7etaAQ02bakzKuBETBbmUVNI5kn7b3Ueyb5LWSTo70D6qQpRrynDJAAAAuU08Rt6ydY+uXNvNGnCoWVONSRk3YqJQZwy/JOkTOZ7fLunvJK0NtJ+SVOJ0eZRrykR9GSsAAHGTOfb/qu/guGNk74Gkvv3gLt308fPkctaAQ82Zakyab9zYN8i4sV6FSgzb3H3HxCfd/Vdm1hZoHyWp5OnyqNaUifIyVgAA4ib72P+J1V0nHCP3Hz6qtpbZDIJRsyYbk+YbNw6PuFIp548kdSjUpaRzJvlZU6B9lKQeTpdHeRkrAABxk33sv/XRPdq4hktHgYzO1mZd976zx30nNq7p1udvf7KmxscoXKgzhvea2Rfd/QvZT5rZf5X000D7KEk9XGYZ5WWsAADETfaxv/dAUjc/tEvrL+zS2cvmqbu9hWMk6loiYTr5pEatv7BLZpK7dPNDu9R7IFlT42MULlRi+FlJ3zCzX0n69/Rz50h6UqNLWUSuXi6zjOoyVgAA4mbisb/3QFI33r9Dd21czXESkNTaPFs33r+j5sfHKEyQS0nd/aC7f0DSpZK+l769y93f7+4HQ+yjVFxmCQBAfeHYD0yO7wiyhTpjKGm02IykX4XcZijlusyShUEBAIivM5a26KaPn6fDR4+pY2GzTl3EcRrImDg+bpvbqBkJ6eEXBhjX1qGgiWEuZvZzdz+v3PspROjLLFkYFACAeMp3jD51EWdCgGyZ8XFnazPj2joXqirpZM6vwD4iUQ+VTgEAqEYco4Hp4TuDIImhmf0o38/cPZXvZ9VuskqnAAAgOhyjgenhO4NgC9wH2k4kip0nWC+VTgEAqDaLWzhGA9Mx2biWmhr1IVRiON/M3pvvh+5+WzEbNbOdkg5KGpF0zN17imtefqXME8xUcpr4Xio5AQAQjVTKtfvVIT3zyqCuXNutG+7ZzjEaKEC+cW3HgibmHqo+Ck4GSww1ulRFrt+OSyoqMUx7h7vvK+H9k8p3PfXKAtY4ylfpVJJ29B+q6cABACBuMn/sfeaVQW2+b4cWNM0aW7w7YaMVSjkeA7nlG9dOd6xciwlUvRScDJUY7nL3Pwi0rYrIBO2v+g7mvZ66kOqlEyud1kvgAAAQN5kB7J+sfYOSwyn1HkjqKz95buznb+lqVeciFrYH8slVwX+yuYcTx8r5xsEXn96u3fsPV22yWMqJpGoSqippuf5nXdKPzOxRM9sQaqOZoL1k08/01MuDY4t6ZpQyB4GKTgAARKNvMKkFTbO06uR5OY/tTbNmRNQyoHpl5h5myzdWzjcOfmDHgC7Z9DN96OsP65JNP9Pd215RKuUVaX8I+ZLjvsHaKswTKjH8cKDtTPRWdz9X0jslfcrM3jbxBWa2wcy2mtnW/v7+gjaaHbS3PrpHG9d0jwV8qXMQqOiEiYqJUaCSiFHEXaExurilUR/oWa6new+ccGzfuKZbwyM1WygdEavlfjQz97CQsXK+cfDWXa9W9UmTfMnx8IhXVYI7lVCXkj5kZrl+KybJ3X1eMRt195fT/+41s+9LOk/SfRNes1nSZknq6ekp6H8mO2h7DyR180O7tP7CLp29bJ6621tKOr1NpVJMVEyMApVEjCLuCo3RGQmpY2GTdg4c1p2PvzQ2v9Bd2rJ1t9aduaRibUZ9qeV+NN/cw1xj5Xzj4Il/k5nOtK046Gxt1nXvO1tX3/rE2CWyG9d06/O3P6lv/v55VfM5phIkMXT3lhDbyWZmzZIS7n4wff9iSf8txLYnBm3vgaRuvH+H7iriOuGJE2w7FjRRqRQAgAj0HkiqbzCpOx9/SVf0dGjTvccrkl73vrM5FgNFyjX3MJdclU2ve9/Zuv7Hz4573cSTJnEvWJNImE4+qXHcH5tufmjXWJ8jKbZtn45QZwzLoV3S981MGm3nP7r73SE2HGqZickm2N5VwF9VAABAOItbGvWTZ/r0R297vb5633Naf2GXZiSkc1acpAu7FnEsBsos19nFjgVNapiRyDvurpbCja3Ns3Xj/TtOOBs6POK6ZNPPYt32QsU2MXT3HZLeWI5tT+eU+GTyTbDNnHmsldPKAABUgxkJaf2Fr9O1dz+tS89eJjNpJCV98c5tNXW5FxBnuc4uTjburpaKn/nOhn7+9idj3/ZCxTYxLLdCT4lPZjrlewEAQHn1Hkhq+95D2jXw2rhlKiRxbAYiNNm4u1rG07lOLA0MHdGugdfGvS6ObS9U3SaGIVBoBgCA+Gif16hZM4xjM1BFyjGeLtecxVwJ7lRtj/v8yWyhlquoS9Mp3xtCKuXa0X9IDz6/Tzv6D9VUeVwAAEq1fP4cndrWrM9fesa4Y/P/9wGKwAFxNZ3xdCFj4ez1ysu9buJUba9kW0LgjGEJQs1VLES1TMwFACAqv+o/qB39Q/reI7vHCs+cvmSeOhfN4VgJxFSh4+lCx8KVnLM4VdurZf5kBolhiULMVSxEtQUWAACVtv/wsG64Z3SJiswcw8aGhL7+0Z6IWwZgMoWMpwsdC1d6zmItzJ/M4FLSKjFZYAEAACk5PJLzWJkcHomoRQBCKXQsnJmzmC3fnMVyT9OaTlvigMSwSlRbYAEAUGmdrc05j5XMLwSqX6Fj4ULnLFZi/l+l65GUiktJq0SutVPiHFgAAFRawwzTVRe9Qdf/+Fdjx8qrLnqDGmYwvxCodoWOhQuds1iJaVqVrEcSAolhlai2wAIAoNJ6DyT1zX/bqfUXdslMcpe++W87dfby+epcFL/5PAAKN52xcCFzFis1/29iWzKXr8Zx+QoSwypSqUI3AABUo8Utjdp/+Oi4xe0bGxJqm8u0C6AWhBwLR7EeedxXGWCOIQAAqAkzEtKVa7vHzee5cm23ZjDaATBBFPP/8l2+unNgqGz7nA7OGAIAgJrQeyCpbz+4a9ylpN9+cJfe1HESl5ICGCeKaVpxX76CxBAAUHsSM2UW5uA+o2G2RoaPBNmWJJ28fIVeenF3sO3huPZ5uS8lpYI3gFwqPU0ristXp4PEEABQe1LHdMXXHgiyqS2fvCDYtjLbQ3lQwRtAnMW9jyIxBAAANSGRMF18eru2bDhfvQeSWjq/UauWzo9FUQcAkKQzlrbopo+fp8NHj6ljYbNOXURVUgAAgKBSKdePnu6LbcU/APUrX0XSUxfF42yhRFVSAABQI+Je8Q9A/aqG/onEEAAA1ITJKv4BQJSqoX8iMQQAoJLSFVND3Zat6AjWtGUrOmLbtkJkKv5li1PFPwD1qxr6J+YYAgBQSQErpkphq5y+vOfF2LatEHGv+AegdqVSrp0DQ+obTKp93olrIlZD/0RiCAAAasasmaYNb+tSyqWEjT4GgHLKV1gmu/BVImFat2qJVm5crb0Hk1rccmLyGDUSQwAAUBN2Dgzp0//47ycsHn3XxtUVW8AaQO3Kd1YwX2GZlRP6nkTC1NU2N7b9UaznGJrZOjN71syeM7Nrom4PAACIr3zFHfoG41PcAUB1ypwVvGTTz/Shrz+sSzb9THdve0WplFdFYZlCxPaMoZnNkPQVSRdJ2iPpETO7w91/GW3LAABAHDXNmqnGhsQJZwybZs2IsFUA4ixzFnBg6IhmzUjo8NERLZ3fqJGUtPfg6JnBjgVN2tZ7IO9ZwcUtjTn7nlIKy0w1Z7EcYpsYSjpP0nPuvkOSzOx7ki6TRGIIAABOkBw+po1rurXp3u1j83w2rulWcngk6qYBiKHMWcDr7n5aV/R0aNO927WgaZY++pZTdMM9x/uRv3zPmXrlQP4rEoaOHtOVa7vHvaeUwjKFzFkshzgnhsskvZj1eI+kN0fUFgAAEHNmpi1bd2v9hV0yk9ylLVt3q6dzQdRNAxBDmbmB6y/sGvuD0nvPXT6W4Emjyd/nfvCUvvT+N+a9IuHj33pEC5pmjfU9CZPOWNpSdBJX6JzF0OKcGOb6TfoJLzLbIGmDJHV0VHa9JKAQxCjijhhF3BUao/sPD4/91T/7jOH+w8OVairqFP1odcrMDTTTWBKWfT8jOZzSS78+fMIVCddffo6OjqSUHE6p90BSX/nJc2PvueB1repcVFwSN9mcxXpNDPdIWpH1eLmklye+yN03S9osST09PSckjkDUiFHEHTGKuCs0Rhc0NeQ8Y/il97+xYm1FfaIfrU7Zi85nnw3MdWbwYHJEt/1ij9Zf2KUZCWntysU6a9lJ2jkwFHx+YaZdIbdZiDhXJX1EUreZnWpmsyR9UNIdEbcJAADE1JlLWvSpt3frxvt36G/ufU433r9Dn3p7t85c0hJ10wDEUGbR+Tsff0kb13SrsSGhWx/doyvXdo9LGP/yPWfqh0+8pN4DSd14/w6tXDJPZy07SYmEjW0j+/WlLlxfjm0WIrZnDN39mJl9WtK/SJoh6Rvuvi3iZgEAgJhqmjNLl57Zrs5FTeobPKL2ebN15pIWNc2ZFXXTAMTQ2KLzS1r06tARbdlw/lhV0ovPWKL+Q6ML0XcsaNK5HQtyLkxfjoXry7HNQsQ2MZQkd79L0l1RtwMAAFSHpjmzdN6prVE3A0CVmGzR+dctPv7cZAvTl2Ph+nJsc8p9VmxPAAAAAIBYIjEEAAAAgDpHYggAAAAAdY7EEAAAAADqHIkhAAAAANQ5c6+dNTjNrF/SroibsUjSvojbMBnaV5pc7dvn7usKeXNMYnSiuP/OM2hn8coRo3H8nOVWb5+5kp+XGJ2eWv1scf5cxcRonD8PbZu+uLZLOt62guM0l5pKDOPAzLa6e0/U7ciH9pUm7u0rRrV8JtoZL/XyObPV22eu9s9b7e2fTK1+tlr7XHH+PLRt+uLaLilc27iUFAAAAADqHIkhAAAAANQ5EsPwNkfdgCnQvtLEvX3FqJbPRDvjpV4+Z7Z6+8zV/nmrvf2TqdXPVmufK86fh7ZNX1zbJQVqG3MMAQAAAKDOccYQAAAAAOociSEAAAAA1DkSQwAAAACoczWVGK5bt84lceNW6VvBiFFuEd0KRoxyi+hWMGKUW0S3ghGj3CK8laSmEsN9+/ZF3QRgUsQo4o4YRdwRo4g7YhTVqqYSQwAAAADA9JEYAgAAAECdIzEEAAAAgDpHYggAAAAAdY7EEAAAAADqHIkhAACoOctWdMjMgt2WreiI+iOhRqRSrh39h/Tg8/u0o/+QUqmSVxkAgpgZdQMkycx2SjooaUTSMXfvMbOFkrZI6pS0U9Ll7r4/qjYCAIDq8fKeF3XF1x4Itr0tn7wg2LZQv1Ip193bXtFVtzym5HBKjQ0JXX/5OVq3aokSCYu6eahzcTpj+A53P8fde9KPr5F0j7t3S7on/RgAAACoSjsHhsaSQklKDqd01S2PaefAUMQtA+KVGE50maSb0vdvkvSeCNsCAAAAlKRvMDmWFGYkh1PaezAZUYuA4+KSGLqkH5nZo2a2If1cu7v3SlL638WRtQ4AAAAoUfu8RjU2jB9+NzYktLilMaIWAcfFJTF8q7ufK+mdkj5lZm8r9I1mtsHMtprZ1v7+/vK1ECgSMYq4I0YRd8Qo4q7QGO1sbdb1l58zlhxm5hh2tjZXqqlAXrEoPuPuL6f/3Wtm35d0nqQ+M1vq7r1mtlTS3jzv3SxpsyT19PRQ1gmxQ4wi7ohRxB0xirgrNEYTCdO6VUu0cuNq7T2Y1OKWRnW2NlN4BrEQ+RlDM2s2s5bMfUkXS3pK0h2SPpZ+2cck3R5NC8uPssUAAAD1IZEwdbXN1XmdrZKkh18YYPyHWIjDGcN2Sd83M2m0Pf/o7neb2SOSbjGz9ZJ2S/pAhG0sG8oWAwAA1BfGf4ijyM8YuvsOd39j+rbK3f97+vkBd1/r7t3pf1+Nuq3lQNliAACA+sL4D3EUeWJY7yhbDAAAUF8Y/yGOSAwjRtliAACA+sL4D3FEYhgxyhYDAADUF8Z/iKM4FJ+pa5QtBgAAqC+M/xBHJIYxkClb3NU2N+qmAAAAoAIY/yFuSAyrSCrl2jkwpL7BpNrn8ZcllAdxBgBAZXHsRRyQGFYJ1rtBJRBnAABUFsdexAXFZ6oE692gEogzAAAqi2Mv4oLEsEqw3g0qgTgDAKCyOPYiLkgMqwTr3aASiDMAACqLYy/igsSwSrDeDSqBOAMAoLI49iIuKD5TJVjvBpVAnAEAUFkcexEXJIZVhPVuUAnEGQAAlcWxF3FAYliDWAsHAACgujGeQ6WRGNYY1sIBAACoboznEAWKz9QY1sIBAACoboznEAUSwxrDWjgAAADVjfEcokBiWGNYCwcAAKC6MZ5DFEgMawxr4QAAAFQ3xnOIQiyKz5jZDElbJb3k7pea2UJJWyR1Stop6XJ33x9dC6sHa+EAAABUN8ZziEJczhheKenprMfXSLrH3bsl3ZN+jAJl1sI5v2uRutrm0okAAABUGcZzqLTIE0MzWy7pdyX9fdbTl0m6KX3/JknvqXS7alkq5drRf0gPPr9PO/oPKZXyqJsEYBr4DgNAfaHfRyXE4VLS/ynpP0tqyXqu3d17Jcnde81scSQtq0GsiwNUN77DAFBf6PdRKZGeMTSzSyXtdfdHS9jGBjPbamZb+/v7A7auNrEuTuURowipHN9hYhRxR4wi7soZo4zdUClRX0r6VknvNrOdkr4naY2Z/YOkPjNbKknpf/fm24C7b3b3HnfvaWtrq0Sbqxrr4lQeMYqQyvEdJkYRd8Qo4q6cMcrYDZUSaWLo7n/m7svdvVPSByXd6+4flnSHpI+lX/YxSbdH1MSaw7o4QHXjOwwA9YV+H5US9RnDfK6VdJGZbZd0UfoxAmBdHKC68R0GgPpCv49KCVZ8xsx+S9JyST9x95eznv+wu//DVO93959K+mn6/oCktaHahuNYFweobnyHAaC+0O+jUoIkhmb2RUm/I+kxSX9hZv/D3b+e/vFVkqZMDFE5mXVxutrmRt0UAEXgOwwA9YV+H5UQ6ozheyX9hrsfNbNWSVvMrMvd/0wSf87II5Vy7RwYUt9gUu3z+OsPyoM4AwCgenEcR6WESgxnuvtRafQyUDNbJ+lb6QqjDYH2UVNYkwaVQJwBAFC9OI6jkkIVn3nBzN6aeeDux9LVRV+RdHqgfdQU1qRBJRBnAABUL47jqKRQieEHJT0+8Ul3/0+S3hBoHzWFNWlQCcQZAADVi+M4KilUYjhT0ufM7J/M7AtmNlY/192fD7SPmsKaNKgE4gwAgOrFcRyVFCox/LZG5xLerNElKzYF2m7NYk0aVAJxBgBA9eI4jkoKVXxmhbtfKklmdoekRwNtt2axJg0qgTgDAKB6cRxHJYVKDN3M5uj40hSJ7MfufjjQfmrKZGvSUJoYoVTz2kd8DwAA9S7fcZxjJEILlRgukfS8xq9ZmHnskk4OtJ+6QGligO8BAAD5cIxEOQSZY+juS9z9ZHdfmnXLPCYpnCZKEwN8DwAAyIdjJMohVPEZBERpYoDvAQAA+XCMRDmUPTE0s4fKvY9aQ2ligO8BAAD5cIxEOVTijOHqCuyjplCaGOB7AABAPhwjUQ6his9M5t2Sbq3AfmoGpYkBvgcAAOTDMRLlECQxNLMmSZ+UtEzSne7+r2b2CUlXS9ohEsNpq+YlBoBQ+B4AAJAbx0iEFuqM4T9IOiLpIUn/0cz+VFKrpI+4O3MMAQAAACDGQiWG3e5+liSZ2Vck7ZN0irsfCLR9xBALqwJAZdDfApgK/QRKFSoxHM7ccfdjZraDpLC2sbAqAFQG/S2AqdBPIIRQVUnPNrO96Vu/pLMy981s72RvNLNGM/u5mT1uZtvM7Ivp5xea2Y/NbHv63wWB2ooAWFgVACqD/hbAVOgnEEKoxLBZ0or0bbmkuVn3V0zx3iOS1rj7GyWdI2mdmZ0v6RpJ97h7t6R70o8REyysCgCVQX8LYCr0EwghVGLY4+5H3P2IpEWZ++nHF032Rh91KP2wIX1zSZdJuin9/E2S3hOorQiAhVUBoDLobwFMhX4CIYRKDL+cdf/OCT/7b1O92cxmmNljkvZK+rG7Pyyp3d17JSn97+JAbUUALKwKAJVBfwtgKvQTCCFU8RnLcz/X4xO4+4ikc8zsJEnfN7MzC96x2QZJGySpo6Oj0LehRCysWjhiFHFHjMYb/S0xiviLOkbpJxBCqDOGnud+rsf5N+L+a0k/lbROUp+ZLZWk9L85i9i4+2Z373H3nra2tmk1GqXJLKx6ftcidbXNpfPJgxhF3BGj8Vfv/S0xiriLQ4zWez+B0oU6Y3iqmd2i0bODmftKP+6c7I1m1iZp2N1/bWZzJP22pOsk3SHpY5KuTf97e6C2IiKsrwMA1Ye+G6htfMeRESox/GDW/b+f8LOJjydaKukmM5uh0TOYt7j7D83sQUm3mNl6SbslfSBQWxEB1tcBgOpD3w3UNr7jyBYkMXT3f8l+bGYJSadJ6k1fHjrZe5+Q9KYczw9IWhuifYhevvV1Vm5cra62uRG3DgCQC303UNv4jiNbkDmGZrbJzFal77dI+neNXgr6jJm9P8Q+UN1YXwcAqg99N1Db+I4jW6jiM2vdfVv6/u9LejG9MH2PpD83yJiWAAAgAElEQVQPtA9UMdbXAYDqQ98N1Da+48gWKjE8mnX/Ykm3SpK771EBy1Wg9rG+DgBUH/puoLbxHUe2UMVnBs3styW9JGm1pE9KowvXS5oTaB+oYqyvAwDVh74bqG18x5EtVGL4x5L+VtISSVe7+8vp5y+S9ONA+0AFlaN0cWZ9HSYz50fJaABxk6/vpr8CaosXvPI4alWoqqS/lPT2HM/fLenuEPtA5VC6OBr83gFUC/oroDbwXUa2UFVJv2Rmf511u87M/tTMfjPE9lFZ+UoX7xwYirhltY3fO4BqQX8F1Aa+y8gWqvjMc5Kez7rt0OjZyL8zsz8OtA9UCKWLo8HvHUC1oL8CagPfZWQLdSnp13I9b2abJN0v6e9C7AeVkSldnN1RULq4/Pi9A6gW9FdAbeC7jGyhzhjm5O6ch65ClC6OBr93ANWC/gqoDXyXkS1UVdKczOxDknrLuY9aFWW1N0oXRyPK3zvVBQFMx1T9FX0KUB0y3+XTPrNau18dUtOsmWqfNzvqZiEiQRJDM+uXNLHI7QxJ/ybpj0Lso57EoUIUS0tEI4rfexziDUD1mWwZC/oUoLo823eQ7yyCXUq6XNKKrNtyd29193e7++5A+6gbVIhCJRFvAEKiTwGqC99ZZARJDN39yITb0RDbrVdUiEIlEW8AQqJPAaoL31lklLX4jCSZ2YPl3ketyVSIykaFKJQL8QYgJPoUoLrwnUVG2RNDSW+rwD5qChWiUEnEG4CQ6FOA6sJ3Fhmhis/8s7u/M9fP3H04xD7qCVVBUUnEG4CQ6FOA6sJ3FhmhlqtYEmg7dSlfWW+qgqJSaiHeKI+PWlStcV0LfQpQy3L1LXxnESoxnG9m7873Q3e/I9B+ag5lvYHS8T1CLSKuAZQDfQvyCTXHcL6k90v6QI7b+yd7o5mtMLOfmNnTZrbNzK5MP7/QzH5sZtvT/y4I1NZYoUQwUDq+R6hFxDWAcqBvQT6hzhjucvePFvneY5I+6+6/MLMWSY+a2Y8l/b6ke9z9WjO7RtI1kq4O09z4mKxEMKfzgcLwPUItIq4BlAN9C/IJdcaw6PPO7t7r7r9I3z8o6WlJyyRdJumm9MtukvSeUhsZR5QIBkrH9wi1iLgGUA70LcgnVGL4ycwdMxt3FtLMfrPQjZhZp6Q3SXpYUru790qjyaOkxXnes8HMtprZ1v7+/um3PGKUCK591R6j1YDvUWmI0Xgiro8jRhF31RSj9C3Ix9y99I2Y/cLdz514P9fjSbYxV9K/Svrv7n6bmf3a3U/K+vl+d590nmFPT49v3bq1+A+SR7mrwmW2T4ngqlXwf1a5YhR8j6ZAjMZQIceWOorr4DFqZrriaw+U1KhsWz55gUKMmVC1qrYfzdXXSKqXvqXelPSfGGqOoeW5n+vxiW82a5B0q6TvuPtt6af7zGypu/ea2VJJe8M0dXoqUbmJst5A6fgeoZoUemwhrgGUYrK+hr4FE4W6lNTz3M/1eBwzM0k3Snra3a/P+tEdkj6Wvv8xSbeX2shiULkJABAaxxYAlUBfg+kIdcZwuZldr9Gzg5n7Sj9eNsV73yrpI5KeNLPH0s/9uaRrJd1iZusl7dbo0hcVR+UmAEBoHFsAVAJ9DaYjVGL4Z3nuS6NJXl7ufr/yX266tpRGhZCp3JT9paJyEwCgFBxbAFQCfQ2mI8ilpO5+42S3EPuICpWbAAChcWwBUAn0NZiOIGcMzezryj+X0N39k3l+FnuJhGndqiVauXE1lZsAAEFwbAFQCfQ1mI5Ql5L+7xzPLZN0paQGZa1zWI1CVIUr95IXAIDoTaevp+IogNDy9UH0NShEkMTQ3bdk7pvZKRqdZ7hW0v8r6esh9lHNKrHkBQAgWvT1AKJEH4RShVquQmbWbWbfknS3pK2SznD3L7t7MtQ+qhWlggGg9tHXA4gSfRBKFSQxNLPvSvoXSY9odPmJWyTNMbN5ZjYvxD6q2WSlggEAtYG+HkCU6INQqlBzDFdrtPjMNZKuTj+XOWftkjoC7acqUSoYAGoffT2AKNEHoVShlqtY7u4r0reO9G3scYh9VDNKBQNA7aOvBxAl+iCUKtQZQ0yCUsEAUPvo6wFEiT4IpSp7YmhmP3f388q9n7ijVHD1YGkRAJOZrI+grwcQpUTCxs4Q9g2Ozi1kHINCVeKM4fkV2AcQBKWeAUyGPgJAnNFHoRShqpL+KN/P3D2V72dA3FDqGcBk6CMAxBl9FEoRah3DtkDbASJFqWcAk6GPABBn9FEoRahLSeeb2Xvz/dDdbwu0H6CsKPUMYDL0EQDijD4KpQh1xnC+pEslvSvH7dJA+wDKjlLPACZDHwEgzuijUIpQZwx3ufsfBNoWEBlKPQOYDH0EgDijj0IpQiWGRBtqBuXmAUyGPgJAnNFHoVihEsMPB9pOxbBWHQBgOjhuAIgr+ieEECoxfMjMPMfzJsndfV6+N5rZNzQ6D3Gvu5+Zfm6hpC2SOiXtlHS5u+8P1FbWeAEATAvHDQBxRf+EUIIUn3H3Fnefl+PWMllSmPYtSesmPHeNpHvcvVvSPenHwbDGCwBgOjhuAIgr+ieEEqoqadHc/T5Jr054+jJJN6Xv3yTpPSH3yRovAIDp4LgBIK7onxBK5IlhHu3u3itJ6X8XB914eo2XbKzxAgDIh+MGgLiif0IocU0MC2ZmG8xsq5lt7e/vL+g9rPGCSiomRoFKIkanxnEjWsQo4i7KGKV/QijmnqtmTIUbYdYp6YdZxWeelfR2d+81s6WSfurup021nZ6eHt+6dWtB+8xUb8q3xgvVnTANBQfGdGIUCIgYDSCVcr2wb0i7Xx1S06yZap83Wx0LOTYEEjxGzUxXfO2BkhqVbcsnL1AcxkyITOz60eyx6tL5jRpJSf2HWLuwzpX0nx6qKmlod0j6mKRr0//eHnoHk63xQnUnAEAuz/Yd5NgAIHKMVVEOkV9KambflfSgpNPMbI+ZrddoQniRmW2XdFH6ccVQ3QkAMBHHBgBxQX+Ecoj8jKG7fyjPj9ZWtCFZJqvulOsMIwCg9nFsABAX9Ecoh8jPGMYR1Z0AABNxbAAQF/RHKAcSwxyo7gQAmIhjA4C4oD9COUR+KWkcJRKmdauWaOXG1XmrlgIA6gvHBgBxQX+EciAxzGOyqqVRYhkNACifqfrYuB4bANSfRMLGzhD2DSYliXEhSkJiWEUoTQwA5UMfC6Ca0GchNOYYVhFKEwNA+dDHAqgm9FkIjcSwikxWmhgAUBr6WADVhD4LoZEYVhFKEwNA+dDHAqgm9FkIjcSwilCaGADKhz4WQDWhz0JoFJ8pg3JVDqU0MQCUZrL+mT4WQDUppM+imj2mg8QwsHJXiKJUOgAUp5D+mT4WQDWZrM+iaimmi0tJA6NCFADEE/0zgHpCn4fpIjEMjApRABBP9M8A6gl9HqaLS0kDy1SIyv4iVrJCFNeSA8B4mX4xYRZp/wwAlVTImJRxI7JxxjCwKCtEZa4lv2TTz/Shrz+sSzb9THdve0WplJd93wAQR9n94p9seUxXru2mgh+AujDVmJRxIybijGFgUVa1y3ct+cqNqymkAKAuZfeLvQeS+vaDu7ThbV1604qTdEprM38dR+ESM2UWLlZmNMzWyPCR2G1Lkk5evkIvvbg72PaWrejQy3teDLKtuH/WOJlqTMq4ERPVVWJYqdPlUVW1m+xacr7gAOpJpr//Vd/Bcf1i74GkNt3znL634c30i5ie1DFd8bUHgm1uyycvCLa9kNvKbC+kl/e8WDefNW4mG5PmGzf2DTJurFd1kxiWq2RvnK7Njnp+IwBUWq4+WNJYf/+J1V30iwCQQ75x45FjKT2yc0CtzbO5qqLO1M0cw8lK9qZSrh39h/Tg8/u0o/9QwddW57s2+9ixVFHbK1WU8xsBoNxSKdfOfYf08I4B3ftMn17oP5SzD35h3/H+/tZH92jjGuYVAsBEna3Nuu59Z4/rHzeu6dYX7nhKP31237g5h9MZKxc7rkb0Yn3G0MzWSbpB0gxJf+/u1xa7rXyny5/be0hPvnRAV9/6xLTPJOZLNjd/pEcbbt5a8cVEo5zfCAChTDwL2LGgSXt+fVjbXh7U7lcP64Z7tis5nNLGta/X5vt2nNAH/+3vnTv2XO+BpG5+aJfWX9ils5fNU3d7C/0iAGh03HjySY1af2GXzCR36eaHdqn3QFJmx/vU0z6zWs/2HSzoqrt8V+hdfHq7du8/nPcKuzhdgVfPYpsYmtkMSV+RdJGkPZIeMbM73P2XxWwv3+ny5LHUWFIoTW/ibb5kc+uuV8sykbeQL01U8xsB1IfDrx3VM3sP6eCRY0p5SgvmzNZrwyPj+qR8l3dOTPYyg4Sl8xs1PDL6npbGmXrlwBFdc9tov3xK6xx9+h3denH/YUkalwimXDn74ObZM8f1970Hkrrx/h26i4IKADBOa/Ns3Xj/jhPGx54+yZccTmn3q4UXqSnmpMl0pnsVmkBO53Uv7BvSrleHNHf2TDXNmqGDyWNaOr9RIylp78Hxf6Dcd+iIXh0a1pxZM7SgqUEr2+cpkTC9sG9Iu18dUvPsmTpybEQnz2/SqYtOPCYubmnUzBnSKweOaOjoMZ2ysHnsdcV+hpBimxhKOk/Sc+6+Q5LM7HuSLpNUVGKYucwyO+g2runWy78+XHTBlqZZM3MmmyPjNxekAEy55kgCQKEOv3ZU//vZfr3069f0vUd264qeDm26999P+Kvwj57uG9dX/c3//SYdPeZjz53SOkefWdOtz/3gKS1omqWPv7VT1//4VznPAl569jJ9/van9InVXZJOTARz9cHtLbNP6O+5fBSYhsAVWBFf+cbHNz+0S9Jon9o0a2bBY+ViTpoUWh210LFwKa+7cm23/vnJXr3zrKVjV6c0NiT0pfefrYFDR3Xt3c+Me+0L+4bU2DBDn/nuv4/7/X3uB0/p6nWn5zwmfuFdq/TVf31OuwZeK/kzhBbnxHCZpOzaxnskvbnYjWVfZvmrvoN68qVB3fzQLr3vN5YXXZjg6MiINq7p1qZ7jwfO5y89Q5vve37c60IUOqCkMICoPfXKQT3Xf0ib79uh9Rd2jfV90vE+acuG80/oq57Yc+CEZO9zP3hKyeGU3nvu8rGkUDrxLGDmciZJmmHjE8FbH92jK9d2jzt4X3/5OepY2KyOhc1cVg8UqwwVWBFP2ePjvsGkhkdcn7/9SfUeSI71qe3zZhc8Vs53hd5kJ00Krapf6Fi4lNfdcM92/fX736j//E+Pj3t++95DJ0xduOGe7drwtvF/tEwOp7Tp3u1af2FX3mPiF+/cpvUXdukrP3mu5M8QWpyLz+Q6gp8we9XMNpjZVjPb2t/fP+kGM5dZvqG9RTfev0O9B5IlFSZobZ6tLVt3a/2FXfr0mtdr/YVd+v4vXtRVF50WvNDBZF8axNt0YhSIQqEx2jd4ZCxxy07YMjJrBU58frJkL9d2Mv1n9uNbH92jhU2zxi1Qv//wUXUsbNL/+sxqfW/Dm3XXxtVjf03N9Pfndy1SV9tcksIqRz+KuKvmGM30l2953SJd+PpF+ubvnzeuT+1YWHhxw1yFEK9739n64RMvjXtddmKZSSbz/Tyj0LFwqa977eixKY9jmdemfPRnE5/PHNtyHRMzPw/xGUKL8xnDPZJWZD1eLunliS9y982SNktST09PQWWPsk+b9x5IasvW3dr8kR41zLBpXcPb2dqsq9ednnOC7VnL5gf9SzVLUVSvYmIUqKRCY7R93mw9t/fguAP+xD5p6fw5Jzw/8UzfxPdOdhbwzsdf0hcuXaUv/nCbvnrfDn38glP0d793rvYdOqp9h45o1cnz1Llorl63mCsnahn9KOKuVmI0X62KQosb5iqE2LGgSQ0zEnkv7891OWuuxLPQsXCpr8s1VSzfcSzX8D4zRzPfMTF7DmepnyG0OJ8xfERSt5mdamazJH1Q0h0hNpwJ2rs2jv6V+Zu/f54ufP0iveV10/vL8sTtZP6yMnNmIvhfqlmKAkDUzlzSote1zdWVa7t15+Mv5bzaYtXSeSf0VWctnz/uuTsff0l/+Z4zx84EXnXRG8adBWyeNUNf/uCbdM07V+qadafr1l/s1qff8Xp99uI36NDREf3595/S529/Sqe0jl4yCgAor+lchTHxtTNnJnKOlzPbyDeenriPQsfCpbzuyrXd+vp9z4+7OqWxIaHXL56ra9atPOG13Yvn6qxl809Y8uOHT7yU95j4hXetGjuDWupnCC22Zwzd/ZiZfVrSv2h0uYpvuPu2UNsPVb2zUlVAWYoCQNSa5szSb5/Wpmf2HtIZJ8+Tu+t7f/hmvTacGne1Ra6+StIJf0E+t2OB9h5Masm8Rr3jtMXaOTA6iX9hU4OaZs1Uy5yZWjKvUde97xz1Hxp93ZtWLNAFr2ulDwSAKjLVeLmQ8XShY+Hpvu60z6zW7nRV0jmzZuicFSdp6fxGXXzGEvUfOn7M2vPrwzpz2bycVUn/V3obzbNm6ujIiH5n1Xlj1Uaz29I2d7QqadeiN+rw0WPqyFOVNKpxf2wTQ0ly97sk3RV1O+KCpSgARK1pziyde8rCSV+Tr6+a+NzEx93tLeNef2rWz7IvFeWyUQCoT4WOhafzutctzj8dIfv5zkVz1bko/+vybSNXW05pnfo4FsW4P86XkgIAAAAAKoDEEAAAAADqHIkhAAAAANQ5EkMAAAAAqHMkhgAAAABQ58y9atfgPIGZ9UvaFXEzFknaF3EbJkP7SpOrffvcfV0hb45JjE4U9995Bu0sXjliNI6fs9zq7TNX8vMSo9NTq58tzp+rmBiN8+ehbdMX13ZJx9tWcJzmUlOJYRyY2VZ374m6HfnQvtLEvX3FqJbPRDvjpV4+Z7Z6+8zV/nmrvf2TqdXPVmufK86fh7ZNX1zbJYVrG5eSAgAAAECdIzEEAAAAgDpHYhje5qgbMAXaV5q4t68Y1fKZaGe81MvnzFZvn7naP2+1t38ytfrZau1zxfnz0Lbpi2u7pEBtY44hAAAAANQ5zhgCAAAAQJ0jMQQAAACAOldTieG6detcEjdulb4VjBjlFtGtYMQot4huBSNGuUV0Kxgxyi3CW0lqKjHcty+ua04Co4hRxB0xirgjRhF3xCiqVU0lhgAAAACA6SMxBAAAAIA6R2IIAAAAAHWOxBAAAAAA6lzFE0MzW2FmPzGzp81sm5ldmeM1v2dmT6RvD5jZGyvdTgAAAACoFzMj2OcxSZ9191+YWYukR83sx+7+y6zXvCDpt9x9v5m9U9JmSW+OoK0AAAAAUPMqnhi6e6+k3vT9g2b2tKRlkn6Z9ZoHst7ykKTlFW0kACCnVMq1c2BIfYNJtc9rVGdrsxIJi7pZwBhiFACKE8UZwzFm1inpTZIenuRl6yX9cyXaAwDIL5Vy3b3tFV11y2NKDqfU2JDQ9Zefo3WrljDwRiwQowBQvMiKz5jZXEm3SvoTdx/M85p3aDQxvHqS7Wwws61mtrW/v788jQVKQIwi7gqN0Z0DQ2MDbklKDqd01S2PaefAUKWaijpFjCLuONajFkSSGJpZg0aTwu+4+215XnO2pL+XdJm7D+Tblrtvdvced+9pa2srT4OBEhCjiLtCY7RvMDk24M5IDqe092Cy3E1EnSNGEXcc61ELoqhKapJulPS0u1+f5zUdkm6T9BF3/1Ul2wcAyK19XqMaG8YfNhobElrc0hhRi4DxiFEAKF4UZwzfKukjktaY2WPp2yVm9kdm9kfp1/xXSa2S/jb9860RtBMAkKWztVnXX37O2MA7M3+rs7U54pYBo4hRACheFFVJ75c06Qxwd/+EpE9UpkUAgEIkEqZ1q5Zo5cbV2nswqcUtVHxEvBCjAFC8SKuSAgCqSyJh6mqbq662uVE3BciJGAWA4kRWlRQAAAAAEA8khgAAAABQ57iUFABQdqmUa+fAkPoGk2qfx7wvlA+xBgDFITEEAAQ1cWDesaBJP3q6b2zh8UylyHWrljBgR1CplOvuba8QawBQBC4lBQAEkxmYX7LpZ/rQ1x/WJZt+pgd2DIwN1KXRBcevuuUx7RwYiri1qDUv7BvKGWsv7CPWAGAqJIYAgGB2Dpw4MN+669WxxxnJ4ZT2HkxG0UTUsF2vDuWMtd2vkhgCwFS4lBQAEEzfYPKEgXnKRxcaz36+sSGhxS2Nx1/DvDAE0Dxrpk5pnaNLz14mS4fPnY+/pKZZDHcAYCr0lACAYNrnNZ6QBN75+Eu67n1n6+pbnxg376uztVkS88IQzpL5s/VHv/V6ffHObWOx9IV3rdKS+bOjbhoAxB6XkgIAgulsbdb1l5+jxobRw0tjQ0JXrztdv3vmUt21cbW+t+HNumvj6nFJX67LT5mDiGIcG9FYUiiNxtIX79ymYyMRNwwAqgBnDAEAwSQSpnWrlmjlxtXaezCpxS3HLwvtapurrra5J7wn1+WnmTmIuV4P5LP3YO5Y6j+U1OsWE0sAMBkSQwBAUJMlgbnkuvx04hxEoBDEEgAUj0tJAQCRynX5afYcRKBQxBIAFI8zhgCASE12+SkwHcQSABSPxBAAULDsZSWWzm/USGp0XlepS0xM9/JTIJ9UynUwOaxfHx7WnIaZSqWcxBAACkBiCAAoSPayEguaZumjbzlFN9yzPfgSE6xpiGIdO5bSP2/r1fa9h5Ry6eneQe1+dUjvXLVUM2cyewYAJkNiCAAoSPayEu89d/lYUigdX2Ji5cbVJZ31Y01DlOKZvkHt2f+aNt+3Yyx+rlzbrWf6BnXmspOibh4AxBp/PgMAFCR7WQkz5V1iohSsaYhS7D88fMIfLG64Z7v2Hx6OuGUAEH8khgCAgmSWAsjIvp95XOqyAJOtaQhMJTk8kjN+ksOscA8AUyExBAAUJHspgFsf3aMr13YHXxZgYvKZ2Tbr0KEQXa3NOePnVJarAIApMccQAFCQzFIAZ1y5Wn2DR3R0ZERb/vB8HR4eCVYkJpN8Zi4nPaV1jv7isrPUN5gc+zlzDZHPqW1z9eUPvUlPvnRAKZdmmHTmsvlUuwWAApAYAgCm5Ze9B08oDvPmU1uDJGzZ69C9OnREL/06qQ03bx2XJDbMMKqVIqdUyk+4bDQ5PMKSFQBQABJDAEDBXtiXuzhMqdVIs2XWNJSkD9/4cyWHU1o6v1FX9HSMJYlUK0UuVCUFgOJVfI6hma0ws5+Y2dNmts3MrszxGjOzTWb2nJk9YWbnVrqdAIDxUinX072DFSsOk12I5r3nLteme09cHoNqpchGVVIAKF4UxWeOSfqsu58u6XxJnzKzMya85p2SutO3DZL+rrJNBABMtHNgSNv3HqxYcZjsQjTlWh4DteW1o7mrkr52lKqkADCViieG7t7r7r9I3z8o6WlJyya87DJJ3/ZRD0k6ycyWVripAIAsfYNJ3bJ1jzauGV+N9K/+r7NKrkaaS3YV1My+slGtFBMtbG7IGScLmxsiahEAVI9I5xiaWaekN0l6eMKPlkl6MevxnvRzvTm2sUGjZxXV0dFRjmYCJSFGEXeFxmj7vEbNmmkyk770/jfq8NFjenXoqM7tOKks8/wmFqLpXjxXV9/6xLg5huVISBE/hcboormzdc26lbr27mfG4uSadSu1aO7sSjUVdYpjPWpBZImhmc2VdKukP3H3wYk/zvEWz7Udd98sabMk9fT05HwNECViFHFXaIx2LGjSZ9Z063M/eGps0P2X7zlTy09qKlvbMoVoutrm6tyU66xl87X3YFKLW6hKWk8KjdHlJzWpde4sbXhbl1IuJUxqnTurrDEKSBzrURsiSQzNrEGjSeF33P22HC/ZI2lF1uPlkl6uRNsAALnt3n94LCmURudufe4HT+ncjgUVWScuO0kEctm9/7D+9J+eGDfPsLEhoVUns5YhAEwliqqkJulGSU+7+/V5XnaHpI+mq5OeL+mAu59wGSkAoHKyq4RmUAAGcUKMAkDxojhj+FZJH5H0pJk9ln7uzyV1SJK7f1XSXZIukfScpMOSPh5BOwEAWTJVQieejaEADOKCGAWA4lU8MXT3+5V7DmH2a1zSpyrTIgBAIToWNOkv33PmCXMMOxYwfwvxQIwCQPEirUoKAKgeu/cf1pfv3a71F3bJTHKXvnzv9orNMQSmQowCQPGKSgzNbJ2kB939QOD2AABiqm8wqV0Dr+krP3nuhOenO+hOpVw7B4bUN5hU+zwqjCKMvsGkjh47XhDSTDp6zIuKUQCoN8WeMfy0pJvN7BVJ/ybpAUn/5u7PB2sZACBWmmbNzDl/q2nWjGltJ5Vy3b3tFV11y2Pj1iRct2oJySFK0tI4Ux99yym64Z7tY7F15dputTRygRQATKWoqqTufqm7t0n6gKSfS3qbpDvMrNfMci0/AQCockdHRrRxTbcaG0YPHY0NCW1c063hkdQU7xxv58DQWFIojVaNvOqWx7RzYCh4m1FfDh8dGUsKpdHYuuGe7Xrt6EjELQOA+CvpT2ju/oyZJSUdSd/WSFoSomEAgHhpbZ6tLVt3j5u/tWXrbq07c3rd/mRLCnC5H0px6MixnLF16MixiFoEANWj2DmGV0m6QKOL0O+U9JCkf5D0H939aLDWAQBio7O1WVevO/2ES0A7W5untR2WFEC5nLKwOWdsdSycXowCQD0q9ozhRkn7JP2TRucXPuLurwVrFQAgdhIJ07pVS7Ry42rtPZjU4pbiisZ0tjbr+svPKTnBBCY6dVHu2Dp1EbEFAFMpKjF0904zW6rRxerfI+mvzCwh6VFJD7j7dwO2EQAQE4mEqattbkmXfIZKMIGJiC0AKF7RcwzdvVfSP5nZrZLO1uj8wk9J+g+SSAwBAHmFSDCBXIgtAChOsXMML9boHMO3SjpX0g6NXlL6XzS6fAUAAAAAoEoUe8bwTzSaCP6VpIfd/XC4JgEAAAAAKqnYOYaXSJKZnSzpAjNzSc+4+0shGwcAqH0xo3AAACAASURBVA+plGvnwJD6BpNqn8e8MBSPWAKA4hR7KWmTpK9KerukpySZpDPN7KeS/tjdD4VqIACgtqVSrru3vXJCJcl1q5YwoMe0EEsAULxEke/bJOklSV3ufom7v1NSp6Rd6Z8BAFCQnQNDYwN5aXRB8qtueUw7B4YibhmqDbEEAMUrNjH8LXf/M3c/lnnC3Ufc/XOSVodpGgCgHvQNJsctSC6NDuj3HkxG1CJUK2IJAIpXbGIIAEAQ7fMa1dgw/nDU2JDQ4pbGiFqEakUsAUDxik0Mf25mfzrxSTP7T5IeKa1JAIB60tnarOsvP2dsQJ+ZF9bZ2hxxy1BtiCUAKF6xy1V8WtK3zewPJP1Ckuv4eoYfC9Q2AEAdSCRM61Yt0cqNq7X3YFKLW6gkieIQSwBQvGKXq9gv6V1mdoakVRqtSvo/3H1byMYBAOpDImHqapurrra5UTcFVY5YAoDiFHvGUJLk7r+U9MvMYzPrlPRZd/9Mac0CAAAAAFRKUXMMzex0M7vDzLaa2efMrNXMviPpQUkvh20iAAAAAKCcij1jeKOkb2s0EVyn0XmGt0t6vbuzWBAAAAAAVJFiq5I2uftX3f1xd79O0gxJVxWaFJrZN8xsr5k9lefn883sTjN73My2mdnHi2xnTUmlXDv6D+nB5/dpR/8hpVIedZMAoGT0bQiJeAKA4hR7xnCWmZ2u0aIzkjQoqdvMTBqbeziZb0n6G42edczlU5J+6e7vMrM2Sc+a2Xfc/WiR7a16qZTr7m2v6KpbHlNyODVWgnvdqiVUWwNQtejbEBLxBADFK/aM4aCkb2j0ktIbJR3Ievz3U73Z3e+T9OpkL5HUkk4056Zfe6zIttaEnQNDYwc6SUoOp3TVLY9p5wBX7gKoXvRtCIl4AoDiFbtcxfmhGzLB30i6Q6OFbFokXeHuqTLvM9b6BpNjB7qM5HBKew8mKckNoGrRtyEk4gkAildsVdJmMzsl6/G7zOzy9G1RgHb9jqTHJJ0s6RxJf2Nm8/K0ZUO6OurW/v7+ALuOp/Z5jWpsGP/f1diQ0OKWxohahELVS4yiekUZo/RtKEShMUo8ISoc61ELir2U9EuSLs56/D8lXSTp3ZL+nxLbJEkfl3Sbj3pO0guSVuZ6obtvdvced+9pa2sLsOt46mxt1vWXnzN2wMvMm+hsbY64ZZhKvcQoqleUMUrfhkIUGqPEE6LCsR61oNjiM2/RaIGYjEF3/0NJMrP7S26VtFvSWkk/M7N2SadJ2hFgu1UrkTCtW7VEKzeu1t6DSS1uaVRnazOT6QFUNfo2hEQ8AUDxik0MZ7p7dv3nT2Tdnz/Vm83su5LeLmmRme2R9AVJDZLk7l+V9BeSvmVmT2q08unV7r6vyLbWjETC1NU2l3kSAGoKfRtCIp4AoDjFJoYyszZ375ckd380/Vy7ji9hkZe7f2iKn7+s8ZeqAgAAAADKpNg5htdLut3MzjOzWenbmyV9X9L/H6558cdCugAQFv0qSkUMAcD0FbtcxTfNbL9Gl5VYqdF1B5+RdK27fz9g+2KNhXQBICz6VZSKGAKA4hR7xlDu/gN3P8/d57n7fHd/cz0lhRIL6QJAaPSrKBUxBADFKToxzMfMLgq9zbiabCFdAMD00a+iVMQQABQneGIoaU0ZthlLLKQLAGHRr6JUxBAAFCd4YujufxZ6m3HFQroAEBb9KkpFDAFAcYoqPmNmr5P01/+nvTuPv6Oq7z/+eofFsBMS1kAIFARZFBAQI6GCrcYIoigCagWrP8CKoHWBVm1tbasIWo3YssmiRcACglIElUUiEJQ1C0GFGCESloCySVD4fn5/zLlhcnP379zvnXvv+/l4fB/fuXe2MzOfe2bOzDlngL8A5gGfioilRSasH/hFumZmxXK+aqPlGDIz60yn7zE8F7gQ+CfgIODrwDuLSlQ/8Yt0zcyK5XzVRssxZMNo8lZTeGjJg4Utb4stt+J3Dz5Q2PKs/DotGK4fEf+dhhdIuqOoBJmZmZmZWXseWvIgh51xc2HLu/iYaYUty/pDpwXD8ZJ2BSr1MtbKf46IuUUkrptGRoLFjz/LI08tZ9P1Xc3EzKysnF9buxwzZmbt67Rg+BjwX7nPy3KfA9hvNInqNr/81sysPzi/tnY5ZszMOtNRr6QRMb3BX6kLheCX35qZ9Qvn19Yux4yZWWc6fl2FpImSPivpIkkXpuGJRSauW/zyWzOz/uD82trlmDEz60xHBUNJrwXuAMYD3wUuScO3p3Gl5pffmpn1B+fX1i7HjJlZZzptY/gV4JCIuD333aWSLiVra7jPqFPWRZWX31a3Pyjq5bdu9G5mVox8fj1h7TU5dM8tefkm6xGR5bXOW61aJWZOvnohB75yMquNg7223ogpE9buddLMzEqt04LhBlWFQgAi4g5J648yTV3XzZffutG7mVlxKvn1TidM544H/sA/fm+e81ZraNw48cZXbMqfXxzhxEvnOl7MzFrUaRtDSdqgxpcbjmKZY6ry8tt9tp3EthuvW9iJwo3ezcyKNW6cGAlWFArBeas19sDv/7iiUAiOFzOzVnRaiJsFXCPpdZLWSn/7AlcBXysuef3Hjd7NzIrnvNXa4XgxM2tfR1VJI+K/JS0FTgF2Int34ULglIj4XoHp6zuVRu/5E5IbvZuZjY7zVmuH48XMrH0dV/uMiMuBmRGxYURMiIhpw14ohJcavVd6RCu6Yxszs2HkvNXa4Xgxs3ZM3moKkgr5m7zVlF5vTsc6emIoaSZwXhpeDrwrIuYUmK6+1c2ObczMhpXzVmuH48XM2vHQkgc57IybC1nWxcdMK2Q5vdBpr6RfAPaPiAWSpgEnA39ZXLL6W6Vjm203XrfXSTEzGxjOW60djhczs/Z0WpX0xYhYABARNwPrFZckMzMzMzMzG0udPjHcRNLx9T5HxKxGM0s6BzgQeDQidqkzzeuBrwJrAMsiwk8kzczMzMzMuqDTguG5wMYNPjdzHnAa8K1aI9P7EP8LmBERD0japMN0mpmZmZmZWROdvq7is6NZaUTcKGlqg0neDVwWEQ+k6R8dzfqaGRkJFj/+LI88tZxN13cDdTOzsnJ+ba1yrJiZtafTJ4Z1SZoREVePcjEvB9aQdANZ+8WvRUS9p4tHA0cDTJnSfvewIyPB1Qse5u+/exfL/zyyokvrGTtv5hOIFWK0MWrWbf0So86vh1e7MepYsbHWL/moWSMdv8ewgX0LWMbqwKuBtwBvAj4r6eW1JoyIMyNiz4jYc+ON26nNmln8+LMrThwAy/88wt9/9y4WP/5s56k3yxltjJp1W7/EqPPr4dVujDpWbKz1Sz5q1kjhBcOI+EwBi1kCXB0Rz0bEMuBG4FUFLHcVjzy1fMWJo2L5n0d49Onl3VidmZl1yPm1tcqxYmbWvo4KhpK2l3SFpPmSLpQ0ueB0XQFMl7S6pLWB1wALC14HAJuuP57xa6y8G8avMY5N1hvfjdWZmVmHnF9bqxwrZmbt6/SJ4TnAlcA7gDuAr7czs6QLgVuAHSQtkfQBScdKOhYgIhYCVwNzgZ8DZ0fE/A7T2tDUievwlXfttuIEUmmHMHXiOt1YnZmZdcj5tbXKsWJm1r5OO59ZLyLOSsOnSLqjnZkj4ogWpjkFOKWTxLVj3DgxY+fN2PH46Tz69HI2Wa+9nsvc65mZ2diolV9PmbC282BbRSVWdjphOo889TzP/ukFtt7IhUIrl8lbTeGhJQ/2OhlmK3RaMBwvaXegcvZdS9IelZER0VZBsdfGjRPbbrwu2268blvzudczM7Oxlc+vnQdbM/csfdrxYaX10JIHOeyMmwtb3sXHTCtsWTacOq1KuhT4cu7vYeDU3N9Q6GavZyMjwaLHnuGW+5ex6LFnGBmJUS/TrB7Hm/Uj9zxZXmXIU4YxPsqw382sf3X6xPBE4MGIWAog6Uiy9oaLgc8VkrIuKLraZ6Nez9p9+lidzl7fBe9GFVlXu22uF/uoDPFm1olGefDUies4vylIvXyp0fdlyFMq8bH5BuM5ZI8tUVr1E88+P6pzdFk12u9Aw9+Dz89mBp0XDE8H/gpA0n7AF4CPALsBZwLvLCR1BerGiarS61n+wqSIXs/q3eXc8fjpTU9mRWTu3dhXZblQKLNe7aPRxJtZL9XLgzdbf/xKv6WtJ67F5w/elTVWky9621QvX3rjKzblRwsfqZlflSVP2XT98Ww9cS0O23MKs6779YpY2HPrCdxy/7KBi4V6+32nE6Y3rFLr87OZVXRalXS1iHgiDR8GnBkRl0bEZ4HtiklasbpRpaRbvZ51+v6lSuY+c9ZsjjjrVmbOms3VCx5uuypJN/bVMFbpaVev9pHf92X9ql4e/OIIK35Lm28wnsP2nMLR375tVPnisKqXLy1Y+mTd/KosecrUievw+YN3XVEorMTCsf9z+0DGQr39/shTzzc8t/j8bGYVHRcMJVWeNr4BuC43rtOnkF3VjRNVpdezq46fzkVHv4arjp/e0R226jYBm6zX2fuXisrcu7GvynKhUGa92keD8r4vt60ZPvXy4Eeffum3dMgeW64oGED/XfT2Oq7r5UtLn6yfX5UlTxk3TqyxmgYmFirqxUS9/f7sn15oeG7x+dmsYONWR1Jhf5O3mjJmSe+0EHch8FNJy4DngNkAkrYDniwobYXqVrXPTns0rahVheO0d+/OV9612yrVOpo9iSyqzWM39lW39v8g6dU+qjx1aTfeysRVoYZXrTw4/1uS6Epb8LFQhriuly9tvkH9/KpMecqgxEJFo5iot9+33midhucWn5/NCjbyQt/2NtvRE8OI+Hfg48B5wL4RUbmFOY6srWHplPVlt7We8h33nTvZafP12n4SWdRd2m7sq7Lu/zLp1T4q6sl3L7kqlOXV+i3l9ctFbxniul6+tPPmG9TNr8qUpwxKLFQ0iol6+32bSY3PLT4/m1lFx9U+I2JOje9+NbrkdM9oX2TfLfWe8j381HL22XZSW3cxi7pL2419Vdb9Xya93EejffLda93qIdj6U/639MSzz7P9Juty4qVze/70ql1liOtG+VKj/KosecqgxEJFs5iot9+bHSufn80MStoesFvKcqLKK7IKR5GZezf2VRn3f9l4H3XGVaGsWv63tMdIsOvkDfruorcscV0vX+qX/GoQYqGi05hodqz65ViaWXd12vnMUOlm4/+iq3BUMvfK08Z+OuGZdcpVoayRsuaLzc4tjuvilTUW6qmOkSkT1nZMmFnXDNUTw0500vi/nXcJugqH2ej5d2StKsuLvFs5tziuu68s8VBLo3dIXuWYMLMucMGwiXZf1NtJQdJVOMxGz78ja6YMvXxWtHpucVx3T5nioZZ6MXJVihHHhJkVzVVJm2j3/T5l6EXOzMxWVab82e+O670yxUMtjhEzG2suGDbR7isgnJH3v16/UNrMuqOo/LmIPKIsL4EfZmN5vu4kZhwjZjbWXDBsot3G/87I+1ulatHMWbM54qxbmTlrNlcveNiFQ7MBUET+XFQe4Y5lem+sztedxoxjxMzGmtsYNtFu4/967xKcMmFtFj32TCkbuHeqzI32O9Vum1Iz6x9FvOu1WR7Rar7Y7rllEPPbXivq3b/NdBozZel8yLFnNjyGtmDYbs+hrTb0rpWRT5mwNj9a+EhpG7h3ouyN9jtVhhdKm1l3jPZCu3LeqJdHTJ24Tlv5YqvnlkHNb3utyIJXo2uKRueVZjHT686HHHtmw2Uoq5J2u7pg9XuSHvj9H0vdwL0TZW+03ylXBTYbbJ2+x65y3rj7wT/UzSO6lS8Oan5bBkW817DZNUWj80rZj23Z02dmxRrKguFYZ3RFNnAvS8cog9rJjtt0mA23enls5bzx3duWcPwB29fMI7qVLw5qfltW7Z5nm11TNDqvlP3Ylj19ZlasoaxK2kp1wSLr1FfuFubX2ewpVK31A6Wp0tHJNvWDsrTpsIzbtthYalRtrnLeWPrkcr4957d8YN9tkWD6dpPYa+pGjBunruWLg5rfllErVSer86Vm1xSNzitlP7atps95tdlgGMonhs2qCxZd1bTdp1D11v/AE+Wp0jHIT9aKqFpko+ceYm2sNXrykz9vLH1yOd+4/j7Onr2I51946YK5W/niIOe3ZdPs6V+tfOmFF6NpE4R655WyH9tW0ue82mxw9OSJoaRzgAOBRyNilwbT7QXMAQ6LiEuKWn+znsiK7pmy3adQ9dZ//vv3Lk3HKH6yZt3mHmJtrDV68rP31Imc/I5XcuKlc1ecN44/YHs+e8U8zj1q76ZPhkbD+e3Yafb0r1a+9Jkr5q0SG60W7sp+bFtJn/Nqs8HRq6qk5wGnAd+qN4Gk1YCTgWuKXnmzjK4bPVO207NYvfX/8U8vlKrKSa97S7PB5h5ibaw1qjY3bpzYYsPxK6qQRsC35/yWpU8uXykmu5UvOr8dG82qTtbKl377+HNM3nA8V3VYuCv7sW2WPufVZoOjJ1VJI+JG4Ikmk30EuBR4tBtpaFRdsNc9U9Zb/5SNyl3lxKxIvf4d2vBpVm1u4jov45s/W8Rp193HN66/j6VPLndMDphmMVAvX9ponZcNbRME59Vmg6OUnc9Imgy8HTgA2Gus1z9WL71td/3bTFqHbSatU9oqJ2ZF6vXv0IZPs9okjsnB5xhon/eJ2eAoZcEQ+CpwYkS8KDUu9Eg6GjgaYMqUKYWsfKzq/NfrxavZ+kdb5cS9h42tbsRoO/r1eJe97U0vFX1Mex2jZdKo2pxjsnfGMkYdA+1ptk+a5Vf9eo6q5nzUBkFZC4Z7AhelQuEkYKakFyLi8uoJI+JM4EyAPffcs7AusLpd579Zl9jdWn8rXXFbsboVo63o9+Nd9rY3vdCNY9rLGO03jsneKFOMOgZWVW+fNMuv+v0clVemGDXrVClfVxER20TE1IiYClwC/F2tQmE/a9Yl9qCt13rDx3vw+JiaWb9oll85PzMrl54UDCVdCNwC7CBpiaQPSDpW0rG9SE8vNOrFa7RGRoJFjz3DLfcvY9Fjz6z0LqFurtfKx8d78PiYmlm/aJZftZKfNbqmMbNi9aQqaUQc0ca0R3UxKT3TrEvsTjWrltGt9Vo5+XgPHh9TM+sXzfKrZuMHqaqpWT8oZVXSYdCsS+xONauW0a31Wjn5eA8eH1Mz6xfN8qtm413V1GxslbXzmYHXrZ7Nmr1o1j2qDRcf78HjY2pm/aJZftVsfLNrGjMrlguGPdSNns1aqWbmHtWGi4/34PExNbN+0Sy/ajTeVefNxparkvaRVhpgu5qZjZYb+puZWRk0u6bx+ap/TN5qCpIK+5u8ld8V2Q1+YtgnWm2A7WpmNhpu6G9mZmXR6JrG56v+8tCSBznsjJsLW97Fx0wrbFn2Ej8x7BPtNMCuVMvYZ9tJK9oVmrXCDf3NzKxM6l3T+HxlVjwXDEuglaoQfneZjQXHmZmZ9QO/A9GseK5K2mOtVoVwA2wbC44zMzPrB6N9B+LISLD48Wd55KnlbLq+m92YgZ8Y9lyrVSHcqYyNBceZmZn1g9G8A7FSaJw5azZHnHUrM2fN5uoFD/uJog09PzHssVbf0eNOZWwsOM7MzKwfjOYdiEDNQuOOx0/3a4Dyxq2O5PP/MHHBsMfaqbrnd5fZWHCcmZlZP+j0HYit3pQfeiMvFNaTqHsR7Q+uStpjrrpnZmZmVqxG11eVQmOe29Ob+Ylhz7nqnpmZmVmxGl1fVQqN1R3T+Ka8DTsXDEvAVffMzMzMilXv+so35c1qc8HQzMzMzIaKb8qbrcoFQzMzMzMz6x/uMbUrXDA0MzMzM7P+UWCPqeBeUyvcK6mZmZmZmdmQc8HQzMzMzMxsyLlgaGZmZmZmNuRcMDQzMzMzMxtyiohep6Ewkh4DftvjZEwClvU4DY04faNTK33LImJGKzOXJEarlX2fVzidnetGjJZxO7tt2LZ5LLfXMdqeQd22Mm9XJzFa5u1x2tpX1nTBS2lrOU5rGaiCYRlIui0i9ux1Oupx+kan7OnrRL9sk9NZLsOynXnDts39vr39nv5GBnXbBm27yrw9Tlv7ypouKC5trkpqZmZmZmY25FwwNDMzMzMzG3IuGBbvzF4noAmnb3TKnr5O9Ms2OZ3lMizbmTds29zv29vv6W9kULdt0LarzNvjtLWvrOmCgtLmNoZmZmZmZmZDzk8MzczMzMzMhpwLhgWRtIOku3J/T0n6aK/TlSfpY5IWSJov6UJJ43udpjxJJ6S0LSjDvpN0jqRHJc3PfbeRpB9L+nX6P6GXaRytssZEv+z7Ouk8RdK9kuZK+p6kDXuZxm6QNEPSLyXdJ+mkXqenaP0Sf0WRtJWk6yUtTPnBCen7vt3mQYnRQTw2eZJWk3SnpCvT577Yrlp5RNX496RzwFxJN0t6VW7cYknz0rXibT1I2+slPZm7Xv2n3Liu/m5aSNsnc+maL+lFSRulcV3bb/V+Z1XTSNKstG/mStojN65r+63FtBUXbxHhv4L/gNWAh4Gte52WXJomA78B1kqfvwsc1et05dK3CzAfWBtYHfgJsH2P07QfsAcwP/fdl4CT0vBJwMm93neDGBP9su/rpPONwOpp+OQypLPgbV4NuB/YFlgTuBvYqdfpGoPjWrr4K3B7Nwf2SMPrAb8CdurXbR6kGB20Y1Nj+/4e+A5wZfrcF9tVK4+oGj8NmJCG3wzcmhu3GJjUw7S9vrK/q77v+u+mWdqqpj0IuG4s9lu931nVNDOBHwIC9qkc027vtxbTVli8+Ylhd7wBuD8iyvYi89WBtSStTlYAe6jH6cl7BTAnIv4YES8APwXe3ssERcSNwBNVXx8MnJ+GzwfeNqaJKl4pY6Jf9n2tdEbEj1IMA8wBthzzhHXX3sB9EbEoIv4EXER2bAZGv8RfUSJiaUTckYafBhaS3Tjq120emBgdwGOzgqQtgbcAZ+e+7ovtqpNH5MffHBG/Tx/H9DzQLG0NdP1302bajgAuLHL99TT4neUdDHwrMnOADSVtTpf3WytpKzLeXDDsjsMZo2BuVUT8DjgVeABYCjwZET/qbapWMh/YT9JESWuT3ZnZqsdpqmXTiFgK2Y8V2KTH6elYH8REtX7c939LdodxkEwGHsx9XsKqJ9BB1I/x1zZJU4HdgVvp320eyBgdkGOT91XgU8BI7rtB2K5qH2Dl80AAP5J0u6Sje5Sm10q6W9IPJe2cvivN7yZdB84ALs19PSb7rep3lldv/4zZfmuQtrxRxZsLhgWTtCbwVuB/e52WvFRP/2BgG2ALYB1J7+1tql4SEQvJqt39GLia7FH8Cw1nslEpe0z0O0mfJovhC3qdloKpxnfu3noASFqX7ELsoxHxVK/TMwoDF6MDdGwAkHQg8GhE3N7rtHSTpP3JLtRPzH39uojYg6zK34cl7TfGybqDrKnTq4CvA5en78v0uzkIuCki8k8Xu77fmvzO6u2fMdlvreQBRcSbC4bFezNwR0Q80uuEVPkr4DcR8VhE/Bm4jKxOcmlExDcjYo+I2I+sqsGve52mGh5JVQdI/x/tcXpGo/QxUaVv9r2kI4EDgfdEquQ/QJaw8tP8LSlJFeQu65v464SkNcguOi6IiMvS1/26zQMVowN2bCpeB7xV0mKyqncHSPof+n+7VpD0SrJqsgdHxOOV7yPiofT/UeB7ZFURx0xEPBURz6Thq4A1JE2iXL+bVWredXu/1fmd5dXbP13fby2krbB4c8GweGNWJ7pNDwD7SFpbksjaQS7scZpWImmT9H8KcAjl3I/fB45Mw0cCV/QwLaNV+pio0hf7XtIMsrt1b42IP/Y6PV3wC2B7SdukGhKHkx2bQdcX8deJ9Pv/JrAwIr6SG9Wv2zwwMTqAxwaAiPiHiNgyIqaSHZ/rIuK99Pl2VaTrmMuAv4mIX+W+X0fSepVhss7KavbQ2cW0bZbiCkl7k5UFHqckvxtJGwB/Se7Yd3u/Nfid5X0feF/qnXQfsuY3S+nyfmslbYXGW6u91PivpZ6D1ib7cW3Q67TUSd+/APemoPg28LJep6kqfbOBe8iqkb6hBOm5kKzt3Z/J7gh9AJgIXEv2NPNaYKNep3MQY6Jf9n2ddN5H1t7grvR3eq/T2YXtnknWM9r9wKd7nZ4xOq6li78Ct3dfsqpPc3NxO7Oft3lQYnQQj02NbXw9L/VK2hfbVSePOBY4No0/G/h97pjdlr7fNl3j3A0s6EZstpC249K67ybrqGRabt6u/m6apS1NcxRwUdV8Xd1vDX5n+f0m4Btp38wD9hyL/dZi2gqLN6UZzczMzMzMbEi5KqmZmZmZmdmQc8HQzMzMzMxsyLlgaGZmZmZmNuRcMDQzMzMzMxtyLhiamZmZmZkNORcMu0DSM1Wfj5J0Whr+nKRPVI1fnF4uWr2cGyT9UtJcSfdKOk3Shi2uZ4c0/12SFko6s2paSfqZpDfnvnuXpKvT8Itp3vmSflBZr6Rxkmal7+dJ+oWkbWqk/VBJCySNSNoz9/1USc+lZd8l6fTcuH+X9GCN7dpa0rVpP9wgacta+91aU3B8PlB5H1L67vLK8tOxnp8bt7ekG1NM3yvp7PQOxU0lXSnpbkn3SLqqxrq+I+lDuc+vSfGwekrfvPT5p5K2zk336RSHc1O8vabGsveTdIekFyS9s2pc5Xdwl6Tv574/TtJ9kiK/byRNkPS9tL6fS9pl1SNgoyHpGUm75o7LE5J+k4Z/UmP69SWdJen+FAs3SNorxU5IOjc37ZppeZenzx+U9FguH/3bGsvfUdIf0zT3pPyx8o6wnSRdI+nXKea/I2mSpBlp3e/JLee16bvj0ueLJC1Ky71N0l411n2cpEdy635vLt3zUxzOlvSKIva9ta6DOF0i6eLc58MlnZ2G83FY+XtNnWVfU7Xc8ZKWVX13rKRT0/DOyvLlSoxXzgUzJP2hap3T0/Je0EvXB5dLWrfOgCabUQAADJJJREFUPng4xeBcSVel2N9A0g/T72GBpH8d/d62IqjG+VIvXYfeLekmSTvUmO/fJP0uzTNP0lty4z6UjvW9km6VNC037me5Zf9M0vZ10vX+FGsL0rSn66V3881Jy747De+cm2+jlOfepyz/P6cSqykGZ+Sm/a1y1z6S/k/SzNHu0740Vu98GaY/4Jmqz0cBp6XhzwGfqBq/GJhUYzk3kN6TAqwJfBn4aYvruQY4ODdu1xrL34XshebjgXXI3hv0F9XLBs4nvfsEOAK4BBiXPm8JTKix7FcAO+S3IX0/FZhfZ7/tA2xeY7v+FzgyDR8AfLvXx7if/wqOz7nAvunzhsCtleXnjzWwKfBb4LXps4B3pu/PAE7ILfeVNda1KbAI2JjshtYvcutdkT6y9zKelYZfC9xCejcjMAnYosaypwKvBL4FvLPRvsp9v3uab6V9A5wC/HMa3hG4ttfHe9D+asTvedXHrWr8JcDnYcXrmbYD3gysDjxJ9n6nSowcRPYOqMvT5w8CX03DmwHLqn8L6ThX3hm1Btl7wWaS5amLgDflpv1rsnxxRlrvD3LjvpbWfVz6fBFwYBp+K/DzGtt2HPDFNLwV2Xt01wemA+un7w91HPZFnC5J+ckO6fPhwNnVcVhn3v8B3lZn3HhgWdV3xwKnpuGfVmKULF/eNQ3PAC5ptrwUpx+vs+6HgXXT8FeAL1XiM333MrJzxv69Pl7D/ked8yUrX4ceDXy/xrz/Bnw0De8CPJZi6W3Az0nvogT2BB4ANk6ffwbslob/DrisxrLflvLUzdLn1YBjgG3S5znALmn4Q1V56pXASWlYwBdJ14/AZ4F/TcNbALdX1p+mXUaNa9th+PMTwz4REX8CPgVMkfSqFmbZnOxEU5l/Xo1lzgd+AJwI/DPwrYi4v8aybgEm55a7NCJG0jKWRMTvayx7YUT8soV05ueZExFLa4zaiexFtwDXAwe3s1zrqovILmAADgEuqzPdh4HzI+IWgMhcEhGPsGqszq2eOU13KtmFxbHA3Ij4WY31VMfqsoh4Pi1jWUQ8VGPZi9M6R5ptbG6eOyNicY1RK2I1Iu4FpkratNXlWrHS3e3dyArrARAR90XED9MkQXYTrVJz4giyFzCvIiIeJrtwn1JvfRHxZ7ILle2AI4GfRMQ1ufE/zuWLvwY2VvaUeRywP7DKk6TkxrTMuiLiQbIXR28ZEbMj4qk0ag7ZDTwrvy8D/zjG61yR/6Z8eZVrhSbm8FKe28iNwHYR8VREzE7re57sZojjs/daOV+2kg/NJytYTSC7tvxERDyRxt0GXEBWCKxWb9mfBj6W8l8i4sWIOCMiflNj2hXn//TkcHvg5DRfkBUG91dW6+wmoPL08nVkNxC3Sp93BB6pdW07DFww7I618tUvgOqqEh+rGr9FKwuNiBfJ7jLv2MJ6/hO4Lj0u/5hyVVCr/AvwbrILoy9Vj5S0GvAGoFKN7rvAQWmdX5a0eytpr7KNpDuVVfub3sL0dwPvSMNvB9aTNLGD9VqmyPi8FtgvxcnhwMV1ptuF7I5cLd8Avinp+lSVpd76TicreH2S7CZJLTOAy9Pwj4CtJP1K0n9J+ssG21HPeGXV+OZIelsL099NVkBG0t7A1viip5d2Bu6s3Miq4yLgcElrk9V0qBmnkrYjO56L6i0oVVPaH5hH45ivuIwsb9uf7ELlhTrTHZSWWZey6qKVJ/N5HwB+uOocVkIXAvuoRvMM4D1V1TrXLGidXwFuTlXnjpe0fm7cX1Wtc6v8jJJWJ4vdHzRagSQBB1IVw+k8/iayG77WW62cL1vJh6YBy1NhcCdWzQNvI8uXW132jsCdzRKf5M//OwN3VG4Iwoobd/NSum4FXp2uXaaRFSoXS9o2fb6pxXUOnNV7nYAB9VxE7Fb5IOkoskfoFf8ZEafmxi9uY9nKDdddT0Scq6ytwQyyJ2zHSHpV5W5QRUQ8q6xdwzNV49ZKhYKpZD/sH6fpl6S78Aekv2slHRoR19KapcCUiHhc0quByyXtnLu7XcsngNPS9t0I/I76F1DWXJHx+SJZdZDDgLUiYrGkBpOvKiKuSZnxDLIbFHdK2iUiHquabkTSGWTVWh6vWsz16cnco8Bn0vTPpBibTnbxcrGkkyLivDaSNyUiHkrpu07SvDpP1Su+CHwt/XbmkZ3QHKslFhF3SHo52dPCWhe470kXSX8CPhgRf6gxzU7pmAdwcURcL+nQFlZ/EXA2WfWqb5FVQc2bJenfyKrkHVNnGe9PbWWeI6ty/2xlRGojcwiwbwtpsd57geyp4UmsWli6ICI+2sEyo9H3EXG6pCvJCmiHAP8vd8P3JxFR3e56PLBhivdtyC6gf9pg/TeT1ca4k6zWR2U5a5DdaP5iRCypM6+NkXrnyzT6AknPkdWY+EidRXwyXUs8TXY9UI9YOSYvTste1GDZ2YxZfxVnk1VH/lhEXJFGXaKszeEIsEed9ay0/nTtuwjYFdib7LrhFrJC4TRgdqO0DDI/Mewj6c7GrmTtApuKiIci4pyIOJjshFOvI4wRVq1GVyk8bE3WvvHDueU+HxE/jIhPAv9BVge8JWnex9Pw7cD9wMtb2I5DImJ3smoFRMSTra7Tuu4i4OtkJ/l6FgCvrjcyIp6IiO9ExN+QtR/cr86ktWIVshPZ1mk9K56ApmonN0TEP5O1x3pHjXnrqlSliYhFZG0tGj4hT9Wk3p9+O+8jaxNZq8qLjY0FwG6pqmYjV5LVmKhVjfSCiNg9Il6TuxCpdk9E7Jam+4/cuuvGPEBEPEDWZmsfal+IHJ+WOyNVTa7l3DTNayNiRcdN6Yn1LOCgJjferFzOI6ul00r1zKbSDd/Vqn4DG5G1oapMsyQivhkRbwHWImsH28gfUh43FZhI1gaynmkpPt8fEU/DiieI5wG3R8TpDea1MdTgfPmedAzflqqs13JKmmZ6RFSeti1k1TxwD+Ce3OfD0nyHRMTvaiz3XtJ5NyJuS3F3HVmcVryT7CbFFWRttSHLf/eQVuocb3Wy6+BKXnoz2QOO1dINtTm8VDAc2ieGLhj2iXR37QvAg1GjDVaN6WekeZC0GVnmXetH11AqgB0PfELSGpL2qFT1SyeaV7Jq1aVG6do4FXBJT2G2p0HVrDTdpNxJ7R+Ac9rdDuuq2WSxWbNtVnIacKRyvYJKeq+kzSQdkKrxke76/QXZE5S2RMRzwEeB9ynrjWwHrdzL2W60F6sTJL0sDU8ia4dwT5N5NsxV8fogcKMvynsnsvZ884B/qlwgpLg4qGrSs8naIbZ0061F55NVxfvryheSDpK0Y9V0nwH+IV/labRS3F8IHBoRLce89V5k/QnMAk4ocLE3kdqCS1qH7IL/hvT5zemCGWVtr9Ynq9nTSlp/T5bnfqqFmy95p5A9uTmxjXmsi0Z7vqzjS8CXJE1I69gDeC/w320s4wvAf6br2Iq1qidKv5uTgDdI2ja1dVxE1vSk4l/IOnCsFG5vInvoUanuejtZQXGjiPh1G2kcKC4YloyyLp3zbawukDQXmE/Wy12rHa+8EZgv6W6yzhU+GREPS9pCNV4H0EhE3EnWdupwYBPgB8peQzCX7ElkpXvrs9OjfiS9XdISsp6u/k8vdaG9HzA3pesS4NhUFx1JX0rzrK2s6+7PpXleD/xS0q/I2tD8ezvpt+LUiM9KhwWnRsSyevNF1nnM4cCpyrqnXkhWZeUpsjuKt6U4v4WsJ75fpPXd1U76Iuu86EKyzH5d4Hxl3fjPJWtX8Lm03H+V9NY0vFeKu0OBMyQtSIt7RUrX3WTVur4YEfekeY5P82xJFs9n5+ZZIOlesmqxRV7cWQskrSbpttxX7yfrVOC+lG+dDqzUqUJEPBARp7WxjmmSvtFomoh4hqw30U8pe13FPWS/geoq0jdGRMM2WlXr/pik9zWZ7PNkvQSfq6xt2NBWiyqrGnGadxZZTZ286jaGq7x6J7fsNSXdmvvqw8DfpPz0ZrKnzJXxbyHLs+4me3L+kco5mVXbGL61el2RdSj2G+AdNdZbK23bAR8nK3jcmZbbLJ6t++qeL2tR9nqxhq9ziIjLgG8Dc9I58XTg3RHxaKP5JH1R0ptyy/gmWbOlBZJuJutN+roa63uG7KbKx9NX7wN2V3pdBdlT+A/lZrkJ2JbsuqPydP0PZE8Oh1al+24zMzMzMzMbUn5iaGZmZmZmNuRcMDQzMzMzMxtyLhiamZmZmZkNORcMzczMzMzMhpwLhmZmZmZmZkPOBUMzMzMzM7Mh54KhmZmZmZnZkHPB0MzMzMzMbMj9f4PlHn+JvuWp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dirty="0"/>
          </a:p>
        </p:txBody>
      </p:sp>
      <p:pic>
        <p:nvPicPr>
          <p:cNvPr id="6" name="Image 5" descr="graph 1.png"/>
          <p:cNvPicPr>
            <a:picLocks noChangeAspect="1"/>
          </p:cNvPicPr>
          <p:nvPr/>
        </p:nvPicPr>
        <p:blipFill>
          <a:blip r:embed="rId2" cstate="print"/>
          <a:stretch>
            <a:fillRect/>
          </a:stretch>
        </p:blipFill>
        <p:spPr>
          <a:xfrm>
            <a:off x="251520" y="548680"/>
            <a:ext cx="8424935" cy="59046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21</a:t>
            </a:fld>
            <a:endParaRPr lang="fr-FR" dirty="0"/>
          </a:p>
        </p:txBody>
      </p:sp>
      <p:sp>
        <p:nvSpPr>
          <p:cNvPr id="46081" name="Rectangle 1"/>
          <p:cNvSpPr>
            <a:spLocks noChangeArrowheads="1"/>
          </p:cNvSpPr>
          <p:nvPr/>
        </p:nvSpPr>
        <p:spPr bwMode="auto">
          <a:xfrm>
            <a:off x="467544" y="575685"/>
            <a:ext cx="8424936"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lang="fr-FR" sz="2800" dirty="0">
              <a:latin typeface="Constantia" pitchFamily="18" charset="0"/>
              <a:ea typeface="Constantia" pitchFamily="18" charset="0"/>
              <a:cs typeface="Times New Roman" pitchFamily="18" charset="0"/>
            </a:endParaRPr>
          </a:p>
          <a:p>
            <a:pPr fontAlgn="base">
              <a:spcBef>
                <a:spcPct val="0"/>
              </a:spcBef>
              <a:spcAft>
                <a:spcPct val="0"/>
              </a:spcAft>
            </a:pPr>
            <a:r>
              <a:rPr lang="fr-FR" sz="1900" b="1" u="sng" dirty="0">
                <a:latin typeface="Book Antiqua" panose="02040602050305030304" pitchFamily="18" charset="0"/>
              </a:rPr>
              <a:t>g) Représentation des courbes d’évolution des indicateurs (variables pertinentes) </a:t>
            </a:r>
            <a:endParaRPr lang="en-US" sz="1900" b="1" u="sng" dirty="0">
              <a:latin typeface="Book Antiqua" panose="02040602050305030304"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Etudions la corrélation  entre les variables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dirty="0">
              <a:latin typeface="Book Antiqua" panose="02040602050305030304" pitchFamily="18" charset="0"/>
              <a:ea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fig, ax = plt.subplots(figsize=(15,10))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sns.heatmap(year_series.corr(),annot = False,square=True);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22</a:t>
            </a:fld>
            <a:endParaRPr lang="fr-FR" dirty="0"/>
          </a:p>
        </p:txBody>
      </p:sp>
      <p:pic>
        <p:nvPicPr>
          <p:cNvPr id="4" name="Image 3" descr="Graph 2.png"/>
          <p:cNvPicPr>
            <a:picLocks noChangeAspect="1"/>
          </p:cNvPicPr>
          <p:nvPr/>
        </p:nvPicPr>
        <p:blipFill>
          <a:blip r:embed="rId2" cstate="print"/>
          <a:stretch>
            <a:fillRect/>
          </a:stretch>
        </p:blipFill>
        <p:spPr>
          <a:xfrm>
            <a:off x="251520" y="404664"/>
            <a:ext cx="8568951" cy="58326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23</a:t>
            </a:fld>
            <a:endParaRPr lang="fr-FR" dirty="0"/>
          </a:p>
        </p:txBody>
      </p:sp>
      <p:sp>
        <p:nvSpPr>
          <p:cNvPr id="47105" name="Rectangle 1"/>
          <p:cNvSpPr>
            <a:spLocks noChangeArrowheads="1"/>
          </p:cNvSpPr>
          <p:nvPr/>
        </p:nvSpPr>
        <p:spPr bwMode="auto">
          <a:xfrm>
            <a:off x="457200" y="-159036"/>
            <a:ext cx="8147248"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b="0" i="0" u="none" strike="noStrike" cap="none" normalizeH="0" baseline="0" dirty="0">
                <a:ln>
                  <a:noFill/>
                </a:ln>
                <a:solidFill>
                  <a:schemeClr val="tx1"/>
                </a:solidFill>
                <a:effectLst/>
                <a:latin typeface="Constantia" pitchFamily="18" charset="0"/>
                <a:ea typeface="Constantia" pitchFamily="18" charset="0"/>
                <a:cs typeface="Times New Roman" pitchFamily="18" charset="0"/>
              </a:rPr>
              <a:t> </a:t>
            </a:r>
            <a:r>
              <a:rPr lang="fr-FR" b="1" u="sng" dirty="0"/>
              <a:t>h) Etablissement  de notre tableau de données final avec les indicateurs choisis </a:t>
            </a:r>
            <a:endParaRPr lang="en-US" b="1" u="sng" dirty="0"/>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Constantia" pitchFamily="18" charset="0"/>
              <a:ea typeface="Constantia"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Etablissons les courbes d’évolutions des quelques indicateurs qui nous intéressent au fil des années., par région.</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sns.set_theme()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indicators = ['IT.NET.USER.P2','IT.CMP.PCMP.P2','SP.POP.GROW','HH.DHS.YRS.1519','HH.MICS.YRS.1519','NY.GDP.PCAP.KD','NY.GNP.PCAP.CD','UIS.XUNIT.GDPCAP.2.FSGOV']</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for indicator in indicators: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fig = plt.figure(figsize=(15, 10))</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ax = plt.axes()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plt.title(indicator)</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degrees = 90</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plt.xticks(rotation=degrees)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for region in final_dataset['Region'].dropna().unique():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if len(golden_regions_var.loc[region,indicator].dropna())&gt;0:</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ax.plot</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(golden_regions_var.loc[region,indicator], label=region)</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plt.legend</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i="1" dirty="0">
                <a:latin typeface="Book Antiqua" panose="02040602050305030304" pitchFamily="18" charset="0"/>
                <a:ea typeface="Constantia" pitchFamily="18" charset="0"/>
                <a:cs typeface="Times New Roman" pitchFamily="18" charset="0"/>
              </a:rPr>
              <a:t>NB: pour la courbe ci-dessous on a utilisé un seul indicateur</a:t>
            </a:r>
            <a:endParaRPr kumimoji="0" lang="fr-FR" b="0" i="1"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24</a:t>
            </a:fld>
            <a:endParaRPr lang="fr-FR" dirty="0"/>
          </a:p>
        </p:txBody>
      </p:sp>
      <p:pic>
        <p:nvPicPr>
          <p:cNvPr id="4" name="Image 3" descr="Graph 3.png"/>
          <p:cNvPicPr>
            <a:picLocks noChangeAspect="1"/>
          </p:cNvPicPr>
          <p:nvPr/>
        </p:nvPicPr>
        <p:blipFill>
          <a:blip r:embed="rId2" cstate="print"/>
          <a:stretch>
            <a:fillRect/>
          </a:stretch>
        </p:blipFill>
        <p:spPr>
          <a:xfrm>
            <a:off x="611560" y="548679"/>
            <a:ext cx="8004155" cy="576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25</a:t>
            </a:fld>
            <a:endParaRPr lang="fr-FR" dirty="0"/>
          </a:p>
        </p:txBody>
      </p:sp>
      <p:sp>
        <p:nvSpPr>
          <p:cNvPr id="52225" name="Rectangle 1"/>
          <p:cNvSpPr>
            <a:spLocks noChangeArrowheads="1"/>
          </p:cNvSpPr>
          <p:nvPr/>
        </p:nvSpPr>
        <p:spPr bwMode="auto">
          <a:xfrm>
            <a:off x="467544" y="1871549"/>
            <a:ext cx="828092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fr-FR" sz="2400" b="0" i="0" u="none" strike="noStrike" cap="none" normalizeH="0" baseline="0" dirty="0">
                <a:ln>
                  <a:noFill/>
                </a:ln>
                <a:solidFill>
                  <a:schemeClr val="tx1"/>
                </a:solidFill>
                <a:effectLst/>
                <a:latin typeface="Constantia" pitchFamily="18" charset="0"/>
                <a:ea typeface="Constantia" pitchFamily="18" charset="0"/>
                <a:cs typeface="Times New Roman" pitchFamily="18" charset="0"/>
              </a:rPr>
              <a:t>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Etablissons notre tableau de données final avec les indicateurs choisis.</a:t>
            </a:r>
            <a:endParaRPr lang="fr-FR" dirty="0">
              <a:latin typeface="Book Antiqua" panose="02040602050305030304"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lang="fr-FR" dirty="0">
              <a:latin typeface="Book Antiqua" panose="02040602050305030304" pitchFamily="18" charset="0"/>
              <a:ea typeface="Constantia"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countries_ = final_dataset.groupby(['</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Indicator</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Code','Country Name']).mean()</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countries_</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Regions_</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final_dataset.groupby(['Indicator Code','Region']).mean()</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Regions_</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26</a:t>
            </a:fld>
            <a:endParaRPr lang="fr-FR" dirty="0"/>
          </a:p>
        </p:txBody>
      </p:sp>
      <p:sp>
        <p:nvSpPr>
          <p:cNvPr id="4" name="ZoneTexte 3"/>
          <p:cNvSpPr txBox="1"/>
          <p:nvPr/>
        </p:nvSpPr>
        <p:spPr>
          <a:xfrm>
            <a:off x="467544" y="548680"/>
            <a:ext cx="7992888" cy="5324535"/>
          </a:xfrm>
          <a:prstGeom prst="rect">
            <a:avLst/>
          </a:prstGeom>
          <a:noFill/>
        </p:spPr>
        <p:txBody>
          <a:bodyPr wrap="square" rtlCol="0">
            <a:spAutoFit/>
          </a:bodyPr>
          <a:lstStyle/>
          <a:p>
            <a:pPr lvl="0"/>
            <a:endParaRPr lang="fr-FR" sz="2400" b="1" dirty="0"/>
          </a:p>
          <a:p>
            <a:pPr lvl="0"/>
            <a:r>
              <a:rPr lang="fr-FR" dirty="0"/>
              <a:t>a) Etablissement des tableaux aves les scores normalisés de tous les pays  </a:t>
            </a:r>
            <a:endParaRPr lang="en-US" dirty="0"/>
          </a:p>
          <a:p>
            <a:pPr lvl="0"/>
            <a:endParaRPr lang="fr-FR" dirty="0"/>
          </a:p>
          <a:p>
            <a:pPr lvl="0"/>
            <a:r>
              <a:rPr lang="fr-FR" dirty="0"/>
              <a:t>Etablissons un tableau avec les scores normalisés des pays et des régions en fonctions des indicateurs choisis en comparant les résultats par groupes d’indicateurs </a:t>
            </a:r>
          </a:p>
          <a:p>
            <a:endParaRPr lang="fr-FR" dirty="0"/>
          </a:p>
          <a:p>
            <a:pPr>
              <a:buFont typeface="Arial" pitchFamily="34" charset="0"/>
              <a:buChar char="•"/>
            </a:pPr>
            <a:r>
              <a:rPr lang="fr-FR" dirty="0"/>
              <a:t> résultat global  avec les indicateurs de communications(internet) , de scolarité, de croissance de la population , ainsi que les indicateurs économiques ( PIB et PNB, dépenses gouvernementales dans l’éducation).</a:t>
            </a:r>
          </a:p>
          <a:p>
            <a:pPr>
              <a:buFont typeface="Arial" pitchFamily="34" charset="0"/>
              <a:buChar char="•"/>
            </a:pPr>
            <a:endParaRPr lang="fr-FR" dirty="0"/>
          </a:p>
          <a:p>
            <a:pPr>
              <a:buFont typeface="Arial" pitchFamily="34" charset="0"/>
              <a:buChar char="•"/>
            </a:pPr>
            <a:r>
              <a:rPr lang="fr-FR" dirty="0"/>
              <a:t> quelques résultats partiels en considérant d’autres groupes d’indicateurs(taille de la population scolarisée, taille globale de la population, facteurs économique, communications (internet ,ordinateurs).</a:t>
            </a:r>
          </a:p>
          <a:p>
            <a:pPr>
              <a:buFont typeface="Arial" pitchFamily="34" charset="0"/>
              <a:buChar char="•"/>
            </a:pPr>
            <a:endParaRPr lang="fr-FR" dirty="0"/>
          </a:p>
          <a:p>
            <a:pPr>
              <a:buFont typeface="Arial" pitchFamily="34" charset="0"/>
              <a:buChar char="•"/>
            </a:pPr>
            <a:r>
              <a:rPr lang="fr-FR" dirty="0"/>
              <a:t> Enfin établissons un tableau de note sur 20 des meilleurs pays pour l’expansion à l’international.</a:t>
            </a:r>
          </a:p>
          <a:p>
            <a:pPr>
              <a:buFont typeface="Arial" pitchFamily="34" charset="0"/>
              <a:buChar char="•"/>
            </a:pPr>
            <a:endParaRPr lang="fr-FR" sz="1400" dirty="0"/>
          </a:p>
          <a:p>
            <a:pPr>
              <a:buFont typeface="Arial" pitchFamily="34" charset="0"/>
              <a:buChar char="•"/>
            </a:pPr>
            <a:endParaRPr lang="fr-FR" sz="1400" dirty="0"/>
          </a:p>
        </p:txBody>
      </p:sp>
      <p:grpSp>
        <p:nvGrpSpPr>
          <p:cNvPr id="5" name="Groupe 4">
            <a:extLst>
              <a:ext uri="{FF2B5EF4-FFF2-40B4-BE49-F238E27FC236}">
                <a16:creationId xmlns:a16="http://schemas.microsoft.com/office/drawing/2014/main" xmlns="" id="{75913C65-605E-5F4D-B4B7-8606F9F9A583}"/>
              </a:ext>
            </a:extLst>
          </p:cNvPr>
          <p:cNvGrpSpPr/>
          <p:nvPr/>
        </p:nvGrpSpPr>
        <p:grpSpPr>
          <a:xfrm>
            <a:off x="383179" y="315265"/>
            <a:ext cx="8280920" cy="466830"/>
            <a:chOff x="0" y="625485"/>
            <a:chExt cx="8280920" cy="466830"/>
          </a:xfrm>
        </p:grpSpPr>
        <p:sp>
          <p:nvSpPr>
            <p:cNvPr id="6" name="Rectangle : coins arrondis 5">
              <a:extLst>
                <a:ext uri="{FF2B5EF4-FFF2-40B4-BE49-F238E27FC236}">
                  <a16:creationId xmlns:a16="http://schemas.microsoft.com/office/drawing/2014/main" xmlns="" id="{BB278A5A-8518-AD4B-BE4C-C88CAFD9A981}"/>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a16="http://schemas.microsoft.com/office/drawing/2014/main" xmlns="" id="{0B94A921-7833-7847-84F6-2C9C0DC95ED5}"/>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5 : SCORE ET NO</a:t>
              </a:r>
              <a:r>
                <a:rPr lang="en-US" sz="1900" kern="1200" dirty="0"/>
                <a:t>TATION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27</a:t>
            </a:fld>
            <a:endParaRPr lang="fr-FR" dirty="0"/>
          </a:p>
        </p:txBody>
      </p:sp>
      <p:sp>
        <p:nvSpPr>
          <p:cNvPr id="53249" name="Rectangle 1"/>
          <p:cNvSpPr>
            <a:spLocks noChangeArrowheads="1"/>
          </p:cNvSpPr>
          <p:nvPr/>
        </p:nvSpPr>
        <p:spPr bwMode="auto">
          <a:xfrm>
            <a:off x="611560" y="1965032"/>
            <a:ext cx="792088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Etablissons un tableau des pays avec  les scores des pays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(countries_.loc[['IT.NET.USER.P2','IT.CMP.PCMP.P2','SP.POP.GROW','HH.DHS.YRS.1519','HH.MICS.YRS.1519','NY.GDP.PCAP.KD','NY.GNP.PCAP.CD','UIS.XUNIT.GDPCAP.2.FSGOV']].mean(axis=1).groupby(['Country Name']).mean(numeric_only=True))[0]</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ranking_country = pd.DataFrame([scores.index,scores.values]).transpose()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ranking_country = ranking_country.sort_values(by=[1],ascending=False)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ranking_country.columns = ['Country','Score']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ranking_country.head(242)</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grpSp>
        <p:nvGrpSpPr>
          <p:cNvPr id="5" name="Groupe 4">
            <a:extLst>
              <a:ext uri="{FF2B5EF4-FFF2-40B4-BE49-F238E27FC236}">
                <a16:creationId xmlns:a16="http://schemas.microsoft.com/office/drawing/2014/main" xmlns="" id="{5AA9FEFD-D968-734D-8109-810CEC164119}"/>
              </a:ext>
            </a:extLst>
          </p:cNvPr>
          <p:cNvGrpSpPr/>
          <p:nvPr/>
        </p:nvGrpSpPr>
        <p:grpSpPr>
          <a:xfrm>
            <a:off x="405880" y="287586"/>
            <a:ext cx="8280920" cy="466830"/>
            <a:chOff x="0" y="625485"/>
            <a:chExt cx="8280920" cy="466830"/>
          </a:xfrm>
        </p:grpSpPr>
        <p:sp>
          <p:nvSpPr>
            <p:cNvPr id="6" name="Rectangle : coins arrondis 5">
              <a:extLst>
                <a:ext uri="{FF2B5EF4-FFF2-40B4-BE49-F238E27FC236}">
                  <a16:creationId xmlns:a16="http://schemas.microsoft.com/office/drawing/2014/main" xmlns="" id="{72C3752B-3375-3F42-866E-A08ED2A8FF7C}"/>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a16="http://schemas.microsoft.com/office/drawing/2014/main" xmlns="" id="{5B321515-8ECE-3945-9A3E-8B1A8E8A8904}"/>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lnSpc>
                  <a:spcPct val="90000"/>
                </a:lnSpc>
                <a:spcBef>
                  <a:spcPct val="0"/>
                </a:spcBef>
                <a:spcAft>
                  <a:spcPct val="35000"/>
                </a:spcAft>
              </a:pPr>
              <a:endParaRPr lang="fr-FR" sz="2000" b="1" dirty="0">
                <a:solidFill>
                  <a:schemeClr val="tx1"/>
                </a:solidFill>
                <a:latin typeface="Constantia" pitchFamily="18" charset="0"/>
                <a:ea typeface="Constantia" pitchFamily="18" charset="0"/>
                <a:cs typeface="Times New Roman" pitchFamily="18" charset="0"/>
              </a:endParaRPr>
            </a:p>
            <a:p>
              <a:pPr algn="ctr" defTabSz="844550">
                <a:lnSpc>
                  <a:spcPct val="90000"/>
                </a:lnSpc>
                <a:spcBef>
                  <a:spcPct val="0"/>
                </a:spcBef>
                <a:spcAft>
                  <a:spcPct val="35000"/>
                </a:spcAft>
              </a:pPr>
              <a:r>
                <a:rPr lang="fr-FR" sz="2000" b="1" dirty="0">
                  <a:solidFill>
                    <a:schemeClr val="tx1"/>
                  </a:solidFill>
                  <a:latin typeface="Constantia" pitchFamily="18" charset="0"/>
                  <a:ea typeface="Constantia" pitchFamily="18" charset="0"/>
                  <a:cs typeface="Times New Roman" pitchFamily="18" charset="0"/>
                </a:rPr>
                <a:t>CHAPITRE 6 : PRODUCTION D’UNE CARTE CHOROPLETHE</a:t>
              </a:r>
            </a:p>
            <a:p>
              <a:pPr marL="0" lvl="0" indent="0" algn="l" defTabSz="844550">
                <a:lnSpc>
                  <a:spcPct val="90000"/>
                </a:lnSpc>
                <a:spcBef>
                  <a:spcPct val="0"/>
                </a:spcBef>
                <a:spcAft>
                  <a:spcPct val="35000"/>
                </a:spcAft>
                <a:buNone/>
              </a:pPr>
              <a:endParaRPr lang="en-US" sz="1900" kern="1200"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28</a:t>
            </a:fld>
            <a:endParaRPr lang="fr-FR" dirty="0"/>
          </a:p>
        </p:txBody>
      </p:sp>
      <p:sp>
        <p:nvSpPr>
          <p:cNvPr id="56321" name="Rectangle 1"/>
          <p:cNvSpPr>
            <a:spLocks noChangeArrowheads="1"/>
          </p:cNvSpPr>
          <p:nvPr/>
        </p:nvSpPr>
        <p:spPr bwMode="auto">
          <a:xfrm>
            <a:off x="683568" y="366335"/>
            <a:ext cx="792088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lang="fr-FR" sz="1400" dirty="0">
              <a:latin typeface="Book Antiqua" panose="02040602050305030304" pitchFamily="18" charset="0"/>
              <a:ea typeface="Constantia"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lang="fr-FR" sz="1400" dirty="0">
                <a:latin typeface="Book Antiqua" panose="02040602050305030304" pitchFamily="18" charset="0"/>
                <a:ea typeface="Constantia" pitchFamily="18" charset="0"/>
                <a:cs typeface="Times New Roman" pitchFamily="18" charset="0"/>
              </a:rPr>
              <a:t>N</a:t>
            </a:r>
            <a:r>
              <a:rPr kumimoji="0" lang="fr-FR" sz="1400"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ous établirons même  des notes sur 20 et des histogrammes d’indications</a:t>
            </a:r>
          </a:p>
          <a:p>
            <a:pPr lvl="0" fontAlgn="base">
              <a:spcBef>
                <a:spcPct val="0"/>
              </a:spcBef>
              <a:spcAft>
                <a:spcPct val="0"/>
              </a:spcAft>
              <a:buFont typeface="Arial" pitchFamily="34" charset="0"/>
              <a:buChar char="•"/>
            </a:pPr>
            <a:endParaRPr lang="fr-FR" sz="1400" dirty="0">
              <a:latin typeface="Book Antiqua" panose="02040602050305030304" pitchFamily="18" charset="0"/>
            </a:endParaRPr>
          </a:p>
          <a:p>
            <a:pPr lvl="0" fontAlgn="base">
              <a:spcBef>
                <a:spcPct val="0"/>
              </a:spcBef>
              <a:spcAft>
                <a:spcPct val="0"/>
              </a:spcAft>
              <a:buFont typeface="Arial" pitchFamily="34" charset="0"/>
              <a:buChar char="•"/>
            </a:pPr>
            <a:endParaRPr lang="fr-FR" sz="1400" dirty="0">
              <a:latin typeface="Book Antiqua" panose="02040602050305030304" pitchFamily="18" charset="0"/>
            </a:endParaRPr>
          </a:p>
          <a:p>
            <a:pPr lvl="0" fontAlgn="base">
              <a:spcBef>
                <a:spcPct val="0"/>
              </a:spcBef>
              <a:spcAft>
                <a:spcPct val="0"/>
              </a:spcAft>
              <a:buFont typeface="Arial" pitchFamily="34" charset="0"/>
              <a:buChar char="•"/>
            </a:pPr>
            <a:endParaRPr lang="fr-FR" sz="1400" dirty="0">
              <a:latin typeface="Book Antiqua" panose="02040602050305030304" pitchFamily="18" charset="0"/>
            </a:endParaRPr>
          </a:p>
          <a:p>
            <a:pPr lvl="0" fontAlgn="base">
              <a:spcBef>
                <a:spcPct val="0"/>
              </a:spcBef>
              <a:spcAft>
                <a:spcPct val="0"/>
              </a:spcAft>
              <a:buFont typeface="Arial" pitchFamily="34" charset="0"/>
              <a:buChar char="•"/>
            </a:pPr>
            <a:endParaRPr lang="fr-FR" sz="1400" dirty="0">
              <a:latin typeface="Book Antiqua" panose="02040602050305030304" pitchFamily="18" charset="0"/>
            </a:endParaRPr>
          </a:p>
          <a:p>
            <a:pPr lvl="0" fontAlgn="base">
              <a:spcBef>
                <a:spcPct val="0"/>
              </a:spcBef>
              <a:spcAft>
                <a:spcPct val="0"/>
              </a:spcAft>
              <a:buFont typeface="Arial" pitchFamily="34" charset="0"/>
              <a:buChar char="•"/>
            </a:pPr>
            <a:r>
              <a:rPr lang="fr-FR" sz="1400" dirty="0">
                <a:latin typeface="Book Antiqua" panose="02040602050305030304" pitchFamily="18" charset="0"/>
              </a:rPr>
              <a:t>Estonia                                                           12.251208</a:t>
            </a:r>
          </a:p>
          <a:p>
            <a:pPr lvl="0" fontAlgn="base">
              <a:spcBef>
                <a:spcPct val="0"/>
              </a:spcBef>
              <a:spcAft>
                <a:spcPct val="0"/>
              </a:spcAft>
              <a:buFont typeface="Arial" pitchFamily="34" charset="0"/>
              <a:buChar char="•"/>
            </a:pPr>
            <a:r>
              <a:rPr lang="fr-FR" sz="1400" dirty="0">
                <a:latin typeface="Book Antiqua" panose="02040602050305030304" pitchFamily="18" charset="0"/>
              </a:rPr>
              <a:t>Ethiopia                                                            1.315745</a:t>
            </a:r>
          </a:p>
          <a:p>
            <a:pPr lvl="0" fontAlgn="base">
              <a:spcBef>
                <a:spcPct val="0"/>
              </a:spcBef>
              <a:spcAft>
                <a:spcPct val="0"/>
              </a:spcAft>
              <a:buFont typeface="Arial" pitchFamily="34" charset="0"/>
              <a:buChar char="•"/>
            </a:pPr>
            <a:r>
              <a:rPr lang="fr-FR" sz="1400" dirty="0">
                <a:latin typeface="Book Antiqua" panose="02040602050305030304" pitchFamily="18" charset="0"/>
              </a:rPr>
              <a:t>Euroarea                                                         10.467383</a:t>
            </a:r>
          </a:p>
          <a:p>
            <a:pPr lvl="0" fontAlgn="base">
              <a:spcBef>
                <a:spcPct val="0"/>
              </a:spcBef>
              <a:spcAft>
                <a:spcPct val="0"/>
              </a:spcAft>
              <a:buFont typeface="Arial" pitchFamily="34" charset="0"/>
              <a:buChar char="•"/>
            </a:pPr>
            <a:r>
              <a:rPr lang="fr-FR" sz="1400" dirty="0">
                <a:latin typeface="Book Antiqua" panose="02040602050305030304" pitchFamily="18" charset="0"/>
              </a:rPr>
              <a:t>Europe &amp; Central Asia                                         7.948438</a:t>
            </a:r>
          </a:p>
          <a:p>
            <a:pPr lvl="0" fontAlgn="base">
              <a:spcBef>
                <a:spcPct val="0"/>
              </a:spcBef>
              <a:spcAft>
                <a:spcPct val="0"/>
              </a:spcAft>
              <a:buFont typeface="Arial" pitchFamily="34" charset="0"/>
              <a:buChar char="•"/>
            </a:pPr>
            <a:r>
              <a:rPr lang="fr-FR" sz="1400" dirty="0">
                <a:latin typeface="Book Antiqua" panose="02040602050305030304" pitchFamily="18" charset="0"/>
              </a:rPr>
              <a:t>Europe &amp; Central Asia (excluding high income)     4.171809</a:t>
            </a:r>
          </a:p>
          <a:p>
            <a:pPr lvl="0" fontAlgn="base">
              <a:spcBef>
                <a:spcPct val="0"/>
              </a:spcBef>
              <a:spcAft>
                <a:spcPct val="0"/>
              </a:spcAft>
              <a:buFont typeface="Arial" pitchFamily="34" charset="0"/>
              <a:buChar char="•"/>
            </a:pPr>
            <a:r>
              <a:rPr lang="fr-FR" sz="1400" dirty="0">
                <a:latin typeface="Book Antiqua" panose="02040602050305030304" pitchFamily="18" charset="0"/>
              </a:rPr>
              <a:t>European Union                                                  9.322248</a:t>
            </a:r>
          </a:p>
          <a:p>
            <a:pPr lvl="0" fontAlgn="base">
              <a:spcBef>
                <a:spcPct val="0"/>
              </a:spcBef>
              <a:spcAft>
                <a:spcPct val="0"/>
              </a:spcAft>
              <a:buFont typeface="Arial" pitchFamily="34" charset="0"/>
              <a:buChar char="•"/>
            </a:pPr>
            <a:r>
              <a:rPr lang="fr-FR" sz="1400" dirty="0">
                <a:latin typeface="Book Antiqua" panose="02040602050305030304" pitchFamily="18" charset="0"/>
              </a:rPr>
              <a:t>Faroe Islands                                                    10.936833</a:t>
            </a:r>
          </a:p>
          <a:p>
            <a:pPr lvl="0" fontAlgn="base">
              <a:spcBef>
                <a:spcPct val="0"/>
              </a:spcBef>
              <a:spcAft>
                <a:spcPct val="0"/>
              </a:spcAft>
              <a:buFont typeface="Arial" pitchFamily="34" charset="0"/>
              <a:buChar char="•"/>
            </a:pPr>
            <a:r>
              <a:rPr lang="fr-FR" sz="1400" dirty="0">
                <a:latin typeface="Book Antiqua" panose="02040602050305030304" pitchFamily="18" charset="0"/>
              </a:rPr>
              <a:t>Fiji                                                                     3.349421</a:t>
            </a:r>
          </a:p>
          <a:p>
            <a:pPr lvl="0" fontAlgn="base">
              <a:spcBef>
                <a:spcPct val="0"/>
              </a:spcBef>
              <a:spcAft>
                <a:spcPct val="0"/>
              </a:spcAft>
              <a:buFont typeface="Arial" pitchFamily="34" charset="0"/>
              <a:buChar char="•"/>
            </a:pPr>
            <a:r>
              <a:rPr lang="fr-FR" sz="1400" dirty="0">
                <a:latin typeface="Book Antiqua" panose="02040602050305030304" pitchFamily="18" charset="0"/>
              </a:rPr>
              <a:t>Finland                                                             14.594193</a:t>
            </a:r>
          </a:p>
          <a:p>
            <a:pPr lvl="0" fontAlgn="base">
              <a:spcBef>
                <a:spcPct val="0"/>
              </a:spcBef>
              <a:spcAft>
                <a:spcPct val="0"/>
              </a:spcAft>
              <a:buFont typeface="Arial" pitchFamily="34" charset="0"/>
              <a:buChar char="•"/>
            </a:pPr>
            <a:r>
              <a:rPr lang="fr-FR" sz="1400" dirty="0">
                <a:latin typeface="Book Antiqua" panose="02040602050305030304" pitchFamily="18" charset="0"/>
              </a:rPr>
              <a:t>France                                                              11.183207</a:t>
            </a:r>
          </a:p>
          <a:p>
            <a:pPr lvl="0" fontAlgn="base">
              <a:spcBef>
                <a:spcPct val="0"/>
              </a:spcBef>
              <a:spcAft>
                <a:spcPct val="0"/>
              </a:spcAft>
              <a:buFont typeface="Arial" pitchFamily="34" charset="0"/>
              <a:buChar char="•"/>
            </a:pPr>
            <a:r>
              <a:rPr lang="fr-FR" sz="1400" dirty="0">
                <a:latin typeface="Book Antiqua" panose="02040602050305030304" pitchFamily="18" charset="0"/>
              </a:rPr>
              <a:t>French Polynesia                                                 6.660685</a:t>
            </a:r>
          </a:p>
          <a:p>
            <a:pPr lvl="0" fontAlgn="base">
              <a:spcBef>
                <a:spcPct val="0"/>
              </a:spcBef>
              <a:spcAft>
                <a:spcPct val="0"/>
              </a:spcAft>
              <a:buFont typeface="Arial" pitchFamily="34" charset="0"/>
              <a:buChar char="•"/>
            </a:pPr>
            <a:r>
              <a:rPr lang="fr-FR" sz="1400" dirty="0">
                <a:latin typeface="Book Antiqua" panose="02040602050305030304" pitchFamily="18" charset="0"/>
              </a:rPr>
              <a:t>Gabon                                                                3.052807</a:t>
            </a:r>
          </a:p>
          <a:p>
            <a:pPr lvl="0" fontAlgn="base">
              <a:spcBef>
                <a:spcPct val="0"/>
              </a:spcBef>
              <a:spcAft>
                <a:spcPct val="0"/>
              </a:spcAft>
              <a:buFont typeface="Arial" pitchFamily="34" charset="0"/>
              <a:buChar char="•"/>
            </a:pPr>
            <a:r>
              <a:rPr lang="fr-FR" sz="1400" dirty="0">
                <a:latin typeface="Book Antiqua" panose="02040602050305030304" pitchFamily="18" charset="0"/>
              </a:rPr>
              <a:t>Gambia, The                                                       1.825572</a:t>
            </a:r>
          </a:p>
          <a:p>
            <a:pPr lvl="0" fontAlgn="base">
              <a:spcBef>
                <a:spcPct val="0"/>
              </a:spcBef>
              <a:spcAft>
                <a:spcPct val="0"/>
              </a:spcAft>
              <a:buFont typeface="Arial" pitchFamily="34" charset="0"/>
              <a:buChar char="•"/>
            </a:pPr>
            <a:r>
              <a:rPr lang="fr-FR" sz="1400" dirty="0">
                <a:latin typeface="Book Antiqua" panose="02040602050305030304" pitchFamily="18" charset="0"/>
              </a:rPr>
              <a:t>Georgia                                                              4.310909</a:t>
            </a:r>
          </a:p>
          <a:p>
            <a:pPr lvl="0" fontAlgn="base">
              <a:spcBef>
                <a:spcPct val="0"/>
              </a:spcBef>
              <a:spcAft>
                <a:spcPct val="0"/>
              </a:spcAft>
              <a:buFont typeface="Arial" pitchFamily="34" charset="0"/>
              <a:buChar char="•"/>
            </a:pPr>
            <a:r>
              <a:rPr lang="fr-FR" sz="1400" dirty="0">
                <a:latin typeface="Book Antiqua" panose="02040602050305030304" pitchFamily="18" charset="0"/>
              </a:rPr>
              <a:t>Germany                                                          12.879093</a:t>
            </a:r>
          </a:p>
          <a:p>
            <a:pPr lvl="0" fontAlgn="base">
              <a:spcBef>
                <a:spcPct val="0"/>
              </a:spcBef>
              <a:spcAft>
                <a:spcPct val="0"/>
              </a:spcAft>
              <a:buFont typeface="Arial" pitchFamily="34" charset="0"/>
              <a:buChar char="•"/>
            </a:pPr>
            <a:r>
              <a:rPr lang="fr-FR" sz="1400" dirty="0">
                <a:latin typeface="Book Antiqua" panose="02040602050305030304" pitchFamily="18" charset="0"/>
              </a:rPr>
              <a:t>Ghana                                                                2.444542</a:t>
            </a:r>
          </a:p>
          <a:p>
            <a:pPr lvl="0" fontAlgn="base">
              <a:spcBef>
                <a:spcPct val="0"/>
              </a:spcBef>
              <a:spcAft>
                <a:spcPct val="0"/>
              </a:spcAft>
              <a:buFont typeface="Arial" pitchFamily="34" charset="0"/>
              <a:buChar char="•"/>
            </a:pPr>
            <a:r>
              <a:rPr lang="fr-FR" sz="1400" dirty="0">
                <a:latin typeface="Book Antiqua" panose="02040602050305030304" pitchFamily="18" charset="0"/>
              </a:rPr>
              <a:t>Gibraltar                                                           11.091549</a:t>
            </a:r>
          </a:p>
          <a:p>
            <a:pPr lvl="0" fontAlgn="base">
              <a:spcBef>
                <a:spcPct val="0"/>
              </a:spcBef>
              <a:spcAft>
                <a:spcPct val="0"/>
              </a:spcAft>
              <a:buFont typeface="Arial" pitchFamily="34" charset="0"/>
              <a:buChar char="•"/>
            </a:pPr>
            <a:r>
              <a:rPr lang="fr-FR" sz="1400" dirty="0">
                <a:latin typeface="Book Antiqua" panose="02040602050305030304" pitchFamily="18" charset="0"/>
              </a:rPr>
              <a:t>Greece                                                               5.294415</a:t>
            </a:r>
          </a:p>
          <a:p>
            <a:pPr lvl="0" fontAlgn="base">
              <a:spcBef>
                <a:spcPct val="0"/>
              </a:spcBef>
              <a:spcAft>
                <a:spcPct val="0"/>
              </a:spcAft>
              <a:buFont typeface="Arial" pitchFamily="34" charset="0"/>
              <a:buChar char="•"/>
            </a:pPr>
            <a:r>
              <a:rPr lang="fr-FR" sz="1400" dirty="0">
                <a:latin typeface="Book Antiqua" panose="02040602050305030304" pitchFamily="18" charset="0"/>
              </a:rPr>
              <a:t>Greenland                                                           9.477526</a:t>
            </a:r>
          </a:p>
          <a:p>
            <a:pPr lvl="0" fontAlgn="base">
              <a:spcBef>
                <a:spcPct val="0"/>
              </a:spcBef>
              <a:spcAft>
                <a:spcPct val="0"/>
              </a:spcAft>
              <a:buFont typeface="Arial" pitchFamily="34" charset="0"/>
              <a:buChar char="•"/>
            </a:pPr>
            <a:r>
              <a:rPr lang="fr-FR" sz="1400" dirty="0">
                <a:latin typeface="Book Antiqua" panose="02040602050305030304" pitchFamily="18" charset="0"/>
              </a:rPr>
              <a:t>Grenada                                                              4.159589</a:t>
            </a:r>
          </a:p>
          <a:p>
            <a:pPr lvl="0" fontAlgn="base">
              <a:spcBef>
                <a:spcPct val="0"/>
              </a:spcBef>
              <a:spcAft>
                <a:spcPct val="0"/>
              </a:spcAft>
              <a:buFont typeface="Arial" pitchFamily="34" charset="0"/>
              <a:buChar char="•"/>
            </a:pPr>
            <a:r>
              <a:rPr lang="fr-FR" sz="1400" dirty="0">
                <a:latin typeface="Book Antiqua" panose="02040602050305030304" pitchFamily="18" charset="0"/>
              </a:rPr>
              <a:t>Guam                                                                  9.620481</a:t>
            </a:r>
            <a:endParaRPr kumimoji="0" lang="fr-FR" sz="1400"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29</a:t>
            </a:fld>
            <a:endParaRPr lang="fr-FR" dirty="0"/>
          </a:p>
        </p:txBody>
      </p:sp>
      <p:sp>
        <p:nvSpPr>
          <p:cNvPr id="4" name="ZoneTexte 3"/>
          <p:cNvSpPr txBox="1"/>
          <p:nvPr/>
        </p:nvSpPr>
        <p:spPr>
          <a:xfrm>
            <a:off x="467544" y="476672"/>
            <a:ext cx="8208912" cy="738664"/>
          </a:xfrm>
          <a:prstGeom prst="rect">
            <a:avLst/>
          </a:prstGeom>
          <a:noFill/>
        </p:spPr>
        <p:txBody>
          <a:bodyPr wrap="square" rtlCol="0">
            <a:spAutoFit/>
          </a:bodyPr>
          <a:lstStyle/>
          <a:p>
            <a:r>
              <a:rPr lang="fr-FR" sz="1400" dirty="0"/>
              <a:t>b) Etablissons une carte choropléthe montant le potentiel des différents pays pour l’éventuelle expansion de la start-up </a:t>
            </a:r>
          </a:p>
          <a:p>
            <a:r>
              <a:rPr lang="fr-FR" sz="1400" dirty="0"/>
              <a:t>ACADEMY</a:t>
            </a:r>
          </a:p>
        </p:txBody>
      </p:sp>
      <p:pic>
        <p:nvPicPr>
          <p:cNvPr id="5" name="Image 4" descr="Graphe 4.png"/>
          <p:cNvPicPr>
            <a:picLocks noChangeAspect="1"/>
          </p:cNvPicPr>
          <p:nvPr/>
        </p:nvPicPr>
        <p:blipFill>
          <a:blip r:embed="rId2" cstate="print"/>
          <a:stretch>
            <a:fillRect/>
          </a:stretch>
        </p:blipFill>
        <p:spPr>
          <a:xfrm>
            <a:off x="611560" y="1196753"/>
            <a:ext cx="7704856" cy="52083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e la date 24"/>
          <p:cNvSpPr>
            <a:spLocks noGrp="1"/>
          </p:cNvSpPr>
          <p:nvPr>
            <p:ph type="dt" sz="half" idx="10"/>
          </p:nvPr>
        </p:nvSpPr>
        <p:spPr/>
        <p:txBody>
          <a:bodyPr/>
          <a:lstStyle/>
          <a:p>
            <a:r>
              <a:rPr lang="fr-FR" dirty="0"/>
              <a:t>12.07.21</a:t>
            </a:r>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3</a:t>
            </a:fld>
            <a:endParaRPr lang="fr-FR" dirty="0"/>
          </a:p>
        </p:txBody>
      </p:sp>
      <p:graphicFrame>
        <p:nvGraphicFramePr>
          <p:cNvPr id="27" name="Espace réservé du contenu 2">
            <a:extLst>
              <a:ext uri="{FF2B5EF4-FFF2-40B4-BE49-F238E27FC236}">
                <a16:creationId xmlns:a16="http://schemas.microsoft.com/office/drawing/2014/main" xmlns="" id="{1CEAD5A8-CCC8-48A9-903D-F4507D7C76BA}"/>
              </a:ext>
            </a:extLst>
          </p:cNvPr>
          <p:cNvGraphicFramePr>
            <a:graphicFrameLocks noGrp="1"/>
          </p:cNvGraphicFramePr>
          <p:nvPr>
            <p:ph idx="4294967295"/>
            <p:extLst>
              <p:ext uri="{D42A27DB-BD31-4B8C-83A1-F6EECF244321}">
                <p14:modId xmlns:p14="http://schemas.microsoft.com/office/powerpoint/2010/main" xmlns="" val="910485254"/>
              </p:ext>
            </p:extLst>
          </p:nvPr>
        </p:nvGraphicFramePr>
        <p:xfrm>
          <a:off x="539552" y="632929"/>
          <a:ext cx="8064896" cy="5003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xmlns="" id="{4E1B5939-22A7-D942-8B80-5815B0076028}"/>
              </a:ext>
            </a:extLst>
          </p:cNvPr>
          <p:cNvSpPr txBox="1"/>
          <p:nvPr/>
        </p:nvSpPr>
        <p:spPr>
          <a:xfrm>
            <a:off x="3805881" y="247135"/>
            <a:ext cx="1476686" cy="369332"/>
          </a:xfrm>
          <a:prstGeom prst="rect">
            <a:avLst/>
          </a:prstGeom>
          <a:noFill/>
        </p:spPr>
        <p:txBody>
          <a:bodyPr wrap="none" rtlCol="0">
            <a:spAutoFit/>
          </a:bodyPr>
          <a:lstStyle/>
          <a:p>
            <a:r>
              <a:rPr lang="fr-FR" dirty="0"/>
              <a:t>SOMMAIRE</a:t>
            </a:r>
          </a:p>
        </p:txBody>
      </p:sp>
    </p:spTree>
    <p:extLst>
      <p:ext uri="{BB962C8B-B14F-4D97-AF65-F5344CB8AC3E}">
        <p14:creationId xmlns:p14="http://schemas.microsoft.com/office/powerpoint/2010/main" xmlns="" val="52468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30</a:t>
            </a:fld>
            <a:endParaRPr lang="fr-FR" dirty="0"/>
          </a:p>
        </p:txBody>
      </p:sp>
      <p:sp>
        <p:nvSpPr>
          <p:cNvPr id="57345" name="Rectangle 1"/>
          <p:cNvSpPr>
            <a:spLocks noChangeArrowheads="1"/>
          </p:cNvSpPr>
          <p:nvPr/>
        </p:nvSpPr>
        <p:spPr bwMode="auto">
          <a:xfrm>
            <a:off x="611560" y="656402"/>
            <a:ext cx="8208912"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Dans cette étude exploratoire des données nous avons déterminé que pour l’expansion d’Académie certains indicateurs sont pertinents, en l’occurrence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L’accès a internet et le pourcentage de personnes ayants la possibilité de se connecter a internet.</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Le pourcentage de personne possédant un ordinateur personnel.</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Le pourcentage de la population scolarisées entre 15 et 24 ans ce qui correspond aux objectifs d’Académie  : les élèves du secondaires et universitaires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Le nombre d’années de scolarité moyen pour les élèves du secondaire et supérieur entre 19 et 24 ans.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La croissance de la population</a:t>
            </a:r>
            <a:r>
              <a:rPr kumimoji="0" lang="fr-FR" b="0" i="0" u="none" strike="noStrike" cap="none" normalizeH="0" baseline="0" dirty="0">
                <a:ln>
                  <a:noFill/>
                </a:ln>
                <a:solidFill>
                  <a:schemeClr val="tx1"/>
                </a:solidFill>
                <a:effectLst/>
                <a:latin typeface="Constantia" pitchFamily="18" charset="0"/>
                <a:ea typeface="Constantia" pitchFamily="18" charset="0"/>
                <a:cs typeface="Times New Roman" pitchFamily="18" charset="0"/>
              </a:rPr>
              <a:t>.</a:t>
            </a:r>
            <a:endParaRPr kumimoji="0" lang="fr-FR"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Constantia" pitchFamily="18" charset="0"/>
              <a:ea typeface="Constantia" pitchFamily="18" charset="0"/>
              <a:cs typeface="Times New Roman" pitchFamily="18" charset="0"/>
            </a:endParaRPr>
          </a:p>
        </p:txBody>
      </p:sp>
      <p:grpSp>
        <p:nvGrpSpPr>
          <p:cNvPr id="5" name="Groupe 4">
            <a:extLst>
              <a:ext uri="{FF2B5EF4-FFF2-40B4-BE49-F238E27FC236}">
                <a16:creationId xmlns:a16="http://schemas.microsoft.com/office/drawing/2014/main" xmlns="" id="{E57124F8-2096-434A-A8FB-5B629A093A78}"/>
              </a:ext>
            </a:extLst>
          </p:cNvPr>
          <p:cNvGrpSpPr/>
          <p:nvPr/>
        </p:nvGrpSpPr>
        <p:grpSpPr>
          <a:xfrm>
            <a:off x="431540" y="505149"/>
            <a:ext cx="8280920" cy="466830"/>
            <a:chOff x="0" y="625485"/>
            <a:chExt cx="8280920" cy="466830"/>
          </a:xfrm>
        </p:grpSpPr>
        <p:sp>
          <p:nvSpPr>
            <p:cNvPr id="6" name="Rectangle : coins arrondis 5">
              <a:extLst>
                <a:ext uri="{FF2B5EF4-FFF2-40B4-BE49-F238E27FC236}">
                  <a16:creationId xmlns:a16="http://schemas.microsoft.com/office/drawing/2014/main" xmlns="" id="{7A39E641-88A0-8642-A2C7-A48C937BDE3E}"/>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a16="http://schemas.microsoft.com/office/drawing/2014/main" xmlns="" id="{114C31C3-C70C-7F4F-878D-20306E9CD6ED}"/>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CONCLUSION</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31</a:t>
            </a:fld>
            <a:endParaRPr lang="fr-FR" dirty="0"/>
          </a:p>
        </p:txBody>
      </p:sp>
      <p:sp>
        <p:nvSpPr>
          <p:cNvPr id="4" name="Rectangle 3"/>
          <p:cNvSpPr/>
          <p:nvPr/>
        </p:nvSpPr>
        <p:spPr>
          <a:xfrm>
            <a:off x="467544" y="889844"/>
            <a:ext cx="8208912" cy="3416320"/>
          </a:xfrm>
          <a:prstGeom prst="rect">
            <a:avLst/>
          </a:prstGeom>
        </p:spPr>
        <p:txBody>
          <a:bodyPr wrap="square">
            <a:spAutoFit/>
          </a:bodyPr>
          <a:lstStyle/>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En général les études a distances demande aux clients un bon effort financiers pour la connexion et les frais de scolarité, alors nous intégrons a ces variables le PIB, ainsi que le RNB et le pourcentage de dépenses  annuelles du gouvernement dans l’éducation.</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endParaRPr lang="fr-FR" dirty="0">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NB : En général la taille d’un marché dépend de la taille de la population totale d’un pays mais dans ce cas précis  le marche se limite aux personnes qui possèdent un ordinateur ou ceux qui peuvent se connecter à internet d’où les rejet de nos derniers tableaux des scores en fonction de la taille totale des populations.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endParaRPr lang="fr-FR"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a:t>
            </a:fld>
            <a:endParaRPr lang="fr-FR" dirty="0"/>
          </a:p>
        </p:txBody>
      </p:sp>
      <p:sp>
        <p:nvSpPr>
          <p:cNvPr id="4" name="Rectangle 3"/>
          <p:cNvSpPr/>
          <p:nvPr/>
        </p:nvSpPr>
        <p:spPr>
          <a:xfrm>
            <a:off x="1115616" y="620688"/>
            <a:ext cx="7704856" cy="369332"/>
          </a:xfrm>
          <a:prstGeom prst="rect">
            <a:avLst/>
          </a:prstGeom>
        </p:spPr>
        <p:txBody>
          <a:bodyPr wrap="square">
            <a:spAutoFit/>
          </a:bodyPr>
          <a:lstStyle/>
          <a:p>
            <a:r>
              <a:rPr lang="fr-FR" dirty="0"/>
              <a:t> </a:t>
            </a:r>
          </a:p>
        </p:txBody>
      </p:sp>
      <p:sp>
        <p:nvSpPr>
          <p:cNvPr id="6" name="Rectangle 5"/>
          <p:cNvSpPr/>
          <p:nvPr/>
        </p:nvSpPr>
        <p:spPr>
          <a:xfrm>
            <a:off x="702382" y="1166842"/>
            <a:ext cx="7992888" cy="4524315"/>
          </a:xfrm>
          <a:prstGeom prst="rect">
            <a:avLst/>
          </a:prstGeom>
        </p:spPr>
        <p:txBody>
          <a:bodyPr wrap="square">
            <a:spAutoFit/>
          </a:bodyPr>
          <a:lstStyle/>
          <a:p>
            <a:pPr marL="342900" lvl="0" indent="-342900" eaLnBrk="0" fontAlgn="base" hangingPunct="0">
              <a:spcBef>
                <a:spcPct val="0"/>
              </a:spcBef>
              <a:spcAft>
                <a:spcPct val="0"/>
              </a:spcAft>
            </a:pPr>
            <a:endPar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Dans ce projet nous ferons  une analyse exploratoire d’une base de données, celle de la banque mondiale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r>
              <a:rPr kumimoji="0" lang="fr-FR" b="0" i="0" u="none" strike="noStrike" cap="none" normalizeH="0" baseline="0" dirty="0">
                <a:ln>
                  <a:noFill/>
                </a:ln>
                <a:solidFill>
                  <a:srgbClr val="7451EB"/>
                </a:solidFill>
                <a:effectLst/>
                <a:latin typeface="Book Antiqua" panose="02040602050305030304" pitchFamily="18" charset="0"/>
                <a:ea typeface="Constantia" pitchFamily="18" charset="0"/>
                <a:cs typeface="Times New Roman" pitchFamily="18" charset="0"/>
                <a:hlinkClick r:id="rId2"/>
              </a:rPr>
              <a:t>https://datacatalog.worldbank.org/dataset/education-statistics</a:t>
            </a:r>
            <a:endParaRPr kumimoji="0" lang="fr-FR" b="0" i="0" u="none" strike="noStrike" cap="none" normalizeH="0" baseline="0" dirty="0">
              <a:ln>
                <a:noFill/>
              </a:ln>
              <a:solidFill>
                <a:srgbClr val="7451EB"/>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Ces données portent sur l’éducation et l’analyse est faite au profit d’</a:t>
            </a: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Academy</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une start-up</a:t>
            </a:r>
            <a:r>
              <a:rPr lang="fr-FR" dirty="0">
                <a:latin typeface="Book Antiqua" panose="02040602050305030304" pitchFamily="18" charset="0"/>
                <a:cs typeface="Arial" pitchFamily="34" charset="0"/>
              </a:rPr>
              <a:t>  </a:t>
            </a:r>
            <a:r>
              <a:rPr lang="fr-FR" dirty="0">
                <a:latin typeface="Book Antiqua" panose="02040602050305030304" pitchFamily="18" charset="0"/>
                <a:ea typeface="Constantia" pitchFamily="18" charset="0"/>
                <a:cs typeface="Times New Roman" pitchFamily="18" charset="0"/>
              </a:rPr>
              <a:t>d</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 la Ed Tech. Elle propose des contenus de formation en ligne pour un public de niveau lycée et université.</a:t>
            </a:r>
          </a:p>
          <a:p>
            <a:pPr lvl="0" eaLnBrk="0" fontAlgn="base" hangingPunct="0">
              <a:spcBef>
                <a:spcPct val="0"/>
              </a:spcBef>
              <a:spcAft>
                <a:spcPct val="0"/>
              </a:spcAft>
            </a:pPr>
            <a:endParaRPr lang="fr-FR" dirty="0">
              <a:latin typeface="Book Antiqua" panose="02040602050305030304" pitchFamily="18" charset="0"/>
              <a:cs typeface="Times New Roman" pitchFamily="18"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Cette analyse aura pour but d’informer un projet d’expansion à l’international  et déterminer :</a:t>
            </a: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285750" lvl="0" indent="-285750" eaLnBrk="0" fontAlgn="base" hangingPunct="0">
              <a:spcBef>
                <a:spcPct val="0"/>
              </a:spcBef>
              <a:spcAft>
                <a:spcPct val="0"/>
              </a:spcAft>
              <a:buFont typeface="Wingdings" pitchFamily="2" charset="2"/>
              <a:buChar char="Ø"/>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Les pays à fort potentiel de clients pour la start-up.</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285750" lvl="0" indent="-285750" eaLnBrk="0" fontAlgn="base" hangingPunct="0">
              <a:spcBef>
                <a:spcPct val="0"/>
              </a:spcBef>
              <a:spcAft>
                <a:spcPct val="0"/>
              </a:spcAft>
              <a:buFont typeface="Wingdings" pitchFamily="2" charset="2"/>
              <a:buChar char="Ø"/>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L’évolution de ce potentiel.</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285750" lvl="0" indent="-285750" eaLnBrk="0" fontAlgn="base" hangingPunct="0">
              <a:spcBef>
                <a:spcPct val="0"/>
              </a:spcBef>
              <a:spcAft>
                <a:spcPct val="0"/>
              </a:spcAft>
              <a:buFont typeface="Wingdings" pitchFamily="2" charset="2"/>
              <a:buChar char="Ø"/>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Les pays ou opérer en priorité.</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grpSp>
        <p:nvGrpSpPr>
          <p:cNvPr id="8" name="Groupe 7">
            <a:extLst>
              <a:ext uri="{FF2B5EF4-FFF2-40B4-BE49-F238E27FC236}">
                <a16:creationId xmlns:a16="http://schemas.microsoft.com/office/drawing/2014/main" xmlns="" id="{CA0B0441-63D4-F248-A06D-C16A9A07561F}"/>
              </a:ext>
            </a:extLst>
          </p:cNvPr>
          <p:cNvGrpSpPr/>
          <p:nvPr/>
        </p:nvGrpSpPr>
        <p:grpSpPr>
          <a:xfrm>
            <a:off x="400738" y="571598"/>
            <a:ext cx="8280920" cy="466830"/>
            <a:chOff x="0" y="625485"/>
            <a:chExt cx="8280920" cy="466830"/>
          </a:xfrm>
        </p:grpSpPr>
        <p:sp>
          <p:nvSpPr>
            <p:cNvPr id="9" name="Rectangle : coins arrondis 8">
              <a:extLst>
                <a:ext uri="{FF2B5EF4-FFF2-40B4-BE49-F238E27FC236}">
                  <a16:creationId xmlns:a16="http://schemas.microsoft.com/office/drawing/2014/main" xmlns="" id="{BB875BD2-9BFF-E749-8EDF-F69BE518EF97}"/>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 coins arrondis 4">
              <a:extLst>
                <a:ext uri="{FF2B5EF4-FFF2-40B4-BE49-F238E27FC236}">
                  <a16:creationId xmlns:a16="http://schemas.microsoft.com/office/drawing/2014/main" xmlns="" id="{A4CCAB7B-C0D3-E94D-9D6D-A02563DDCFE3}"/>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1 : PRESENTATION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5</a:t>
            </a:fld>
            <a:endParaRPr lang="fr-FR" dirty="0"/>
          </a:p>
        </p:txBody>
      </p:sp>
      <p:sp useBgFill="1">
        <p:nvSpPr>
          <p:cNvPr id="5" name="Rectangle 4"/>
          <p:cNvSpPr/>
          <p:nvPr/>
        </p:nvSpPr>
        <p:spPr>
          <a:xfrm>
            <a:off x="935596" y="1340768"/>
            <a:ext cx="7236804" cy="4278094"/>
          </a:xfrm>
          <a:prstGeom prst="rect">
            <a:avLst/>
          </a:prstGeom>
        </p:spPr>
        <p:txBody>
          <a:bodyPr wrap="square">
            <a:spAutoFit/>
          </a:bodyPr>
          <a:lstStyle/>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Pour faire cette analyse nous établirons un code </a:t>
            </a: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Python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sur notebook </a:t>
            </a:r>
          </a:p>
          <a:p>
            <a:pPr lvl="0" eaLnBrk="0" fontAlgn="base" hangingPunct="0">
              <a:spcBef>
                <a:spcPct val="0"/>
              </a:spcBef>
              <a:spcAft>
                <a:spcPct val="0"/>
              </a:spcAft>
            </a:pP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Jupyter</a:t>
            </a: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t>
            </a: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buFontTx/>
              <a:buChar char="•"/>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457200" lvl="0" indent="-457200" eaLnBrk="0" fontAlgn="base" hangingPunct="0">
              <a:spcBef>
                <a:spcPct val="0"/>
              </a:spcBef>
              <a:spcAft>
                <a:spcPct val="0"/>
              </a:spcAft>
              <a:buAutoNum type="alphaLcParenR"/>
            </a:pPr>
            <a:r>
              <a:rPr kumimoji="0" lang="fr-FR" sz="1900" b="1" i="0" u="sng" strike="noStrike" cap="none" normalizeH="0" baseline="0" dirty="0">
                <a:ln>
                  <a:noFill/>
                </a:ln>
                <a:effectLst/>
                <a:latin typeface="Book Antiqua" panose="02040602050305030304" pitchFamily="18" charset="0"/>
                <a:ea typeface="Constantia" pitchFamily="18" charset="0"/>
                <a:cs typeface="Times New Roman" pitchFamily="18" charset="0"/>
              </a:rPr>
              <a:t>Préparation de l’environnement Python</a:t>
            </a:r>
          </a:p>
          <a:p>
            <a:pPr lvl="0" eaLnBrk="0" fontAlgn="base" hangingPunct="0">
              <a:spcBef>
                <a:spcPct val="0"/>
              </a:spcBef>
              <a:spcAft>
                <a:spcPct val="0"/>
              </a:spcAft>
            </a:pPr>
            <a:endParaRPr kumimoji="0" lang="fr-FR" sz="1900" b="1" i="0" u="sng" strike="noStrike" cap="none" normalizeH="0" baseline="0" dirty="0">
              <a:ln>
                <a:noFill/>
              </a:ln>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endParaRPr lang="fr-FR" dirty="0">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Préparer un environnement Python consiste à appeler les </a:t>
            </a:r>
          </a:p>
          <a:p>
            <a:pPr lvl="0" eaLnBrk="0" fontAlgn="base" hangingPunct="0">
              <a:spcBef>
                <a:spcPct val="0"/>
              </a:spcBef>
              <a:spcAft>
                <a:spcPct val="0"/>
              </a:spcAft>
            </a:pPr>
            <a:r>
              <a:rPr lang="fr-FR" dirty="0">
                <a:latin typeface="Book Antiqua" panose="02040602050305030304" pitchFamily="18" charset="0"/>
                <a:ea typeface="Constantia" pitchFamily="18" charset="0"/>
                <a:cs typeface="Times New Roman" pitchFamily="18" charset="0"/>
              </a:rPr>
              <a:t>l</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ibrairies nécessaires a notre travail et en général il y’a :</a:t>
            </a: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marL="285750" lvl="0" indent="-285750" eaLnBrk="0" fontAlgn="base" hangingPunct="0">
              <a:spcBef>
                <a:spcPct val="0"/>
              </a:spcBef>
              <a:spcAft>
                <a:spcPct val="0"/>
              </a:spcAft>
              <a:buFont typeface="Wingdings" pitchFamily="2" charset="2"/>
              <a:buChar char="q"/>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Numpy pour l’algèbre et les opérations de calcul</a:t>
            </a:r>
          </a:p>
          <a:p>
            <a:pPr marL="285750" lvl="0" indent="-285750" eaLnBrk="0" fontAlgn="base" hangingPunct="0">
              <a:spcBef>
                <a:spcPct val="0"/>
              </a:spcBef>
              <a:spcAft>
                <a:spcPct val="0"/>
              </a:spcAft>
              <a:buFont typeface="Wingdings" pitchFamily="2" charset="2"/>
              <a:buChar char="q"/>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Matplotlib</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Seaborn</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Pandas pour tout ce qui est histogrammes, </a:t>
            </a:r>
          </a:p>
          <a:p>
            <a:pPr lvl="0" eaLnBrk="0" fontAlgn="base" hangingPunct="0">
              <a:spcBef>
                <a:spcPct val="0"/>
              </a:spcBef>
              <a:spcAft>
                <a:spcPct val="0"/>
              </a:spcAft>
            </a:pPr>
            <a:r>
              <a:rPr lang="fr-FR" dirty="0">
                <a:latin typeface="Book Antiqua" panose="02040602050305030304" pitchFamily="18" charset="0"/>
                <a:ea typeface="Constantia" pitchFamily="18" charset="0"/>
                <a:cs typeface="Times New Roman" pitchFamily="18" charset="0"/>
              </a:rPr>
              <a:t>    d</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iagrammes et graphiques</a:t>
            </a:r>
          </a:p>
          <a:p>
            <a:pPr marL="285750" lvl="0" indent="-285750" eaLnBrk="0" fontAlgn="base" hangingPunct="0">
              <a:spcBef>
                <a:spcPct val="0"/>
              </a:spcBef>
              <a:spcAft>
                <a:spcPct val="0"/>
              </a:spcAft>
              <a:buFont typeface="Wingdings" pitchFamily="2" charset="2"/>
              <a:buChar char="q"/>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Scipy.stats pour les calculs statistiques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grpSp>
        <p:nvGrpSpPr>
          <p:cNvPr id="6" name="Groupe 5">
            <a:extLst>
              <a:ext uri="{FF2B5EF4-FFF2-40B4-BE49-F238E27FC236}">
                <a16:creationId xmlns:a16="http://schemas.microsoft.com/office/drawing/2014/main" xmlns="" id="{9A2C4EEF-54FD-D349-B2CE-B07B5B757B95}"/>
              </a:ext>
            </a:extLst>
          </p:cNvPr>
          <p:cNvGrpSpPr/>
          <p:nvPr/>
        </p:nvGrpSpPr>
        <p:grpSpPr>
          <a:xfrm>
            <a:off x="611560" y="407670"/>
            <a:ext cx="8280920" cy="466830"/>
            <a:chOff x="0" y="625485"/>
            <a:chExt cx="8280920" cy="466830"/>
          </a:xfrm>
        </p:grpSpPr>
        <p:sp>
          <p:nvSpPr>
            <p:cNvPr id="7" name="Rectangle : coins arrondis 6">
              <a:extLst>
                <a:ext uri="{FF2B5EF4-FFF2-40B4-BE49-F238E27FC236}">
                  <a16:creationId xmlns:a16="http://schemas.microsoft.com/office/drawing/2014/main" xmlns="" id="{4E8D32FB-E2CD-234E-A385-F3092D8B666A}"/>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xmlns="" id="{DB726CF5-26FB-F44C-9B67-7EE603FCD10D}"/>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2000" b="1" kern="1200" dirty="0"/>
                <a:t>CHAPITRE 2 : ANALYSE EXPLORATOIRE</a:t>
              </a:r>
              <a:endParaRPr lang="en-US" sz="2000" b="1" kern="12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6</a:t>
            </a:fld>
            <a:endParaRPr lang="fr-FR" dirty="0"/>
          </a:p>
        </p:txBody>
      </p:sp>
      <p:sp>
        <p:nvSpPr>
          <p:cNvPr id="5" name="Rectangle 4"/>
          <p:cNvSpPr/>
          <p:nvPr/>
        </p:nvSpPr>
        <p:spPr>
          <a:xfrm>
            <a:off x="539552" y="1052736"/>
            <a:ext cx="8352928" cy="3693319"/>
          </a:xfrm>
          <a:prstGeom prst="rect">
            <a:avLst/>
          </a:prstGeom>
        </p:spPr>
        <p:txBody>
          <a:bodyPr wrap="square">
            <a:spAutoFit/>
          </a:bodyPr>
          <a:lstStyle/>
          <a:p>
            <a:pPr lvl="0" fontAlgn="base">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Setting up the Python environment</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%matplotlib inline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!pip install worldmap</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!pip install folium</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folium as folium</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worldmap as worldmap</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matplotlib.pyplot as plt</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matplotlib.colors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numpy as np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pandas as pd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seaborn as sns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scipy.stats as st # perform correlation calculation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import os.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7</a:t>
            </a:fld>
            <a:endParaRPr lang="fr-FR" dirty="0"/>
          </a:p>
        </p:txBody>
      </p:sp>
      <p:sp>
        <p:nvSpPr>
          <p:cNvPr id="5" name="Rectangle 4"/>
          <p:cNvSpPr/>
          <p:nvPr/>
        </p:nvSpPr>
        <p:spPr>
          <a:xfrm>
            <a:off x="467544" y="1052736"/>
            <a:ext cx="7704856" cy="3277820"/>
          </a:xfrm>
          <a:prstGeom prst="rect">
            <a:avLst/>
          </a:prstGeom>
        </p:spPr>
        <p:txBody>
          <a:bodyPr wrap="square">
            <a:spAutoFit/>
          </a:bodyPr>
          <a:lstStyle/>
          <a:p>
            <a:pPr fontAlgn="base">
              <a:spcBef>
                <a:spcPct val="0"/>
              </a:spcBef>
              <a:spcAft>
                <a:spcPct val="0"/>
              </a:spcAft>
              <a:buFontTx/>
              <a:buChar char="•"/>
            </a:pPr>
            <a:r>
              <a:rPr lang="fr-FR" dirty="0">
                <a:latin typeface="Constantia" pitchFamily="18" charset="0"/>
                <a:ea typeface="Constantia" pitchFamily="18" charset="0"/>
                <a:cs typeface="Times New Roman" pitchFamily="18" charset="0"/>
              </a:rPr>
              <a:t>   </a:t>
            </a:r>
            <a:r>
              <a:rPr lang="fr-FR" sz="1900" u="sng" dirty="0"/>
              <a:t>b) Import des fichiers de données </a:t>
            </a:r>
          </a:p>
          <a:p>
            <a:pPr fontAlgn="base">
              <a:spcBef>
                <a:spcPct val="0"/>
              </a:spcBef>
              <a:spcAft>
                <a:spcPct val="0"/>
              </a:spcAft>
              <a:buFontTx/>
              <a:buChar char="•"/>
            </a:pPr>
            <a:endParaRPr lang="en-US" dirty="0"/>
          </a:p>
          <a:p>
            <a:pPr lvl="0" fontAlgn="base">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Importons les fichiers csv contenants les données à étudier.</a:t>
            </a:r>
          </a:p>
          <a:p>
            <a:pPr lvl="0" fontAlgn="base">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Dans ce cas elle ont étés uploadées sur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Jupyter</a:t>
            </a: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a:p>
            <a:pPr lvl="0" fontAlgn="base">
              <a:spcBef>
                <a:spcPct val="0"/>
              </a:spcBef>
              <a:spcAft>
                <a:spcPct val="0"/>
              </a:spcAft>
            </a:pP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Loading data from csv file into pandas dataframes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ed_stats_data = pd.read_csv('EdStatsData.csv', sep=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ed_stats_footnote = pd.read_csv('EdStatsFootNote.csv', sep=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ed_stats_series = pd.read_csv('EdStatsSeries.csv', sep=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ed_stats_country = pd.read_csv('EdStatsCountry.csv', sep=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ed_stats_country_series = pd.read_csv('EdStatsCountry-Series.csv', sep=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8</a:t>
            </a:fld>
            <a:endParaRPr lang="fr-FR" dirty="0"/>
          </a:p>
        </p:txBody>
      </p:sp>
      <p:sp>
        <p:nvSpPr>
          <p:cNvPr id="5" name="Rectangle 4"/>
          <p:cNvSpPr/>
          <p:nvPr/>
        </p:nvSpPr>
        <p:spPr>
          <a:xfrm>
            <a:off x="755576" y="620688"/>
            <a:ext cx="7560840" cy="6186309"/>
          </a:xfrm>
          <a:prstGeom prst="rect">
            <a:avLst/>
          </a:prstGeom>
        </p:spPr>
        <p:txBody>
          <a:bodyPr wrap="square">
            <a:spAutoFit/>
          </a:bodyPr>
          <a:lstStyle/>
          <a:p>
            <a:pPr lvl="0" fontAlgn="base">
              <a:spcBef>
                <a:spcPct val="0"/>
              </a:spcBef>
              <a:spcAft>
                <a:spcPct val="0"/>
              </a:spcAft>
              <a:buFontTx/>
              <a:buChar char="•"/>
            </a:pPr>
            <a:r>
              <a:rPr lang="fr-FR" b="1" u="sng" dirty="0">
                <a:latin typeface="Book Antiqua" panose="02040602050305030304" pitchFamily="18" charset="0"/>
                <a:ea typeface="Constantia" pitchFamily="18" charset="0"/>
                <a:cs typeface="Times New Roman" pitchFamily="18" charset="0"/>
              </a:rPr>
              <a:t>  c) </a:t>
            </a:r>
            <a:r>
              <a:rPr lang="fr-FR" b="1" u="sng" dirty="0" smtClean="0">
                <a:latin typeface="Book Antiqua" panose="02040602050305030304" pitchFamily="18" charset="0"/>
                <a:ea typeface="Constantia" pitchFamily="18" charset="0"/>
                <a:cs typeface="Times New Roman" pitchFamily="18" charset="0"/>
              </a:rPr>
              <a:t>Définition </a:t>
            </a:r>
            <a:r>
              <a:rPr lang="fr-FR" b="1" u="sng" dirty="0">
                <a:latin typeface="Book Antiqua" panose="02040602050305030304" pitchFamily="18" charset="0"/>
                <a:ea typeface="Constantia" pitchFamily="18" charset="0"/>
                <a:cs typeface="Times New Roman" pitchFamily="18" charset="0"/>
              </a:rPr>
              <a:t>des fonctions de bases</a:t>
            </a:r>
          </a:p>
          <a:p>
            <a:pPr lvl="0" fontAlgn="base">
              <a:spcBef>
                <a:spcPct val="0"/>
              </a:spcBef>
              <a:spcAft>
                <a:spcPct val="0"/>
              </a:spcAft>
            </a:pPr>
            <a:endParaRPr lang="fr-FR" b="1" dirty="0">
              <a:latin typeface="Constantia" pitchFamily="18" charset="0"/>
              <a:ea typeface="Constantia" pitchFamily="18" charset="0"/>
              <a:cs typeface="Times New Roman" pitchFamily="18" charset="0"/>
            </a:endParaRPr>
          </a:p>
          <a:p>
            <a:pPr lvl="0" fontAlgn="base">
              <a:spcBef>
                <a:spcPct val="0"/>
              </a:spcBef>
              <a:spcAft>
                <a:spcPct val="0"/>
              </a:spcAft>
            </a:pPr>
            <a:r>
              <a:rPr kumimoji="0" lang="fr-FR" b="1"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Etablissons quelques fonctions de base pour faciliter l’analyse :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Some Python utilities functions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def nb_lines(data):     </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returns number of rows'''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return len(data)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def nb_columns(data):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returns number of columns'''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return len(data.columns)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def missing_cells(data):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returns number of missing cells'''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return data.isna().sum().sum()</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def missing_cells_percent(data):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returns percentage of missing cells'''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return data.isna().sum().sum()/(data.size)</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def count_duplicates_rows(data):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returns number of duplicate rows'''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return len(data)-len(data.drop_duplicates())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def count_duplicates_rows_percent(data):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  returns percentage of duplicate rows'''</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    return count_duplicates_rows(data)/nb_lines(data)</a:t>
            </a:r>
            <a:endParaRPr kumimoji="0" lang="fr-FR" sz="800" b="0" i="0" u="none" strike="noStrike" cap="none" normalizeH="0" baseline="0" dirty="0">
              <a:ln>
                <a:noFill/>
              </a:ln>
              <a:solidFill>
                <a:schemeClr val="tx1"/>
              </a:solidFill>
              <a:effectLst/>
              <a:latin typeface="Book Antiqua" panose="02040602050305030304" pitchFamily="18"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r>
              <a:rPr lang="fr-FR" dirty="0"/>
              <a:t>12.07.21</a:t>
            </a:r>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9</a:t>
            </a:fld>
            <a:endParaRPr lang="fr-FR" dirty="0"/>
          </a:p>
        </p:txBody>
      </p:sp>
      <p:sp>
        <p:nvSpPr>
          <p:cNvPr id="5" name="Rectangle 4"/>
          <p:cNvSpPr/>
          <p:nvPr/>
        </p:nvSpPr>
        <p:spPr>
          <a:xfrm>
            <a:off x="549896" y="1412776"/>
            <a:ext cx="8136904" cy="3970318"/>
          </a:xfrm>
          <a:prstGeom prst="rect">
            <a:avLst/>
          </a:prstGeom>
        </p:spPr>
        <p:txBody>
          <a:bodyPr wrap="square">
            <a:spAutoFit/>
          </a:bodyPr>
          <a:lstStyle/>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Nous commençons notre étude par explorer nos données avec nos fonctions de base.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En outre le nombre des colonnes, le type des variables, le pourcentage des cellules manquantes ,le nombres de lignes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etc</a:t>
            </a:r>
            <a:r>
              <a:rPr lang="fr-FR" dirty="0">
                <a:latin typeface="Book Antiqua" panose="02040602050305030304" pitchFamily="18" charset="0"/>
                <a:ea typeface="Constantia" pitchFamily="18" charset="0"/>
                <a:cs typeface="Times New Roman" pitchFamily="18" charset="0"/>
              </a:rPr>
              <a:t> </a:t>
            </a: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a:t>
            </a: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Nous appliquerons une fonction qui établira un sommaire récapitulatif de nos </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fichiers.</a:t>
            </a: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#global overview of datasets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data_set_overview(ed_stats_series)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data_set_overview(ed_stats_country)</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data_set_overview(ed_stats_data)</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data_set_overview(ed_stats_footnote)</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data_set_overview(ed_stats_country_series)</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grpSp>
        <p:nvGrpSpPr>
          <p:cNvPr id="7" name="Groupe 6">
            <a:extLst>
              <a:ext uri="{FF2B5EF4-FFF2-40B4-BE49-F238E27FC236}">
                <a16:creationId xmlns:a16="http://schemas.microsoft.com/office/drawing/2014/main" xmlns="" id="{9CDD4F91-E241-7C4E-9C4B-5558317FF461}"/>
              </a:ext>
            </a:extLst>
          </p:cNvPr>
          <p:cNvGrpSpPr/>
          <p:nvPr/>
        </p:nvGrpSpPr>
        <p:grpSpPr>
          <a:xfrm>
            <a:off x="251520" y="332656"/>
            <a:ext cx="8280920" cy="466830"/>
            <a:chOff x="0" y="625485"/>
            <a:chExt cx="8280920" cy="466830"/>
          </a:xfrm>
        </p:grpSpPr>
        <p:sp>
          <p:nvSpPr>
            <p:cNvPr id="8" name="Rectangle : coins arrondis 7">
              <a:extLst>
                <a:ext uri="{FF2B5EF4-FFF2-40B4-BE49-F238E27FC236}">
                  <a16:creationId xmlns:a16="http://schemas.microsoft.com/office/drawing/2014/main" xmlns="" id="{4487CB4B-0650-9143-8B95-E818495CA834}"/>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 coins arrondis 4">
              <a:extLst>
                <a:ext uri="{FF2B5EF4-FFF2-40B4-BE49-F238E27FC236}">
                  <a16:creationId xmlns:a16="http://schemas.microsoft.com/office/drawing/2014/main" xmlns="" id="{D6C1083D-D8BD-B244-AA7E-720389A70BA0}"/>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3 : ETUDE EXPLORATOIRE PRELIMINAIRE</a:t>
              </a: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2444</TotalTime>
  <Words>2009</Words>
  <Application>Microsoft Office PowerPoint</Application>
  <PresentationFormat>Affichage à l'écran (4:3)</PresentationFormat>
  <Paragraphs>401</Paragraphs>
  <Slides>31</Slides>
  <Notes>2</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Apex</vt:lpstr>
      <vt:lpstr>ANALYSE EXPLORATOIRE DES BASES DE DONNEES ED_STATS POUR  ACADEMY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EXPLORATOIRE DES BASES DE DONNEES ED_STATS POUR  ACADEMY</dc:title>
  <dc:creator>hamadi zarrouk</dc:creator>
  <cp:lastModifiedBy>hamadi zarrouk</cp:lastModifiedBy>
  <cp:revision>130</cp:revision>
  <dcterms:created xsi:type="dcterms:W3CDTF">2021-07-04T02:39:41Z</dcterms:created>
  <dcterms:modified xsi:type="dcterms:W3CDTF">2021-07-08T15:15:11Z</dcterms:modified>
</cp:coreProperties>
</file>