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Default Extension="png" ContentType="image/png"/>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quickStyle12.xml" ContentType="application/vnd.openxmlformats-officedocument.drawingml.diagramStyle+xml"/>
  <Override PartName="/ppt/diagrams/drawing1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48"/>
  </p:notesMasterIdLst>
  <p:handoutMasterIdLst>
    <p:handoutMasterId r:id="rId49"/>
  </p:handoutMasterIdLst>
  <p:sldIdLst>
    <p:sldId id="256" r:id="rId2"/>
    <p:sldId id="257" r:id="rId3"/>
    <p:sldId id="290" r:id="rId4"/>
    <p:sldId id="291" r:id="rId5"/>
    <p:sldId id="258" r:id="rId6"/>
    <p:sldId id="259" r:id="rId7"/>
    <p:sldId id="263" r:id="rId8"/>
    <p:sldId id="292" r:id="rId9"/>
    <p:sldId id="269"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8" r:id="rId25"/>
    <p:sldId id="307"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6" r:id="rId43"/>
    <p:sldId id="325" r:id="rId44"/>
    <p:sldId id="327" r:id="rId45"/>
    <p:sldId id="328" r:id="rId46"/>
    <p:sldId id="329" r:id="rId4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5340" autoAdjust="0"/>
  </p:normalViewPr>
  <p:slideViewPr>
    <p:cSldViewPr>
      <p:cViewPr varScale="1">
        <p:scale>
          <a:sx n="75" d="100"/>
          <a:sy n="75" d="100"/>
        </p:scale>
        <p:origin x="-37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FAE05E-55B6-4128-98AB-CC35F45C9CB3}" type="doc">
      <dgm:prSet loTypeId="urn:microsoft.com/office/officeart/2005/8/layout/default#1" loCatId="list" qsTypeId="urn:microsoft.com/office/officeart/2005/8/quickstyle/simple1" qsCatId="simple" csTypeId="urn:microsoft.com/office/officeart/2005/8/colors/accent1_2" csCatId="accent1" phldr="0"/>
      <dgm:spPr/>
      <dgm:t>
        <a:bodyPr/>
        <a:lstStyle/>
        <a:p>
          <a:endParaRPr lang="fr-FR"/>
        </a:p>
      </dgm:t>
    </dgm:pt>
    <dgm:pt modelId="{D9230D1F-8653-4F49-AE4F-E7229C9A4DFB}" type="pres">
      <dgm:prSet presAssocID="{AAFAE05E-55B6-4128-98AB-CC35F45C9CB3}" presName="diagram" presStyleCnt="0">
        <dgm:presLayoutVars>
          <dgm:dir/>
          <dgm:resizeHandles val="exact"/>
        </dgm:presLayoutVars>
      </dgm:prSet>
      <dgm:spPr/>
      <dgm:t>
        <a:bodyPr/>
        <a:lstStyle/>
        <a:p>
          <a:endParaRPr lang="fr-FR"/>
        </a:p>
      </dgm:t>
    </dgm:pt>
  </dgm:ptLst>
  <dgm:cxnLst>
    <dgm:cxn modelId="{9087E700-F7B7-4712-ABD7-37D7CCF0E3E8}" type="presOf" srcId="{AAFAE05E-55B6-4128-98AB-CC35F45C9CB3}" destId="{D9230D1F-8653-4F49-AE4F-E7229C9A4DFB}" srcOrd="0" destOrd="0" presId="urn:microsoft.com/office/officeart/2005/8/layout/defaul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7CDE8CC-EA74-42CD-9A5D-9031C2EC56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8A1A77C5-6423-46FD-84D9-04A52B561EB4}">
      <dgm:prSet phldrT="[Texte]" custT="1"/>
      <dgm:spPr/>
      <dgm:t>
        <a:bodyPr/>
        <a:lstStyle/>
        <a:p>
          <a:r>
            <a:rPr lang="fr-FR" sz="3200" dirty="0" smtClean="0"/>
            <a:t/>
          </a:r>
          <a:br>
            <a:rPr lang="fr-FR" sz="3200" dirty="0" smtClean="0"/>
          </a:br>
          <a:r>
            <a:rPr lang="fr-FR" sz="2400" dirty="0" smtClean="0"/>
            <a:t>Chapitre 7 : essais de deux modeles linéaires</a:t>
          </a:r>
        </a:p>
        <a:p>
          <a:r>
            <a:rPr lang="fr-FR" sz="2400" dirty="0" smtClean="0"/>
            <a:t>          ElasticNet      et    SVR (Support Vector Regression)</a:t>
          </a:r>
        </a:p>
        <a:p>
          <a:r>
            <a:rPr lang="fr-FR" sz="3200" dirty="0" smtClean="0"/>
            <a:t/>
          </a:r>
          <a:br>
            <a:rPr lang="fr-FR" sz="3200" dirty="0" smtClean="0"/>
          </a:br>
          <a:endParaRPr lang="fr-FR" sz="3200" dirty="0"/>
        </a:p>
      </dgm:t>
    </dgm:pt>
    <dgm:pt modelId="{3E9EDBEF-EC0B-4DAF-B2E3-AD05C866F9D7}" type="parTrans" cxnId="{7FE42F7E-B869-4CE0-A240-702E3373B005}">
      <dgm:prSet/>
      <dgm:spPr/>
      <dgm:t>
        <a:bodyPr/>
        <a:lstStyle/>
        <a:p>
          <a:endParaRPr lang="fr-FR"/>
        </a:p>
      </dgm:t>
    </dgm:pt>
    <dgm:pt modelId="{7D083E53-32B5-46BE-9CEC-E3E5BCC2EE77}" type="sibTrans" cxnId="{7FE42F7E-B869-4CE0-A240-702E3373B005}">
      <dgm:prSet/>
      <dgm:spPr/>
      <dgm:t>
        <a:bodyPr/>
        <a:lstStyle/>
        <a:p>
          <a:endParaRPr lang="fr-FR"/>
        </a:p>
      </dgm:t>
    </dgm:pt>
    <dgm:pt modelId="{0D5DD9EA-7F46-464B-974B-8D3992910AD4}" type="pres">
      <dgm:prSet presAssocID="{C7CDE8CC-EA74-42CD-9A5D-9031C2EC563A}" presName="linear" presStyleCnt="0">
        <dgm:presLayoutVars>
          <dgm:animLvl val="lvl"/>
          <dgm:resizeHandles val="exact"/>
        </dgm:presLayoutVars>
      </dgm:prSet>
      <dgm:spPr/>
    </dgm:pt>
    <dgm:pt modelId="{48C10A4F-AB01-4752-9E04-D4206529F783}" type="pres">
      <dgm:prSet presAssocID="{8A1A77C5-6423-46FD-84D9-04A52B561EB4}" presName="parentText" presStyleLbl="node1" presStyleIdx="0" presStyleCnt="1" custScaleY="244630" custLinFactNeighborX="5389" custLinFactNeighborY="25936">
        <dgm:presLayoutVars>
          <dgm:chMax val="0"/>
          <dgm:bulletEnabled val="1"/>
        </dgm:presLayoutVars>
      </dgm:prSet>
      <dgm:spPr/>
      <dgm:t>
        <a:bodyPr/>
        <a:lstStyle/>
        <a:p>
          <a:endParaRPr lang="fr-FR"/>
        </a:p>
      </dgm:t>
    </dgm:pt>
  </dgm:ptLst>
  <dgm:cxnLst>
    <dgm:cxn modelId="{C397D9C3-F6CC-4B25-8825-45325A83BA84}" type="presOf" srcId="{8A1A77C5-6423-46FD-84D9-04A52B561EB4}" destId="{48C10A4F-AB01-4752-9E04-D4206529F783}" srcOrd="0" destOrd="0" presId="urn:microsoft.com/office/officeart/2005/8/layout/vList2"/>
    <dgm:cxn modelId="{E04220CD-1E8F-46D4-87A0-2AD3ED21975F}" type="presOf" srcId="{C7CDE8CC-EA74-42CD-9A5D-9031C2EC563A}" destId="{0D5DD9EA-7F46-464B-974B-8D3992910AD4}" srcOrd="0" destOrd="0" presId="urn:microsoft.com/office/officeart/2005/8/layout/vList2"/>
    <dgm:cxn modelId="{7FE42F7E-B869-4CE0-A240-702E3373B005}" srcId="{C7CDE8CC-EA74-42CD-9A5D-9031C2EC563A}" destId="{8A1A77C5-6423-46FD-84D9-04A52B561EB4}" srcOrd="0" destOrd="0" parTransId="{3E9EDBEF-EC0B-4DAF-B2E3-AD05C866F9D7}" sibTransId="{7D083E53-32B5-46BE-9CEC-E3E5BCC2EE77}"/>
    <dgm:cxn modelId="{61EB81A7-117A-48D8-8896-16C6BCDEF023}" type="presParOf" srcId="{0D5DD9EA-7F46-464B-974B-8D3992910AD4}" destId="{48C10A4F-AB01-4752-9E04-D4206529F783}"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2727B0E-DE7A-452B-9DA3-DBB954B537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7BBFFAC4-47BA-4129-81DD-75C53C7FC66D}">
      <dgm:prSet phldrT="[Texte]" custT="1"/>
      <dgm:spPr/>
      <dgm:t>
        <a:bodyPr/>
        <a:lstStyle/>
        <a:p>
          <a:r>
            <a:rPr lang="fr-FR" sz="2400" dirty="0" smtClean="0"/>
            <a:t>    Chapitre 8:Modèles non linéaires</a:t>
          </a:r>
        </a:p>
        <a:p>
          <a:r>
            <a:rPr lang="fr-FR" sz="2400" b="0" i="0" dirty="0" smtClean="0"/>
            <a:t>RandomForestRegressor  et  XGBoost(eXtrémeGradientBoosting)</a:t>
          </a:r>
          <a:endParaRPr lang="fr-FR" sz="2400" dirty="0" smtClean="0"/>
        </a:p>
        <a:p>
          <a:endParaRPr lang="fr-FR" sz="2400" dirty="0"/>
        </a:p>
      </dgm:t>
    </dgm:pt>
    <dgm:pt modelId="{C0B7BD25-29BA-4449-AE2B-469A49EF63F1}" type="parTrans" cxnId="{00866E7E-1771-421A-91E3-6B19AF46DEEF}">
      <dgm:prSet/>
      <dgm:spPr/>
      <dgm:t>
        <a:bodyPr/>
        <a:lstStyle/>
        <a:p>
          <a:endParaRPr lang="fr-FR"/>
        </a:p>
      </dgm:t>
    </dgm:pt>
    <dgm:pt modelId="{FA6565B0-082C-475B-BB94-27F6A69028E6}" type="sibTrans" cxnId="{00866E7E-1771-421A-91E3-6B19AF46DEEF}">
      <dgm:prSet/>
      <dgm:spPr/>
      <dgm:t>
        <a:bodyPr/>
        <a:lstStyle/>
        <a:p>
          <a:endParaRPr lang="fr-FR"/>
        </a:p>
      </dgm:t>
    </dgm:pt>
    <dgm:pt modelId="{D0E351AB-2B82-4587-8F6D-5CB13F3F58E2}" type="pres">
      <dgm:prSet presAssocID="{22727B0E-DE7A-452B-9DA3-DBB954B537EC}" presName="linear" presStyleCnt="0">
        <dgm:presLayoutVars>
          <dgm:animLvl val="lvl"/>
          <dgm:resizeHandles val="exact"/>
        </dgm:presLayoutVars>
      </dgm:prSet>
      <dgm:spPr/>
    </dgm:pt>
    <dgm:pt modelId="{574FED3A-5414-4FE0-9B7A-532AF2F1466E}" type="pres">
      <dgm:prSet presAssocID="{7BBFFAC4-47BA-4129-81DD-75C53C7FC66D}" presName="parentText" presStyleLbl="node1" presStyleIdx="0" presStyleCnt="1" custLinFactNeighborY="18164">
        <dgm:presLayoutVars>
          <dgm:chMax val="0"/>
          <dgm:bulletEnabled val="1"/>
        </dgm:presLayoutVars>
      </dgm:prSet>
      <dgm:spPr/>
      <dgm:t>
        <a:bodyPr/>
        <a:lstStyle/>
        <a:p>
          <a:endParaRPr lang="fr-FR"/>
        </a:p>
      </dgm:t>
    </dgm:pt>
  </dgm:ptLst>
  <dgm:cxnLst>
    <dgm:cxn modelId="{00866E7E-1771-421A-91E3-6B19AF46DEEF}" srcId="{22727B0E-DE7A-452B-9DA3-DBB954B537EC}" destId="{7BBFFAC4-47BA-4129-81DD-75C53C7FC66D}" srcOrd="0" destOrd="0" parTransId="{C0B7BD25-29BA-4449-AE2B-469A49EF63F1}" sibTransId="{FA6565B0-082C-475B-BB94-27F6A69028E6}"/>
    <dgm:cxn modelId="{B3FB2F01-7C61-48D6-BB46-8C754C73BFBF}" type="presOf" srcId="{7BBFFAC4-47BA-4129-81DD-75C53C7FC66D}" destId="{574FED3A-5414-4FE0-9B7A-532AF2F1466E}" srcOrd="0" destOrd="0" presId="urn:microsoft.com/office/officeart/2005/8/layout/vList2"/>
    <dgm:cxn modelId="{F986E5A5-4615-46A0-81A1-4DF2D0C071DC}" type="presOf" srcId="{22727B0E-DE7A-452B-9DA3-DBB954B537EC}" destId="{D0E351AB-2B82-4587-8F6D-5CB13F3F58E2}" srcOrd="0" destOrd="0" presId="urn:microsoft.com/office/officeart/2005/8/layout/vList2"/>
    <dgm:cxn modelId="{6E3D96B4-B54A-4134-927A-920E87C6E570}" type="presParOf" srcId="{D0E351AB-2B82-4587-8F6D-5CB13F3F58E2}" destId="{574FED3A-5414-4FE0-9B7A-532AF2F1466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E9893C6-08C6-4FB0-B80D-BED7C6A0858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97C857E6-39B7-4708-B128-EBA1E03096FB}">
      <dgm:prSet phldrT="[Texte]" custT="1"/>
      <dgm:spPr/>
      <dgm:t>
        <a:bodyPr/>
        <a:lstStyle/>
        <a:p>
          <a:r>
            <a:rPr lang="fr-FR" sz="2400" dirty="0" smtClean="0"/>
            <a:t>Chapitre 9:Scores de Prédictions et sélection du meilleur modèle</a:t>
          </a:r>
          <a:endParaRPr lang="fr-FR" sz="2400" dirty="0"/>
        </a:p>
      </dgm:t>
    </dgm:pt>
    <dgm:pt modelId="{2FBC4CE6-25C4-44DA-A161-42328D01614B}" type="parTrans" cxnId="{B04D64F9-CA2A-4D57-85C1-D9F18E73C328}">
      <dgm:prSet/>
      <dgm:spPr/>
      <dgm:t>
        <a:bodyPr/>
        <a:lstStyle/>
        <a:p>
          <a:endParaRPr lang="fr-FR"/>
        </a:p>
      </dgm:t>
    </dgm:pt>
    <dgm:pt modelId="{C28DBFA5-C915-4924-8523-ADC6AD029A60}" type="sibTrans" cxnId="{B04D64F9-CA2A-4D57-85C1-D9F18E73C328}">
      <dgm:prSet/>
      <dgm:spPr/>
      <dgm:t>
        <a:bodyPr/>
        <a:lstStyle/>
        <a:p>
          <a:endParaRPr lang="fr-FR"/>
        </a:p>
      </dgm:t>
    </dgm:pt>
    <dgm:pt modelId="{03CB3B74-24DF-43C2-AA2D-9BEDB7B9C37F}" type="pres">
      <dgm:prSet presAssocID="{AE9893C6-08C6-4FB0-B80D-BED7C6A08588}" presName="linear" presStyleCnt="0">
        <dgm:presLayoutVars>
          <dgm:animLvl val="lvl"/>
          <dgm:resizeHandles val="exact"/>
        </dgm:presLayoutVars>
      </dgm:prSet>
      <dgm:spPr/>
    </dgm:pt>
    <dgm:pt modelId="{CC6AAB1A-0A15-4757-8BF6-8A492634C467}" type="pres">
      <dgm:prSet presAssocID="{97C857E6-39B7-4708-B128-EBA1E03096FB}" presName="parentText" presStyleLbl="node1" presStyleIdx="0" presStyleCnt="1" custLinFactY="-29947" custLinFactNeighborY="-100000">
        <dgm:presLayoutVars>
          <dgm:chMax val="0"/>
          <dgm:bulletEnabled val="1"/>
        </dgm:presLayoutVars>
      </dgm:prSet>
      <dgm:spPr/>
    </dgm:pt>
  </dgm:ptLst>
  <dgm:cxnLst>
    <dgm:cxn modelId="{604AD890-E7BB-4FCD-8934-44614FC9FF5B}" type="presOf" srcId="{97C857E6-39B7-4708-B128-EBA1E03096FB}" destId="{CC6AAB1A-0A15-4757-8BF6-8A492634C467}" srcOrd="0" destOrd="0" presId="urn:microsoft.com/office/officeart/2005/8/layout/vList2"/>
    <dgm:cxn modelId="{4BC98786-5F2F-4F2F-94E3-2D9A01040E6B}" type="presOf" srcId="{AE9893C6-08C6-4FB0-B80D-BED7C6A08588}" destId="{03CB3B74-24DF-43C2-AA2D-9BEDB7B9C37F}" srcOrd="0" destOrd="0" presId="urn:microsoft.com/office/officeart/2005/8/layout/vList2"/>
    <dgm:cxn modelId="{B04D64F9-CA2A-4D57-85C1-D9F18E73C328}" srcId="{AE9893C6-08C6-4FB0-B80D-BED7C6A08588}" destId="{97C857E6-39B7-4708-B128-EBA1E03096FB}" srcOrd="0" destOrd="0" parTransId="{2FBC4CE6-25C4-44DA-A161-42328D01614B}" sibTransId="{C28DBFA5-C915-4924-8523-ADC6AD029A60}"/>
    <dgm:cxn modelId="{78802E13-F35B-428E-9D42-72A12B5B1DBD}" type="presParOf" srcId="{03CB3B74-24DF-43C2-AA2D-9BEDB7B9C37F}" destId="{CC6AAB1A-0A15-4757-8BF6-8A492634C46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A964D82-8556-4678-AB70-B5B543E0E9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9E5063B1-7481-4C5A-BAF6-5B20ED73DD0A}">
      <dgm:prSet phldrT="[Texte]" custT="1"/>
      <dgm:spPr/>
      <dgm:t>
        <a:bodyPr/>
        <a:lstStyle/>
        <a:p>
          <a:r>
            <a:rPr lang="fr-FR" sz="2800" dirty="0" smtClean="0"/>
            <a:t>Chapitre 9: Test du modèle sélectionné</a:t>
          </a:r>
          <a:endParaRPr lang="fr-FR" sz="2800" dirty="0"/>
        </a:p>
      </dgm:t>
    </dgm:pt>
    <dgm:pt modelId="{DF90B088-8519-46FB-88A6-796AA560D077}" type="parTrans" cxnId="{27B308BA-6297-4BFD-8A2A-9659B43BC55E}">
      <dgm:prSet/>
      <dgm:spPr/>
      <dgm:t>
        <a:bodyPr/>
        <a:lstStyle/>
        <a:p>
          <a:endParaRPr lang="fr-FR"/>
        </a:p>
      </dgm:t>
    </dgm:pt>
    <dgm:pt modelId="{D91054F5-F328-4232-A318-8C87258A5148}" type="sibTrans" cxnId="{27B308BA-6297-4BFD-8A2A-9659B43BC55E}">
      <dgm:prSet/>
      <dgm:spPr/>
      <dgm:t>
        <a:bodyPr/>
        <a:lstStyle/>
        <a:p>
          <a:endParaRPr lang="fr-FR"/>
        </a:p>
      </dgm:t>
    </dgm:pt>
    <dgm:pt modelId="{8EBED325-667E-445B-83E3-901385B48906}" type="pres">
      <dgm:prSet presAssocID="{5A964D82-8556-4678-AB70-B5B543E0E931}" presName="linear" presStyleCnt="0">
        <dgm:presLayoutVars>
          <dgm:animLvl val="lvl"/>
          <dgm:resizeHandles val="exact"/>
        </dgm:presLayoutVars>
      </dgm:prSet>
      <dgm:spPr/>
    </dgm:pt>
    <dgm:pt modelId="{B4EB4B2C-9C1D-4747-8839-23D0950E602B}" type="pres">
      <dgm:prSet presAssocID="{9E5063B1-7481-4C5A-BAF6-5B20ED73DD0A}" presName="parentText" presStyleLbl="node1" presStyleIdx="0" presStyleCnt="1" custLinFactY="-6174" custLinFactNeighborY="-100000">
        <dgm:presLayoutVars>
          <dgm:chMax val="0"/>
          <dgm:bulletEnabled val="1"/>
        </dgm:presLayoutVars>
      </dgm:prSet>
      <dgm:spPr/>
    </dgm:pt>
  </dgm:ptLst>
  <dgm:cxnLst>
    <dgm:cxn modelId="{BE5F4CFF-1621-47BD-BE35-9E6BF567FF1D}" type="presOf" srcId="{9E5063B1-7481-4C5A-BAF6-5B20ED73DD0A}" destId="{B4EB4B2C-9C1D-4747-8839-23D0950E602B}" srcOrd="0" destOrd="0" presId="urn:microsoft.com/office/officeart/2005/8/layout/vList2"/>
    <dgm:cxn modelId="{199AEC09-256D-41C4-89C5-FA58E8159B53}" type="presOf" srcId="{5A964D82-8556-4678-AB70-B5B543E0E931}" destId="{8EBED325-667E-445B-83E3-901385B48906}" srcOrd="0" destOrd="0" presId="urn:microsoft.com/office/officeart/2005/8/layout/vList2"/>
    <dgm:cxn modelId="{27B308BA-6297-4BFD-8A2A-9659B43BC55E}" srcId="{5A964D82-8556-4678-AB70-B5B543E0E931}" destId="{9E5063B1-7481-4C5A-BAF6-5B20ED73DD0A}" srcOrd="0" destOrd="0" parTransId="{DF90B088-8519-46FB-88A6-796AA560D077}" sibTransId="{D91054F5-F328-4232-A318-8C87258A5148}"/>
    <dgm:cxn modelId="{35649795-BA45-408F-9D1C-93AF39926F6E}" type="presParOf" srcId="{8EBED325-667E-445B-83E3-901385B48906}" destId="{B4EB4B2C-9C1D-4747-8839-23D0950E602B}"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753D573-9168-40F2-AD1D-9F70E3C47E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C88BA5C5-E9C2-4465-A187-610757AC6F4C}">
      <dgm:prSet phldrT="[Texte]" custT="1"/>
      <dgm:spPr/>
      <dgm:t>
        <a:bodyPr/>
        <a:lstStyle/>
        <a:p>
          <a:r>
            <a:rPr lang="fr-FR" sz="2800" dirty="0" smtClean="0"/>
            <a:t>Chapitre 10 :     Conclusions</a:t>
          </a:r>
          <a:endParaRPr lang="fr-FR" sz="2800" dirty="0"/>
        </a:p>
      </dgm:t>
    </dgm:pt>
    <dgm:pt modelId="{DAE266C0-ABAA-40E4-800B-C2564490F9CE}" type="parTrans" cxnId="{4AD0312D-B232-44A0-AEFD-C1997C4DEB02}">
      <dgm:prSet/>
      <dgm:spPr/>
      <dgm:t>
        <a:bodyPr/>
        <a:lstStyle/>
        <a:p>
          <a:endParaRPr lang="fr-FR"/>
        </a:p>
      </dgm:t>
    </dgm:pt>
    <dgm:pt modelId="{1A07A8CF-7E8A-4F4A-91F7-D5EA08E0F805}" type="sibTrans" cxnId="{4AD0312D-B232-44A0-AEFD-C1997C4DEB02}">
      <dgm:prSet/>
      <dgm:spPr/>
      <dgm:t>
        <a:bodyPr/>
        <a:lstStyle/>
        <a:p>
          <a:endParaRPr lang="fr-FR"/>
        </a:p>
      </dgm:t>
    </dgm:pt>
    <dgm:pt modelId="{07EA29CA-7D45-44E1-B711-44DE75956250}" type="pres">
      <dgm:prSet presAssocID="{0753D573-9168-40F2-AD1D-9F70E3C47EC8}" presName="linear" presStyleCnt="0">
        <dgm:presLayoutVars>
          <dgm:animLvl val="lvl"/>
          <dgm:resizeHandles val="exact"/>
        </dgm:presLayoutVars>
      </dgm:prSet>
      <dgm:spPr/>
    </dgm:pt>
    <dgm:pt modelId="{089F1D64-DB95-44B0-B78D-ACFB91E85E82}" type="pres">
      <dgm:prSet presAssocID="{C88BA5C5-E9C2-4465-A187-610757AC6F4C}" presName="parentText" presStyleLbl="node1" presStyleIdx="0" presStyleCnt="1" custLinFactY="-45163" custLinFactNeighborX="1204" custLinFactNeighborY="-100000">
        <dgm:presLayoutVars>
          <dgm:chMax val="0"/>
          <dgm:bulletEnabled val="1"/>
        </dgm:presLayoutVars>
      </dgm:prSet>
      <dgm:spPr/>
    </dgm:pt>
  </dgm:ptLst>
  <dgm:cxnLst>
    <dgm:cxn modelId="{E531FD2E-1E2F-4A76-9C67-AB48E8D12789}" type="presOf" srcId="{0753D573-9168-40F2-AD1D-9F70E3C47EC8}" destId="{07EA29CA-7D45-44E1-B711-44DE75956250}" srcOrd="0" destOrd="0" presId="urn:microsoft.com/office/officeart/2005/8/layout/vList2"/>
    <dgm:cxn modelId="{4AD0312D-B232-44A0-AEFD-C1997C4DEB02}" srcId="{0753D573-9168-40F2-AD1D-9F70E3C47EC8}" destId="{C88BA5C5-E9C2-4465-A187-610757AC6F4C}" srcOrd="0" destOrd="0" parTransId="{DAE266C0-ABAA-40E4-800B-C2564490F9CE}" sibTransId="{1A07A8CF-7E8A-4F4A-91F7-D5EA08E0F805}"/>
    <dgm:cxn modelId="{E79D2E78-D373-4436-A112-7227AB597731}" type="presOf" srcId="{C88BA5C5-E9C2-4465-A187-610757AC6F4C}" destId="{089F1D64-DB95-44B0-B78D-ACFB91E85E82}" srcOrd="0" destOrd="0" presId="urn:microsoft.com/office/officeart/2005/8/layout/vList2"/>
    <dgm:cxn modelId="{FB33F6ED-54CF-4BD0-9A81-F9FC21DD018D}" type="presParOf" srcId="{07EA29CA-7D45-44E1-B711-44DE75956250}" destId="{089F1D64-DB95-44B0-B78D-ACFB91E85E8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D0A8ED-D9B2-4F39-9F5B-473D8E4E76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04D1656-269B-4AC2-A0A8-10CF6592EF12}">
      <dgm:prSet/>
      <dgm:spPr>
        <a:gradFill rotWithShape="0">
          <a:gsLst>
            <a:gs pos="0">
              <a:schemeClr val="accent1"/>
            </a:gs>
            <a:gs pos="100000">
              <a:schemeClr val="bg2">
                <a:shade val="80000"/>
              </a:schemeClr>
            </a:gs>
          </a:gsLst>
          <a:path path="circle">
            <a:fillToRect l="50000" t="50000" r="50000" b="50000"/>
          </a:path>
        </a:gradFill>
      </dgm:spPr>
      <dgm:t>
        <a:bodyPr/>
        <a:lstStyle/>
        <a:p>
          <a:r>
            <a:rPr lang="fr-FR" dirty="0"/>
            <a:t>Index</a:t>
          </a:r>
          <a:endParaRPr lang="en-US" dirty="0"/>
        </a:p>
      </dgm:t>
    </dgm:pt>
    <dgm:pt modelId="{D6DD65CE-6218-4990-9A81-3C8F5DEE7A18}" type="parTrans" cxnId="{D25AFC85-29AC-4449-9C47-1247CC19BECE}">
      <dgm:prSet/>
      <dgm:spPr/>
      <dgm:t>
        <a:bodyPr/>
        <a:lstStyle/>
        <a:p>
          <a:endParaRPr lang="en-US"/>
        </a:p>
      </dgm:t>
    </dgm:pt>
    <dgm:pt modelId="{DC0083F0-1F38-40AE-9DF5-166B4195F202}" type="sibTrans" cxnId="{D25AFC85-29AC-4449-9C47-1247CC19BECE}">
      <dgm:prSet/>
      <dgm:spPr/>
      <dgm:t>
        <a:bodyPr/>
        <a:lstStyle/>
        <a:p>
          <a:endParaRPr lang="en-US"/>
        </a:p>
      </dgm:t>
    </dgm:pt>
    <dgm:pt modelId="{010C6E1B-6307-4BC0-8175-6D9DE177686A}">
      <dgm:prSet/>
      <dgm:spPr>
        <a:gradFill rotWithShape="0">
          <a:gsLst>
            <a:gs pos="0">
              <a:schemeClr val="accent1"/>
            </a:gs>
            <a:gs pos="100000">
              <a:schemeClr val="bg2">
                <a:shade val="80000"/>
              </a:schemeClr>
            </a:gs>
          </a:gsLst>
          <a:path path="circle">
            <a:fillToRect l="50000" t="50000" r="50000" b="50000"/>
          </a:path>
        </a:gradFill>
      </dgm:spPr>
      <dgm:t>
        <a:bodyPr/>
        <a:lstStyle/>
        <a:p>
          <a:r>
            <a:rPr lang="fr-FR" dirty="0"/>
            <a:t>Chapitre 1 : </a:t>
          </a:r>
          <a:r>
            <a:rPr lang="fr-FR" dirty="0" smtClean="0"/>
            <a:t>Introduction</a:t>
          </a:r>
          <a:endParaRPr lang="en-US" dirty="0"/>
        </a:p>
      </dgm:t>
    </dgm:pt>
    <dgm:pt modelId="{7A336430-3A32-423C-8ECC-F578FE58A717}" type="parTrans" cxnId="{7639FBF1-5CEB-462D-9216-3CBA0A4400BA}">
      <dgm:prSet/>
      <dgm:spPr/>
      <dgm:t>
        <a:bodyPr/>
        <a:lstStyle/>
        <a:p>
          <a:endParaRPr lang="en-US"/>
        </a:p>
      </dgm:t>
    </dgm:pt>
    <dgm:pt modelId="{C9F8060D-2BF1-42AD-B7F5-25349117F5CA}" type="sibTrans" cxnId="{7639FBF1-5CEB-462D-9216-3CBA0A4400BA}">
      <dgm:prSet/>
      <dgm:spPr/>
      <dgm:t>
        <a:bodyPr/>
        <a:lstStyle/>
        <a:p>
          <a:endParaRPr lang="en-US"/>
        </a:p>
      </dgm:t>
    </dgm:pt>
    <dgm:pt modelId="{F7BF802B-67E3-40BA-B1B1-4499FDA1A4B6}">
      <dgm:prSet/>
      <dgm:spPr>
        <a:gradFill rotWithShape="0">
          <a:gsLst>
            <a:gs pos="0">
              <a:schemeClr val="accent1"/>
            </a:gs>
            <a:gs pos="100000">
              <a:schemeClr val="bg2">
                <a:shade val="80000"/>
              </a:schemeClr>
            </a:gs>
          </a:gsLst>
          <a:path path="circle">
            <a:fillToRect l="50000" t="50000" r="50000" b="50000"/>
          </a:path>
        </a:gradFill>
      </dgm:spPr>
      <dgm:t>
        <a:bodyPr/>
        <a:lstStyle/>
        <a:p>
          <a:r>
            <a:rPr lang="fr-FR" dirty="0"/>
            <a:t>Chapitre 2 : </a:t>
          </a:r>
          <a:r>
            <a:rPr lang="fr-FR" dirty="0" smtClean="0"/>
            <a:t>Mise en place de l’environnement python du premier notebook de nettoyage </a:t>
          </a:r>
          <a:endParaRPr lang="en-US" dirty="0"/>
        </a:p>
      </dgm:t>
    </dgm:pt>
    <dgm:pt modelId="{9A9CE592-859F-47D6-8D8F-089848DE62CB}" type="parTrans" cxnId="{CF51FAAB-830F-437E-8034-897B31BC7AF0}">
      <dgm:prSet/>
      <dgm:spPr/>
      <dgm:t>
        <a:bodyPr/>
        <a:lstStyle/>
        <a:p>
          <a:endParaRPr lang="en-US"/>
        </a:p>
      </dgm:t>
    </dgm:pt>
    <dgm:pt modelId="{0192C5BE-6499-4108-B3B5-601B24540EB3}" type="sibTrans" cxnId="{CF51FAAB-830F-437E-8034-897B31BC7AF0}">
      <dgm:prSet/>
      <dgm:spPr/>
      <dgm:t>
        <a:bodyPr/>
        <a:lstStyle/>
        <a:p>
          <a:endParaRPr lang="en-US"/>
        </a:p>
      </dgm:t>
    </dgm:pt>
    <dgm:pt modelId="{08202B9D-C4A7-4356-B5B1-66A60D9B8F60}">
      <dgm:prSet/>
      <dgm:spPr/>
      <dgm:t>
        <a:bodyPr/>
        <a:lstStyle/>
        <a:p>
          <a:r>
            <a:rPr lang="fr-FR" dirty="0"/>
            <a:t>a) Préparation de l’environnement Python </a:t>
          </a:r>
          <a:endParaRPr lang="en-US" dirty="0"/>
        </a:p>
      </dgm:t>
    </dgm:pt>
    <dgm:pt modelId="{CF2819DD-E050-4AD0-95FB-48AFD1DB6722}" type="parTrans" cxnId="{5C7E3431-02DE-4DE2-B635-0AD34C60F296}">
      <dgm:prSet/>
      <dgm:spPr/>
      <dgm:t>
        <a:bodyPr/>
        <a:lstStyle/>
        <a:p>
          <a:endParaRPr lang="en-US"/>
        </a:p>
      </dgm:t>
    </dgm:pt>
    <dgm:pt modelId="{6B6B6DF8-81B7-46A1-B2E1-6F676940FBCB}" type="sibTrans" cxnId="{5C7E3431-02DE-4DE2-B635-0AD34C60F296}">
      <dgm:prSet/>
      <dgm:spPr/>
      <dgm:t>
        <a:bodyPr/>
        <a:lstStyle/>
        <a:p>
          <a:endParaRPr lang="en-US"/>
        </a:p>
      </dgm:t>
    </dgm:pt>
    <dgm:pt modelId="{ECAACFF4-A302-4FB1-BAE2-FBF88BBE608D}">
      <dgm:prSet/>
      <dgm:spPr/>
      <dgm:t>
        <a:bodyPr/>
        <a:lstStyle/>
        <a:p>
          <a:r>
            <a:rPr lang="fr-FR" dirty="0"/>
            <a:t>b) Import des fichiers de données </a:t>
          </a:r>
          <a:endParaRPr lang="en-US" dirty="0"/>
        </a:p>
      </dgm:t>
    </dgm:pt>
    <dgm:pt modelId="{CAF9CA6B-E587-4068-A279-1DC60FAC5E7F}" type="parTrans" cxnId="{807F0C59-E2F4-4975-B4EF-439383D33121}">
      <dgm:prSet/>
      <dgm:spPr/>
      <dgm:t>
        <a:bodyPr/>
        <a:lstStyle/>
        <a:p>
          <a:endParaRPr lang="en-US"/>
        </a:p>
      </dgm:t>
    </dgm:pt>
    <dgm:pt modelId="{80FEB9E6-80C4-4C67-BCD8-16A9DA6B398F}" type="sibTrans" cxnId="{807F0C59-E2F4-4975-B4EF-439383D33121}">
      <dgm:prSet/>
      <dgm:spPr/>
      <dgm:t>
        <a:bodyPr/>
        <a:lstStyle/>
        <a:p>
          <a:endParaRPr lang="en-US"/>
        </a:p>
      </dgm:t>
    </dgm:pt>
    <dgm:pt modelId="{9DD32A0C-C981-4999-9344-E30A0AC81BE4}">
      <dgm:prSet/>
      <dgm:spPr/>
      <dgm:t>
        <a:bodyPr/>
        <a:lstStyle/>
        <a:p>
          <a:r>
            <a:rPr lang="fr-FR" dirty="0"/>
            <a:t>c) Définition des fonctions de base </a:t>
          </a:r>
          <a:endParaRPr lang="en-US" dirty="0"/>
        </a:p>
      </dgm:t>
    </dgm:pt>
    <dgm:pt modelId="{1E393882-D74E-4521-9B18-3DCA1DF6B757}" type="parTrans" cxnId="{F2A37A91-9A9B-4A78-A85C-BF8E482C53CA}">
      <dgm:prSet/>
      <dgm:spPr/>
      <dgm:t>
        <a:bodyPr/>
        <a:lstStyle/>
        <a:p>
          <a:endParaRPr lang="en-US"/>
        </a:p>
      </dgm:t>
    </dgm:pt>
    <dgm:pt modelId="{B07B4F95-70F0-42AD-B443-AB37359E81C7}" type="sibTrans" cxnId="{F2A37A91-9A9B-4A78-A85C-BF8E482C53CA}">
      <dgm:prSet/>
      <dgm:spPr/>
      <dgm:t>
        <a:bodyPr/>
        <a:lstStyle/>
        <a:p>
          <a:endParaRPr lang="en-US"/>
        </a:p>
      </dgm:t>
    </dgm:pt>
    <dgm:pt modelId="{E2E458A0-861B-47CE-8E20-BAE97E4CC72D}">
      <dgm:prSet/>
      <dgm:spPr>
        <a:gradFill rotWithShape="0">
          <a:gsLst>
            <a:gs pos="0">
              <a:schemeClr val="accent1"/>
            </a:gs>
            <a:gs pos="100000">
              <a:schemeClr val="bg2">
                <a:shade val="80000"/>
              </a:schemeClr>
            </a:gs>
          </a:gsLst>
          <a:path path="circle">
            <a:fillToRect l="50000" t="50000" r="50000" b="50000"/>
          </a:path>
        </a:gradFill>
      </dgm:spPr>
      <dgm:t>
        <a:bodyPr/>
        <a:lstStyle/>
        <a:p>
          <a:r>
            <a:rPr lang="fr-FR" dirty="0"/>
            <a:t>Chapitre 3 : </a:t>
          </a:r>
          <a:r>
            <a:rPr lang="fr-FR" dirty="0" smtClean="0"/>
            <a:t>Comparaison et uniformisation des datasets </a:t>
          </a:r>
          <a:endParaRPr lang="en-US" dirty="0"/>
        </a:p>
      </dgm:t>
    </dgm:pt>
    <dgm:pt modelId="{510A8C75-5121-43B8-ACE5-5E5EC7336B30}" type="parTrans" cxnId="{FA45C120-6CAB-43D8-84B8-11D7FF1672CA}">
      <dgm:prSet/>
      <dgm:spPr/>
      <dgm:t>
        <a:bodyPr/>
        <a:lstStyle/>
        <a:p>
          <a:endParaRPr lang="en-US"/>
        </a:p>
      </dgm:t>
    </dgm:pt>
    <dgm:pt modelId="{76F11990-A129-4A75-8738-46A12D63D700}" type="sibTrans" cxnId="{FA45C120-6CAB-43D8-84B8-11D7FF1672CA}">
      <dgm:prSet/>
      <dgm:spPr/>
      <dgm:t>
        <a:bodyPr/>
        <a:lstStyle/>
        <a:p>
          <a:endParaRPr lang="en-US"/>
        </a:p>
      </dgm:t>
    </dgm:pt>
    <dgm:pt modelId="{C5136A14-B603-4362-9A28-305BA62039BE}">
      <dgm:prSet/>
      <dgm:spPr>
        <a:gradFill rotWithShape="0">
          <a:gsLst>
            <a:gs pos="0">
              <a:schemeClr val="accent1"/>
            </a:gs>
            <a:gs pos="100000">
              <a:schemeClr val="bg2">
                <a:shade val="80000"/>
              </a:schemeClr>
            </a:gs>
          </a:gsLst>
          <a:path path="circle">
            <a:fillToRect l="50000" t="50000" r="50000" b="50000"/>
          </a:path>
        </a:gradFill>
      </dgm:spPr>
      <dgm:t>
        <a:bodyPr/>
        <a:lstStyle/>
        <a:p>
          <a:r>
            <a:rPr lang="fr-FR" dirty="0"/>
            <a:t>Chapitre 4 </a:t>
          </a:r>
          <a:r>
            <a:rPr lang="fr-FR" dirty="0" smtClean="0"/>
            <a:t>:Description et nettoyage </a:t>
          </a:r>
          <a:r>
            <a:rPr lang="fr-FR" dirty="0"/>
            <a:t>des </a:t>
          </a:r>
          <a:r>
            <a:rPr lang="fr-FR" dirty="0" smtClean="0"/>
            <a:t>données</a:t>
          </a:r>
        </a:p>
        <a:p>
          <a:r>
            <a:rPr lang="fr-FR" dirty="0" smtClean="0"/>
            <a:t> </a:t>
          </a:r>
          <a:endParaRPr lang="en-US" dirty="0"/>
        </a:p>
      </dgm:t>
    </dgm:pt>
    <dgm:pt modelId="{62FBB8BD-6E33-492C-AE51-4A1169358548}" type="parTrans" cxnId="{CAE0F3AC-EE02-4D32-B191-F4597AF04049}">
      <dgm:prSet/>
      <dgm:spPr/>
      <dgm:t>
        <a:bodyPr/>
        <a:lstStyle/>
        <a:p>
          <a:endParaRPr lang="en-US"/>
        </a:p>
      </dgm:t>
    </dgm:pt>
    <dgm:pt modelId="{83D9BDD0-3C05-4ECD-BCBF-1BB665879818}" type="sibTrans" cxnId="{CAE0F3AC-EE02-4D32-B191-F4597AF04049}">
      <dgm:prSet/>
      <dgm:spPr/>
      <dgm:t>
        <a:bodyPr/>
        <a:lstStyle/>
        <a:p>
          <a:endParaRPr lang="en-US"/>
        </a:p>
      </dgm:t>
    </dgm:pt>
    <dgm:pt modelId="{EA1B8886-89A4-4CDD-BC35-128FFE5263A0}">
      <dgm:prSet/>
      <dgm:spPr/>
      <dgm:t>
        <a:bodyPr/>
        <a:lstStyle/>
        <a:p>
          <a:r>
            <a:rPr lang="fr-FR" dirty="0"/>
            <a:t>a) </a:t>
          </a:r>
          <a:r>
            <a:rPr lang="fr-FR" dirty="0" smtClean="0"/>
            <a:t>Les types de bâtiments</a:t>
          </a:r>
          <a:endParaRPr lang="en-US" dirty="0"/>
        </a:p>
      </dgm:t>
    </dgm:pt>
    <dgm:pt modelId="{261C5F92-EEF0-48DB-91A3-98EDD8F74863}" type="parTrans" cxnId="{6F57676B-F2B8-4390-A565-B07E6F8120E3}">
      <dgm:prSet/>
      <dgm:spPr/>
      <dgm:t>
        <a:bodyPr/>
        <a:lstStyle/>
        <a:p>
          <a:endParaRPr lang="en-US"/>
        </a:p>
      </dgm:t>
    </dgm:pt>
    <dgm:pt modelId="{6253039F-EE2D-4826-A1E6-F87B51B060CC}" type="sibTrans" cxnId="{6F57676B-F2B8-4390-A565-B07E6F8120E3}">
      <dgm:prSet/>
      <dgm:spPr/>
      <dgm:t>
        <a:bodyPr/>
        <a:lstStyle/>
        <a:p>
          <a:endParaRPr lang="en-US"/>
        </a:p>
      </dgm:t>
    </dgm:pt>
    <dgm:pt modelId="{E9FC1402-CCDE-4814-94FE-F67953468A1F}">
      <dgm:prSet/>
      <dgm:spPr/>
      <dgm:t>
        <a:bodyPr/>
        <a:lstStyle/>
        <a:p>
          <a:r>
            <a:rPr lang="fr-FR" dirty="0"/>
            <a:t>b) </a:t>
          </a:r>
          <a:r>
            <a:rPr lang="fr-FR" dirty="0" smtClean="0"/>
            <a:t>Les années de construction</a:t>
          </a:r>
          <a:endParaRPr lang="en-US" dirty="0"/>
        </a:p>
      </dgm:t>
    </dgm:pt>
    <dgm:pt modelId="{ABCB710F-7004-4B1D-A3BA-CD606093F8B7}" type="parTrans" cxnId="{C005A0C6-0501-469E-90D1-3DC4A3720CF2}">
      <dgm:prSet/>
      <dgm:spPr/>
      <dgm:t>
        <a:bodyPr/>
        <a:lstStyle/>
        <a:p>
          <a:endParaRPr lang="en-US"/>
        </a:p>
      </dgm:t>
    </dgm:pt>
    <dgm:pt modelId="{1C01FBCE-B6BF-4DB8-AD69-5E17E09CB1D3}" type="sibTrans" cxnId="{C005A0C6-0501-469E-90D1-3DC4A3720CF2}">
      <dgm:prSet/>
      <dgm:spPr/>
      <dgm:t>
        <a:bodyPr/>
        <a:lstStyle/>
        <a:p>
          <a:endParaRPr lang="en-US"/>
        </a:p>
      </dgm:t>
    </dgm:pt>
    <dgm:pt modelId="{2ED6BB76-8708-4DD1-AD1D-CBABD58DAFBD}">
      <dgm:prSet/>
      <dgm:spPr/>
      <dgm:t>
        <a:bodyPr/>
        <a:lstStyle/>
        <a:p>
          <a:r>
            <a:rPr lang="fr-FR" dirty="0"/>
            <a:t>c) </a:t>
          </a:r>
          <a:r>
            <a:rPr lang="fr-FR" dirty="0" smtClean="0"/>
            <a:t>Analyse exploratoire et </a:t>
          </a:r>
          <a:r>
            <a:rPr lang="fr-FR" dirty="0" smtClean="0"/>
            <a:t>facture </a:t>
          </a:r>
          <a:r>
            <a:rPr lang="fr-FR" dirty="0" smtClean="0"/>
            <a:t>engineering </a:t>
          </a:r>
          <a:endParaRPr lang="en-US" dirty="0"/>
        </a:p>
      </dgm:t>
    </dgm:pt>
    <dgm:pt modelId="{E2690467-E731-454B-8293-20F016B9E7D8}" type="parTrans" cxnId="{CE3535F7-139E-4348-B846-19E4C076D9E9}">
      <dgm:prSet/>
      <dgm:spPr/>
      <dgm:t>
        <a:bodyPr/>
        <a:lstStyle/>
        <a:p>
          <a:endParaRPr lang="en-US"/>
        </a:p>
      </dgm:t>
    </dgm:pt>
    <dgm:pt modelId="{B9A60645-8AB1-4767-9F1B-6DA8EFBE17A9}" type="sibTrans" cxnId="{CE3535F7-139E-4348-B846-19E4C076D9E9}">
      <dgm:prSet/>
      <dgm:spPr/>
      <dgm:t>
        <a:bodyPr/>
        <a:lstStyle/>
        <a:p>
          <a:endParaRPr lang="en-US"/>
        </a:p>
      </dgm:t>
    </dgm:pt>
    <dgm:pt modelId="{DE152CB0-B4C2-4EA1-98DE-9BD58327D1A9}">
      <dgm:prSet/>
      <dgm:spPr/>
      <dgm:t>
        <a:bodyPr/>
        <a:lstStyle/>
        <a:p>
          <a:r>
            <a:rPr lang="fr-FR" dirty="0"/>
            <a:t>d) </a:t>
          </a:r>
          <a:r>
            <a:rPr lang="fr-FR" dirty="0" smtClean="0"/>
            <a:t>Etude des corrélations linéaires</a:t>
          </a:r>
          <a:endParaRPr lang="en-US" dirty="0"/>
        </a:p>
      </dgm:t>
    </dgm:pt>
    <dgm:pt modelId="{B0BCDC51-DD3A-44F9-9554-C0AC2D1BC42D}" type="parTrans" cxnId="{D3D8D54E-6417-46C8-8CEB-9FF69432D4B2}">
      <dgm:prSet/>
      <dgm:spPr/>
      <dgm:t>
        <a:bodyPr/>
        <a:lstStyle/>
        <a:p>
          <a:endParaRPr lang="en-US"/>
        </a:p>
      </dgm:t>
    </dgm:pt>
    <dgm:pt modelId="{1EB4F4C1-4410-4702-AE77-ACB4022C0414}" type="sibTrans" cxnId="{D3D8D54E-6417-46C8-8CEB-9FF69432D4B2}">
      <dgm:prSet/>
      <dgm:spPr/>
      <dgm:t>
        <a:bodyPr/>
        <a:lstStyle/>
        <a:p>
          <a:endParaRPr lang="en-US"/>
        </a:p>
      </dgm:t>
    </dgm:pt>
    <dgm:pt modelId="{0ED25743-1468-4265-A5FF-1CCDFABB1AD8}">
      <dgm:prSet/>
      <dgm:spPr/>
      <dgm:t>
        <a:bodyPr/>
        <a:lstStyle/>
        <a:p>
          <a:r>
            <a:rPr lang="fr-FR" dirty="0" smtClean="0"/>
            <a:t>e)  Analyses des variables à prédire  et dernière étape du nettoyage</a:t>
          </a:r>
          <a:endParaRPr lang="en-US" dirty="0"/>
        </a:p>
      </dgm:t>
    </dgm:pt>
    <dgm:pt modelId="{E6AE45C0-600E-426D-818D-FDD27380931E}" type="parTrans" cxnId="{022FD9AF-EE30-44D0-80E3-E9D4193CB282}">
      <dgm:prSet/>
      <dgm:spPr/>
      <dgm:t>
        <a:bodyPr/>
        <a:lstStyle/>
        <a:p>
          <a:endParaRPr lang="en-US"/>
        </a:p>
      </dgm:t>
    </dgm:pt>
    <dgm:pt modelId="{31A40A34-7D0C-4B08-BBC0-91021F989DDB}" type="sibTrans" cxnId="{022FD9AF-EE30-44D0-80E3-E9D4193CB282}">
      <dgm:prSet/>
      <dgm:spPr/>
      <dgm:t>
        <a:bodyPr/>
        <a:lstStyle/>
        <a:p>
          <a:endParaRPr lang="en-US"/>
        </a:p>
      </dgm:t>
    </dgm:pt>
    <dgm:pt modelId="{6845D31A-0426-4433-BD1C-723FA5671D02}">
      <dgm:prSet/>
      <dgm:spPr/>
      <dgm:t>
        <a:bodyPr/>
        <a:lstStyle/>
        <a:p>
          <a:endParaRPr lang="en-US" dirty="0"/>
        </a:p>
      </dgm:t>
    </dgm:pt>
    <dgm:pt modelId="{9D14CFE7-CF0D-40BB-B57F-DB12FB877150}" type="parTrans" cxnId="{DB4E081D-6975-459D-AAAB-1A5E522FB209}">
      <dgm:prSet/>
      <dgm:spPr/>
      <dgm:t>
        <a:bodyPr/>
        <a:lstStyle/>
        <a:p>
          <a:endParaRPr lang="en-US"/>
        </a:p>
      </dgm:t>
    </dgm:pt>
    <dgm:pt modelId="{80BAAD66-8290-4759-9518-8E80B252331E}" type="sibTrans" cxnId="{DB4E081D-6975-459D-AAAB-1A5E522FB209}">
      <dgm:prSet/>
      <dgm:spPr/>
      <dgm:t>
        <a:bodyPr/>
        <a:lstStyle/>
        <a:p>
          <a:endParaRPr lang="en-US"/>
        </a:p>
      </dgm:t>
    </dgm:pt>
    <dgm:pt modelId="{B7EC9C51-87C4-954D-BA0B-E679AD9E773F}" type="pres">
      <dgm:prSet presAssocID="{11D0A8ED-D9B2-4F39-9F5B-473D8E4E76A2}" presName="linear" presStyleCnt="0">
        <dgm:presLayoutVars>
          <dgm:animLvl val="lvl"/>
          <dgm:resizeHandles val="exact"/>
        </dgm:presLayoutVars>
      </dgm:prSet>
      <dgm:spPr/>
      <dgm:t>
        <a:bodyPr/>
        <a:lstStyle/>
        <a:p>
          <a:endParaRPr lang="fr-FR"/>
        </a:p>
      </dgm:t>
    </dgm:pt>
    <dgm:pt modelId="{CAD7171B-A6A8-1C4D-A777-5EF7808DE82E}" type="pres">
      <dgm:prSet presAssocID="{504D1656-269B-4AC2-A0A8-10CF6592EF12}" presName="parentText" presStyleLbl="node1" presStyleIdx="0" presStyleCnt="5">
        <dgm:presLayoutVars>
          <dgm:chMax val="0"/>
          <dgm:bulletEnabled val="1"/>
        </dgm:presLayoutVars>
      </dgm:prSet>
      <dgm:spPr/>
      <dgm:t>
        <a:bodyPr/>
        <a:lstStyle/>
        <a:p>
          <a:endParaRPr lang="fr-FR"/>
        </a:p>
      </dgm:t>
    </dgm:pt>
    <dgm:pt modelId="{2EEE43D5-7FC0-FD4F-881F-C46A96C09FD3}" type="pres">
      <dgm:prSet presAssocID="{DC0083F0-1F38-40AE-9DF5-166B4195F202}" presName="spacer" presStyleCnt="0"/>
      <dgm:spPr/>
    </dgm:pt>
    <dgm:pt modelId="{15E072CE-779D-8544-A35D-F6F490D1CE9F}" type="pres">
      <dgm:prSet presAssocID="{010C6E1B-6307-4BC0-8175-6D9DE177686A}" presName="parentText" presStyleLbl="node1" presStyleIdx="1" presStyleCnt="5">
        <dgm:presLayoutVars>
          <dgm:chMax val="0"/>
          <dgm:bulletEnabled val="1"/>
        </dgm:presLayoutVars>
      </dgm:prSet>
      <dgm:spPr/>
      <dgm:t>
        <a:bodyPr/>
        <a:lstStyle/>
        <a:p>
          <a:endParaRPr lang="fr-FR"/>
        </a:p>
      </dgm:t>
    </dgm:pt>
    <dgm:pt modelId="{6F41E121-0636-7141-A05C-D8C4DD693CB1}" type="pres">
      <dgm:prSet presAssocID="{C9F8060D-2BF1-42AD-B7F5-25349117F5CA}" presName="spacer" presStyleCnt="0"/>
      <dgm:spPr/>
    </dgm:pt>
    <dgm:pt modelId="{D864CA66-CA7E-1A4D-AE31-CF00E21AD4DF}" type="pres">
      <dgm:prSet presAssocID="{F7BF802B-67E3-40BA-B1B1-4499FDA1A4B6}" presName="parentText" presStyleLbl="node1" presStyleIdx="2" presStyleCnt="5">
        <dgm:presLayoutVars>
          <dgm:chMax val="0"/>
          <dgm:bulletEnabled val="1"/>
        </dgm:presLayoutVars>
      </dgm:prSet>
      <dgm:spPr/>
      <dgm:t>
        <a:bodyPr/>
        <a:lstStyle/>
        <a:p>
          <a:endParaRPr lang="fr-FR"/>
        </a:p>
      </dgm:t>
    </dgm:pt>
    <dgm:pt modelId="{A1D3DD65-2C6E-154C-873D-54BCB7E5B056}" type="pres">
      <dgm:prSet presAssocID="{F7BF802B-67E3-40BA-B1B1-4499FDA1A4B6}" presName="childText" presStyleLbl="revTx" presStyleIdx="0" presStyleCnt="2">
        <dgm:presLayoutVars>
          <dgm:bulletEnabled val="1"/>
        </dgm:presLayoutVars>
      </dgm:prSet>
      <dgm:spPr/>
      <dgm:t>
        <a:bodyPr/>
        <a:lstStyle/>
        <a:p>
          <a:endParaRPr lang="fr-FR"/>
        </a:p>
      </dgm:t>
    </dgm:pt>
    <dgm:pt modelId="{AD98CAA0-5837-E84C-9DFC-A706AE72C24D}" type="pres">
      <dgm:prSet presAssocID="{E2E458A0-861B-47CE-8E20-BAE97E4CC72D}" presName="parentText" presStyleLbl="node1" presStyleIdx="3" presStyleCnt="5">
        <dgm:presLayoutVars>
          <dgm:chMax val="0"/>
          <dgm:bulletEnabled val="1"/>
        </dgm:presLayoutVars>
      </dgm:prSet>
      <dgm:spPr/>
      <dgm:t>
        <a:bodyPr/>
        <a:lstStyle/>
        <a:p>
          <a:endParaRPr lang="fr-FR"/>
        </a:p>
      </dgm:t>
    </dgm:pt>
    <dgm:pt modelId="{9ED19A6E-9A08-6649-9597-0DB32A3EF3A8}" type="pres">
      <dgm:prSet presAssocID="{76F11990-A129-4A75-8738-46A12D63D700}" presName="spacer" presStyleCnt="0"/>
      <dgm:spPr/>
    </dgm:pt>
    <dgm:pt modelId="{21627112-7091-F64E-A6AC-D4D818C5CF20}" type="pres">
      <dgm:prSet presAssocID="{C5136A14-B603-4362-9A28-305BA62039BE}" presName="parentText" presStyleLbl="node1" presStyleIdx="4" presStyleCnt="5">
        <dgm:presLayoutVars>
          <dgm:chMax val="0"/>
          <dgm:bulletEnabled val="1"/>
        </dgm:presLayoutVars>
      </dgm:prSet>
      <dgm:spPr/>
      <dgm:t>
        <a:bodyPr/>
        <a:lstStyle/>
        <a:p>
          <a:endParaRPr lang="fr-FR"/>
        </a:p>
      </dgm:t>
    </dgm:pt>
    <dgm:pt modelId="{43CAEED4-5888-784D-BEB1-677096338C3B}" type="pres">
      <dgm:prSet presAssocID="{C5136A14-B603-4362-9A28-305BA62039BE}" presName="childText" presStyleLbl="revTx" presStyleIdx="1" presStyleCnt="2">
        <dgm:presLayoutVars>
          <dgm:bulletEnabled val="1"/>
        </dgm:presLayoutVars>
      </dgm:prSet>
      <dgm:spPr/>
      <dgm:t>
        <a:bodyPr/>
        <a:lstStyle/>
        <a:p>
          <a:endParaRPr lang="fr-FR"/>
        </a:p>
      </dgm:t>
    </dgm:pt>
  </dgm:ptLst>
  <dgm:cxnLst>
    <dgm:cxn modelId="{D3D8D54E-6417-46C8-8CEB-9FF69432D4B2}" srcId="{C5136A14-B603-4362-9A28-305BA62039BE}" destId="{DE152CB0-B4C2-4EA1-98DE-9BD58327D1A9}" srcOrd="3" destOrd="0" parTransId="{B0BCDC51-DD3A-44F9-9554-C0AC2D1BC42D}" sibTransId="{1EB4F4C1-4410-4702-AE77-ACB4022C0414}"/>
    <dgm:cxn modelId="{5C7E3431-02DE-4DE2-B635-0AD34C60F296}" srcId="{F7BF802B-67E3-40BA-B1B1-4499FDA1A4B6}" destId="{08202B9D-C4A7-4356-B5B1-66A60D9B8F60}" srcOrd="0" destOrd="0" parTransId="{CF2819DD-E050-4AD0-95FB-48AFD1DB6722}" sibTransId="{6B6B6DF8-81B7-46A1-B2E1-6F676940FBCB}"/>
    <dgm:cxn modelId="{B320D251-291B-FD48-BC1D-30FF86A2B5C3}" type="presOf" srcId="{EA1B8886-89A4-4CDD-BC35-128FFE5263A0}" destId="{43CAEED4-5888-784D-BEB1-677096338C3B}" srcOrd="0" destOrd="0" presId="urn:microsoft.com/office/officeart/2005/8/layout/vList2"/>
    <dgm:cxn modelId="{37EAF157-F63D-EE42-A997-CC5437B37625}" type="presOf" srcId="{010C6E1B-6307-4BC0-8175-6D9DE177686A}" destId="{15E072CE-779D-8544-A35D-F6F490D1CE9F}" srcOrd="0" destOrd="0" presId="urn:microsoft.com/office/officeart/2005/8/layout/vList2"/>
    <dgm:cxn modelId="{5BE33553-5E1D-D643-ADA7-AF54578B03A3}" type="presOf" srcId="{6845D31A-0426-4433-BD1C-723FA5671D02}" destId="{43CAEED4-5888-784D-BEB1-677096338C3B}" srcOrd="0" destOrd="5" presId="urn:microsoft.com/office/officeart/2005/8/layout/vList2"/>
    <dgm:cxn modelId="{7639FBF1-5CEB-462D-9216-3CBA0A4400BA}" srcId="{11D0A8ED-D9B2-4F39-9F5B-473D8E4E76A2}" destId="{010C6E1B-6307-4BC0-8175-6D9DE177686A}" srcOrd="1" destOrd="0" parTransId="{7A336430-3A32-423C-8ECC-F578FE58A717}" sibTransId="{C9F8060D-2BF1-42AD-B7F5-25349117F5CA}"/>
    <dgm:cxn modelId="{D25AFC85-29AC-4449-9C47-1247CC19BECE}" srcId="{11D0A8ED-D9B2-4F39-9F5B-473D8E4E76A2}" destId="{504D1656-269B-4AC2-A0A8-10CF6592EF12}" srcOrd="0" destOrd="0" parTransId="{D6DD65CE-6218-4990-9A81-3C8F5DEE7A18}" sibTransId="{DC0083F0-1F38-40AE-9DF5-166B4195F202}"/>
    <dgm:cxn modelId="{78FBF727-0F60-CE44-8E54-BBC44DB21D1F}" type="presOf" srcId="{ECAACFF4-A302-4FB1-BAE2-FBF88BBE608D}" destId="{A1D3DD65-2C6E-154C-873D-54BCB7E5B056}" srcOrd="0" destOrd="1" presId="urn:microsoft.com/office/officeart/2005/8/layout/vList2"/>
    <dgm:cxn modelId="{6F57676B-F2B8-4390-A565-B07E6F8120E3}" srcId="{C5136A14-B603-4362-9A28-305BA62039BE}" destId="{EA1B8886-89A4-4CDD-BC35-128FFE5263A0}" srcOrd="0" destOrd="0" parTransId="{261C5F92-EEF0-48DB-91A3-98EDD8F74863}" sibTransId="{6253039F-EE2D-4826-A1E6-F87B51B060CC}"/>
    <dgm:cxn modelId="{2F08E77E-1361-864F-976E-3BCD9EA2297E}" type="presOf" srcId="{DE152CB0-B4C2-4EA1-98DE-9BD58327D1A9}" destId="{43CAEED4-5888-784D-BEB1-677096338C3B}" srcOrd="0" destOrd="3" presId="urn:microsoft.com/office/officeart/2005/8/layout/vList2"/>
    <dgm:cxn modelId="{F2A37A91-9A9B-4A78-A85C-BF8E482C53CA}" srcId="{F7BF802B-67E3-40BA-B1B1-4499FDA1A4B6}" destId="{9DD32A0C-C981-4999-9344-E30A0AC81BE4}" srcOrd="2" destOrd="0" parTransId="{1E393882-D74E-4521-9B18-3DCA1DF6B757}" sibTransId="{B07B4F95-70F0-42AD-B443-AB37359E81C7}"/>
    <dgm:cxn modelId="{FFA1ADCC-AA58-DA47-948B-7DF58CF4826E}" type="presOf" srcId="{E2E458A0-861B-47CE-8E20-BAE97E4CC72D}" destId="{AD98CAA0-5837-E84C-9DFC-A706AE72C24D}" srcOrd="0" destOrd="0" presId="urn:microsoft.com/office/officeart/2005/8/layout/vList2"/>
    <dgm:cxn modelId="{DB4E081D-6975-459D-AAAB-1A5E522FB209}" srcId="{C5136A14-B603-4362-9A28-305BA62039BE}" destId="{6845D31A-0426-4433-BD1C-723FA5671D02}" srcOrd="5" destOrd="0" parTransId="{9D14CFE7-CF0D-40BB-B57F-DB12FB877150}" sibTransId="{80BAAD66-8290-4759-9518-8E80B252331E}"/>
    <dgm:cxn modelId="{27E2EDAE-B878-8D42-92A1-6402BC9E28DE}" type="presOf" srcId="{2ED6BB76-8708-4DD1-AD1D-CBABD58DAFBD}" destId="{43CAEED4-5888-784D-BEB1-677096338C3B}" srcOrd="0" destOrd="2" presId="urn:microsoft.com/office/officeart/2005/8/layout/vList2"/>
    <dgm:cxn modelId="{CF51FAAB-830F-437E-8034-897B31BC7AF0}" srcId="{11D0A8ED-D9B2-4F39-9F5B-473D8E4E76A2}" destId="{F7BF802B-67E3-40BA-B1B1-4499FDA1A4B6}" srcOrd="2" destOrd="0" parTransId="{9A9CE592-859F-47D6-8D8F-089848DE62CB}" sibTransId="{0192C5BE-6499-4108-B3B5-601B24540EB3}"/>
    <dgm:cxn modelId="{18A50AB1-8E9D-9744-88E3-738B56356F69}" type="presOf" srcId="{E9FC1402-CCDE-4814-94FE-F67953468A1F}" destId="{43CAEED4-5888-784D-BEB1-677096338C3B}" srcOrd="0" destOrd="1" presId="urn:microsoft.com/office/officeart/2005/8/layout/vList2"/>
    <dgm:cxn modelId="{D2AD8228-0216-2545-92C7-AEF3BBCC4A33}" type="presOf" srcId="{C5136A14-B603-4362-9A28-305BA62039BE}" destId="{21627112-7091-F64E-A6AC-D4D818C5CF20}" srcOrd="0" destOrd="0" presId="urn:microsoft.com/office/officeart/2005/8/layout/vList2"/>
    <dgm:cxn modelId="{CE3535F7-139E-4348-B846-19E4C076D9E9}" srcId="{C5136A14-B603-4362-9A28-305BA62039BE}" destId="{2ED6BB76-8708-4DD1-AD1D-CBABD58DAFBD}" srcOrd="2" destOrd="0" parTransId="{E2690467-E731-454B-8293-20F016B9E7D8}" sibTransId="{B9A60645-8AB1-4767-9F1B-6DA8EFBE17A9}"/>
    <dgm:cxn modelId="{B006D6D1-8598-7142-AA63-A073B2685167}" type="presOf" srcId="{08202B9D-C4A7-4356-B5B1-66A60D9B8F60}" destId="{A1D3DD65-2C6E-154C-873D-54BCB7E5B056}" srcOrd="0" destOrd="0" presId="urn:microsoft.com/office/officeart/2005/8/layout/vList2"/>
    <dgm:cxn modelId="{022FD9AF-EE30-44D0-80E3-E9D4193CB282}" srcId="{C5136A14-B603-4362-9A28-305BA62039BE}" destId="{0ED25743-1468-4265-A5FF-1CCDFABB1AD8}" srcOrd="4" destOrd="0" parTransId="{E6AE45C0-600E-426D-818D-FDD27380931E}" sibTransId="{31A40A34-7D0C-4B08-BBC0-91021F989DDB}"/>
    <dgm:cxn modelId="{CAE0F3AC-EE02-4D32-B191-F4597AF04049}" srcId="{11D0A8ED-D9B2-4F39-9F5B-473D8E4E76A2}" destId="{C5136A14-B603-4362-9A28-305BA62039BE}" srcOrd="4" destOrd="0" parTransId="{62FBB8BD-6E33-492C-AE51-4A1169358548}" sibTransId="{83D9BDD0-3C05-4ECD-BCBF-1BB665879818}"/>
    <dgm:cxn modelId="{2B835FD6-4145-0D43-A875-08C5C413344A}" type="presOf" srcId="{11D0A8ED-D9B2-4F39-9F5B-473D8E4E76A2}" destId="{B7EC9C51-87C4-954D-BA0B-E679AD9E773F}" srcOrd="0" destOrd="0" presId="urn:microsoft.com/office/officeart/2005/8/layout/vList2"/>
    <dgm:cxn modelId="{FA45C120-6CAB-43D8-84B8-11D7FF1672CA}" srcId="{11D0A8ED-D9B2-4F39-9F5B-473D8E4E76A2}" destId="{E2E458A0-861B-47CE-8E20-BAE97E4CC72D}" srcOrd="3" destOrd="0" parTransId="{510A8C75-5121-43B8-ACE5-5E5EC7336B30}" sibTransId="{76F11990-A129-4A75-8738-46A12D63D700}"/>
    <dgm:cxn modelId="{38E3017B-4DE4-A74A-A9CC-CE7D085D897D}" type="presOf" srcId="{F7BF802B-67E3-40BA-B1B1-4499FDA1A4B6}" destId="{D864CA66-CA7E-1A4D-AE31-CF00E21AD4DF}" srcOrd="0" destOrd="0" presId="urn:microsoft.com/office/officeart/2005/8/layout/vList2"/>
    <dgm:cxn modelId="{6CFABD20-CBB1-2B4C-8492-721B9B40C298}" type="presOf" srcId="{504D1656-269B-4AC2-A0A8-10CF6592EF12}" destId="{CAD7171B-A6A8-1C4D-A777-5EF7808DE82E}" srcOrd="0" destOrd="0" presId="urn:microsoft.com/office/officeart/2005/8/layout/vList2"/>
    <dgm:cxn modelId="{807F0C59-E2F4-4975-B4EF-439383D33121}" srcId="{F7BF802B-67E3-40BA-B1B1-4499FDA1A4B6}" destId="{ECAACFF4-A302-4FB1-BAE2-FBF88BBE608D}" srcOrd="1" destOrd="0" parTransId="{CAF9CA6B-E587-4068-A279-1DC60FAC5E7F}" sibTransId="{80FEB9E6-80C4-4C67-BCD8-16A9DA6B398F}"/>
    <dgm:cxn modelId="{EE5AF9C2-AFF1-2A4C-971A-309685DDC369}" type="presOf" srcId="{9DD32A0C-C981-4999-9344-E30A0AC81BE4}" destId="{A1D3DD65-2C6E-154C-873D-54BCB7E5B056}" srcOrd="0" destOrd="2" presId="urn:microsoft.com/office/officeart/2005/8/layout/vList2"/>
    <dgm:cxn modelId="{44C5BAE3-25CC-F144-ACE1-81CB1826ACC1}" type="presOf" srcId="{0ED25743-1468-4265-A5FF-1CCDFABB1AD8}" destId="{43CAEED4-5888-784D-BEB1-677096338C3B}" srcOrd="0" destOrd="4" presId="urn:microsoft.com/office/officeart/2005/8/layout/vList2"/>
    <dgm:cxn modelId="{C005A0C6-0501-469E-90D1-3DC4A3720CF2}" srcId="{C5136A14-B603-4362-9A28-305BA62039BE}" destId="{E9FC1402-CCDE-4814-94FE-F67953468A1F}" srcOrd="1" destOrd="0" parTransId="{ABCB710F-7004-4B1D-A3BA-CD606093F8B7}" sibTransId="{1C01FBCE-B6BF-4DB8-AD69-5E17E09CB1D3}"/>
    <dgm:cxn modelId="{69422D4B-7F05-3D4B-AF5A-595B069B98B6}" type="presParOf" srcId="{B7EC9C51-87C4-954D-BA0B-E679AD9E773F}" destId="{CAD7171B-A6A8-1C4D-A777-5EF7808DE82E}" srcOrd="0" destOrd="0" presId="urn:microsoft.com/office/officeart/2005/8/layout/vList2"/>
    <dgm:cxn modelId="{1F388E21-13D3-F541-B464-AFBF22FC502E}" type="presParOf" srcId="{B7EC9C51-87C4-954D-BA0B-E679AD9E773F}" destId="{2EEE43D5-7FC0-FD4F-881F-C46A96C09FD3}" srcOrd="1" destOrd="0" presId="urn:microsoft.com/office/officeart/2005/8/layout/vList2"/>
    <dgm:cxn modelId="{E9000540-15AE-D949-94BB-8AA66F6D7D88}" type="presParOf" srcId="{B7EC9C51-87C4-954D-BA0B-E679AD9E773F}" destId="{15E072CE-779D-8544-A35D-F6F490D1CE9F}" srcOrd="2" destOrd="0" presId="urn:microsoft.com/office/officeart/2005/8/layout/vList2"/>
    <dgm:cxn modelId="{DC11EDED-BC04-E346-A5CB-56DE578885F8}" type="presParOf" srcId="{B7EC9C51-87C4-954D-BA0B-E679AD9E773F}" destId="{6F41E121-0636-7141-A05C-D8C4DD693CB1}" srcOrd="3" destOrd="0" presId="urn:microsoft.com/office/officeart/2005/8/layout/vList2"/>
    <dgm:cxn modelId="{2A6482C5-CFA6-3F48-B9D3-6F60ACB5B9EF}" type="presParOf" srcId="{B7EC9C51-87C4-954D-BA0B-E679AD9E773F}" destId="{D864CA66-CA7E-1A4D-AE31-CF00E21AD4DF}" srcOrd="4" destOrd="0" presId="urn:microsoft.com/office/officeart/2005/8/layout/vList2"/>
    <dgm:cxn modelId="{177E7FBF-F348-6A40-BD55-9F43D55D54D4}" type="presParOf" srcId="{B7EC9C51-87C4-954D-BA0B-E679AD9E773F}" destId="{A1D3DD65-2C6E-154C-873D-54BCB7E5B056}" srcOrd="5" destOrd="0" presId="urn:microsoft.com/office/officeart/2005/8/layout/vList2"/>
    <dgm:cxn modelId="{F2B8117A-6C21-344F-9E55-A51D94539733}" type="presParOf" srcId="{B7EC9C51-87C4-954D-BA0B-E679AD9E773F}" destId="{AD98CAA0-5837-E84C-9DFC-A706AE72C24D}" srcOrd="6" destOrd="0" presId="urn:microsoft.com/office/officeart/2005/8/layout/vList2"/>
    <dgm:cxn modelId="{4C01F8A7-7D90-9D4E-AC4E-0FD6D9366DBC}" type="presParOf" srcId="{B7EC9C51-87C4-954D-BA0B-E679AD9E773F}" destId="{9ED19A6E-9A08-6649-9597-0DB32A3EF3A8}" srcOrd="7" destOrd="0" presId="urn:microsoft.com/office/officeart/2005/8/layout/vList2"/>
    <dgm:cxn modelId="{4CEA6C6F-B2F4-6A4B-99EA-301BCB60D92A}" type="presParOf" srcId="{B7EC9C51-87C4-954D-BA0B-E679AD9E773F}" destId="{21627112-7091-F64E-A6AC-D4D818C5CF20}" srcOrd="8" destOrd="0" presId="urn:microsoft.com/office/officeart/2005/8/layout/vList2"/>
    <dgm:cxn modelId="{F6939414-2888-F04A-939A-5A939930E24C}" type="presParOf" srcId="{B7EC9C51-87C4-954D-BA0B-E679AD9E773F}" destId="{43CAEED4-5888-784D-BEB1-677096338C3B}" srcOrd="9"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08FE43-A91E-44C5-BB33-A89563F022D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30F4A542-90A9-4F30-9427-FA4E9430737E}">
      <dgm:prSet phldrT="[Texte]" custT="1"/>
      <dgm:spPr/>
      <dgm:t>
        <a:bodyPr/>
        <a:lstStyle/>
        <a:p>
          <a:r>
            <a:rPr lang="fr-FR" sz="2400" dirty="0" smtClean="0"/>
            <a:t>Chapitre 8:Test des </a:t>
          </a:r>
          <a:r>
            <a:rPr lang="fr-FR" sz="2400" dirty="0" smtClean="0"/>
            <a:t>modèles </a:t>
          </a:r>
          <a:r>
            <a:rPr lang="fr-FR" sz="2400" dirty="0" smtClean="0"/>
            <a:t>sélectionnés</a:t>
          </a:r>
          <a:endParaRPr lang="fr-FR" sz="2400" dirty="0"/>
        </a:p>
      </dgm:t>
    </dgm:pt>
    <dgm:pt modelId="{62DF76BE-E881-48E2-A2FB-6E93CF23A2A4}" type="parTrans" cxnId="{B8342D9F-3BCE-41F4-ABB1-FEAB5E866215}">
      <dgm:prSet/>
      <dgm:spPr/>
      <dgm:t>
        <a:bodyPr/>
        <a:lstStyle/>
        <a:p>
          <a:endParaRPr lang="fr-FR"/>
        </a:p>
      </dgm:t>
    </dgm:pt>
    <dgm:pt modelId="{64065383-3E09-4101-992A-36DEB8492E47}" type="sibTrans" cxnId="{B8342D9F-3BCE-41F4-ABB1-FEAB5E866215}">
      <dgm:prSet/>
      <dgm:spPr/>
      <dgm:t>
        <a:bodyPr/>
        <a:lstStyle/>
        <a:p>
          <a:endParaRPr lang="fr-FR"/>
        </a:p>
      </dgm:t>
    </dgm:pt>
    <dgm:pt modelId="{84F7596B-7176-4A2F-8A99-666C0AEF4352}">
      <dgm:prSet phldrT="[Texte]" phldr="1"/>
      <dgm:spPr/>
      <dgm:t>
        <a:bodyPr/>
        <a:lstStyle/>
        <a:p>
          <a:endParaRPr lang="fr-FR" dirty="0"/>
        </a:p>
      </dgm:t>
    </dgm:pt>
    <dgm:pt modelId="{F42E7942-FE4C-4B64-A943-F46F4ADD07E8}" type="parTrans" cxnId="{9EDB9489-D0FE-4D90-9260-3E7775DEE932}">
      <dgm:prSet/>
      <dgm:spPr/>
      <dgm:t>
        <a:bodyPr/>
        <a:lstStyle/>
        <a:p>
          <a:endParaRPr lang="fr-FR"/>
        </a:p>
      </dgm:t>
    </dgm:pt>
    <dgm:pt modelId="{73FDBDF6-2D1B-4D90-A03E-CBC1B5FAF4CE}" type="sibTrans" cxnId="{9EDB9489-D0FE-4D90-9260-3E7775DEE932}">
      <dgm:prSet/>
      <dgm:spPr/>
      <dgm:t>
        <a:bodyPr/>
        <a:lstStyle/>
        <a:p>
          <a:endParaRPr lang="fr-FR"/>
        </a:p>
      </dgm:t>
    </dgm:pt>
    <dgm:pt modelId="{7AE5A803-0AC3-4911-AFEE-2EACC78F93AA}">
      <dgm:prSet phldrT="[Texte]" custT="1"/>
      <dgm:spPr/>
      <dgm:t>
        <a:bodyPr/>
        <a:lstStyle/>
        <a:p>
          <a:r>
            <a:rPr lang="fr-FR" sz="2000" dirty="0" smtClean="0"/>
            <a:t>Chapitre 9: </a:t>
          </a:r>
          <a:r>
            <a:rPr lang="fr-FR" sz="2000" dirty="0" smtClean="0"/>
            <a:t>Influence </a:t>
          </a:r>
          <a:r>
            <a:rPr lang="fr-FR" sz="2000" dirty="0" smtClean="0"/>
            <a:t>de </a:t>
          </a:r>
        </a:p>
        <a:p>
          <a:r>
            <a:rPr lang="fr-FR" sz="2000" dirty="0" smtClean="0"/>
            <a:t>L’ENERGY STAR et conclusions</a:t>
          </a:r>
          <a:endParaRPr lang="fr-FR" sz="2000" dirty="0"/>
        </a:p>
      </dgm:t>
    </dgm:pt>
    <dgm:pt modelId="{148ACA4C-8604-41C2-B1FD-4BDE425C29CB}" type="parTrans" cxnId="{930713B4-02F2-47B4-A4F4-B7E4046DF5DC}">
      <dgm:prSet/>
      <dgm:spPr/>
      <dgm:t>
        <a:bodyPr/>
        <a:lstStyle/>
        <a:p>
          <a:endParaRPr lang="fr-FR"/>
        </a:p>
      </dgm:t>
    </dgm:pt>
    <dgm:pt modelId="{57022262-1204-4687-8EEB-DF5F3CAB7F03}" type="sibTrans" cxnId="{930713B4-02F2-47B4-A4F4-B7E4046DF5DC}">
      <dgm:prSet/>
      <dgm:spPr/>
      <dgm:t>
        <a:bodyPr/>
        <a:lstStyle/>
        <a:p>
          <a:endParaRPr lang="fr-FR"/>
        </a:p>
      </dgm:t>
    </dgm:pt>
    <dgm:pt modelId="{3BFC4FF1-B9DB-49F6-BC38-29B456AA4E99}">
      <dgm:prSet phldrT="[Texte]" phldr="1"/>
      <dgm:spPr/>
      <dgm:t>
        <a:bodyPr/>
        <a:lstStyle/>
        <a:p>
          <a:endParaRPr lang="fr-FR" dirty="0"/>
        </a:p>
      </dgm:t>
    </dgm:pt>
    <dgm:pt modelId="{85B93F98-AEA0-45B6-9EBB-3FF5ED06BCA7}" type="parTrans" cxnId="{B5B7512D-E258-47B7-A4BF-0444C89CB3F9}">
      <dgm:prSet/>
      <dgm:spPr/>
      <dgm:t>
        <a:bodyPr/>
        <a:lstStyle/>
        <a:p>
          <a:endParaRPr lang="fr-FR"/>
        </a:p>
      </dgm:t>
    </dgm:pt>
    <dgm:pt modelId="{AC9657DA-BF1F-4835-B671-3E805D95F5B3}" type="sibTrans" cxnId="{B5B7512D-E258-47B7-A4BF-0444C89CB3F9}">
      <dgm:prSet/>
      <dgm:spPr/>
      <dgm:t>
        <a:bodyPr/>
        <a:lstStyle/>
        <a:p>
          <a:endParaRPr lang="fr-FR"/>
        </a:p>
      </dgm:t>
    </dgm:pt>
    <dgm:pt modelId="{1FA0E7CD-7072-45C1-987F-C6F5221EC460}" type="pres">
      <dgm:prSet presAssocID="{2608FE43-A91E-44C5-BB33-A89563F022D5}" presName="linear" presStyleCnt="0">
        <dgm:presLayoutVars>
          <dgm:animLvl val="lvl"/>
          <dgm:resizeHandles val="exact"/>
        </dgm:presLayoutVars>
      </dgm:prSet>
      <dgm:spPr/>
      <dgm:t>
        <a:bodyPr/>
        <a:lstStyle/>
        <a:p>
          <a:endParaRPr lang="fr-FR"/>
        </a:p>
      </dgm:t>
    </dgm:pt>
    <dgm:pt modelId="{CC2E54EF-ED48-45E6-B4EF-1DC27BE4B895}" type="pres">
      <dgm:prSet presAssocID="{30F4A542-90A9-4F30-9427-FA4E9430737E}" presName="parentText" presStyleLbl="node1" presStyleIdx="0" presStyleCnt="2" custLinFactNeighborX="-793" custLinFactNeighborY="-88676">
        <dgm:presLayoutVars>
          <dgm:chMax val="0"/>
          <dgm:bulletEnabled val="1"/>
        </dgm:presLayoutVars>
      </dgm:prSet>
      <dgm:spPr/>
      <dgm:t>
        <a:bodyPr/>
        <a:lstStyle/>
        <a:p>
          <a:endParaRPr lang="fr-FR"/>
        </a:p>
      </dgm:t>
    </dgm:pt>
    <dgm:pt modelId="{8D50731E-8241-4401-B71D-7026ADC147AC}" type="pres">
      <dgm:prSet presAssocID="{30F4A542-90A9-4F30-9427-FA4E9430737E}" presName="childText" presStyleLbl="revTx" presStyleIdx="0" presStyleCnt="2" custFlipVert="1" custFlipHor="0" custScaleX="2479" custScaleY="15615" custLinFactY="100000" custLinFactNeighborX="47934" custLinFactNeighborY="183144">
        <dgm:presLayoutVars>
          <dgm:bulletEnabled val="1"/>
        </dgm:presLayoutVars>
      </dgm:prSet>
      <dgm:spPr/>
      <dgm:t>
        <a:bodyPr/>
        <a:lstStyle/>
        <a:p>
          <a:endParaRPr lang="fr-FR"/>
        </a:p>
      </dgm:t>
    </dgm:pt>
    <dgm:pt modelId="{6F2ED556-ED78-4F4B-9C80-8FEF8BF8A389}" type="pres">
      <dgm:prSet presAssocID="{7AE5A803-0AC3-4911-AFEE-2EACC78F93AA}" presName="parentText" presStyleLbl="node1" presStyleIdx="1" presStyleCnt="2" custLinFactNeighborY="-8732">
        <dgm:presLayoutVars>
          <dgm:chMax val="0"/>
          <dgm:bulletEnabled val="1"/>
        </dgm:presLayoutVars>
      </dgm:prSet>
      <dgm:spPr/>
      <dgm:t>
        <a:bodyPr/>
        <a:lstStyle/>
        <a:p>
          <a:endParaRPr lang="fr-FR"/>
        </a:p>
      </dgm:t>
    </dgm:pt>
    <dgm:pt modelId="{6425C624-4F96-4049-8773-E70D99FDABAE}" type="pres">
      <dgm:prSet presAssocID="{7AE5A803-0AC3-4911-AFEE-2EACC78F93AA}" presName="childText" presStyleLbl="revTx" presStyleIdx="1" presStyleCnt="2" custFlipVert="1" custFlipHor="1" custScaleX="9090" custScaleY="35250" custLinFactY="3966" custLinFactNeighborX="-43802" custLinFactNeighborY="100000">
        <dgm:presLayoutVars>
          <dgm:bulletEnabled val="1"/>
        </dgm:presLayoutVars>
      </dgm:prSet>
      <dgm:spPr/>
      <dgm:t>
        <a:bodyPr/>
        <a:lstStyle/>
        <a:p>
          <a:endParaRPr lang="fr-FR"/>
        </a:p>
      </dgm:t>
    </dgm:pt>
  </dgm:ptLst>
  <dgm:cxnLst>
    <dgm:cxn modelId="{B8342D9F-3BCE-41F4-ABB1-FEAB5E866215}" srcId="{2608FE43-A91E-44C5-BB33-A89563F022D5}" destId="{30F4A542-90A9-4F30-9427-FA4E9430737E}" srcOrd="0" destOrd="0" parTransId="{62DF76BE-E881-48E2-A2FB-6E93CF23A2A4}" sibTransId="{64065383-3E09-4101-992A-36DEB8492E47}"/>
    <dgm:cxn modelId="{43F56636-C8B6-4160-8836-AA3266FA0942}" type="presOf" srcId="{2608FE43-A91E-44C5-BB33-A89563F022D5}" destId="{1FA0E7CD-7072-45C1-987F-C6F5221EC460}" srcOrd="0" destOrd="0" presId="urn:microsoft.com/office/officeart/2005/8/layout/vList2"/>
    <dgm:cxn modelId="{9EDB9489-D0FE-4D90-9260-3E7775DEE932}" srcId="{30F4A542-90A9-4F30-9427-FA4E9430737E}" destId="{84F7596B-7176-4A2F-8A99-666C0AEF4352}" srcOrd="0" destOrd="0" parTransId="{F42E7942-FE4C-4B64-A943-F46F4ADD07E8}" sibTransId="{73FDBDF6-2D1B-4D90-A03E-CBC1B5FAF4CE}"/>
    <dgm:cxn modelId="{64C78570-3333-4CE0-81C3-7D8B2864974B}" type="presOf" srcId="{7AE5A803-0AC3-4911-AFEE-2EACC78F93AA}" destId="{6F2ED556-ED78-4F4B-9C80-8FEF8BF8A389}" srcOrd="0" destOrd="0" presId="urn:microsoft.com/office/officeart/2005/8/layout/vList2"/>
    <dgm:cxn modelId="{95DBFC2F-9376-41E0-B59D-B31B33E4E5DF}" type="presOf" srcId="{30F4A542-90A9-4F30-9427-FA4E9430737E}" destId="{CC2E54EF-ED48-45E6-B4EF-1DC27BE4B895}" srcOrd="0" destOrd="0" presId="urn:microsoft.com/office/officeart/2005/8/layout/vList2"/>
    <dgm:cxn modelId="{BD51A54F-A7B6-4A0E-B18D-E470EDB51355}" type="presOf" srcId="{3BFC4FF1-B9DB-49F6-BC38-29B456AA4E99}" destId="{6425C624-4F96-4049-8773-E70D99FDABAE}" srcOrd="0" destOrd="0" presId="urn:microsoft.com/office/officeart/2005/8/layout/vList2"/>
    <dgm:cxn modelId="{930713B4-02F2-47B4-A4F4-B7E4046DF5DC}" srcId="{2608FE43-A91E-44C5-BB33-A89563F022D5}" destId="{7AE5A803-0AC3-4911-AFEE-2EACC78F93AA}" srcOrd="1" destOrd="0" parTransId="{148ACA4C-8604-41C2-B1FD-4BDE425C29CB}" sibTransId="{57022262-1204-4687-8EEB-DF5F3CAB7F03}"/>
    <dgm:cxn modelId="{B5B7512D-E258-47B7-A4BF-0444C89CB3F9}" srcId="{7AE5A803-0AC3-4911-AFEE-2EACC78F93AA}" destId="{3BFC4FF1-B9DB-49F6-BC38-29B456AA4E99}" srcOrd="0" destOrd="0" parTransId="{85B93F98-AEA0-45B6-9EBB-3FF5ED06BCA7}" sibTransId="{AC9657DA-BF1F-4835-B671-3E805D95F5B3}"/>
    <dgm:cxn modelId="{B884C387-1A29-403C-950B-0029A67D9705}" type="presOf" srcId="{84F7596B-7176-4A2F-8A99-666C0AEF4352}" destId="{8D50731E-8241-4401-B71D-7026ADC147AC}" srcOrd="0" destOrd="0" presId="urn:microsoft.com/office/officeart/2005/8/layout/vList2"/>
    <dgm:cxn modelId="{6D9D09EA-227D-473D-B01D-38322A967C54}" type="presParOf" srcId="{1FA0E7CD-7072-45C1-987F-C6F5221EC460}" destId="{CC2E54EF-ED48-45E6-B4EF-1DC27BE4B895}" srcOrd="0" destOrd="0" presId="urn:microsoft.com/office/officeart/2005/8/layout/vList2"/>
    <dgm:cxn modelId="{EC80D8A6-835D-4FBF-B373-D6B54C37B479}" type="presParOf" srcId="{1FA0E7CD-7072-45C1-987F-C6F5221EC460}" destId="{8D50731E-8241-4401-B71D-7026ADC147AC}" srcOrd="1" destOrd="0" presId="urn:microsoft.com/office/officeart/2005/8/layout/vList2"/>
    <dgm:cxn modelId="{0FFE5CE5-87B3-456E-9FB8-EE4602323EC8}" type="presParOf" srcId="{1FA0E7CD-7072-45C1-987F-C6F5221EC460}" destId="{6F2ED556-ED78-4F4B-9C80-8FEF8BF8A389}" srcOrd="2" destOrd="0" presId="urn:microsoft.com/office/officeart/2005/8/layout/vList2"/>
    <dgm:cxn modelId="{A091456C-8948-44AA-8F21-FFD2B8CB9833}" type="presParOf" srcId="{1FA0E7CD-7072-45C1-987F-C6F5221EC460}" destId="{6425C624-4F96-4049-8773-E70D99FDABAE}"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00E3E6-4C7F-431F-A4A1-62CDCC6C62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ABB8F483-F14A-4548-8CCD-1BF59487F246}">
      <dgm:prSet phldrT="[Texte]" custT="1"/>
      <dgm:spPr/>
      <dgm:t>
        <a:bodyPr/>
        <a:lstStyle/>
        <a:p>
          <a:r>
            <a:rPr lang="fr-FR" sz="2800" dirty="0" smtClean="0"/>
            <a:t>Chapitre 10 :Conclusions</a:t>
          </a:r>
          <a:endParaRPr lang="fr-FR" sz="2800" dirty="0"/>
        </a:p>
      </dgm:t>
    </dgm:pt>
    <dgm:pt modelId="{6299F3C3-9652-45D7-B161-0FF7AD6B6890}" type="parTrans" cxnId="{EAB379D5-47F2-4C7A-9D85-139387A47AE3}">
      <dgm:prSet/>
      <dgm:spPr/>
      <dgm:t>
        <a:bodyPr/>
        <a:lstStyle/>
        <a:p>
          <a:endParaRPr lang="fr-FR"/>
        </a:p>
      </dgm:t>
    </dgm:pt>
    <dgm:pt modelId="{3A0B4CA9-47FA-4734-8A48-D1F189C3EFC0}" type="sibTrans" cxnId="{EAB379D5-47F2-4C7A-9D85-139387A47AE3}">
      <dgm:prSet/>
      <dgm:spPr/>
      <dgm:t>
        <a:bodyPr/>
        <a:lstStyle/>
        <a:p>
          <a:endParaRPr lang="fr-FR"/>
        </a:p>
      </dgm:t>
    </dgm:pt>
    <dgm:pt modelId="{69988FDF-1DE2-4CB0-BD0E-4C7BC2AEC86F}" type="pres">
      <dgm:prSet presAssocID="{6C00E3E6-4C7F-431F-A4A1-62CDCC6C620C}" presName="linear" presStyleCnt="0">
        <dgm:presLayoutVars>
          <dgm:animLvl val="lvl"/>
          <dgm:resizeHandles val="exact"/>
        </dgm:presLayoutVars>
      </dgm:prSet>
      <dgm:spPr/>
    </dgm:pt>
    <dgm:pt modelId="{52A88E10-6CC8-4D71-B3A9-1F3F637AB579}" type="pres">
      <dgm:prSet presAssocID="{ABB8F483-F14A-4548-8CCD-1BF59487F246}" presName="parentText" presStyleLbl="node1" presStyleIdx="0" presStyleCnt="1" custLinFactNeighborY="-7568">
        <dgm:presLayoutVars>
          <dgm:chMax val="0"/>
          <dgm:bulletEnabled val="1"/>
        </dgm:presLayoutVars>
      </dgm:prSet>
      <dgm:spPr/>
      <dgm:t>
        <a:bodyPr/>
        <a:lstStyle/>
        <a:p>
          <a:endParaRPr lang="fr-FR"/>
        </a:p>
      </dgm:t>
    </dgm:pt>
  </dgm:ptLst>
  <dgm:cxnLst>
    <dgm:cxn modelId="{46570719-65EE-4C8F-BFF9-7134FB4C8D25}" type="presOf" srcId="{6C00E3E6-4C7F-431F-A4A1-62CDCC6C620C}" destId="{69988FDF-1DE2-4CB0-BD0E-4C7BC2AEC86F}" srcOrd="0" destOrd="0" presId="urn:microsoft.com/office/officeart/2005/8/layout/vList2"/>
    <dgm:cxn modelId="{EAB379D5-47F2-4C7A-9D85-139387A47AE3}" srcId="{6C00E3E6-4C7F-431F-A4A1-62CDCC6C620C}" destId="{ABB8F483-F14A-4548-8CCD-1BF59487F246}" srcOrd="0" destOrd="0" parTransId="{6299F3C3-9652-45D7-B161-0FF7AD6B6890}" sibTransId="{3A0B4CA9-47FA-4734-8A48-D1F189C3EFC0}"/>
    <dgm:cxn modelId="{9D948BDD-3E79-4934-A8E6-A1CB0827AF40}" type="presOf" srcId="{ABB8F483-F14A-4548-8CCD-1BF59487F246}" destId="{52A88E10-6CC8-4D71-B3A9-1F3F637AB579}" srcOrd="0" destOrd="0" presId="urn:microsoft.com/office/officeart/2005/8/layout/vList2"/>
    <dgm:cxn modelId="{F1B2E36E-E458-4D49-8AA9-BCBB1CCDD0F5}" type="presParOf" srcId="{69988FDF-1DE2-4CB0-BD0E-4C7BC2AEC86F}" destId="{52A88E10-6CC8-4D71-B3A9-1F3F637AB579}"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570D1D-2863-4EDE-A627-E186D57177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CE293257-9A58-4496-A779-4AB1EA706B92}" type="pres">
      <dgm:prSet presAssocID="{69570D1D-2863-4EDE-A627-E186D5717721}" presName="linear" presStyleCnt="0">
        <dgm:presLayoutVars>
          <dgm:animLvl val="lvl"/>
          <dgm:resizeHandles val="exact"/>
        </dgm:presLayoutVars>
      </dgm:prSet>
      <dgm:spPr/>
    </dgm:pt>
  </dgm:ptLst>
  <dgm:cxnLst>
    <dgm:cxn modelId="{406A2B49-BFAD-4759-AF4B-D6D4B21AE7FD}" type="presOf" srcId="{69570D1D-2863-4EDE-A627-E186D5717721}" destId="{CE293257-9A58-4496-A779-4AB1EA706B9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6C457B-0D81-40AA-B044-4E409526083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4B62721-02DE-422E-B20D-D2FEAF2A2E44}">
      <dgm:prSet phldrT="[Texte]" custT="1"/>
      <dgm:spPr/>
      <dgm:t>
        <a:bodyPr/>
        <a:lstStyle/>
        <a:p>
          <a:r>
            <a:rPr lang="fr-FR" sz="2000" dirty="0" smtClean="0"/>
            <a:t>     Chapitre 4 : Description et nettoyage des données</a:t>
          </a:r>
          <a:endParaRPr lang="fr-FR" sz="2000" dirty="0"/>
        </a:p>
      </dgm:t>
    </dgm:pt>
    <dgm:pt modelId="{8DED5C42-9E78-497A-AAC7-0EF6C26D8FE4}" type="parTrans" cxnId="{F9A9B7DC-91E1-4E9A-9DEE-1AE1F64BB70B}">
      <dgm:prSet/>
      <dgm:spPr/>
      <dgm:t>
        <a:bodyPr/>
        <a:lstStyle/>
        <a:p>
          <a:endParaRPr lang="fr-FR"/>
        </a:p>
      </dgm:t>
    </dgm:pt>
    <dgm:pt modelId="{F8AE4A1F-D103-4A36-B20C-1518A06C98C2}" type="sibTrans" cxnId="{F9A9B7DC-91E1-4E9A-9DEE-1AE1F64BB70B}">
      <dgm:prSet/>
      <dgm:spPr/>
      <dgm:t>
        <a:bodyPr/>
        <a:lstStyle/>
        <a:p>
          <a:endParaRPr lang="fr-FR"/>
        </a:p>
      </dgm:t>
    </dgm:pt>
    <dgm:pt modelId="{4F21B9DF-62D6-4283-B8BF-D223E9803C37}" type="pres">
      <dgm:prSet presAssocID="{AB6C457B-0D81-40AA-B044-4E4095260835}" presName="linear" presStyleCnt="0">
        <dgm:presLayoutVars>
          <dgm:animLvl val="lvl"/>
          <dgm:resizeHandles val="exact"/>
        </dgm:presLayoutVars>
      </dgm:prSet>
      <dgm:spPr/>
    </dgm:pt>
    <dgm:pt modelId="{4564452D-78FE-4B9C-A042-A5C744A6736A}" type="pres">
      <dgm:prSet presAssocID="{04B62721-02DE-422E-B20D-D2FEAF2A2E44}" presName="parentText" presStyleLbl="node1" presStyleIdx="0" presStyleCnt="1" custLinFactNeighborX="-826" custLinFactNeighborY="21119">
        <dgm:presLayoutVars>
          <dgm:chMax val="0"/>
          <dgm:bulletEnabled val="1"/>
        </dgm:presLayoutVars>
      </dgm:prSet>
      <dgm:spPr/>
    </dgm:pt>
  </dgm:ptLst>
  <dgm:cxnLst>
    <dgm:cxn modelId="{D383AA78-6ECE-4A12-9737-6E5B68A2137B}" type="presOf" srcId="{AB6C457B-0D81-40AA-B044-4E4095260835}" destId="{4F21B9DF-62D6-4283-B8BF-D223E9803C37}" srcOrd="0" destOrd="0" presId="urn:microsoft.com/office/officeart/2005/8/layout/vList2"/>
    <dgm:cxn modelId="{5D3495DF-7045-4FE8-BB5C-66ABC7C410A8}" type="presOf" srcId="{04B62721-02DE-422E-B20D-D2FEAF2A2E44}" destId="{4564452D-78FE-4B9C-A042-A5C744A6736A}" srcOrd="0" destOrd="0" presId="urn:microsoft.com/office/officeart/2005/8/layout/vList2"/>
    <dgm:cxn modelId="{F9A9B7DC-91E1-4E9A-9DEE-1AE1F64BB70B}" srcId="{AB6C457B-0D81-40AA-B044-4E4095260835}" destId="{04B62721-02DE-422E-B20D-D2FEAF2A2E44}" srcOrd="0" destOrd="0" parTransId="{8DED5C42-9E78-497A-AAC7-0EF6C26D8FE4}" sibTransId="{F8AE4A1F-D103-4A36-B20C-1518A06C98C2}"/>
    <dgm:cxn modelId="{FDECA8E4-15EF-4B72-9D46-1D840C2C8C1A}" type="presParOf" srcId="{4F21B9DF-62D6-4283-B8BF-D223E9803C37}" destId="{4564452D-78FE-4B9C-A042-A5C744A6736A}"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054247-A1E6-46D3-89FD-603A773385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4E41EC0D-8A6A-45C2-A17F-E43C668267B7}">
      <dgm:prSet phldrT="[Texte]" custT="1"/>
      <dgm:spPr/>
      <dgm:t>
        <a:bodyPr/>
        <a:lstStyle/>
        <a:p>
          <a:r>
            <a:rPr lang="fr-FR" sz="2400" dirty="0" smtClean="0"/>
            <a:t>Chapitre 5:Deuxième notebook ,environnement et préparation </a:t>
          </a:r>
          <a:endParaRPr lang="fr-FR" sz="2400" dirty="0"/>
        </a:p>
      </dgm:t>
    </dgm:pt>
    <dgm:pt modelId="{D61ABB74-CC49-4F4D-A569-0D77E3E4C3AA}" type="parTrans" cxnId="{F5F14E2B-176B-4BDC-BEF6-F73EA7B56E70}">
      <dgm:prSet/>
      <dgm:spPr/>
      <dgm:t>
        <a:bodyPr/>
        <a:lstStyle/>
        <a:p>
          <a:endParaRPr lang="fr-FR"/>
        </a:p>
      </dgm:t>
    </dgm:pt>
    <dgm:pt modelId="{E468C9F4-496F-47CD-9F51-D6D7DD5BB143}" type="sibTrans" cxnId="{F5F14E2B-176B-4BDC-BEF6-F73EA7B56E70}">
      <dgm:prSet/>
      <dgm:spPr/>
      <dgm:t>
        <a:bodyPr/>
        <a:lstStyle/>
        <a:p>
          <a:endParaRPr lang="fr-FR"/>
        </a:p>
      </dgm:t>
    </dgm:pt>
    <dgm:pt modelId="{545D6C2F-8E0E-4094-9579-BEEA47CEB8E9}" type="pres">
      <dgm:prSet presAssocID="{AA054247-A1E6-46D3-89FD-603A773385CB}" presName="linear" presStyleCnt="0">
        <dgm:presLayoutVars>
          <dgm:animLvl val="lvl"/>
          <dgm:resizeHandles val="exact"/>
        </dgm:presLayoutVars>
      </dgm:prSet>
      <dgm:spPr/>
    </dgm:pt>
    <dgm:pt modelId="{DB5241ED-BCBB-4BE5-AEEB-71D74F4A3899}" type="pres">
      <dgm:prSet presAssocID="{4E41EC0D-8A6A-45C2-A17F-E43C668267B7}" presName="parentText" presStyleLbl="node1" presStyleIdx="0" presStyleCnt="1" custLinFactY="-54165" custLinFactNeighborY="-100000">
        <dgm:presLayoutVars>
          <dgm:chMax val="0"/>
          <dgm:bulletEnabled val="1"/>
        </dgm:presLayoutVars>
      </dgm:prSet>
      <dgm:spPr/>
      <dgm:t>
        <a:bodyPr/>
        <a:lstStyle/>
        <a:p>
          <a:endParaRPr lang="fr-FR"/>
        </a:p>
      </dgm:t>
    </dgm:pt>
  </dgm:ptLst>
  <dgm:cxnLst>
    <dgm:cxn modelId="{4796D25D-CDC4-4A29-8F36-2FE4347AAD33}" type="presOf" srcId="{4E41EC0D-8A6A-45C2-A17F-E43C668267B7}" destId="{DB5241ED-BCBB-4BE5-AEEB-71D74F4A3899}" srcOrd="0" destOrd="0" presId="urn:microsoft.com/office/officeart/2005/8/layout/vList2"/>
    <dgm:cxn modelId="{C9421549-82F6-4F1B-A850-6CB5F46309D4}" type="presOf" srcId="{AA054247-A1E6-46D3-89FD-603A773385CB}" destId="{545D6C2F-8E0E-4094-9579-BEEA47CEB8E9}" srcOrd="0" destOrd="0" presId="urn:microsoft.com/office/officeart/2005/8/layout/vList2"/>
    <dgm:cxn modelId="{F5F14E2B-176B-4BDC-BEF6-F73EA7B56E70}" srcId="{AA054247-A1E6-46D3-89FD-603A773385CB}" destId="{4E41EC0D-8A6A-45C2-A17F-E43C668267B7}" srcOrd="0" destOrd="0" parTransId="{D61ABB74-CC49-4F4D-A569-0D77E3E4C3AA}" sibTransId="{E468C9F4-496F-47CD-9F51-D6D7DD5BB143}"/>
    <dgm:cxn modelId="{B7ECEBEF-82A0-4183-978F-DD7F0FCBAAED}" type="presParOf" srcId="{545D6C2F-8E0E-4094-9579-BEEA47CEB8E9}" destId="{DB5241ED-BCBB-4BE5-AEEB-71D74F4A389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83369E-0396-4B61-8ADC-17EFA25ED2A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34D0969C-8648-4F6A-BB00-A4E4A5D4A3E4}">
      <dgm:prSet phldrT="[Texte]" custT="1"/>
      <dgm:spPr/>
      <dgm:t>
        <a:bodyPr/>
        <a:lstStyle/>
        <a:p>
          <a:r>
            <a:rPr lang="fr-FR" sz="2800" dirty="0" smtClean="0"/>
            <a:t>Chapitre 6 :Modèle baseline:Régression linéaire multivariée</a:t>
          </a:r>
          <a:endParaRPr lang="fr-FR" sz="2800" dirty="0"/>
        </a:p>
      </dgm:t>
    </dgm:pt>
    <dgm:pt modelId="{C087892A-45C6-4DF5-BE31-93E8529612B7}" type="parTrans" cxnId="{273308EC-021C-426E-97D1-23D8505E050E}">
      <dgm:prSet/>
      <dgm:spPr/>
      <dgm:t>
        <a:bodyPr/>
        <a:lstStyle/>
        <a:p>
          <a:endParaRPr lang="fr-FR"/>
        </a:p>
      </dgm:t>
    </dgm:pt>
    <dgm:pt modelId="{61F44AAC-C310-4127-833A-2212EFFB6288}" type="sibTrans" cxnId="{273308EC-021C-426E-97D1-23D8505E050E}">
      <dgm:prSet/>
      <dgm:spPr/>
      <dgm:t>
        <a:bodyPr/>
        <a:lstStyle/>
        <a:p>
          <a:endParaRPr lang="fr-FR"/>
        </a:p>
      </dgm:t>
    </dgm:pt>
    <dgm:pt modelId="{891E280E-E5EC-40D8-AC86-D093DB7289A4}" type="pres">
      <dgm:prSet presAssocID="{0183369E-0396-4B61-8ADC-17EFA25ED2AB}" presName="linear" presStyleCnt="0">
        <dgm:presLayoutVars>
          <dgm:animLvl val="lvl"/>
          <dgm:resizeHandles val="exact"/>
        </dgm:presLayoutVars>
      </dgm:prSet>
      <dgm:spPr/>
    </dgm:pt>
    <dgm:pt modelId="{3407564A-9E06-4AA1-8DEF-E0605ADE54F3}" type="pres">
      <dgm:prSet presAssocID="{34D0969C-8648-4F6A-BB00-A4E4A5D4A3E4}" presName="parentText" presStyleLbl="node1" presStyleIdx="0" presStyleCnt="1">
        <dgm:presLayoutVars>
          <dgm:chMax val="0"/>
          <dgm:bulletEnabled val="1"/>
        </dgm:presLayoutVars>
      </dgm:prSet>
      <dgm:spPr/>
    </dgm:pt>
  </dgm:ptLst>
  <dgm:cxnLst>
    <dgm:cxn modelId="{273308EC-021C-426E-97D1-23D8505E050E}" srcId="{0183369E-0396-4B61-8ADC-17EFA25ED2AB}" destId="{34D0969C-8648-4F6A-BB00-A4E4A5D4A3E4}" srcOrd="0" destOrd="0" parTransId="{C087892A-45C6-4DF5-BE31-93E8529612B7}" sibTransId="{61F44AAC-C310-4127-833A-2212EFFB6288}"/>
    <dgm:cxn modelId="{80590AE7-DC56-4CB2-98E0-78A5373271E8}" type="presOf" srcId="{0183369E-0396-4B61-8ADC-17EFA25ED2AB}" destId="{891E280E-E5EC-40D8-AC86-D093DB7289A4}" srcOrd="0" destOrd="0" presId="urn:microsoft.com/office/officeart/2005/8/layout/vList2"/>
    <dgm:cxn modelId="{3ED8F560-040D-456B-B6D3-0429653AF123}" type="presOf" srcId="{34D0969C-8648-4F6A-BB00-A4E4A5D4A3E4}" destId="{3407564A-9E06-4AA1-8DEF-E0605ADE54F3}" srcOrd="0" destOrd="0" presId="urn:microsoft.com/office/officeart/2005/8/layout/vList2"/>
    <dgm:cxn modelId="{69A55134-8F11-422F-B044-B822E316F549}" type="presParOf" srcId="{891E280E-E5EC-40D8-AC86-D093DB7289A4}" destId="{3407564A-9E06-4AA1-8DEF-E0605ADE54F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2C2DABF-DE29-4B1F-B9FC-9605D93B63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5BCC8977-934F-40BC-B003-606412451297}" type="pres">
      <dgm:prSet presAssocID="{62C2DABF-DE29-4B1F-B9FC-9605D93B6312}" presName="linear" presStyleCnt="0">
        <dgm:presLayoutVars>
          <dgm:animLvl val="lvl"/>
          <dgm:resizeHandles val="exact"/>
        </dgm:presLayoutVars>
      </dgm:prSet>
      <dgm:spPr/>
    </dgm:pt>
  </dgm:ptLst>
  <dgm:cxnLst>
    <dgm:cxn modelId="{4F4672E3-68B9-4378-944F-0DFB34CB9259}" type="presOf" srcId="{62C2DABF-DE29-4B1F-B9FC-9605D93B6312}" destId="{5BCC8977-934F-40BC-B003-60641245129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8C10A4F-AB01-4752-9E04-D4206529F783}">
      <dsp:nvSpPr>
        <dsp:cNvPr id="0" name=""/>
        <dsp:cNvSpPr/>
      </dsp:nvSpPr>
      <dsp:spPr>
        <a:xfrm>
          <a:off x="0" y="1731"/>
          <a:ext cx="8676456" cy="17710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fr-FR" sz="3200" kern="1200" dirty="0" smtClean="0"/>
            <a:t/>
          </a:r>
          <a:br>
            <a:rPr lang="fr-FR" sz="3200" kern="1200" dirty="0" smtClean="0"/>
          </a:br>
          <a:r>
            <a:rPr lang="fr-FR" sz="2400" kern="1200" dirty="0" smtClean="0"/>
            <a:t>Chapitre 7 : essais de deux modeles linéaires</a:t>
          </a:r>
        </a:p>
        <a:p>
          <a:pPr lvl="0" algn="l" defTabSz="1422400">
            <a:lnSpc>
              <a:spcPct val="90000"/>
            </a:lnSpc>
            <a:spcBef>
              <a:spcPct val="0"/>
            </a:spcBef>
            <a:spcAft>
              <a:spcPct val="35000"/>
            </a:spcAft>
          </a:pPr>
          <a:r>
            <a:rPr lang="fr-FR" sz="2400" kern="1200" dirty="0" smtClean="0"/>
            <a:t>          ElasticNet      et    SVR (Support Vector Regression)</a:t>
          </a:r>
        </a:p>
        <a:p>
          <a:pPr lvl="0" algn="l" defTabSz="1422400">
            <a:lnSpc>
              <a:spcPct val="90000"/>
            </a:lnSpc>
            <a:spcBef>
              <a:spcPct val="0"/>
            </a:spcBef>
            <a:spcAft>
              <a:spcPct val="35000"/>
            </a:spcAft>
          </a:pPr>
          <a:r>
            <a:rPr lang="fr-FR" sz="3200" kern="1200" dirty="0" smtClean="0"/>
            <a:t/>
          </a:r>
          <a:br>
            <a:rPr lang="fr-FR" sz="3200" kern="1200" dirty="0" smtClean="0"/>
          </a:br>
          <a:endParaRPr lang="fr-FR" sz="3200" kern="1200" dirty="0"/>
        </a:p>
      </dsp:txBody>
      <dsp:txXfrm>
        <a:off x="0" y="1731"/>
        <a:ext cx="8676456" cy="1771084"/>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74FED3A-5414-4FE0-9B7A-532AF2F1466E}">
      <dsp:nvSpPr>
        <dsp:cNvPr id="0" name=""/>
        <dsp:cNvSpPr/>
      </dsp:nvSpPr>
      <dsp:spPr>
        <a:xfrm>
          <a:off x="0" y="295"/>
          <a:ext cx="9144000" cy="13404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fr-FR" sz="2400" kern="1200" dirty="0" smtClean="0"/>
            <a:t>    Chapitre 8:Modèles non linéaires</a:t>
          </a:r>
        </a:p>
        <a:p>
          <a:pPr lvl="0" algn="l" defTabSz="1066800">
            <a:lnSpc>
              <a:spcPct val="90000"/>
            </a:lnSpc>
            <a:spcBef>
              <a:spcPct val="0"/>
            </a:spcBef>
            <a:spcAft>
              <a:spcPct val="35000"/>
            </a:spcAft>
          </a:pPr>
          <a:r>
            <a:rPr lang="fr-FR" sz="2400" b="0" i="0" kern="1200" dirty="0" smtClean="0"/>
            <a:t>RandomForestRegressor  et  XGBoost(eXtrémeGradientBoosting)</a:t>
          </a:r>
          <a:endParaRPr lang="fr-FR" sz="2400" kern="1200" dirty="0" smtClean="0"/>
        </a:p>
        <a:p>
          <a:pPr lvl="0" algn="l" defTabSz="1066800">
            <a:lnSpc>
              <a:spcPct val="90000"/>
            </a:lnSpc>
            <a:spcBef>
              <a:spcPct val="0"/>
            </a:spcBef>
            <a:spcAft>
              <a:spcPct val="35000"/>
            </a:spcAft>
          </a:pPr>
          <a:endParaRPr lang="fr-FR" sz="2400" kern="1200" dirty="0"/>
        </a:p>
      </dsp:txBody>
      <dsp:txXfrm>
        <a:off x="0" y="295"/>
        <a:ext cx="9144000" cy="1340472"/>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C6AAB1A-0A15-4757-8BF6-8A492634C467}">
      <dsp:nvSpPr>
        <dsp:cNvPr id="0" name=""/>
        <dsp:cNvSpPr/>
      </dsp:nvSpPr>
      <dsp:spPr>
        <a:xfrm>
          <a:off x="0" y="0"/>
          <a:ext cx="91440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fr-FR" sz="2400" kern="1200" dirty="0" smtClean="0"/>
            <a:t>Chapitre 9:Scores de Prédictions et sélection du meilleur modèle</a:t>
          </a:r>
          <a:endParaRPr lang="fr-FR" sz="2400" kern="1200" dirty="0"/>
        </a:p>
      </dsp:txBody>
      <dsp:txXfrm>
        <a:off x="0" y="0"/>
        <a:ext cx="9144000" cy="121680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4EB4B2C-9C1D-4747-8839-23D0950E602B}">
      <dsp:nvSpPr>
        <dsp:cNvPr id="0" name=""/>
        <dsp:cNvSpPr/>
      </dsp:nvSpPr>
      <dsp:spPr>
        <a:xfrm>
          <a:off x="0" y="0"/>
          <a:ext cx="91440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fr-FR" sz="2800" kern="1200" dirty="0" smtClean="0"/>
            <a:t>Chapitre 9: Test du modèle sélectionné</a:t>
          </a:r>
          <a:endParaRPr lang="fr-FR" sz="2800" kern="1200" dirty="0"/>
        </a:p>
      </dsp:txBody>
      <dsp:txXfrm>
        <a:off x="0" y="0"/>
        <a:ext cx="9144000" cy="1216800"/>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9F1D64-DB95-44B0-B78D-ACFB91E85E82}">
      <dsp:nvSpPr>
        <dsp:cNvPr id="0" name=""/>
        <dsp:cNvSpPr/>
      </dsp:nvSpPr>
      <dsp:spPr>
        <a:xfrm>
          <a:off x="0" y="0"/>
          <a:ext cx="8928992"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fr-FR" sz="2800" kern="1200" dirty="0" smtClean="0"/>
            <a:t>Chapitre 10 :     Conclusions</a:t>
          </a:r>
          <a:endParaRPr lang="fr-FR" sz="2800" kern="1200" dirty="0"/>
        </a:p>
      </dsp:txBody>
      <dsp:txXfrm>
        <a:off x="0" y="0"/>
        <a:ext cx="8928992" cy="12168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D7171B-A6A8-1C4D-A777-5EF7808DE82E}">
      <dsp:nvSpPr>
        <dsp:cNvPr id="0" name=""/>
        <dsp:cNvSpPr/>
      </dsp:nvSpPr>
      <dsp:spPr>
        <a:xfrm>
          <a:off x="0" y="61134"/>
          <a:ext cx="8280920" cy="691031"/>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1500" kern="1200" dirty="0"/>
            <a:t>Index</a:t>
          </a:r>
          <a:endParaRPr lang="en-US" sz="1500" kern="1200" dirty="0"/>
        </a:p>
      </dsp:txBody>
      <dsp:txXfrm>
        <a:off x="0" y="61134"/>
        <a:ext cx="8280920" cy="691031"/>
      </dsp:txXfrm>
    </dsp:sp>
    <dsp:sp modelId="{15E072CE-779D-8544-A35D-F6F490D1CE9F}">
      <dsp:nvSpPr>
        <dsp:cNvPr id="0" name=""/>
        <dsp:cNvSpPr/>
      </dsp:nvSpPr>
      <dsp:spPr>
        <a:xfrm>
          <a:off x="0" y="795365"/>
          <a:ext cx="8280920" cy="691031"/>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1500" kern="1200" dirty="0"/>
            <a:t>Chapitre 1 : </a:t>
          </a:r>
          <a:r>
            <a:rPr lang="fr-FR" sz="1500" kern="1200" dirty="0" smtClean="0"/>
            <a:t>Introduction</a:t>
          </a:r>
          <a:endParaRPr lang="en-US" sz="1500" kern="1200" dirty="0"/>
        </a:p>
      </dsp:txBody>
      <dsp:txXfrm>
        <a:off x="0" y="795365"/>
        <a:ext cx="8280920" cy="691031"/>
      </dsp:txXfrm>
    </dsp:sp>
    <dsp:sp modelId="{D864CA66-CA7E-1A4D-AE31-CF00E21AD4DF}">
      <dsp:nvSpPr>
        <dsp:cNvPr id="0" name=""/>
        <dsp:cNvSpPr/>
      </dsp:nvSpPr>
      <dsp:spPr>
        <a:xfrm>
          <a:off x="0" y="1529596"/>
          <a:ext cx="8280920" cy="691031"/>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1500" kern="1200" dirty="0"/>
            <a:t>Chapitre 2 : </a:t>
          </a:r>
          <a:r>
            <a:rPr lang="fr-FR" sz="1500" kern="1200" dirty="0" smtClean="0"/>
            <a:t>Mise en place de l’environnement python du premier notebook de nettoyage </a:t>
          </a:r>
          <a:endParaRPr lang="en-US" sz="1500" kern="1200" dirty="0"/>
        </a:p>
      </dsp:txBody>
      <dsp:txXfrm>
        <a:off x="0" y="1529596"/>
        <a:ext cx="8280920" cy="691031"/>
      </dsp:txXfrm>
    </dsp:sp>
    <dsp:sp modelId="{A1D3DD65-2C6E-154C-873D-54BCB7E5B056}">
      <dsp:nvSpPr>
        <dsp:cNvPr id="0" name=""/>
        <dsp:cNvSpPr/>
      </dsp:nvSpPr>
      <dsp:spPr>
        <a:xfrm>
          <a:off x="0" y="2220628"/>
          <a:ext cx="8280920" cy="636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19"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fr-FR" sz="1200" kern="1200" dirty="0"/>
            <a:t>a) Préparation de l’environnement Python </a:t>
          </a:r>
          <a:endParaRPr lang="en-US" sz="1200" kern="1200" dirty="0"/>
        </a:p>
        <a:p>
          <a:pPr marL="114300" lvl="1" indent="-114300" algn="l" defTabSz="533400">
            <a:lnSpc>
              <a:spcPct val="90000"/>
            </a:lnSpc>
            <a:spcBef>
              <a:spcPct val="0"/>
            </a:spcBef>
            <a:spcAft>
              <a:spcPct val="20000"/>
            </a:spcAft>
            <a:buChar char="••"/>
          </a:pPr>
          <a:r>
            <a:rPr lang="fr-FR" sz="1200" kern="1200" dirty="0"/>
            <a:t>b) Import des fichiers de données </a:t>
          </a:r>
          <a:endParaRPr lang="en-US" sz="1200" kern="1200" dirty="0"/>
        </a:p>
        <a:p>
          <a:pPr marL="114300" lvl="1" indent="-114300" algn="l" defTabSz="533400">
            <a:lnSpc>
              <a:spcPct val="90000"/>
            </a:lnSpc>
            <a:spcBef>
              <a:spcPct val="0"/>
            </a:spcBef>
            <a:spcAft>
              <a:spcPct val="20000"/>
            </a:spcAft>
            <a:buChar char="••"/>
          </a:pPr>
          <a:r>
            <a:rPr lang="fr-FR" sz="1200" kern="1200" dirty="0"/>
            <a:t>c) Définition des fonctions de base </a:t>
          </a:r>
          <a:endParaRPr lang="en-US" sz="1200" kern="1200" dirty="0"/>
        </a:p>
      </dsp:txBody>
      <dsp:txXfrm>
        <a:off x="0" y="2220628"/>
        <a:ext cx="8280920" cy="636525"/>
      </dsp:txXfrm>
    </dsp:sp>
    <dsp:sp modelId="{AD98CAA0-5837-E84C-9DFC-A706AE72C24D}">
      <dsp:nvSpPr>
        <dsp:cNvPr id="0" name=""/>
        <dsp:cNvSpPr/>
      </dsp:nvSpPr>
      <dsp:spPr>
        <a:xfrm>
          <a:off x="0" y="2857153"/>
          <a:ext cx="8280920" cy="691031"/>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1500" kern="1200" dirty="0"/>
            <a:t>Chapitre 3 : </a:t>
          </a:r>
          <a:r>
            <a:rPr lang="fr-FR" sz="1500" kern="1200" dirty="0" smtClean="0"/>
            <a:t>Comparaison et uniformisation des datasets </a:t>
          </a:r>
          <a:endParaRPr lang="en-US" sz="1500" kern="1200" dirty="0"/>
        </a:p>
      </dsp:txBody>
      <dsp:txXfrm>
        <a:off x="0" y="2857153"/>
        <a:ext cx="8280920" cy="691031"/>
      </dsp:txXfrm>
    </dsp:sp>
    <dsp:sp modelId="{21627112-7091-F64E-A6AC-D4D818C5CF20}">
      <dsp:nvSpPr>
        <dsp:cNvPr id="0" name=""/>
        <dsp:cNvSpPr/>
      </dsp:nvSpPr>
      <dsp:spPr>
        <a:xfrm>
          <a:off x="0" y="3591384"/>
          <a:ext cx="8280920" cy="691031"/>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1500" kern="1200" dirty="0"/>
            <a:t>Chapitre 4 </a:t>
          </a:r>
          <a:r>
            <a:rPr lang="fr-FR" sz="1500" kern="1200" dirty="0" smtClean="0"/>
            <a:t>:Description et nettoyage </a:t>
          </a:r>
          <a:r>
            <a:rPr lang="fr-FR" sz="1500" kern="1200" dirty="0"/>
            <a:t>des </a:t>
          </a:r>
          <a:r>
            <a:rPr lang="fr-FR" sz="1500" kern="1200" dirty="0" smtClean="0"/>
            <a:t>données</a:t>
          </a:r>
        </a:p>
        <a:p>
          <a:pPr lvl="0" algn="l" defTabSz="666750">
            <a:lnSpc>
              <a:spcPct val="90000"/>
            </a:lnSpc>
            <a:spcBef>
              <a:spcPct val="0"/>
            </a:spcBef>
            <a:spcAft>
              <a:spcPct val="35000"/>
            </a:spcAft>
          </a:pPr>
          <a:r>
            <a:rPr lang="fr-FR" sz="1500" kern="1200" dirty="0" smtClean="0"/>
            <a:t> </a:t>
          </a:r>
          <a:endParaRPr lang="en-US" sz="1500" kern="1200" dirty="0"/>
        </a:p>
      </dsp:txBody>
      <dsp:txXfrm>
        <a:off x="0" y="3591384"/>
        <a:ext cx="8280920" cy="691031"/>
      </dsp:txXfrm>
    </dsp:sp>
    <dsp:sp modelId="{43CAEED4-5888-784D-BEB1-677096338C3B}">
      <dsp:nvSpPr>
        <dsp:cNvPr id="0" name=""/>
        <dsp:cNvSpPr/>
      </dsp:nvSpPr>
      <dsp:spPr>
        <a:xfrm>
          <a:off x="0" y="4282415"/>
          <a:ext cx="8280920" cy="1273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19"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fr-FR" sz="1200" kern="1200" dirty="0"/>
            <a:t>a) </a:t>
          </a:r>
          <a:r>
            <a:rPr lang="fr-FR" sz="1200" kern="1200" dirty="0" smtClean="0"/>
            <a:t>Les types de bâtiments</a:t>
          </a:r>
          <a:endParaRPr lang="en-US" sz="1200" kern="1200" dirty="0"/>
        </a:p>
        <a:p>
          <a:pPr marL="114300" lvl="1" indent="-114300" algn="l" defTabSz="533400">
            <a:lnSpc>
              <a:spcPct val="90000"/>
            </a:lnSpc>
            <a:spcBef>
              <a:spcPct val="0"/>
            </a:spcBef>
            <a:spcAft>
              <a:spcPct val="20000"/>
            </a:spcAft>
            <a:buChar char="••"/>
          </a:pPr>
          <a:r>
            <a:rPr lang="fr-FR" sz="1200" kern="1200" dirty="0"/>
            <a:t>b) </a:t>
          </a:r>
          <a:r>
            <a:rPr lang="fr-FR" sz="1200" kern="1200" dirty="0" smtClean="0"/>
            <a:t>Les années de construction</a:t>
          </a:r>
          <a:endParaRPr lang="en-US" sz="1200" kern="1200" dirty="0"/>
        </a:p>
        <a:p>
          <a:pPr marL="114300" lvl="1" indent="-114300" algn="l" defTabSz="533400">
            <a:lnSpc>
              <a:spcPct val="90000"/>
            </a:lnSpc>
            <a:spcBef>
              <a:spcPct val="0"/>
            </a:spcBef>
            <a:spcAft>
              <a:spcPct val="20000"/>
            </a:spcAft>
            <a:buChar char="••"/>
          </a:pPr>
          <a:r>
            <a:rPr lang="fr-FR" sz="1200" kern="1200" dirty="0"/>
            <a:t>c) </a:t>
          </a:r>
          <a:r>
            <a:rPr lang="fr-FR" sz="1200" kern="1200" dirty="0" smtClean="0"/>
            <a:t>Analyse exploratoire et </a:t>
          </a:r>
          <a:r>
            <a:rPr lang="fr-FR" sz="1200" kern="1200" dirty="0" smtClean="0"/>
            <a:t>facture </a:t>
          </a:r>
          <a:r>
            <a:rPr lang="fr-FR" sz="1200" kern="1200" dirty="0" smtClean="0"/>
            <a:t>engineering </a:t>
          </a:r>
          <a:endParaRPr lang="en-US" sz="1200" kern="1200" dirty="0"/>
        </a:p>
        <a:p>
          <a:pPr marL="114300" lvl="1" indent="-114300" algn="l" defTabSz="533400">
            <a:lnSpc>
              <a:spcPct val="90000"/>
            </a:lnSpc>
            <a:spcBef>
              <a:spcPct val="0"/>
            </a:spcBef>
            <a:spcAft>
              <a:spcPct val="20000"/>
            </a:spcAft>
            <a:buChar char="••"/>
          </a:pPr>
          <a:r>
            <a:rPr lang="fr-FR" sz="1200" kern="1200" dirty="0"/>
            <a:t>d) </a:t>
          </a:r>
          <a:r>
            <a:rPr lang="fr-FR" sz="1200" kern="1200" dirty="0" smtClean="0"/>
            <a:t>Etude des corrélations linéaires</a:t>
          </a:r>
          <a:endParaRPr lang="en-US" sz="1200" kern="1200" dirty="0"/>
        </a:p>
        <a:p>
          <a:pPr marL="114300" lvl="1" indent="-114300" algn="l" defTabSz="533400">
            <a:lnSpc>
              <a:spcPct val="90000"/>
            </a:lnSpc>
            <a:spcBef>
              <a:spcPct val="0"/>
            </a:spcBef>
            <a:spcAft>
              <a:spcPct val="20000"/>
            </a:spcAft>
            <a:buChar char="••"/>
          </a:pPr>
          <a:r>
            <a:rPr lang="fr-FR" sz="1200" kern="1200" dirty="0" smtClean="0"/>
            <a:t>e)  Analyses des variables à prédire  et dernière étape du nettoyage</a:t>
          </a:r>
          <a:endParaRPr lang="en-US" sz="1200" kern="1200" dirty="0"/>
        </a:p>
        <a:p>
          <a:pPr marL="114300" lvl="1" indent="-114300" algn="l" defTabSz="533400">
            <a:lnSpc>
              <a:spcPct val="90000"/>
            </a:lnSpc>
            <a:spcBef>
              <a:spcPct val="0"/>
            </a:spcBef>
            <a:spcAft>
              <a:spcPct val="20000"/>
            </a:spcAft>
            <a:buChar char="••"/>
          </a:pPr>
          <a:endParaRPr lang="en-US" sz="1200" kern="1200" dirty="0"/>
        </a:p>
      </dsp:txBody>
      <dsp:txXfrm>
        <a:off x="0" y="4282415"/>
        <a:ext cx="8280920" cy="127305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C2E54EF-ED48-45E6-B4EF-1DC27BE4B895}">
      <dsp:nvSpPr>
        <dsp:cNvPr id="0" name=""/>
        <dsp:cNvSpPr/>
      </dsp:nvSpPr>
      <dsp:spPr>
        <a:xfrm>
          <a:off x="0" y="655243"/>
          <a:ext cx="8712968" cy="11969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fr-FR" sz="2400" kern="1200" dirty="0" smtClean="0"/>
            <a:t>Chapitre 8:Test des </a:t>
          </a:r>
          <a:r>
            <a:rPr lang="fr-FR" sz="2400" kern="1200" dirty="0" smtClean="0"/>
            <a:t>modèles </a:t>
          </a:r>
          <a:r>
            <a:rPr lang="fr-FR" sz="2400" kern="1200" dirty="0" smtClean="0"/>
            <a:t>sélectionnés</a:t>
          </a:r>
          <a:endParaRPr lang="fr-FR" sz="2400" kern="1200" dirty="0"/>
        </a:p>
      </dsp:txBody>
      <dsp:txXfrm>
        <a:off x="0" y="655243"/>
        <a:ext cx="8712968" cy="1196909"/>
      </dsp:txXfrm>
    </dsp:sp>
    <dsp:sp modelId="{8D50731E-8241-4401-B71D-7026ADC147AC}">
      <dsp:nvSpPr>
        <dsp:cNvPr id="0" name=""/>
        <dsp:cNvSpPr/>
      </dsp:nvSpPr>
      <dsp:spPr>
        <a:xfrm flipV="1">
          <a:off x="8424960" y="5955347"/>
          <a:ext cx="215994" cy="165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637" tIns="6350" rIns="35560" bIns="6350" numCol="1" spcCol="1270" anchor="t" anchorCtr="0">
          <a:noAutofit/>
        </a:bodyPr>
        <a:lstStyle/>
        <a:p>
          <a:pPr marL="57150" lvl="1" indent="-57150" algn="l" defTabSz="177800">
            <a:lnSpc>
              <a:spcPct val="90000"/>
            </a:lnSpc>
            <a:spcBef>
              <a:spcPct val="0"/>
            </a:spcBef>
            <a:spcAft>
              <a:spcPct val="20000"/>
            </a:spcAft>
            <a:buChar char="••"/>
          </a:pPr>
          <a:endParaRPr lang="fr-FR" sz="400" kern="1200" dirty="0"/>
        </a:p>
      </dsp:txBody>
      <dsp:txXfrm flipV="1">
        <a:off x="8424960" y="5955347"/>
        <a:ext cx="215994" cy="165332"/>
      </dsp:txXfrm>
    </dsp:sp>
    <dsp:sp modelId="{6F2ED556-ED78-4F4B-9C80-8FEF8BF8A389}">
      <dsp:nvSpPr>
        <dsp:cNvPr id="0" name=""/>
        <dsp:cNvSpPr/>
      </dsp:nvSpPr>
      <dsp:spPr>
        <a:xfrm>
          <a:off x="0" y="2863936"/>
          <a:ext cx="8712968" cy="11969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kern="1200" dirty="0" smtClean="0"/>
            <a:t>Chapitre 9: </a:t>
          </a:r>
          <a:r>
            <a:rPr lang="fr-FR" sz="2000" kern="1200" dirty="0" smtClean="0"/>
            <a:t>Influence </a:t>
          </a:r>
          <a:r>
            <a:rPr lang="fr-FR" sz="2000" kern="1200" dirty="0" smtClean="0"/>
            <a:t>de </a:t>
          </a:r>
        </a:p>
        <a:p>
          <a:pPr lvl="0" algn="l" defTabSz="889000">
            <a:lnSpc>
              <a:spcPct val="90000"/>
            </a:lnSpc>
            <a:spcBef>
              <a:spcPct val="0"/>
            </a:spcBef>
            <a:spcAft>
              <a:spcPct val="35000"/>
            </a:spcAft>
          </a:pPr>
          <a:r>
            <a:rPr lang="fr-FR" sz="2000" kern="1200" dirty="0" smtClean="0"/>
            <a:t>L’ENERGY STAR et conclusions</a:t>
          </a:r>
          <a:endParaRPr lang="fr-FR" sz="2000" kern="1200" dirty="0"/>
        </a:p>
      </dsp:txBody>
      <dsp:txXfrm>
        <a:off x="0" y="2863936"/>
        <a:ext cx="8712968" cy="1196909"/>
      </dsp:txXfrm>
    </dsp:sp>
    <dsp:sp modelId="{6425C624-4F96-4049-8773-E70D99FDABAE}">
      <dsp:nvSpPr>
        <dsp:cNvPr id="0" name=""/>
        <dsp:cNvSpPr/>
      </dsp:nvSpPr>
      <dsp:spPr>
        <a:xfrm flipH="1" flipV="1">
          <a:off x="144025" y="5392204"/>
          <a:ext cx="792008" cy="373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637" tIns="6350" rIns="35560" bIns="6350" numCol="1" spcCol="1270" anchor="t" anchorCtr="0">
          <a:noAutofit/>
        </a:bodyPr>
        <a:lstStyle/>
        <a:p>
          <a:pPr marL="57150" lvl="1" indent="-57150" algn="l" defTabSz="177800">
            <a:lnSpc>
              <a:spcPct val="90000"/>
            </a:lnSpc>
            <a:spcBef>
              <a:spcPct val="0"/>
            </a:spcBef>
            <a:spcAft>
              <a:spcPct val="20000"/>
            </a:spcAft>
            <a:buChar char="••"/>
          </a:pPr>
          <a:endParaRPr lang="fr-FR" sz="400" kern="1200" dirty="0"/>
        </a:p>
      </dsp:txBody>
      <dsp:txXfrm flipH="1" flipV="1">
        <a:off x="144025" y="5392204"/>
        <a:ext cx="792008" cy="37322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2A88E10-6CC8-4D71-B3A9-1F3F637AB579}">
      <dsp:nvSpPr>
        <dsp:cNvPr id="0" name=""/>
        <dsp:cNvSpPr/>
      </dsp:nvSpPr>
      <dsp:spPr>
        <a:xfrm>
          <a:off x="0" y="91600"/>
          <a:ext cx="864096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fr-FR" sz="2800" kern="1200" dirty="0" smtClean="0"/>
            <a:t>Chapitre 10 :Conclusions</a:t>
          </a:r>
          <a:endParaRPr lang="fr-FR" sz="2800" kern="1200" dirty="0"/>
        </a:p>
      </dsp:txBody>
      <dsp:txXfrm>
        <a:off x="0" y="91600"/>
        <a:ext cx="8640960" cy="12168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64452D-78FE-4B9C-A042-A5C744A6736A}">
      <dsp:nvSpPr>
        <dsp:cNvPr id="0" name=""/>
        <dsp:cNvSpPr/>
      </dsp:nvSpPr>
      <dsp:spPr>
        <a:xfrm>
          <a:off x="0" y="7335"/>
          <a:ext cx="8712968"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kern="1200" dirty="0" smtClean="0"/>
            <a:t>     Chapitre 4 : Description et nettoyage des données</a:t>
          </a:r>
          <a:endParaRPr lang="fr-FR" sz="2000" kern="1200" dirty="0"/>
        </a:p>
      </dsp:txBody>
      <dsp:txXfrm>
        <a:off x="0" y="7335"/>
        <a:ext cx="8712968" cy="121680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B5241ED-BCBB-4BE5-AEEB-71D74F4A3899}">
      <dsp:nvSpPr>
        <dsp:cNvPr id="0" name=""/>
        <dsp:cNvSpPr/>
      </dsp:nvSpPr>
      <dsp:spPr>
        <a:xfrm>
          <a:off x="0" y="0"/>
          <a:ext cx="91440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fr-FR" sz="2400" kern="1200" dirty="0" smtClean="0"/>
            <a:t>Chapitre 5:Deuxième notebook ,environnement et préparation </a:t>
          </a:r>
          <a:endParaRPr lang="fr-FR" sz="2400" kern="1200" dirty="0"/>
        </a:p>
      </dsp:txBody>
      <dsp:txXfrm>
        <a:off x="0" y="0"/>
        <a:ext cx="9144000" cy="121680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407564A-9E06-4AA1-8DEF-E0605ADE54F3}">
      <dsp:nvSpPr>
        <dsp:cNvPr id="0" name=""/>
        <dsp:cNvSpPr/>
      </dsp:nvSpPr>
      <dsp:spPr>
        <a:xfrm>
          <a:off x="0" y="155571"/>
          <a:ext cx="9036496"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fr-FR" sz="2800" kern="1200" dirty="0" smtClean="0"/>
            <a:t>Chapitre 6 :Modèle baseline:Régression linéaire multivariée</a:t>
          </a:r>
          <a:endParaRPr lang="fr-FR" sz="2800" kern="1200" dirty="0"/>
        </a:p>
      </dsp:txBody>
      <dsp:txXfrm>
        <a:off x="0" y="155571"/>
        <a:ext cx="9036496" cy="121680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 xmlns:a16="http://schemas.microsoft.com/office/drawing/2014/main" id="{ADA323B3-F33D-4443-AD42-F52887DE6E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 xmlns:a16="http://schemas.microsoft.com/office/drawing/2014/main" id="{53A47099-A684-7E49-9CB3-1958D4D197E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F72466-0A0F-EB47-8708-F29678840A11}" type="datetime1">
              <a:rPr lang="fr-FR" smtClean="0"/>
              <a:pPr/>
              <a:t>23/09/2021</a:t>
            </a:fld>
            <a:endParaRPr lang="fr-FR" dirty="0"/>
          </a:p>
        </p:txBody>
      </p:sp>
      <p:sp>
        <p:nvSpPr>
          <p:cNvPr id="4" name="Espace réservé du pied de page 3">
            <a:extLst>
              <a:ext uri="{FF2B5EF4-FFF2-40B4-BE49-F238E27FC236}">
                <a16:creationId xmlns="" xmlns:a16="http://schemas.microsoft.com/office/drawing/2014/main" id="{C1FD0F72-811C-234D-AC42-C22AD85470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a:extLst>
              <a:ext uri="{FF2B5EF4-FFF2-40B4-BE49-F238E27FC236}">
                <a16:creationId xmlns="" xmlns:a16="http://schemas.microsoft.com/office/drawing/2014/main" id="{912089DD-6406-8043-BA56-E375CCC7199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6F035D-876C-7849-B7C1-EF4252EE0057}" type="slidenum">
              <a:rPr lang="fr-FR" smtClean="0"/>
              <a:pPr/>
              <a:t>‹N°›</a:t>
            </a:fld>
            <a:endParaRPr lang="fr-FR" dirty="0"/>
          </a:p>
        </p:txBody>
      </p:sp>
    </p:spTree>
    <p:extLst>
      <p:ext uri="{BB962C8B-B14F-4D97-AF65-F5344CB8AC3E}">
        <p14:creationId xmlns="" xmlns:p14="http://schemas.microsoft.com/office/powerpoint/2010/main" val="673717649"/>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A71D59-850F-734B-8DD2-FB4052A42A8F}" type="datetime1">
              <a:rPr lang="fr-FR" smtClean="0"/>
              <a:pPr/>
              <a:t>23/09/2021</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1C6788-AB52-4822-85C3-AB3402A8D6E3}" type="slidenum">
              <a:rPr lang="fr-FR" smtClean="0"/>
              <a:pPr/>
              <a:t>‹N°›</a:t>
            </a:fld>
            <a:endParaRPr lang="fr-FR" dirty="0"/>
          </a:p>
        </p:txBody>
      </p:sp>
    </p:spTree>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D1C6788-AB52-4822-85C3-AB3402A8D6E3}" type="slidenum">
              <a:rPr lang="fr-FR" smtClean="0"/>
              <a:pPr/>
              <a:t>1</a:t>
            </a:fld>
            <a:endParaRPr lang="fr-FR" dirty="0"/>
          </a:p>
        </p:txBody>
      </p:sp>
      <p:sp>
        <p:nvSpPr>
          <p:cNvPr id="5" name="Espace réservé de l'en-tête 4">
            <a:extLst>
              <a:ext uri="{FF2B5EF4-FFF2-40B4-BE49-F238E27FC236}">
                <a16:creationId xmlns="" xmlns:a16="http://schemas.microsoft.com/office/drawing/2014/main" id="{11C4591F-5626-0A4E-B516-9637ECC5565B}"/>
              </a:ext>
            </a:extLst>
          </p:cNvPr>
          <p:cNvSpPr>
            <a:spLocks noGrp="1"/>
          </p:cNvSpPr>
          <p:nvPr>
            <p:ph type="hdr" sz="quarter"/>
          </p:nvPr>
        </p:nvSpPr>
        <p:spPr/>
        <p:txBody>
          <a:bodyPr/>
          <a:lstStyle/>
          <a:p>
            <a:endParaRPr lang="fr-FR" dirty="0"/>
          </a:p>
        </p:txBody>
      </p:sp>
      <p:sp>
        <p:nvSpPr>
          <p:cNvPr id="6" name="Espace réservé de la date 5">
            <a:extLst>
              <a:ext uri="{FF2B5EF4-FFF2-40B4-BE49-F238E27FC236}">
                <a16:creationId xmlns="" xmlns:a16="http://schemas.microsoft.com/office/drawing/2014/main" id="{3F157B74-0A90-6C43-AF75-36706EBFF2D9}"/>
              </a:ext>
            </a:extLst>
          </p:cNvPr>
          <p:cNvSpPr>
            <a:spLocks noGrp="1"/>
          </p:cNvSpPr>
          <p:nvPr>
            <p:ph type="dt" idx="1"/>
          </p:nvPr>
        </p:nvSpPr>
        <p:spPr/>
        <p:txBody>
          <a:bodyPr/>
          <a:lstStyle/>
          <a:p>
            <a:fld id="{DD796A88-06FE-C149-AB1B-4835683C1324}" type="datetime1">
              <a:rPr lang="fr-FR" smtClean="0"/>
              <a:pPr/>
              <a:t>23/09/2021</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a:t>Cliquez pour modifier le style du titre</a:t>
            </a:r>
            <a:endParaRPr kumimoji="0" lang="en-US"/>
          </a:p>
        </p:txBody>
      </p:sp>
      <p:sp>
        <p:nvSpPr>
          <p:cNvPr id="28" name="Espace réservé de la date 27"/>
          <p:cNvSpPr>
            <a:spLocks noGrp="1"/>
          </p:cNvSpPr>
          <p:nvPr>
            <p:ph type="dt" sz="half" idx="10"/>
          </p:nvPr>
        </p:nvSpPr>
        <p:spPr/>
        <p:txBody>
          <a:bodyPr/>
          <a:lstStyle/>
          <a:p>
            <a:fld id="{B5099289-5F9F-4CDA-B154-1222B03D05D7}" type="datetime1">
              <a:rPr lang="fr-FR" smtClean="0"/>
              <a:pPr/>
              <a:t>23/09/2021</a:t>
            </a:fld>
            <a:endParaRPr lang="fr-FR" dirty="0"/>
          </a:p>
        </p:txBody>
      </p:sp>
      <p:sp>
        <p:nvSpPr>
          <p:cNvPr id="17" name="Espace réservé du pied de page 16"/>
          <p:cNvSpPr>
            <a:spLocks noGrp="1"/>
          </p:cNvSpPr>
          <p:nvPr>
            <p:ph type="ftr" sz="quarter" idx="11"/>
          </p:nvPr>
        </p:nvSpPr>
        <p:spPr/>
        <p:txBody>
          <a:bodyPr/>
          <a:lstStyle/>
          <a:p>
            <a:endParaRPr lang="fr-FR" dirty="0"/>
          </a:p>
        </p:txBody>
      </p:sp>
      <p:sp>
        <p:nvSpPr>
          <p:cNvPr id="29" name="Espace réservé du numéro de diapositive 28"/>
          <p:cNvSpPr>
            <a:spLocks noGrp="1"/>
          </p:cNvSpPr>
          <p:nvPr>
            <p:ph type="sldNum" sz="quarter" idx="12"/>
          </p:nvPr>
        </p:nvSpPr>
        <p:spPr/>
        <p:txBody>
          <a:bodyPr/>
          <a:lstStyle/>
          <a:p>
            <a:fld id="{FA4FA814-4661-486C-A464-4660D8492F37}" type="slidenum">
              <a:rPr lang="fr-FR" smtClean="0"/>
              <a:pPr/>
              <a:t>‹N°›</a:t>
            </a:fld>
            <a:endParaRPr lang="fr-FR" dirty="0"/>
          </a:p>
        </p:txBody>
      </p:sp>
      <p:sp>
        <p:nvSpPr>
          <p:cNvPr id="9" name="Sous-titr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8FCC93BE-7654-4A70-8B63-306F4C16EE7F}" type="datetime1">
              <a:rPr lang="fr-FR" smtClean="0"/>
              <a:pPr/>
              <a:t>23/09/2021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7ABF4D3-B6A7-4D20-AD09-07CD5102DAC2}" type="datetime1">
              <a:rPr lang="fr-FR" smtClean="0"/>
              <a:pPr/>
              <a:t>23/09/2021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82960D6D-C024-4BD7-9C28-87C6E41B0B7D}" type="datetime1">
              <a:rPr lang="fr-FR" smtClean="0"/>
              <a:pPr/>
              <a:t>23/09/2021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8D41E846-3C49-4D95-94FF-B5DF6BAB2646}" type="datetime1">
              <a:rPr lang="fr-FR" smtClean="0"/>
              <a:pPr/>
              <a:t>23/09/2021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a:xfrm>
            <a:off x="7924800" y="6416675"/>
            <a:ext cx="762000" cy="365125"/>
          </a:xfrm>
        </p:spPr>
        <p:txBody>
          <a:bodyPr/>
          <a:lstStyle/>
          <a:p>
            <a:fld id="{FA4FA814-4661-486C-A464-4660D8492F37}" type="slidenum">
              <a:rPr lang="fr-FR" smtClean="0"/>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04C686DA-EBB7-470B-A70E-EB280BC60438}" type="datetime1">
              <a:rPr lang="fr-FR" smtClean="0"/>
              <a:pPr/>
              <a:t>23/09/2021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61E7A534-9736-4E92-8284-77A3204E07A5}" type="datetime1">
              <a:rPr lang="fr-FR" smtClean="0"/>
              <a:pPr/>
              <a:t>23/09/2021</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20F1EF3D-FE2C-4122-9B2D-34ACE9574FBD}" type="datetime1">
              <a:rPr lang="fr-FR" smtClean="0"/>
              <a:pPr/>
              <a:t>23/09/2021</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C1B04C55-F07C-4DBA-97A6-477D093E564E}" type="datetime1">
              <a:rPr lang="fr-FR" smtClean="0"/>
              <a:pPr/>
              <a:t>23/09/2021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dirty="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DFA3E92F-B7A1-4A18-B971-985381EDBFC5}" type="datetime1">
              <a:rPr lang="fr-FR" smtClean="0"/>
              <a:pPr/>
              <a:t>23/09/2021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B659546-05A3-4D21-AAFA-E5A6867B4760}" type="datetime1">
              <a:rPr lang="fr-FR" smtClean="0"/>
              <a:pPr/>
              <a:t>23/09/2021</a:t>
            </a:fld>
            <a:endParaRPr lang="fr-FR" dirty="0"/>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fr-FR" dirty="0"/>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A4FA814-4661-486C-A464-4660D8492F37}" type="slidenum">
              <a:rPr lang="fr-FR" smtClean="0"/>
              <a:pPr/>
              <a:t>‹N°›</a:t>
            </a:fld>
            <a:endParaRPr lang="fr-FR" dirty="0"/>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3.png"/><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43608" y="404664"/>
            <a:ext cx="7340352" cy="5184576"/>
          </a:xfrm>
        </p:spPr>
        <p:txBody>
          <a:bodyPr>
            <a:noAutofit/>
          </a:bodyPr>
          <a:lstStyle/>
          <a:p>
            <a:r>
              <a:rPr lang="fr-FR" b="0" dirty="0" smtClean="0"/>
              <a:t>PROJET  N°4 :</a:t>
            </a:r>
            <a:br>
              <a:rPr lang="fr-FR" b="0" dirty="0" smtClean="0"/>
            </a:br>
            <a:r>
              <a:rPr lang="fr-FR" b="0" dirty="0" smtClean="0"/>
              <a:t>prédictions </a:t>
            </a:r>
            <a:r>
              <a:rPr lang="fr-FR" b="0" dirty="0" smtClean="0"/>
              <a:t>des </a:t>
            </a:r>
            <a:r>
              <a:rPr lang="fr-FR" b="0" dirty="0" smtClean="0"/>
              <a:t>émissions </a:t>
            </a:r>
            <a:r>
              <a:rPr lang="fr-FR" b="0" dirty="0" smtClean="0"/>
              <a:t>de co2 et de la consommation totale </a:t>
            </a:r>
            <a:r>
              <a:rPr lang="fr-FR" b="0" dirty="0" smtClean="0"/>
              <a:t>d’énergie </a:t>
            </a:r>
            <a:r>
              <a:rPr lang="fr-FR" b="0" dirty="0" smtClean="0"/>
              <a:t>de la ville de </a:t>
            </a:r>
            <a:r>
              <a:rPr lang="fr-FR" b="0" dirty="0" smtClean="0"/>
              <a:t>Seattle</a:t>
            </a:r>
            <a:r>
              <a:rPr lang="fr-FR" b="0" dirty="0"/>
              <a:t/>
            </a:r>
            <a:br>
              <a:rPr lang="fr-FR" b="0" dirty="0"/>
            </a:br>
            <a:r>
              <a:rPr lang="fr-FR" b="0" dirty="0"/>
              <a:t>        </a:t>
            </a:r>
          </a:p>
        </p:txBody>
      </p:sp>
      <p:sp>
        <p:nvSpPr>
          <p:cNvPr id="7" name="Espace réservé de la date 6"/>
          <p:cNvSpPr>
            <a:spLocks noGrp="1"/>
          </p:cNvSpPr>
          <p:nvPr>
            <p:ph type="dt" sz="half" idx="10"/>
          </p:nvPr>
        </p:nvSpPr>
        <p:spPr>
          <a:xfrm>
            <a:off x="231304" y="5853919"/>
            <a:ext cx="2808312" cy="888104"/>
          </a:xfrm>
        </p:spPr>
        <p:txBody>
          <a:bodyPr/>
          <a:lstStyle/>
          <a:p>
            <a:fld id="{5CC906FB-0AF9-438B-A448-2B5C4AA6BFB7}" type="datetime1">
              <a:rPr lang="fr-FR" b="1" smtClean="0"/>
              <a:pPr/>
              <a:t>23/09/2021</a:t>
            </a:fld>
            <a:endParaRPr lang="fr-FR" b="1" dirty="0"/>
          </a:p>
        </p:txBody>
      </p:sp>
      <p:sp>
        <p:nvSpPr>
          <p:cNvPr id="5" name="Espace réservé du numéro de diapositive 4"/>
          <p:cNvSpPr>
            <a:spLocks noGrp="1"/>
          </p:cNvSpPr>
          <p:nvPr>
            <p:ph type="sldNum" sz="quarter" idx="12"/>
          </p:nvPr>
        </p:nvSpPr>
        <p:spPr/>
        <p:txBody>
          <a:bodyPr>
            <a:normAutofit fontScale="77500" lnSpcReduction="20000"/>
          </a:bodyPr>
          <a:lstStyle/>
          <a:p>
            <a:fld id="{FA4FA814-4661-486C-A464-4660D8492F37}" type="slidenum">
              <a:rPr lang="fr-FR" sz="2800" b="1" smtClean="0">
                <a:solidFill>
                  <a:schemeClr val="tx1"/>
                </a:solidFill>
              </a:rPr>
              <a:pPr/>
              <a:t>1</a:t>
            </a:fld>
            <a:endParaRPr lang="fr-FR" sz="2800" b="1" dirty="0">
              <a:solidFill>
                <a:schemeClr val="tx1"/>
              </a:solidFill>
            </a:endParaRPr>
          </a:p>
        </p:txBody>
      </p:sp>
      <p:sp>
        <p:nvSpPr>
          <p:cNvPr id="3" name="Sous-titre 2"/>
          <p:cNvSpPr>
            <a:spLocks noGrp="1"/>
          </p:cNvSpPr>
          <p:nvPr>
            <p:ph type="subTitle" idx="1"/>
          </p:nvPr>
        </p:nvSpPr>
        <p:spPr>
          <a:xfrm>
            <a:off x="2747201" y="6350916"/>
            <a:ext cx="6116216" cy="1255688"/>
          </a:xfrm>
        </p:spPr>
        <p:txBody>
          <a:bodyPr>
            <a:normAutofit fontScale="32500" lnSpcReduction="20000"/>
          </a:bodyPr>
          <a:lstStyle/>
          <a:p>
            <a:r>
              <a:rPr lang="fr-FR" sz="7000" b="1" dirty="0"/>
              <a:t> HAMADI ZARROUK</a:t>
            </a:r>
          </a:p>
          <a:p>
            <a:endParaRPr lang="fr-FR" b="1" dirty="0"/>
          </a:p>
          <a:p>
            <a:r>
              <a:rPr lang="fr-FR" b="1" dirty="0"/>
              <a:t> </a:t>
            </a:r>
          </a:p>
          <a:p>
            <a:r>
              <a:rPr lang="fr-FR" b="1" dirty="0"/>
              <a:t> </a:t>
            </a:r>
          </a:p>
          <a:p>
            <a:endParaRPr lang="fr-FR" b="1" dirty="0"/>
          </a:p>
          <a:p>
            <a:r>
              <a:rPr lang="fr-FR" dirty="0"/>
              <a:t> </a:t>
            </a:r>
          </a:p>
        </p:txBody>
      </p:sp>
      <p:sp>
        <p:nvSpPr>
          <p:cNvPr id="1026" name="Litebulb"/>
          <p:cNvSpPr>
            <a:spLocks noEditPoints="1" noChangeArrowheads="1"/>
          </p:cNvSpPr>
          <p:nvPr/>
        </p:nvSpPr>
        <p:spPr bwMode="auto">
          <a:xfrm>
            <a:off x="395537" y="332657"/>
            <a:ext cx="792087" cy="129614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dirty="0"/>
          </a:p>
        </p:txBody>
      </p:sp>
      <p:graphicFrame>
        <p:nvGraphicFramePr>
          <p:cNvPr id="8" name="Diagramme 7"/>
          <p:cNvGraphicFramePr/>
          <p:nvPr/>
        </p:nvGraphicFramePr>
        <p:xfrm>
          <a:off x="5940152" y="6093296"/>
          <a:ext cx="1440160" cy="391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10</a:t>
            </a:fld>
            <a:endParaRPr lang="fr-FR" dirty="0"/>
          </a:p>
        </p:txBody>
      </p:sp>
      <p:sp>
        <p:nvSpPr>
          <p:cNvPr id="4" name="ZoneTexte 3"/>
          <p:cNvSpPr txBox="1"/>
          <p:nvPr/>
        </p:nvSpPr>
        <p:spPr>
          <a:xfrm>
            <a:off x="611560" y="116632"/>
            <a:ext cx="4067139" cy="369332"/>
          </a:xfrm>
          <a:prstGeom prst="rect">
            <a:avLst/>
          </a:prstGeom>
          <a:noFill/>
        </p:spPr>
        <p:txBody>
          <a:bodyPr wrap="none" rtlCol="0">
            <a:spAutoFit/>
          </a:bodyPr>
          <a:lstStyle/>
          <a:p>
            <a:r>
              <a:rPr lang="fr-FR" dirty="0" smtClean="0"/>
              <a:t>Années de construction des bâtiments</a:t>
            </a:r>
            <a:endParaRPr lang="fr-FR" dirty="0"/>
          </a:p>
        </p:txBody>
      </p:sp>
      <p:pic>
        <p:nvPicPr>
          <p:cNvPr id="5" name="Image 4" descr="Ima4.png"/>
          <p:cNvPicPr>
            <a:picLocks noChangeAspect="1"/>
          </p:cNvPicPr>
          <p:nvPr/>
        </p:nvPicPr>
        <p:blipFill>
          <a:blip r:embed="rId2" cstate="print"/>
          <a:stretch>
            <a:fillRect/>
          </a:stretch>
        </p:blipFill>
        <p:spPr>
          <a:xfrm>
            <a:off x="179512" y="548680"/>
            <a:ext cx="8856984" cy="57797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11</a:t>
            </a:fld>
            <a:endParaRPr lang="fr-FR" dirty="0"/>
          </a:p>
        </p:txBody>
      </p:sp>
      <p:sp>
        <p:nvSpPr>
          <p:cNvPr id="4" name="ZoneTexte 3"/>
          <p:cNvSpPr txBox="1"/>
          <p:nvPr/>
        </p:nvSpPr>
        <p:spPr>
          <a:xfrm>
            <a:off x="3203848" y="0"/>
            <a:ext cx="2076209" cy="369332"/>
          </a:xfrm>
          <a:prstGeom prst="rect">
            <a:avLst/>
          </a:prstGeom>
          <a:noFill/>
        </p:spPr>
        <p:txBody>
          <a:bodyPr wrap="none" rtlCol="0">
            <a:spAutoFit/>
          </a:bodyPr>
          <a:lstStyle/>
          <a:p>
            <a:r>
              <a:rPr lang="fr-FR" dirty="0" smtClean="0"/>
              <a:t>Age des bâtiments</a:t>
            </a:r>
            <a:endParaRPr lang="fr-FR" dirty="0"/>
          </a:p>
        </p:txBody>
      </p:sp>
      <p:pic>
        <p:nvPicPr>
          <p:cNvPr id="5" name="Image 4" descr="IMA5.png"/>
          <p:cNvPicPr>
            <a:picLocks noChangeAspect="1"/>
          </p:cNvPicPr>
          <p:nvPr/>
        </p:nvPicPr>
        <p:blipFill>
          <a:blip r:embed="rId2" cstate="print"/>
          <a:stretch>
            <a:fillRect/>
          </a:stretch>
        </p:blipFill>
        <p:spPr>
          <a:xfrm>
            <a:off x="179512" y="332656"/>
            <a:ext cx="8856984" cy="61206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12</a:t>
            </a:fld>
            <a:endParaRPr lang="fr-FR" dirty="0"/>
          </a:p>
        </p:txBody>
      </p:sp>
      <p:sp>
        <p:nvSpPr>
          <p:cNvPr id="4" name="ZoneTexte 3"/>
          <p:cNvSpPr txBox="1"/>
          <p:nvPr/>
        </p:nvSpPr>
        <p:spPr>
          <a:xfrm>
            <a:off x="3059832" y="116632"/>
            <a:ext cx="3340979" cy="369332"/>
          </a:xfrm>
          <a:prstGeom prst="rect">
            <a:avLst/>
          </a:prstGeom>
          <a:noFill/>
        </p:spPr>
        <p:txBody>
          <a:bodyPr wrap="none" rtlCol="0">
            <a:spAutoFit/>
          </a:bodyPr>
          <a:lstStyle/>
          <a:p>
            <a:r>
              <a:rPr lang="fr-FR" dirty="0" smtClean="0"/>
              <a:t>Analyse exploratoire univariée</a:t>
            </a:r>
            <a:endParaRPr lang="fr-FR" dirty="0"/>
          </a:p>
        </p:txBody>
      </p:sp>
      <p:pic>
        <p:nvPicPr>
          <p:cNvPr id="5" name="Image 4" descr="IMA7.png"/>
          <p:cNvPicPr>
            <a:picLocks noChangeAspect="1"/>
          </p:cNvPicPr>
          <p:nvPr/>
        </p:nvPicPr>
        <p:blipFill>
          <a:blip r:embed="rId2" cstate="print"/>
          <a:stretch>
            <a:fillRect/>
          </a:stretch>
        </p:blipFill>
        <p:spPr>
          <a:xfrm>
            <a:off x="179512" y="476672"/>
            <a:ext cx="4104456" cy="2736304"/>
          </a:xfrm>
          <a:prstGeom prst="rect">
            <a:avLst/>
          </a:prstGeom>
        </p:spPr>
      </p:pic>
      <p:pic>
        <p:nvPicPr>
          <p:cNvPr id="6" name="Image 5" descr="IMA6.png"/>
          <p:cNvPicPr>
            <a:picLocks noChangeAspect="1"/>
          </p:cNvPicPr>
          <p:nvPr/>
        </p:nvPicPr>
        <p:blipFill>
          <a:blip r:embed="rId3" cstate="print"/>
          <a:stretch>
            <a:fillRect/>
          </a:stretch>
        </p:blipFill>
        <p:spPr>
          <a:xfrm>
            <a:off x="4427984" y="476672"/>
            <a:ext cx="4581605" cy="2664296"/>
          </a:xfrm>
          <a:prstGeom prst="rect">
            <a:avLst/>
          </a:prstGeom>
        </p:spPr>
      </p:pic>
      <p:pic>
        <p:nvPicPr>
          <p:cNvPr id="7" name="Image 6" descr="IMa9.png"/>
          <p:cNvPicPr>
            <a:picLocks noChangeAspect="1"/>
          </p:cNvPicPr>
          <p:nvPr/>
        </p:nvPicPr>
        <p:blipFill>
          <a:blip r:embed="rId4" cstate="print"/>
          <a:stretch>
            <a:fillRect/>
          </a:stretch>
        </p:blipFill>
        <p:spPr>
          <a:xfrm>
            <a:off x="179512" y="3284984"/>
            <a:ext cx="4083997" cy="3291810"/>
          </a:xfrm>
          <a:prstGeom prst="rect">
            <a:avLst/>
          </a:prstGeom>
        </p:spPr>
      </p:pic>
      <p:pic>
        <p:nvPicPr>
          <p:cNvPr id="8" name="Image 7" descr="IMA10.png"/>
          <p:cNvPicPr>
            <a:picLocks noChangeAspect="1"/>
          </p:cNvPicPr>
          <p:nvPr/>
        </p:nvPicPr>
        <p:blipFill>
          <a:blip r:embed="rId5" cstate="print"/>
          <a:stretch>
            <a:fillRect/>
          </a:stretch>
        </p:blipFill>
        <p:spPr>
          <a:xfrm>
            <a:off x="4427984" y="3284984"/>
            <a:ext cx="4716016" cy="32712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13</a:t>
            </a:fld>
            <a:endParaRPr lang="fr-FR" dirty="0"/>
          </a:p>
        </p:txBody>
      </p:sp>
      <p:sp>
        <p:nvSpPr>
          <p:cNvPr id="4" name="ZoneTexte 3"/>
          <p:cNvSpPr txBox="1"/>
          <p:nvPr/>
        </p:nvSpPr>
        <p:spPr>
          <a:xfrm>
            <a:off x="2771800" y="116632"/>
            <a:ext cx="3286477" cy="369332"/>
          </a:xfrm>
          <a:prstGeom prst="rect">
            <a:avLst/>
          </a:prstGeom>
          <a:noFill/>
        </p:spPr>
        <p:txBody>
          <a:bodyPr wrap="none" rtlCol="0">
            <a:spAutoFit/>
          </a:bodyPr>
          <a:lstStyle/>
          <a:p>
            <a:r>
              <a:rPr lang="fr-FR" dirty="0" smtClean="0"/>
              <a:t>Etude des corrélation linéaires</a:t>
            </a:r>
            <a:endParaRPr lang="fr-FR" dirty="0"/>
          </a:p>
        </p:txBody>
      </p:sp>
      <p:pic>
        <p:nvPicPr>
          <p:cNvPr id="5" name="Image 4" descr="IMA11.png"/>
          <p:cNvPicPr>
            <a:picLocks noChangeAspect="1"/>
          </p:cNvPicPr>
          <p:nvPr/>
        </p:nvPicPr>
        <p:blipFill>
          <a:blip r:embed="rId2" cstate="print"/>
          <a:stretch>
            <a:fillRect/>
          </a:stretch>
        </p:blipFill>
        <p:spPr>
          <a:xfrm>
            <a:off x="107504" y="548680"/>
            <a:ext cx="8784976" cy="583264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14</a:t>
            </a:fld>
            <a:endParaRPr lang="fr-FR" dirty="0"/>
          </a:p>
        </p:txBody>
      </p:sp>
      <p:pic>
        <p:nvPicPr>
          <p:cNvPr id="4" name="Image 3" descr="Ima12.png"/>
          <p:cNvPicPr>
            <a:picLocks noChangeAspect="1"/>
          </p:cNvPicPr>
          <p:nvPr/>
        </p:nvPicPr>
        <p:blipFill>
          <a:blip r:embed="rId2" cstate="print"/>
          <a:stretch>
            <a:fillRect/>
          </a:stretch>
        </p:blipFill>
        <p:spPr>
          <a:xfrm>
            <a:off x="0" y="0"/>
            <a:ext cx="9144000" cy="65253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15</a:t>
            </a:fld>
            <a:endParaRPr lang="fr-FR" dirty="0"/>
          </a:p>
        </p:txBody>
      </p:sp>
      <p:pic>
        <p:nvPicPr>
          <p:cNvPr id="4" name="Image 3" descr="ima13.png"/>
          <p:cNvPicPr>
            <a:picLocks noChangeAspect="1"/>
          </p:cNvPicPr>
          <p:nvPr/>
        </p:nvPicPr>
        <p:blipFill>
          <a:blip r:embed="rId2" cstate="print"/>
          <a:stretch>
            <a:fillRect/>
          </a:stretch>
        </p:blipFill>
        <p:spPr>
          <a:xfrm>
            <a:off x="0" y="0"/>
            <a:ext cx="9144000" cy="65253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16</a:t>
            </a:fld>
            <a:endParaRPr lang="fr-FR" dirty="0"/>
          </a:p>
        </p:txBody>
      </p:sp>
      <p:pic>
        <p:nvPicPr>
          <p:cNvPr id="4" name="Image 3" descr="ima14.png"/>
          <p:cNvPicPr>
            <a:picLocks noChangeAspect="1"/>
          </p:cNvPicPr>
          <p:nvPr/>
        </p:nvPicPr>
        <p:blipFill>
          <a:blip r:embed="rId2" cstate="print"/>
          <a:stretch>
            <a:fillRect/>
          </a:stretch>
        </p:blipFill>
        <p:spPr>
          <a:xfrm>
            <a:off x="0" y="0"/>
            <a:ext cx="9144000" cy="64533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17</a:t>
            </a:fld>
            <a:endParaRPr lang="fr-FR" dirty="0"/>
          </a:p>
        </p:txBody>
      </p:sp>
      <p:pic>
        <p:nvPicPr>
          <p:cNvPr id="4" name="Image 3" descr="ima15.png"/>
          <p:cNvPicPr>
            <a:picLocks noChangeAspect="1"/>
          </p:cNvPicPr>
          <p:nvPr/>
        </p:nvPicPr>
        <p:blipFill>
          <a:blip r:embed="rId2" cstate="print"/>
          <a:stretch>
            <a:fillRect/>
          </a:stretch>
        </p:blipFill>
        <p:spPr>
          <a:xfrm>
            <a:off x="0" y="116632"/>
            <a:ext cx="9144000" cy="633670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18</a:t>
            </a:fld>
            <a:endParaRPr lang="fr-FR" dirty="0"/>
          </a:p>
        </p:txBody>
      </p:sp>
      <p:pic>
        <p:nvPicPr>
          <p:cNvPr id="4" name="Image 3" descr="ima16.png"/>
          <p:cNvPicPr>
            <a:picLocks noChangeAspect="1"/>
          </p:cNvPicPr>
          <p:nvPr/>
        </p:nvPicPr>
        <p:blipFill>
          <a:blip r:embed="rId2" cstate="print"/>
          <a:stretch>
            <a:fillRect/>
          </a:stretch>
        </p:blipFill>
        <p:spPr>
          <a:xfrm>
            <a:off x="0" y="0"/>
            <a:ext cx="9144000" cy="65253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19</a:t>
            </a:fld>
            <a:endParaRPr lang="fr-FR" dirty="0"/>
          </a:p>
        </p:txBody>
      </p:sp>
      <p:pic>
        <p:nvPicPr>
          <p:cNvPr id="4" name="Image 3" descr="ima17.png"/>
          <p:cNvPicPr>
            <a:picLocks noChangeAspect="1"/>
          </p:cNvPicPr>
          <p:nvPr/>
        </p:nvPicPr>
        <p:blipFill>
          <a:blip r:embed="rId2" cstate="print"/>
          <a:stretch>
            <a:fillRect/>
          </a:stretch>
        </p:blipFill>
        <p:spPr>
          <a:xfrm>
            <a:off x="0" y="0"/>
            <a:ext cx="9144000" cy="65253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ce réservé de la date 24"/>
          <p:cNvSpPr>
            <a:spLocks noGrp="1"/>
          </p:cNvSpPr>
          <p:nvPr>
            <p:ph type="dt" sz="half" idx="10"/>
          </p:nvPr>
        </p:nvSpPr>
        <p:spPr/>
        <p:txBody>
          <a:bodyPr/>
          <a:lstStyle/>
          <a:p>
            <a:fld id="{4933FEEE-F5BE-4118-85A8-081D80D0CFE0}" type="datetime1">
              <a:rPr lang="fr-FR" smtClean="0"/>
              <a:pPr/>
              <a:t>23/09/2021</a:t>
            </a:fld>
            <a:endParaRPr lang="fr-FR" dirty="0"/>
          </a:p>
        </p:txBody>
      </p:sp>
      <p:sp>
        <p:nvSpPr>
          <p:cNvPr id="5" name="Espace réservé du numéro de diapositive 4"/>
          <p:cNvSpPr>
            <a:spLocks noGrp="1"/>
          </p:cNvSpPr>
          <p:nvPr>
            <p:ph type="sldNum" sz="quarter" idx="12"/>
          </p:nvPr>
        </p:nvSpPr>
        <p:spPr/>
        <p:txBody>
          <a:bodyPr/>
          <a:lstStyle/>
          <a:p>
            <a:fld id="{FA4FA814-4661-486C-A464-4660D8492F37}" type="slidenum">
              <a:rPr lang="fr-FR" smtClean="0"/>
              <a:pPr/>
              <a:t>2</a:t>
            </a:fld>
            <a:endParaRPr lang="fr-FR" dirty="0"/>
          </a:p>
        </p:txBody>
      </p:sp>
      <p:graphicFrame>
        <p:nvGraphicFramePr>
          <p:cNvPr id="27" name="Espace réservé du contenu 2">
            <a:extLst>
              <a:ext uri="{FF2B5EF4-FFF2-40B4-BE49-F238E27FC236}">
                <a16:creationId xmlns="" xmlns:a16="http://schemas.microsoft.com/office/drawing/2014/main" id="{1CEAD5A8-CCC8-48A9-903D-F4507D7C76BA}"/>
              </a:ext>
            </a:extLst>
          </p:cNvPr>
          <p:cNvGraphicFramePr>
            <a:graphicFrameLocks noGrp="1"/>
          </p:cNvGraphicFramePr>
          <p:nvPr>
            <p:ph idx="4294967295"/>
            <p:extLst>
              <p:ext uri="{D42A27DB-BD31-4B8C-83A1-F6EECF244321}">
                <p14:modId xmlns="" xmlns:p14="http://schemas.microsoft.com/office/powerpoint/2010/main" val="3251955560"/>
              </p:ext>
            </p:extLst>
          </p:nvPr>
        </p:nvGraphicFramePr>
        <p:xfrm>
          <a:off x="422063" y="800075"/>
          <a:ext cx="8280920" cy="561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ZoneTexte 1">
            <a:extLst>
              <a:ext uri="{FF2B5EF4-FFF2-40B4-BE49-F238E27FC236}">
                <a16:creationId xmlns="" xmlns:a16="http://schemas.microsoft.com/office/drawing/2014/main" id="{4E1B5939-22A7-D942-8B80-5815B0076028}"/>
              </a:ext>
            </a:extLst>
          </p:cNvPr>
          <p:cNvSpPr txBox="1"/>
          <p:nvPr/>
        </p:nvSpPr>
        <p:spPr>
          <a:xfrm>
            <a:off x="3805881" y="247135"/>
            <a:ext cx="1476686" cy="369332"/>
          </a:xfrm>
          <a:prstGeom prst="rect">
            <a:avLst/>
          </a:prstGeom>
          <a:noFill/>
        </p:spPr>
        <p:txBody>
          <a:bodyPr wrap="none" rtlCol="0">
            <a:spAutoFit/>
          </a:bodyPr>
          <a:lstStyle/>
          <a:p>
            <a:r>
              <a:rPr lang="fr-FR" dirty="0"/>
              <a:t>SOMMAIRE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20</a:t>
            </a:fld>
            <a:endParaRPr lang="fr-FR" dirty="0"/>
          </a:p>
        </p:txBody>
      </p:sp>
      <p:graphicFrame>
        <p:nvGraphicFramePr>
          <p:cNvPr id="4" name="Diagramme 3"/>
          <p:cNvGraphicFramePr/>
          <p:nvPr/>
        </p:nvGraphicFramePr>
        <p:xfrm>
          <a:off x="0" y="476672"/>
          <a:ext cx="9144000" cy="1368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323528" y="2420888"/>
            <a:ext cx="8568952" cy="2031325"/>
          </a:xfrm>
          <a:prstGeom prst="rect">
            <a:avLst/>
          </a:prstGeom>
          <a:noFill/>
        </p:spPr>
        <p:txBody>
          <a:bodyPr wrap="square" rtlCol="0">
            <a:spAutoFit/>
          </a:bodyPr>
          <a:lstStyle/>
          <a:p>
            <a:pPr lvl="0"/>
            <a:endParaRPr lang="fr-FR" dirty="0" smtClean="0"/>
          </a:p>
          <a:p>
            <a:pPr lvl="0"/>
            <a:r>
              <a:rPr lang="fr-FR" dirty="0" smtClean="0"/>
              <a:t>1 Preprocessing</a:t>
            </a:r>
          </a:p>
          <a:p>
            <a:pPr lvl="0"/>
            <a:endParaRPr lang="fr-FR" dirty="0" smtClean="0"/>
          </a:p>
          <a:p>
            <a:pPr lvl="0"/>
            <a:r>
              <a:rPr lang="fr-FR" dirty="0" smtClean="0"/>
              <a:t>2 </a:t>
            </a:r>
            <a:r>
              <a:rPr lang="fr-FR" dirty="0" smtClean="0"/>
              <a:t>Encodage et standardisation</a:t>
            </a:r>
          </a:p>
          <a:p>
            <a:pPr lvl="0"/>
            <a:endParaRPr lang="fr-FR" dirty="0" smtClean="0"/>
          </a:p>
          <a:p>
            <a:pPr lvl="0"/>
            <a:r>
              <a:rPr lang="fr-FR" dirty="0" smtClean="0"/>
              <a:t>3Préparation </a:t>
            </a:r>
            <a:r>
              <a:rPr lang="fr-FR" dirty="0" smtClean="0"/>
              <a:t>des jeux d’entrainement et de test</a:t>
            </a:r>
          </a:p>
          <a:p>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21</a:t>
            </a:fld>
            <a:endParaRPr lang="fr-FR" dirty="0"/>
          </a:p>
        </p:txBody>
      </p:sp>
      <p:pic>
        <p:nvPicPr>
          <p:cNvPr id="4" name="Image 3" descr="ima19.png"/>
          <p:cNvPicPr>
            <a:picLocks noChangeAspect="1"/>
          </p:cNvPicPr>
          <p:nvPr/>
        </p:nvPicPr>
        <p:blipFill>
          <a:blip r:embed="rId2" cstate="print"/>
          <a:stretch>
            <a:fillRect/>
          </a:stretch>
        </p:blipFill>
        <p:spPr>
          <a:xfrm>
            <a:off x="0" y="0"/>
            <a:ext cx="9144000" cy="65253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22</a:t>
            </a:fld>
            <a:endParaRPr lang="fr-FR" dirty="0"/>
          </a:p>
        </p:txBody>
      </p:sp>
      <p:graphicFrame>
        <p:nvGraphicFramePr>
          <p:cNvPr id="4" name="Diagramme 3"/>
          <p:cNvGraphicFramePr/>
          <p:nvPr/>
        </p:nvGraphicFramePr>
        <p:xfrm>
          <a:off x="107504" y="188640"/>
          <a:ext cx="9036496" cy="1527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251520" y="1988840"/>
            <a:ext cx="8892480" cy="1754326"/>
          </a:xfrm>
          <a:prstGeom prst="rect">
            <a:avLst/>
          </a:prstGeom>
          <a:noFill/>
        </p:spPr>
        <p:txBody>
          <a:bodyPr wrap="square" rtlCol="0">
            <a:spAutoFit/>
          </a:bodyPr>
          <a:lstStyle/>
          <a:p>
            <a:endParaRPr lang="fr-FR" dirty="0" smtClean="0"/>
          </a:p>
          <a:p>
            <a:endParaRPr lang="fr-FR" dirty="0" smtClean="0"/>
          </a:p>
          <a:p>
            <a:r>
              <a:rPr lang="fr-FR" dirty="0" smtClean="0"/>
              <a:t>Meilleur </a:t>
            </a:r>
            <a:r>
              <a:rPr lang="fr-FR" dirty="0" smtClean="0"/>
              <a:t>score MAE : -56.332 </a:t>
            </a:r>
            <a:endParaRPr lang="fr-FR" dirty="0" smtClean="0"/>
          </a:p>
          <a:p>
            <a:r>
              <a:rPr lang="fr-FR" dirty="0" smtClean="0"/>
              <a:t>Meilleur </a:t>
            </a:r>
            <a:r>
              <a:rPr lang="fr-FR" dirty="0" smtClean="0"/>
              <a:t>Score R2 : -2.662 </a:t>
            </a:r>
            <a:endParaRPr lang="fr-FR" dirty="0" smtClean="0"/>
          </a:p>
          <a:p>
            <a:r>
              <a:rPr lang="fr-FR" dirty="0" smtClean="0"/>
              <a:t>Meilleurs </a:t>
            </a:r>
            <a:r>
              <a:rPr lang="fr-FR" dirty="0" smtClean="0"/>
              <a:t>paramètres : {'</a:t>
            </a:r>
            <a:r>
              <a:rPr lang="fr-FR" dirty="0" smtClean="0"/>
              <a:t>regressor__fit_intercept</a:t>
            </a:r>
            <a:r>
              <a:rPr lang="fr-FR" dirty="0" smtClean="0"/>
              <a:t>': </a:t>
            </a:r>
            <a:r>
              <a:rPr lang="fr-FR" dirty="0" smtClean="0"/>
              <a:t>True,regressor</a:t>
            </a:r>
            <a:r>
              <a:rPr lang="fr-FR" dirty="0" smtClean="0"/>
              <a:t>__normalize</a:t>
            </a:r>
            <a:r>
              <a:rPr lang="fr-FR" dirty="0" smtClean="0"/>
              <a:t>': </a:t>
            </a:r>
            <a:r>
              <a:rPr lang="fr-FR" dirty="0" smtClean="0"/>
              <a:t>True</a:t>
            </a:r>
            <a:r>
              <a:rPr lang="fr-FR" dirty="0" smtClean="0"/>
              <a:t>} </a:t>
            </a:r>
            <a:endParaRPr lang="fr-FR" dirty="0" smtClean="0"/>
          </a:p>
          <a:p>
            <a:r>
              <a:rPr lang="fr-FR" dirty="0" smtClean="0"/>
              <a:t>Temps </a:t>
            </a:r>
            <a:r>
              <a:rPr lang="fr-FR" dirty="0" smtClean="0"/>
              <a:t>moyen d'entrainement : </a:t>
            </a:r>
            <a:r>
              <a:rPr lang="fr-FR" dirty="0" smtClean="0"/>
              <a:t>19.73saa</a:t>
            </a:r>
            <a:endParaRPr lang="fr-FR" dirty="0"/>
          </a:p>
        </p:txBody>
      </p:sp>
      <p:sp>
        <p:nvSpPr>
          <p:cNvPr id="6" name="ZoneTexte 5"/>
          <p:cNvSpPr txBox="1"/>
          <p:nvPr/>
        </p:nvSpPr>
        <p:spPr>
          <a:xfrm>
            <a:off x="251520" y="5085184"/>
            <a:ext cx="8892480" cy="1200329"/>
          </a:xfrm>
          <a:prstGeom prst="rect">
            <a:avLst/>
          </a:prstGeom>
          <a:noFill/>
        </p:spPr>
        <p:txBody>
          <a:bodyPr wrap="square" rtlCol="0">
            <a:spAutoFit/>
          </a:bodyPr>
          <a:lstStyle/>
          <a:p>
            <a:r>
              <a:rPr lang="fr-FR" dirty="0" smtClean="0"/>
              <a:t>Meilleur </a:t>
            </a:r>
            <a:r>
              <a:rPr lang="fr-FR" dirty="0" smtClean="0"/>
              <a:t>score MAE : -2101894.503 </a:t>
            </a:r>
            <a:endParaRPr lang="fr-FR" dirty="0" smtClean="0"/>
          </a:p>
          <a:p>
            <a:r>
              <a:rPr lang="fr-FR" dirty="0" smtClean="0"/>
              <a:t>Meilleur </a:t>
            </a:r>
            <a:r>
              <a:rPr lang="fr-FR" dirty="0" smtClean="0"/>
              <a:t>Score R2 : -1.304 </a:t>
            </a:r>
            <a:endParaRPr lang="fr-FR" dirty="0" smtClean="0"/>
          </a:p>
          <a:p>
            <a:r>
              <a:rPr lang="fr-FR" dirty="0" smtClean="0"/>
              <a:t>Meilleurs </a:t>
            </a:r>
            <a:r>
              <a:rPr lang="fr-FR" dirty="0" smtClean="0"/>
              <a:t>paramètres : {'</a:t>
            </a:r>
            <a:r>
              <a:rPr lang="fr-FR" dirty="0" smtClean="0"/>
              <a:t>regressor__fit_intercept</a:t>
            </a:r>
            <a:r>
              <a:rPr lang="fr-FR" dirty="0" smtClean="0"/>
              <a:t>': </a:t>
            </a:r>
            <a:r>
              <a:rPr lang="fr-FR" dirty="0" smtClean="0"/>
              <a:t>True</a:t>
            </a:r>
            <a:r>
              <a:rPr lang="fr-FR" dirty="0" smtClean="0"/>
              <a:t>, '</a:t>
            </a:r>
            <a:r>
              <a:rPr lang="fr-FR" dirty="0" smtClean="0"/>
              <a:t>regressor__normalize</a:t>
            </a:r>
            <a:r>
              <a:rPr lang="fr-FR" dirty="0" smtClean="0"/>
              <a:t>': </a:t>
            </a:r>
            <a:r>
              <a:rPr lang="fr-FR" dirty="0" smtClean="0"/>
              <a:t>True</a:t>
            </a:r>
            <a:r>
              <a:rPr lang="fr-FR" dirty="0" smtClean="0"/>
              <a:t>} Temps moyen d'entrainement : 2.79s</a:t>
            </a:r>
            <a:endParaRPr lang="fr-FR" dirty="0"/>
          </a:p>
        </p:txBody>
      </p:sp>
      <p:sp>
        <p:nvSpPr>
          <p:cNvPr id="7" name="ZoneTexte 6"/>
          <p:cNvSpPr txBox="1"/>
          <p:nvPr/>
        </p:nvSpPr>
        <p:spPr>
          <a:xfrm>
            <a:off x="107504" y="1916832"/>
            <a:ext cx="9036496" cy="369332"/>
          </a:xfrm>
          <a:prstGeom prst="rect">
            <a:avLst/>
          </a:prstGeom>
          <a:noFill/>
        </p:spPr>
        <p:txBody>
          <a:bodyPr wrap="square" rtlCol="0">
            <a:spAutoFit/>
          </a:bodyPr>
          <a:lstStyle/>
          <a:p>
            <a:r>
              <a:rPr lang="fr-FR" dirty="0" smtClean="0"/>
              <a:t>Scores </a:t>
            </a:r>
            <a:r>
              <a:rPr lang="fr-FR" dirty="0" smtClean="0"/>
              <a:t>de la </a:t>
            </a:r>
            <a:r>
              <a:rPr lang="fr-FR" dirty="0" smtClean="0"/>
              <a:t>GridSearch</a:t>
            </a:r>
            <a:r>
              <a:rPr lang="fr-FR" dirty="0" smtClean="0"/>
              <a:t> avec validation croisée pour la variable </a:t>
            </a:r>
            <a:r>
              <a:rPr lang="fr-FR" dirty="0" smtClean="0"/>
              <a:t>TotalGHGEmissions</a:t>
            </a:r>
            <a:endParaRPr lang="fr-FR" dirty="0"/>
          </a:p>
        </p:txBody>
      </p:sp>
      <p:sp>
        <p:nvSpPr>
          <p:cNvPr id="8" name="ZoneTexte 7"/>
          <p:cNvSpPr txBox="1"/>
          <p:nvPr/>
        </p:nvSpPr>
        <p:spPr>
          <a:xfrm>
            <a:off x="467544" y="4149080"/>
            <a:ext cx="8424936" cy="369332"/>
          </a:xfrm>
          <a:prstGeom prst="rect">
            <a:avLst/>
          </a:prstGeom>
          <a:noFill/>
        </p:spPr>
        <p:txBody>
          <a:bodyPr wrap="square" rtlCol="0">
            <a:spAutoFit/>
          </a:bodyPr>
          <a:lstStyle/>
          <a:p>
            <a:r>
              <a:rPr lang="fr-FR" dirty="0" smtClean="0"/>
              <a:t> Scores </a:t>
            </a:r>
            <a:r>
              <a:rPr lang="fr-FR" dirty="0" smtClean="0"/>
              <a:t>pour la variable </a:t>
            </a:r>
            <a:r>
              <a:rPr lang="fr-FR" dirty="0" smtClean="0"/>
              <a:t>SiteEnergyUse</a:t>
            </a:r>
            <a:r>
              <a:rPr lang="fr-FR" dirty="0" smtClean="0"/>
              <a:t>(</a:t>
            </a:r>
            <a:r>
              <a:rPr lang="fr-FR" dirty="0" smtClean="0"/>
              <a:t>kBtu</a:t>
            </a:r>
            <a:r>
              <a:rPr lang="fr-FR" dirty="0" smtClean="0"/>
              <a:t>)</a:t>
            </a:r>
            <a:endParaRPr lang="fr-F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23</a:t>
            </a:fld>
            <a:endParaRPr lang="fr-FR" dirty="0"/>
          </a:p>
        </p:txBody>
      </p:sp>
      <p:graphicFrame>
        <p:nvGraphicFramePr>
          <p:cNvPr id="4" name="Diagramme 3"/>
          <p:cNvGraphicFramePr/>
          <p:nvPr/>
        </p:nvGraphicFramePr>
        <p:xfrm>
          <a:off x="0" y="188640"/>
          <a:ext cx="9144000" cy="1296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me 4"/>
          <p:cNvGraphicFramePr/>
          <p:nvPr/>
        </p:nvGraphicFramePr>
        <p:xfrm>
          <a:off x="179512" y="0"/>
          <a:ext cx="8676456" cy="17728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ZoneTexte 5"/>
          <p:cNvSpPr txBox="1"/>
          <p:nvPr/>
        </p:nvSpPr>
        <p:spPr>
          <a:xfrm>
            <a:off x="0" y="1916832"/>
            <a:ext cx="9036496" cy="2031325"/>
          </a:xfrm>
          <a:prstGeom prst="rect">
            <a:avLst/>
          </a:prstGeom>
          <a:noFill/>
        </p:spPr>
        <p:txBody>
          <a:bodyPr wrap="square" rtlCol="0">
            <a:spAutoFit/>
          </a:bodyPr>
          <a:lstStyle/>
          <a:p>
            <a:r>
              <a:rPr lang="fr-FR" dirty="0" smtClean="0"/>
              <a:t>                   Scores d’</a:t>
            </a:r>
            <a:r>
              <a:rPr lang="fr-FR" dirty="0" smtClean="0"/>
              <a:t>ElasticNet</a:t>
            </a:r>
            <a:r>
              <a:rPr lang="fr-FR" dirty="0" smtClean="0"/>
              <a:t> pour la variable </a:t>
            </a:r>
            <a:r>
              <a:rPr lang="fr-FR" dirty="0" smtClean="0"/>
              <a:t>TotalGHGEmissions</a:t>
            </a:r>
            <a:r>
              <a:rPr lang="fr-FR" dirty="0" smtClean="0"/>
              <a:t> </a:t>
            </a:r>
          </a:p>
          <a:p>
            <a:endParaRPr lang="fr-FR" dirty="0" smtClean="0"/>
          </a:p>
          <a:p>
            <a:r>
              <a:rPr lang="fr-FR" dirty="0" smtClean="0"/>
              <a:t>Meilleur score MAE : -48.651 </a:t>
            </a:r>
            <a:r>
              <a:rPr lang="fr-FR" dirty="0" smtClean="0"/>
              <a:t> </a:t>
            </a:r>
          </a:p>
          <a:p>
            <a:r>
              <a:rPr lang="fr-FR" dirty="0" smtClean="0"/>
              <a:t>Meilleur </a:t>
            </a:r>
            <a:r>
              <a:rPr lang="fr-FR" dirty="0" smtClean="0"/>
              <a:t>Score R2 : 0.248 </a:t>
            </a:r>
            <a:endParaRPr lang="fr-FR" dirty="0" smtClean="0"/>
          </a:p>
          <a:p>
            <a:r>
              <a:rPr lang="fr-FR" dirty="0" smtClean="0"/>
              <a:t>Meilleurs </a:t>
            </a:r>
            <a:r>
              <a:rPr lang="fr-FR" dirty="0" smtClean="0"/>
              <a:t>paramètres : {'</a:t>
            </a:r>
            <a:r>
              <a:rPr lang="fr-FR" dirty="0" smtClean="0"/>
              <a:t>regressor__alpha</a:t>
            </a:r>
            <a:r>
              <a:rPr lang="fr-FR" dirty="0" smtClean="0"/>
              <a:t>': 1.0, 'regressor__l1_ratio': 0.1, '</a:t>
            </a:r>
            <a:r>
              <a:rPr lang="fr-FR" dirty="0" smtClean="0"/>
              <a:t>regressor__max_iter</a:t>
            </a:r>
            <a:r>
              <a:rPr lang="fr-FR" dirty="0" smtClean="0"/>
              <a:t>': 100} </a:t>
            </a:r>
            <a:endParaRPr lang="fr-FR" dirty="0" smtClean="0"/>
          </a:p>
          <a:p>
            <a:r>
              <a:rPr lang="fr-FR" dirty="0" smtClean="0"/>
              <a:t>Temps </a:t>
            </a:r>
            <a:r>
              <a:rPr lang="fr-FR" dirty="0" smtClean="0"/>
              <a:t>moyen d'entrainement : 5.75s</a:t>
            </a:r>
            <a:endParaRPr lang="fr-FR" dirty="0"/>
          </a:p>
        </p:txBody>
      </p:sp>
      <p:sp>
        <p:nvSpPr>
          <p:cNvPr id="7" name="ZoneTexte 6"/>
          <p:cNvSpPr txBox="1"/>
          <p:nvPr/>
        </p:nvSpPr>
        <p:spPr>
          <a:xfrm>
            <a:off x="0" y="4005064"/>
            <a:ext cx="8892480" cy="2031325"/>
          </a:xfrm>
          <a:prstGeom prst="rect">
            <a:avLst/>
          </a:prstGeom>
          <a:noFill/>
        </p:spPr>
        <p:txBody>
          <a:bodyPr wrap="square" rtlCol="0">
            <a:spAutoFit/>
          </a:bodyPr>
          <a:lstStyle/>
          <a:p>
            <a:r>
              <a:rPr lang="fr-FR" dirty="0" smtClean="0"/>
              <a:t>                   Scores d’</a:t>
            </a:r>
            <a:r>
              <a:rPr lang="fr-FR" dirty="0" smtClean="0"/>
              <a:t>ElasticNet</a:t>
            </a:r>
            <a:r>
              <a:rPr lang="fr-FR" dirty="0" smtClean="0"/>
              <a:t> pour la variable </a:t>
            </a:r>
            <a:r>
              <a:rPr lang="fr-FR" dirty="0" smtClean="0"/>
              <a:t>SiteEnergyUse</a:t>
            </a:r>
            <a:r>
              <a:rPr lang="fr-FR" dirty="0" smtClean="0"/>
              <a:t>(</a:t>
            </a:r>
            <a:r>
              <a:rPr lang="fr-FR" dirty="0" smtClean="0"/>
              <a:t>Kbtu</a:t>
            </a:r>
            <a:r>
              <a:rPr lang="fr-FR" dirty="0" smtClean="0"/>
              <a:t>)</a:t>
            </a:r>
          </a:p>
          <a:p>
            <a:endParaRPr lang="fr-FR" dirty="0" smtClean="0"/>
          </a:p>
          <a:p>
            <a:r>
              <a:rPr lang="fr-FR" dirty="0" smtClean="0"/>
              <a:t>Meilleur score MAE : -1824501.952 </a:t>
            </a:r>
          </a:p>
          <a:p>
            <a:r>
              <a:rPr lang="fr-FR" dirty="0" smtClean="0"/>
              <a:t>Meilleur </a:t>
            </a:r>
            <a:r>
              <a:rPr lang="fr-FR" dirty="0" smtClean="0"/>
              <a:t>Score R2 : 0.464 </a:t>
            </a:r>
            <a:endParaRPr lang="fr-FR" dirty="0" smtClean="0"/>
          </a:p>
          <a:p>
            <a:r>
              <a:rPr lang="fr-FR" dirty="0" smtClean="0"/>
              <a:t>Meilleurs </a:t>
            </a:r>
            <a:r>
              <a:rPr lang="fr-FR" dirty="0" smtClean="0"/>
              <a:t>paramètres : {'</a:t>
            </a:r>
            <a:r>
              <a:rPr lang="fr-FR" dirty="0" smtClean="0"/>
              <a:t>regressor__alpha</a:t>
            </a:r>
            <a:r>
              <a:rPr lang="fr-FR" dirty="0" smtClean="0"/>
              <a:t>': 1.0, 'regressor__l1_ratio': 0.2, '</a:t>
            </a:r>
            <a:r>
              <a:rPr lang="fr-FR" dirty="0" smtClean="0"/>
              <a:t>regressor__max_iter</a:t>
            </a:r>
            <a:r>
              <a:rPr lang="fr-FR" dirty="0" smtClean="0"/>
              <a:t>': 10} </a:t>
            </a:r>
            <a:endParaRPr lang="fr-FR" dirty="0" smtClean="0"/>
          </a:p>
          <a:p>
            <a:r>
              <a:rPr lang="fr-FR" dirty="0" smtClean="0"/>
              <a:t>Temps </a:t>
            </a:r>
            <a:r>
              <a:rPr lang="fr-FR" dirty="0" smtClean="0"/>
              <a:t>moyen d'entrainement : 6.57s</a:t>
            </a:r>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24</a:t>
            </a:fld>
            <a:endParaRPr lang="fr-FR" dirty="0"/>
          </a:p>
        </p:txBody>
      </p:sp>
      <p:sp>
        <p:nvSpPr>
          <p:cNvPr id="4" name="ZoneTexte 3"/>
          <p:cNvSpPr txBox="1"/>
          <p:nvPr/>
        </p:nvSpPr>
        <p:spPr>
          <a:xfrm>
            <a:off x="395536" y="620688"/>
            <a:ext cx="8640960" cy="2031325"/>
          </a:xfrm>
          <a:prstGeom prst="rect">
            <a:avLst/>
          </a:prstGeom>
          <a:noFill/>
        </p:spPr>
        <p:txBody>
          <a:bodyPr wrap="square" rtlCol="0">
            <a:spAutoFit/>
          </a:bodyPr>
          <a:lstStyle/>
          <a:p>
            <a:r>
              <a:rPr lang="fr-FR" dirty="0" smtClean="0"/>
              <a:t>               Scores de SVR  pour la variable </a:t>
            </a:r>
            <a:r>
              <a:rPr lang="fr-FR" dirty="0" smtClean="0"/>
              <a:t>TotalGHGEmissions</a:t>
            </a:r>
            <a:endParaRPr lang="fr-FR" dirty="0" smtClean="0"/>
          </a:p>
          <a:p>
            <a:endParaRPr lang="fr-FR" dirty="0" smtClean="0"/>
          </a:p>
          <a:p>
            <a:r>
              <a:rPr lang="fr-FR" dirty="0" smtClean="0"/>
              <a:t>Meilleur score MAE : -48.281 </a:t>
            </a:r>
          </a:p>
          <a:p>
            <a:r>
              <a:rPr lang="fr-FR" dirty="0" smtClean="0"/>
              <a:t>Meilleur </a:t>
            </a:r>
            <a:r>
              <a:rPr lang="fr-FR" dirty="0" smtClean="0"/>
              <a:t>Score R2 : 0.295 </a:t>
            </a:r>
            <a:endParaRPr lang="fr-FR" dirty="0" smtClean="0"/>
          </a:p>
          <a:p>
            <a:r>
              <a:rPr lang="fr-FR" dirty="0" smtClean="0"/>
              <a:t>Meilleurs </a:t>
            </a:r>
            <a:r>
              <a:rPr lang="fr-FR" dirty="0" smtClean="0"/>
              <a:t>paramètres : {'</a:t>
            </a:r>
            <a:r>
              <a:rPr lang="fr-FR" dirty="0" smtClean="0"/>
              <a:t>regressor__C</a:t>
            </a:r>
            <a:r>
              <a:rPr lang="fr-FR" dirty="0" smtClean="0"/>
              <a:t>': 0.001, '</a:t>
            </a:r>
            <a:r>
              <a:rPr lang="fr-FR" dirty="0" smtClean="0"/>
              <a:t>regressor__epsilon</a:t>
            </a:r>
            <a:r>
              <a:rPr lang="fr-FR" dirty="0" smtClean="0"/>
              <a:t>': 0, '</a:t>
            </a:r>
            <a:r>
              <a:rPr lang="fr-FR" dirty="0" smtClean="0"/>
              <a:t>regressor__loss</a:t>
            </a:r>
            <a:r>
              <a:rPr lang="fr-FR" dirty="0" smtClean="0"/>
              <a:t>': '</a:t>
            </a:r>
            <a:r>
              <a:rPr lang="fr-FR" dirty="0" smtClean="0"/>
              <a:t>epsilon_insensitive</a:t>
            </a:r>
            <a:r>
              <a:rPr lang="fr-FR" dirty="0" smtClean="0"/>
              <a:t>', '</a:t>
            </a:r>
            <a:r>
              <a:rPr lang="fr-FR" dirty="0" smtClean="0"/>
              <a:t>regressor__max_iter</a:t>
            </a:r>
            <a:r>
              <a:rPr lang="fr-FR" dirty="0" smtClean="0"/>
              <a:t>': 1000} </a:t>
            </a:r>
            <a:endParaRPr lang="fr-FR" dirty="0" smtClean="0"/>
          </a:p>
          <a:p>
            <a:r>
              <a:rPr lang="fr-FR" dirty="0" smtClean="0"/>
              <a:t>Temps </a:t>
            </a:r>
            <a:r>
              <a:rPr lang="fr-FR" dirty="0" smtClean="0"/>
              <a:t>moyen d'entrainement : 40.22s</a:t>
            </a:r>
            <a:endParaRPr lang="fr-FR" dirty="0"/>
          </a:p>
        </p:txBody>
      </p:sp>
      <p:sp>
        <p:nvSpPr>
          <p:cNvPr id="5" name="ZoneTexte 4"/>
          <p:cNvSpPr txBox="1"/>
          <p:nvPr/>
        </p:nvSpPr>
        <p:spPr>
          <a:xfrm>
            <a:off x="323528" y="3356992"/>
            <a:ext cx="8640960" cy="2031325"/>
          </a:xfrm>
          <a:prstGeom prst="rect">
            <a:avLst/>
          </a:prstGeom>
          <a:noFill/>
        </p:spPr>
        <p:txBody>
          <a:bodyPr wrap="square" rtlCol="0">
            <a:spAutoFit/>
          </a:bodyPr>
          <a:lstStyle/>
          <a:p>
            <a:r>
              <a:rPr lang="fr-FR" dirty="0" smtClean="0"/>
              <a:t>           Scores de SVR pour la variable  </a:t>
            </a:r>
            <a:r>
              <a:rPr lang="fr-FR" dirty="0" smtClean="0"/>
              <a:t>SiteEnergyUse</a:t>
            </a:r>
            <a:r>
              <a:rPr lang="fr-FR" dirty="0" smtClean="0"/>
              <a:t>(</a:t>
            </a:r>
            <a:r>
              <a:rPr lang="fr-FR" dirty="0" smtClean="0"/>
              <a:t>Kbtu</a:t>
            </a:r>
            <a:r>
              <a:rPr lang="fr-FR" dirty="0" smtClean="0"/>
              <a:t>)</a:t>
            </a:r>
          </a:p>
          <a:p>
            <a:endParaRPr lang="fr-FR" dirty="0" smtClean="0"/>
          </a:p>
          <a:p>
            <a:r>
              <a:rPr lang="fr-FR" dirty="0" smtClean="0"/>
              <a:t>Meilleur score MAE : -</a:t>
            </a:r>
            <a:r>
              <a:rPr lang="fr-FR" dirty="0" smtClean="0"/>
              <a:t>3922398.047 </a:t>
            </a:r>
          </a:p>
          <a:p>
            <a:r>
              <a:rPr lang="fr-FR" dirty="0" smtClean="0"/>
              <a:t> </a:t>
            </a:r>
            <a:r>
              <a:rPr lang="fr-FR" dirty="0" smtClean="0"/>
              <a:t>Meilleur Score R2 : -0.884 </a:t>
            </a:r>
            <a:endParaRPr lang="fr-FR" dirty="0" smtClean="0"/>
          </a:p>
          <a:p>
            <a:r>
              <a:rPr lang="fr-FR" dirty="0" smtClean="0"/>
              <a:t>Meilleurs </a:t>
            </a:r>
            <a:r>
              <a:rPr lang="fr-FR" dirty="0" smtClean="0"/>
              <a:t>paramètres : {'</a:t>
            </a:r>
            <a:r>
              <a:rPr lang="fr-FR" dirty="0" smtClean="0"/>
              <a:t>regressor__C</a:t>
            </a:r>
            <a:r>
              <a:rPr lang="fr-FR" dirty="0" smtClean="0"/>
              <a:t>': 0.0001, '</a:t>
            </a:r>
            <a:r>
              <a:rPr lang="fr-FR" dirty="0" smtClean="0"/>
              <a:t>regressor__epsilon</a:t>
            </a:r>
            <a:r>
              <a:rPr lang="fr-FR" dirty="0" smtClean="0"/>
              <a:t>': 0, '</a:t>
            </a:r>
            <a:r>
              <a:rPr lang="fr-FR" dirty="0" smtClean="0"/>
              <a:t>regressor__loss</a:t>
            </a:r>
            <a:r>
              <a:rPr lang="fr-FR" dirty="0" smtClean="0"/>
              <a:t>': '</a:t>
            </a:r>
            <a:r>
              <a:rPr lang="fr-FR" dirty="0" smtClean="0"/>
              <a:t>epsilon_insensitive</a:t>
            </a:r>
            <a:r>
              <a:rPr lang="fr-FR" dirty="0" smtClean="0"/>
              <a:t>', '</a:t>
            </a:r>
            <a:r>
              <a:rPr lang="fr-FR" dirty="0" smtClean="0"/>
              <a:t>regressor__max_iter</a:t>
            </a:r>
            <a:r>
              <a:rPr lang="fr-FR" dirty="0" smtClean="0"/>
              <a:t>': 10} </a:t>
            </a:r>
            <a:endParaRPr lang="fr-FR" dirty="0" smtClean="0"/>
          </a:p>
          <a:p>
            <a:r>
              <a:rPr lang="fr-FR" dirty="0" smtClean="0"/>
              <a:t>Temps </a:t>
            </a:r>
            <a:r>
              <a:rPr lang="fr-FR" dirty="0" smtClean="0"/>
              <a:t>moyen d'entrainement : 37.46s</a:t>
            </a:r>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25</a:t>
            </a:fld>
            <a:endParaRPr lang="fr-FR" dirty="0"/>
          </a:p>
        </p:txBody>
      </p:sp>
      <p:graphicFrame>
        <p:nvGraphicFramePr>
          <p:cNvPr id="4" name="Diagramme 3"/>
          <p:cNvGraphicFramePr/>
          <p:nvPr/>
        </p:nvGraphicFramePr>
        <p:xfrm>
          <a:off x="0" y="0"/>
          <a:ext cx="9144000" cy="1340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0" y="1412776"/>
            <a:ext cx="8964488" cy="2585323"/>
          </a:xfrm>
          <a:prstGeom prst="rect">
            <a:avLst/>
          </a:prstGeom>
          <a:noFill/>
        </p:spPr>
        <p:txBody>
          <a:bodyPr wrap="square" rtlCol="0">
            <a:spAutoFit/>
          </a:bodyPr>
          <a:lstStyle/>
          <a:p>
            <a:r>
              <a:rPr lang="fr-FR" dirty="0" smtClean="0"/>
              <a:t>      Scores de RandomForestRegressor pour la variable </a:t>
            </a:r>
            <a:r>
              <a:rPr lang="fr-FR" dirty="0" smtClean="0"/>
              <a:t>TotalGHGEmissions</a:t>
            </a:r>
            <a:endParaRPr lang="fr-FR" dirty="0" smtClean="0"/>
          </a:p>
          <a:p>
            <a:endParaRPr lang="fr-FR" dirty="0" smtClean="0"/>
          </a:p>
          <a:p>
            <a:r>
              <a:rPr lang="fr-FR" dirty="0" smtClean="0"/>
              <a:t>Meilleur </a:t>
            </a:r>
            <a:r>
              <a:rPr lang="fr-FR" dirty="0" smtClean="0"/>
              <a:t>score MAE : -45.234 </a:t>
            </a:r>
            <a:endParaRPr lang="fr-FR" dirty="0" smtClean="0"/>
          </a:p>
          <a:p>
            <a:r>
              <a:rPr lang="fr-FR" dirty="0" smtClean="0"/>
              <a:t>Meilleur </a:t>
            </a:r>
            <a:r>
              <a:rPr lang="fr-FR" dirty="0" smtClean="0"/>
              <a:t>Score R2 : </a:t>
            </a:r>
            <a:r>
              <a:rPr lang="fr-FR" dirty="0" smtClean="0"/>
              <a:t>0.369</a:t>
            </a:r>
          </a:p>
          <a:p>
            <a:r>
              <a:rPr lang="fr-FR" dirty="0" smtClean="0"/>
              <a:t> </a:t>
            </a:r>
            <a:r>
              <a:rPr lang="fr-FR" dirty="0" smtClean="0"/>
              <a:t>Meilleurs paramètres : {'</a:t>
            </a:r>
            <a:r>
              <a:rPr lang="fr-FR" dirty="0" smtClean="0"/>
              <a:t>regressor__bootstrap</a:t>
            </a:r>
            <a:r>
              <a:rPr lang="fr-FR" dirty="0" smtClean="0"/>
              <a:t>': </a:t>
            </a:r>
            <a:r>
              <a:rPr lang="fr-FR" dirty="0" smtClean="0"/>
              <a:t>True</a:t>
            </a:r>
            <a:r>
              <a:rPr lang="fr-FR" dirty="0" smtClean="0"/>
              <a:t>, '</a:t>
            </a:r>
            <a:r>
              <a:rPr lang="fr-FR" dirty="0" smtClean="0"/>
              <a:t>regressor__max_depth</a:t>
            </a:r>
            <a:r>
              <a:rPr lang="fr-FR" dirty="0" smtClean="0"/>
              <a:t>': 25, '</a:t>
            </a:r>
            <a:r>
              <a:rPr lang="fr-FR" dirty="0" smtClean="0"/>
              <a:t>regressor__max_features</a:t>
            </a:r>
            <a:r>
              <a:rPr lang="fr-FR" dirty="0" smtClean="0"/>
              <a:t>': 'log2', '</a:t>
            </a:r>
            <a:r>
              <a:rPr lang="fr-FR" dirty="0" smtClean="0"/>
              <a:t>regressor__min_samples_leaf</a:t>
            </a:r>
            <a:r>
              <a:rPr lang="fr-FR" dirty="0" smtClean="0"/>
              <a:t>': 2, '</a:t>
            </a:r>
            <a:r>
              <a:rPr lang="fr-FR" dirty="0" smtClean="0"/>
              <a:t>regressor__min_samples_split</a:t>
            </a:r>
            <a:r>
              <a:rPr lang="fr-FR" dirty="0" smtClean="0"/>
              <a:t>': 2} </a:t>
            </a:r>
            <a:endParaRPr lang="fr-FR" dirty="0" smtClean="0"/>
          </a:p>
          <a:p>
            <a:r>
              <a:rPr lang="fr-FR" dirty="0" smtClean="0"/>
              <a:t>Temps </a:t>
            </a:r>
            <a:r>
              <a:rPr lang="fr-FR" dirty="0" smtClean="0"/>
              <a:t>moyen d'entrainement : 451.65s</a:t>
            </a:r>
          </a:p>
          <a:p>
            <a:endParaRPr lang="fr-FR" dirty="0"/>
          </a:p>
        </p:txBody>
      </p:sp>
      <p:sp>
        <p:nvSpPr>
          <p:cNvPr id="6" name="ZoneTexte 5"/>
          <p:cNvSpPr txBox="1"/>
          <p:nvPr/>
        </p:nvSpPr>
        <p:spPr>
          <a:xfrm>
            <a:off x="107504" y="4077072"/>
            <a:ext cx="8784976" cy="2585323"/>
          </a:xfrm>
          <a:prstGeom prst="rect">
            <a:avLst/>
          </a:prstGeom>
          <a:noFill/>
        </p:spPr>
        <p:txBody>
          <a:bodyPr wrap="square" rtlCol="0">
            <a:spAutoFit/>
          </a:bodyPr>
          <a:lstStyle/>
          <a:p>
            <a:r>
              <a:rPr lang="fr-FR" dirty="0" smtClean="0"/>
              <a:t>      Scores de RandomForestRegressor pour la variable </a:t>
            </a:r>
            <a:r>
              <a:rPr lang="fr-FR" dirty="0" smtClean="0"/>
              <a:t>SiteEnergyUse</a:t>
            </a:r>
            <a:r>
              <a:rPr lang="fr-FR" dirty="0" smtClean="0"/>
              <a:t>(</a:t>
            </a:r>
            <a:r>
              <a:rPr lang="fr-FR" dirty="0" smtClean="0"/>
              <a:t>Kbtu</a:t>
            </a:r>
            <a:r>
              <a:rPr lang="fr-FR" dirty="0" smtClean="0"/>
              <a:t>)</a:t>
            </a:r>
          </a:p>
          <a:p>
            <a:endParaRPr lang="fr-FR" dirty="0" smtClean="0"/>
          </a:p>
          <a:p>
            <a:r>
              <a:rPr lang="fr-FR" dirty="0" smtClean="0"/>
              <a:t>Meilleur score MAE : -1484467.27 </a:t>
            </a:r>
            <a:r>
              <a:rPr lang="fr-FR" dirty="0" smtClean="0"/>
              <a:t> </a:t>
            </a:r>
          </a:p>
          <a:p>
            <a:r>
              <a:rPr lang="fr-FR" dirty="0" smtClean="0"/>
              <a:t>Meilleur </a:t>
            </a:r>
            <a:r>
              <a:rPr lang="fr-FR" dirty="0" smtClean="0"/>
              <a:t>Score R2 : 0.642 </a:t>
            </a:r>
            <a:endParaRPr lang="fr-FR" dirty="0" smtClean="0"/>
          </a:p>
          <a:p>
            <a:r>
              <a:rPr lang="fr-FR" dirty="0" smtClean="0"/>
              <a:t>Meilleurs </a:t>
            </a:r>
            <a:r>
              <a:rPr lang="fr-FR" dirty="0" smtClean="0"/>
              <a:t>paramètres : {'</a:t>
            </a:r>
            <a:r>
              <a:rPr lang="fr-FR" dirty="0" smtClean="0"/>
              <a:t>regressor__bootstrap</a:t>
            </a:r>
            <a:r>
              <a:rPr lang="fr-FR" dirty="0" smtClean="0"/>
              <a:t>': </a:t>
            </a:r>
            <a:r>
              <a:rPr lang="fr-FR" dirty="0" smtClean="0"/>
              <a:t>True</a:t>
            </a:r>
            <a:r>
              <a:rPr lang="fr-FR" dirty="0" smtClean="0"/>
              <a:t>, '</a:t>
            </a:r>
            <a:r>
              <a:rPr lang="fr-FR" dirty="0" smtClean="0"/>
              <a:t>regressor__max_depth</a:t>
            </a:r>
            <a:r>
              <a:rPr lang="fr-FR" dirty="0" smtClean="0"/>
              <a:t>': 50, '</a:t>
            </a:r>
            <a:r>
              <a:rPr lang="fr-FR" dirty="0" smtClean="0"/>
              <a:t>regressor__max_features</a:t>
            </a:r>
            <a:r>
              <a:rPr lang="fr-FR" dirty="0" smtClean="0"/>
              <a:t>': '</a:t>
            </a:r>
            <a:r>
              <a:rPr lang="fr-FR" dirty="0" smtClean="0"/>
              <a:t>sqrt</a:t>
            </a:r>
            <a:r>
              <a:rPr lang="fr-FR" dirty="0" smtClean="0"/>
              <a:t>', '</a:t>
            </a:r>
            <a:r>
              <a:rPr lang="fr-FR" dirty="0" smtClean="0"/>
              <a:t>regressor__min_samples_leaf</a:t>
            </a:r>
            <a:r>
              <a:rPr lang="fr-FR" dirty="0" smtClean="0"/>
              <a:t>': 1, '</a:t>
            </a:r>
            <a:r>
              <a:rPr lang="fr-FR" dirty="0" smtClean="0"/>
              <a:t>regressor__min_samples_split</a:t>
            </a:r>
            <a:r>
              <a:rPr lang="fr-FR" dirty="0" smtClean="0"/>
              <a:t>': 5} </a:t>
            </a:r>
            <a:endParaRPr lang="fr-FR" dirty="0" smtClean="0"/>
          </a:p>
          <a:p>
            <a:r>
              <a:rPr lang="fr-FR" dirty="0" smtClean="0"/>
              <a:t>Temps </a:t>
            </a:r>
            <a:r>
              <a:rPr lang="fr-FR" dirty="0" smtClean="0"/>
              <a:t>moyen d'entrainement : 448.85s</a:t>
            </a:r>
          </a:p>
          <a:p>
            <a:endParaRPr lang="fr-F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26</a:t>
            </a:fld>
            <a:endParaRPr lang="fr-FR" dirty="0"/>
          </a:p>
        </p:txBody>
      </p:sp>
      <p:sp>
        <p:nvSpPr>
          <p:cNvPr id="4" name="ZoneTexte 3"/>
          <p:cNvSpPr txBox="1"/>
          <p:nvPr/>
        </p:nvSpPr>
        <p:spPr>
          <a:xfrm>
            <a:off x="467544" y="332656"/>
            <a:ext cx="8388424" cy="2308324"/>
          </a:xfrm>
          <a:prstGeom prst="rect">
            <a:avLst/>
          </a:prstGeom>
          <a:noFill/>
        </p:spPr>
        <p:txBody>
          <a:bodyPr wrap="square" rtlCol="0">
            <a:spAutoFit/>
          </a:bodyPr>
          <a:lstStyle/>
          <a:p>
            <a:r>
              <a:rPr lang="fr-FR" dirty="0" smtClean="0"/>
              <a:t>          Scores de XGBoost pour la variable </a:t>
            </a:r>
            <a:r>
              <a:rPr lang="fr-FR" dirty="0" smtClean="0"/>
              <a:t>TotalGHGEmissions</a:t>
            </a:r>
            <a:endParaRPr lang="fr-FR" dirty="0" smtClean="0"/>
          </a:p>
          <a:p>
            <a:endParaRPr lang="fr-FR" dirty="0" smtClean="0"/>
          </a:p>
          <a:p>
            <a:r>
              <a:rPr lang="fr-FR" dirty="0" smtClean="0"/>
              <a:t>Meilleur </a:t>
            </a:r>
            <a:r>
              <a:rPr lang="fr-FR" dirty="0" smtClean="0"/>
              <a:t>score MAE : -45.18 </a:t>
            </a:r>
            <a:endParaRPr lang="fr-FR" dirty="0" smtClean="0"/>
          </a:p>
          <a:p>
            <a:r>
              <a:rPr lang="fr-FR" dirty="0" smtClean="0"/>
              <a:t>Meilleur </a:t>
            </a:r>
            <a:r>
              <a:rPr lang="fr-FR" dirty="0" smtClean="0"/>
              <a:t>Score R2 : </a:t>
            </a:r>
            <a:r>
              <a:rPr lang="fr-FR" dirty="0" smtClean="0"/>
              <a:t>0.393</a:t>
            </a:r>
          </a:p>
          <a:p>
            <a:r>
              <a:rPr lang="fr-FR" dirty="0" smtClean="0"/>
              <a:t> </a:t>
            </a:r>
            <a:r>
              <a:rPr lang="fr-FR" dirty="0" smtClean="0"/>
              <a:t>Meilleurs paramètres : {'</a:t>
            </a:r>
            <a:r>
              <a:rPr lang="fr-FR" dirty="0" smtClean="0"/>
              <a:t>regressor__n_estimators</a:t>
            </a:r>
            <a:r>
              <a:rPr lang="fr-FR" dirty="0" smtClean="0"/>
              <a:t>': 100, '</a:t>
            </a:r>
            <a:r>
              <a:rPr lang="fr-FR" dirty="0" smtClean="0"/>
              <a:t>regressor__min_child_weight</a:t>
            </a:r>
            <a:r>
              <a:rPr lang="fr-FR" dirty="0" smtClean="0"/>
              <a:t>': 2, '</a:t>
            </a:r>
            <a:r>
              <a:rPr lang="fr-FR" dirty="0" smtClean="0"/>
              <a:t>regressor__max_depth</a:t>
            </a:r>
            <a:r>
              <a:rPr lang="fr-FR" dirty="0" smtClean="0"/>
              <a:t>': 3, '</a:t>
            </a:r>
            <a:r>
              <a:rPr lang="fr-FR" dirty="0" smtClean="0"/>
              <a:t>regressor__learning_rate</a:t>
            </a:r>
            <a:r>
              <a:rPr lang="fr-FR" dirty="0" smtClean="0"/>
              <a:t>': 0.1, '</a:t>
            </a:r>
            <a:r>
              <a:rPr lang="fr-FR" dirty="0" smtClean="0"/>
              <a:t>regressor__gamma</a:t>
            </a:r>
            <a:r>
              <a:rPr lang="fr-FR" dirty="0" smtClean="0"/>
              <a:t>': 0.1} </a:t>
            </a:r>
            <a:endParaRPr lang="fr-FR" dirty="0" smtClean="0"/>
          </a:p>
          <a:p>
            <a:r>
              <a:rPr lang="fr-FR" dirty="0" smtClean="0"/>
              <a:t>Temps </a:t>
            </a:r>
            <a:r>
              <a:rPr lang="fr-FR" dirty="0" smtClean="0"/>
              <a:t>moyen d'entrainement : 1532.79s</a:t>
            </a:r>
            <a:endParaRPr lang="fr-FR" dirty="0"/>
          </a:p>
        </p:txBody>
      </p:sp>
      <p:sp>
        <p:nvSpPr>
          <p:cNvPr id="5" name="ZoneTexte 4"/>
          <p:cNvSpPr txBox="1"/>
          <p:nvPr/>
        </p:nvSpPr>
        <p:spPr>
          <a:xfrm>
            <a:off x="431032" y="3284984"/>
            <a:ext cx="8712968" cy="2308324"/>
          </a:xfrm>
          <a:prstGeom prst="rect">
            <a:avLst/>
          </a:prstGeom>
          <a:noFill/>
        </p:spPr>
        <p:txBody>
          <a:bodyPr wrap="square" rtlCol="0">
            <a:spAutoFit/>
          </a:bodyPr>
          <a:lstStyle/>
          <a:p>
            <a:r>
              <a:rPr lang="fr-FR" dirty="0" smtClean="0"/>
              <a:t> </a:t>
            </a:r>
            <a:r>
              <a:rPr lang="fr-FR" dirty="0" smtClean="0"/>
              <a:t>          Scores de XGBoost pour la variable </a:t>
            </a:r>
            <a:r>
              <a:rPr lang="fr-FR" dirty="0" smtClean="0"/>
              <a:t>SiteEnergyUse</a:t>
            </a:r>
            <a:r>
              <a:rPr lang="fr-FR" dirty="0" smtClean="0"/>
              <a:t>(</a:t>
            </a:r>
            <a:r>
              <a:rPr lang="fr-FR" dirty="0" smtClean="0"/>
              <a:t>Kbtu</a:t>
            </a:r>
            <a:r>
              <a:rPr lang="fr-FR" dirty="0" smtClean="0"/>
              <a:t>)</a:t>
            </a:r>
          </a:p>
          <a:p>
            <a:endParaRPr lang="fr-FR" dirty="0" smtClean="0"/>
          </a:p>
          <a:p>
            <a:r>
              <a:rPr lang="fr-FR" dirty="0" smtClean="0"/>
              <a:t>Meilleur score MAE : -1425508.519 </a:t>
            </a:r>
            <a:endParaRPr lang="fr-FR" dirty="0" smtClean="0"/>
          </a:p>
          <a:p>
            <a:r>
              <a:rPr lang="fr-FR" dirty="0" smtClean="0"/>
              <a:t>Meilleur </a:t>
            </a:r>
            <a:r>
              <a:rPr lang="fr-FR" dirty="0" smtClean="0"/>
              <a:t>Score R2 : 0.679 </a:t>
            </a:r>
            <a:endParaRPr lang="fr-FR" dirty="0" smtClean="0"/>
          </a:p>
          <a:p>
            <a:r>
              <a:rPr lang="fr-FR" dirty="0" smtClean="0"/>
              <a:t>Meilleurs </a:t>
            </a:r>
            <a:r>
              <a:rPr lang="fr-FR" dirty="0" smtClean="0"/>
              <a:t>paramètres : {'</a:t>
            </a:r>
            <a:r>
              <a:rPr lang="fr-FR" dirty="0" smtClean="0"/>
              <a:t>regressor__n_estimators</a:t>
            </a:r>
            <a:r>
              <a:rPr lang="fr-FR" dirty="0" smtClean="0"/>
              <a:t>': 150, '</a:t>
            </a:r>
            <a:r>
              <a:rPr lang="fr-FR" dirty="0" smtClean="0"/>
              <a:t>regressor__min_child_weight</a:t>
            </a:r>
            <a:r>
              <a:rPr lang="fr-FR" dirty="0" smtClean="0"/>
              <a:t>': 9, '</a:t>
            </a:r>
            <a:r>
              <a:rPr lang="fr-FR" dirty="0" smtClean="0"/>
              <a:t>regressor__max_depth</a:t>
            </a:r>
            <a:r>
              <a:rPr lang="fr-FR" dirty="0" smtClean="0"/>
              <a:t>': 6, '</a:t>
            </a:r>
            <a:r>
              <a:rPr lang="fr-FR" dirty="0" smtClean="0"/>
              <a:t>regressor__learning_rate</a:t>
            </a:r>
            <a:r>
              <a:rPr lang="fr-FR" dirty="0" smtClean="0"/>
              <a:t>': 0.1, '</a:t>
            </a:r>
            <a:r>
              <a:rPr lang="fr-FR" dirty="0" smtClean="0"/>
              <a:t>regressor__gamma</a:t>
            </a:r>
            <a:r>
              <a:rPr lang="fr-FR" dirty="0" smtClean="0"/>
              <a:t>': 0.25} </a:t>
            </a:r>
            <a:endParaRPr lang="fr-FR" dirty="0" smtClean="0"/>
          </a:p>
          <a:p>
            <a:r>
              <a:rPr lang="fr-FR" dirty="0" smtClean="0"/>
              <a:t>Temps </a:t>
            </a:r>
            <a:r>
              <a:rPr lang="fr-FR" dirty="0" smtClean="0"/>
              <a:t>moyen d'entrainement : 642.21s</a:t>
            </a:r>
            <a:endParaRPr lang="fr-F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27</a:t>
            </a:fld>
            <a:endParaRPr lang="fr-FR" dirty="0"/>
          </a:p>
        </p:txBody>
      </p:sp>
      <p:graphicFrame>
        <p:nvGraphicFramePr>
          <p:cNvPr id="4" name="Diagramme 3"/>
          <p:cNvGraphicFramePr/>
          <p:nvPr/>
        </p:nvGraphicFramePr>
        <p:xfrm>
          <a:off x="0" y="0"/>
          <a:ext cx="9144000" cy="123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0" y="2492896"/>
            <a:ext cx="9144000" cy="3816429"/>
          </a:xfrm>
          <a:prstGeom prst="rect">
            <a:avLst/>
          </a:prstGeom>
          <a:noFill/>
        </p:spPr>
        <p:txBody>
          <a:bodyPr wrap="square" rtlCol="0">
            <a:spAutoFit/>
          </a:bodyPr>
          <a:lstStyle/>
          <a:p>
            <a:r>
              <a:rPr lang="fr-FR" dirty="0" smtClean="0"/>
              <a:t/>
            </a:r>
            <a:br>
              <a:rPr lang="fr-FR" dirty="0" smtClean="0"/>
            </a:br>
            <a:r>
              <a:rPr lang="fr-FR" sz="1400" dirty="0" smtClean="0"/>
              <a:t>mean_fit_time</a:t>
            </a:r>
            <a:r>
              <a:rPr lang="fr-FR" sz="1400" dirty="0" smtClean="0"/>
              <a:t>   </a:t>
            </a:r>
            <a:r>
              <a:rPr lang="fr-FR" sz="1400" dirty="0" smtClean="0"/>
              <a:t>mean_score_time</a:t>
            </a:r>
            <a:r>
              <a:rPr lang="fr-FR" sz="1400" dirty="0" smtClean="0"/>
              <a:t>   </a:t>
            </a:r>
            <a:r>
              <a:rPr lang="fr-FR" sz="1400" dirty="0" smtClean="0"/>
              <a:t>mean_test_neg_mean_absolute_error</a:t>
            </a:r>
            <a:r>
              <a:rPr lang="fr-FR" sz="1400" dirty="0" smtClean="0"/>
              <a:t>    </a:t>
            </a:r>
            <a:r>
              <a:rPr lang="fr-FR" sz="1400" dirty="0" smtClean="0"/>
              <a:t>mean_train_neg_mean_absolute_error</a:t>
            </a:r>
            <a:endParaRPr lang="fr-FR" sz="1400" dirty="0" smtClean="0"/>
          </a:p>
          <a:p>
            <a:endParaRPr lang="fr-FR" sz="1400" dirty="0" smtClean="0"/>
          </a:p>
          <a:p>
            <a:r>
              <a:rPr lang="fr-FR" sz="1400" dirty="0" smtClean="0"/>
              <a:t>RandomForest</a:t>
            </a:r>
            <a:endParaRPr lang="fr-FR" sz="1400" dirty="0" smtClean="0"/>
          </a:p>
          <a:p>
            <a:r>
              <a:rPr lang="fr-FR" sz="1400" dirty="0" smtClean="0"/>
              <a:t>0.361611              0.015098                     -46.645586                                                  -32.970753</a:t>
            </a:r>
          </a:p>
          <a:p>
            <a:endParaRPr lang="fr-FR" sz="1400" dirty="0" smtClean="0"/>
          </a:p>
          <a:p>
            <a:r>
              <a:rPr lang="fr-FR" sz="1400" dirty="0" smtClean="0"/>
              <a:t>XGBoost</a:t>
            </a:r>
          </a:p>
          <a:p>
            <a:r>
              <a:rPr lang="fr-FR" sz="1400" dirty="0" smtClean="0"/>
              <a:t>1.227214               0.080061                    -59.232607                                                  -45.503074</a:t>
            </a:r>
          </a:p>
          <a:p>
            <a:endParaRPr lang="fr-FR" sz="1400" dirty="0" smtClean="0"/>
          </a:p>
          <a:p>
            <a:r>
              <a:rPr lang="fr-FR" sz="1400" dirty="0" smtClean="0"/>
              <a:t>LinearSVR</a:t>
            </a:r>
            <a:endParaRPr lang="fr-FR" sz="1400" dirty="0" smtClean="0"/>
          </a:p>
          <a:p>
            <a:r>
              <a:rPr lang="fr-FR" sz="1400" dirty="0" smtClean="0"/>
              <a:t>0.032201              0.001754                     -124.949049                                                -120.138293</a:t>
            </a:r>
          </a:p>
          <a:p>
            <a:endParaRPr lang="fr-FR" sz="1400" dirty="0" smtClean="0"/>
          </a:p>
          <a:p>
            <a:r>
              <a:rPr lang="fr-FR" sz="1400" dirty="0" smtClean="0"/>
              <a:t>ElasticNet</a:t>
            </a:r>
            <a:r>
              <a:rPr lang="fr-FR" sz="1400" dirty="0" smtClean="0"/>
              <a:t> </a:t>
            </a:r>
          </a:p>
          <a:p>
            <a:r>
              <a:rPr lang="fr-FR" sz="1400" dirty="0" smtClean="0"/>
              <a:t>0.004602              0.001618                    -52.157895                                                    -49.516943</a:t>
            </a:r>
          </a:p>
          <a:p>
            <a:endParaRPr lang="fr-FR" sz="1400" dirty="0" smtClean="0"/>
          </a:p>
          <a:p>
            <a:r>
              <a:rPr lang="fr-FR" sz="1400" dirty="0" smtClean="0"/>
              <a:t>LinearRegression</a:t>
            </a:r>
            <a:endParaRPr lang="fr-FR" sz="1400" dirty="0" smtClean="0"/>
          </a:p>
          <a:p>
            <a:r>
              <a:rPr lang="fr-FR" sz="1400" dirty="0" smtClean="0"/>
              <a:t>0.015794              0.001254                    -56.646998                                                    -49.670223</a:t>
            </a:r>
            <a:endParaRPr lang="fr-FR" sz="1400" dirty="0"/>
          </a:p>
        </p:txBody>
      </p:sp>
      <p:sp>
        <p:nvSpPr>
          <p:cNvPr id="6" name="ZoneTexte 5"/>
          <p:cNvSpPr txBox="1"/>
          <p:nvPr/>
        </p:nvSpPr>
        <p:spPr>
          <a:xfrm>
            <a:off x="467544" y="1268760"/>
            <a:ext cx="7992888" cy="923330"/>
          </a:xfrm>
          <a:prstGeom prst="rect">
            <a:avLst/>
          </a:prstGeom>
          <a:noFill/>
        </p:spPr>
        <p:txBody>
          <a:bodyPr wrap="square" rtlCol="0">
            <a:spAutoFit/>
          </a:bodyPr>
          <a:lstStyle/>
          <a:p>
            <a:endParaRPr lang="fr-FR" dirty="0" smtClean="0"/>
          </a:p>
          <a:p>
            <a:r>
              <a:rPr lang="fr-FR" dirty="0" smtClean="0"/>
              <a:t> </a:t>
            </a:r>
            <a:r>
              <a:rPr lang="fr-FR" dirty="0" smtClean="0"/>
              <a:t>               Modèle </a:t>
            </a:r>
            <a:r>
              <a:rPr lang="fr-FR" dirty="0" smtClean="0"/>
              <a:t>de prédiction des émissions de CO2</a:t>
            </a:r>
          </a:p>
          <a:p>
            <a:endParaRPr lang="fr-F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28</a:t>
            </a:fld>
            <a:endParaRPr lang="fr-FR" dirty="0"/>
          </a:p>
        </p:txBody>
      </p:sp>
      <p:pic>
        <p:nvPicPr>
          <p:cNvPr id="4" name="Image 3" descr="ima21.png"/>
          <p:cNvPicPr>
            <a:picLocks noChangeAspect="1"/>
          </p:cNvPicPr>
          <p:nvPr/>
        </p:nvPicPr>
        <p:blipFill>
          <a:blip r:embed="rId2" cstate="print"/>
          <a:stretch>
            <a:fillRect/>
          </a:stretch>
        </p:blipFill>
        <p:spPr>
          <a:xfrm>
            <a:off x="0" y="0"/>
            <a:ext cx="9144000" cy="652534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29</a:t>
            </a:fld>
            <a:endParaRPr lang="fr-FR" dirty="0"/>
          </a:p>
        </p:txBody>
      </p:sp>
      <p:pic>
        <p:nvPicPr>
          <p:cNvPr id="4" name="Image 3" descr="ima22.png"/>
          <p:cNvPicPr>
            <a:picLocks noChangeAspect="1"/>
          </p:cNvPicPr>
          <p:nvPr/>
        </p:nvPicPr>
        <p:blipFill>
          <a:blip r:embed="rId2" cstate="print"/>
          <a:stretch>
            <a:fillRect/>
          </a:stretch>
        </p:blipFill>
        <p:spPr>
          <a:xfrm>
            <a:off x="0" y="0"/>
            <a:ext cx="9144000" cy="64533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3</a:t>
            </a:fld>
            <a:endParaRPr lang="fr-FR" dirty="0"/>
          </a:p>
        </p:txBody>
      </p:sp>
      <p:grpSp>
        <p:nvGrpSpPr>
          <p:cNvPr id="4" name="Groupe 3"/>
          <p:cNvGrpSpPr/>
          <p:nvPr/>
        </p:nvGrpSpPr>
        <p:grpSpPr>
          <a:xfrm>
            <a:off x="0" y="116632"/>
            <a:ext cx="8964488" cy="6192688"/>
            <a:chOff x="-288032" y="4563907"/>
            <a:chExt cx="8784976" cy="2301481"/>
          </a:xfrm>
        </p:grpSpPr>
        <p:sp>
          <p:nvSpPr>
            <p:cNvPr id="5" name="Rectangle à coins arrondis 4"/>
            <p:cNvSpPr/>
            <p:nvPr/>
          </p:nvSpPr>
          <p:spPr>
            <a:xfrm>
              <a:off x="-288032" y="4563907"/>
              <a:ext cx="8784976" cy="2301481"/>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ectangle 5"/>
            <p:cNvSpPr/>
            <p:nvPr/>
          </p:nvSpPr>
          <p:spPr>
            <a:xfrm>
              <a:off x="71246" y="4607754"/>
              <a:ext cx="7922404" cy="13169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endParaRPr lang="en-US" sz="1900" kern="1200" dirty="0" smtClean="0"/>
            </a:p>
          </p:txBody>
        </p:sp>
      </p:grpSp>
      <p:sp>
        <p:nvSpPr>
          <p:cNvPr id="8" name="Rectangle 7"/>
          <p:cNvSpPr/>
          <p:nvPr/>
        </p:nvSpPr>
        <p:spPr>
          <a:xfrm>
            <a:off x="323528" y="260648"/>
            <a:ext cx="7992888" cy="5355312"/>
          </a:xfrm>
          <a:prstGeom prst="rect">
            <a:avLst/>
          </a:prstGeom>
        </p:spPr>
        <p:txBody>
          <a:bodyPr wrap="square">
            <a:spAutoFit/>
          </a:bodyPr>
          <a:lstStyle/>
          <a:p>
            <a:pPr lvl="0"/>
            <a:endParaRPr lang="fr-FR" dirty="0" smtClean="0"/>
          </a:p>
          <a:p>
            <a:pPr lvl="0"/>
            <a:r>
              <a:rPr lang="fr-FR" dirty="0" smtClean="0"/>
              <a:t>Chapitre 5 </a:t>
            </a:r>
            <a:r>
              <a:rPr lang="fr-FR" dirty="0" smtClean="0"/>
              <a:t>:Deuxième </a:t>
            </a:r>
            <a:r>
              <a:rPr lang="fr-FR" dirty="0" smtClean="0"/>
              <a:t>notebook:   Environnement et préparation</a:t>
            </a:r>
          </a:p>
          <a:p>
            <a:pPr lvl="0"/>
            <a:endParaRPr lang="fr-FR" dirty="0" smtClean="0"/>
          </a:p>
          <a:p>
            <a:pPr lvl="0"/>
            <a:r>
              <a:rPr lang="fr-FR" dirty="0" smtClean="0"/>
              <a:t>1 Preprocessing</a:t>
            </a:r>
          </a:p>
          <a:p>
            <a:pPr lvl="0"/>
            <a:r>
              <a:rPr lang="fr-FR" dirty="0" smtClean="0"/>
              <a:t>2 Encodage et standardisation</a:t>
            </a:r>
          </a:p>
          <a:p>
            <a:pPr lvl="0"/>
            <a:r>
              <a:rPr lang="fr-FR" dirty="0" smtClean="0"/>
              <a:t>3Préparation des jeux d’entrainement et de test</a:t>
            </a:r>
          </a:p>
          <a:p>
            <a:pPr lvl="0"/>
            <a:endParaRPr lang="fr-FR" dirty="0" smtClean="0"/>
          </a:p>
          <a:p>
            <a:pPr lvl="0"/>
            <a:r>
              <a:rPr lang="fr-FR" dirty="0" smtClean="0"/>
              <a:t>Chapitre 6 :Modèle </a:t>
            </a:r>
            <a:r>
              <a:rPr lang="fr-FR" dirty="0" smtClean="0"/>
              <a:t>Baseline: Régression </a:t>
            </a:r>
            <a:r>
              <a:rPr lang="fr-FR" dirty="0" smtClean="0"/>
              <a:t>linéaire multivariée</a:t>
            </a:r>
          </a:p>
          <a:p>
            <a:pPr lvl="0"/>
            <a:endParaRPr lang="fr-FR" dirty="0" smtClean="0"/>
          </a:p>
          <a:p>
            <a:pPr lvl="0"/>
            <a:r>
              <a:rPr lang="fr-FR" dirty="0" smtClean="0"/>
              <a:t> </a:t>
            </a:r>
          </a:p>
          <a:p>
            <a:pPr lvl="0"/>
            <a:r>
              <a:rPr lang="fr-FR" dirty="0" smtClean="0"/>
              <a:t>Chapitre 7 :   Essais de deux modèles linéaires :  </a:t>
            </a:r>
          </a:p>
          <a:p>
            <a:pPr lvl="0"/>
            <a:r>
              <a:rPr lang="fr-FR" dirty="0" smtClean="0"/>
              <a:t>1  Elastic-net et Support  Vector Régression  (SVR)</a:t>
            </a:r>
          </a:p>
          <a:p>
            <a:pPr lvl="0"/>
            <a:r>
              <a:rPr lang="fr-FR" dirty="0" smtClean="0"/>
              <a:t>             Essais de deux modèles non linéaires :       </a:t>
            </a:r>
          </a:p>
          <a:p>
            <a:pPr lvl="0"/>
            <a:r>
              <a:rPr lang="fr-FR" dirty="0" smtClean="0"/>
              <a:t> 2  XGBoost   et  RandomForestRegressor</a:t>
            </a:r>
          </a:p>
          <a:p>
            <a:pPr lvl="0"/>
            <a:endParaRPr lang="fr-FR" dirty="0" smtClean="0"/>
          </a:p>
          <a:p>
            <a:pPr lvl="0"/>
            <a:r>
              <a:rPr lang="fr-FR" dirty="0" smtClean="0"/>
              <a:t>          </a:t>
            </a:r>
            <a:r>
              <a:rPr lang="fr-FR" dirty="0" smtClean="0"/>
              <a:t>Sélection </a:t>
            </a:r>
            <a:r>
              <a:rPr lang="fr-FR" dirty="0" smtClean="0"/>
              <a:t>des meilleurs </a:t>
            </a:r>
            <a:r>
              <a:rPr lang="fr-FR" dirty="0" smtClean="0"/>
              <a:t>modèles </a:t>
            </a:r>
            <a:r>
              <a:rPr lang="fr-FR" dirty="0" smtClean="0"/>
              <a:t>de prédictions:</a:t>
            </a:r>
          </a:p>
          <a:p>
            <a:pPr lvl="0"/>
            <a:endParaRPr lang="fr-FR" dirty="0" smtClean="0"/>
          </a:p>
          <a:p>
            <a:pPr lvl="0"/>
            <a:r>
              <a:rPr lang="fr-FR" dirty="0" smtClean="0"/>
              <a:t>1.Modèle de de prédiction des émissions de CO2</a:t>
            </a:r>
          </a:p>
          <a:p>
            <a:pPr lvl="0"/>
            <a:r>
              <a:rPr lang="fr-FR" dirty="0" smtClean="0"/>
              <a:t>2. Modèle de prédiction des consommations d'énergie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30</a:t>
            </a:fld>
            <a:endParaRPr lang="fr-FR" dirty="0"/>
          </a:p>
        </p:txBody>
      </p:sp>
      <p:pic>
        <p:nvPicPr>
          <p:cNvPr id="4" name="Image 3" descr="ima23.png"/>
          <p:cNvPicPr>
            <a:picLocks noChangeAspect="1"/>
          </p:cNvPicPr>
          <p:nvPr/>
        </p:nvPicPr>
        <p:blipFill>
          <a:blip r:embed="rId2" cstate="print"/>
          <a:stretch>
            <a:fillRect/>
          </a:stretch>
        </p:blipFill>
        <p:spPr>
          <a:xfrm>
            <a:off x="0" y="0"/>
            <a:ext cx="9144000" cy="645333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31</a:t>
            </a:fld>
            <a:endParaRPr lang="fr-FR" dirty="0"/>
          </a:p>
        </p:txBody>
      </p:sp>
      <p:sp>
        <p:nvSpPr>
          <p:cNvPr id="4" name="ZoneTexte 3"/>
          <p:cNvSpPr txBox="1"/>
          <p:nvPr/>
        </p:nvSpPr>
        <p:spPr>
          <a:xfrm>
            <a:off x="0" y="116632"/>
            <a:ext cx="8964488" cy="646331"/>
          </a:xfrm>
          <a:prstGeom prst="rect">
            <a:avLst/>
          </a:prstGeom>
          <a:noFill/>
        </p:spPr>
        <p:txBody>
          <a:bodyPr wrap="square" rtlCol="0">
            <a:spAutoFit/>
          </a:bodyPr>
          <a:lstStyle/>
          <a:p>
            <a:r>
              <a:rPr lang="fr-FR" dirty="0" smtClean="0"/>
              <a:t>                           Modèle </a:t>
            </a:r>
            <a:r>
              <a:rPr lang="fr-FR" dirty="0" smtClean="0"/>
              <a:t>de prédiction des consommations d'énergie</a:t>
            </a:r>
          </a:p>
          <a:p>
            <a:endParaRPr lang="fr-FR" dirty="0"/>
          </a:p>
        </p:txBody>
      </p:sp>
      <p:sp>
        <p:nvSpPr>
          <p:cNvPr id="5" name="ZoneTexte 4"/>
          <p:cNvSpPr txBox="1"/>
          <p:nvPr/>
        </p:nvSpPr>
        <p:spPr>
          <a:xfrm>
            <a:off x="0" y="1340768"/>
            <a:ext cx="8892480" cy="5078313"/>
          </a:xfrm>
          <a:prstGeom prst="rect">
            <a:avLst/>
          </a:prstGeom>
          <a:noFill/>
        </p:spPr>
        <p:txBody>
          <a:bodyPr wrap="square" rtlCol="0">
            <a:spAutoFit/>
          </a:bodyPr>
          <a:lstStyle/>
          <a:p>
            <a:r>
              <a:rPr lang="fr-FR" dirty="0" smtClean="0"/>
              <a:t/>
            </a:r>
            <a:br>
              <a:rPr lang="fr-FR" dirty="0" smtClean="0"/>
            </a:br>
            <a:r>
              <a:rPr lang="fr-FR" dirty="0" smtClean="0"/>
              <a:t>RandomForest</a:t>
            </a:r>
            <a:r>
              <a:rPr lang="fr-FR" dirty="0" smtClean="0"/>
              <a:t> </a:t>
            </a:r>
            <a:r>
              <a:rPr lang="fr-FR" dirty="0" smtClean="0"/>
              <a:t>         XGBoost           </a:t>
            </a:r>
            <a:r>
              <a:rPr lang="fr-FR" dirty="0" smtClean="0"/>
              <a:t>LinearSVR</a:t>
            </a:r>
            <a:r>
              <a:rPr lang="fr-FR" dirty="0" smtClean="0"/>
              <a:t>        </a:t>
            </a:r>
            <a:r>
              <a:rPr lang="fr-FR" dirty="0" smtClean="0"/>
              <a:t>ElasticNet</a:t>
            </a:r>
            <a:r>
              <a:rPr lang="fr-FR" dirty="0" smtClean="0"/>
              <a:t>          </a:t>
            </a:r>
            <a:r>
              <a:rPr lang="fr-FR" dirty="0" smtClean="0"/>
              <a:t>LinearRegression</a:t>
            </a:r>
            <a:endParaRPr lang="fr-FR" dirty="0" smtClean="0"/>
          </a:p>
          <a:p>
            <a:endParaRPr lang="fr-FR" dirty="0" smtClean="0"/>
          </a:p>
          <a:p>
            <a:r>
              <a:rPr lang="fr-FR" dirty="0" smtClean="0"/>
              <a:t>mean_fit_time</a:t>
            </a:r>
            <a:endParaRPr lang="fr-FR" dirty="0" smtClean="0"/>
          </a:p>
          <a:p>
            <a:endParaRPr lang="fr-FR" dirty="0" smtClean="0"/>
          </a:p>
          <a:p>
            <a:r>
              <a:rPr lang="fr-FR" dirty="0" smtClean="0"/>
              <a:t>3.593644e-01           5.141803e-01        2.998921e-02      5.257097e-03        2.235520e-03</a:t>
            </a:r>
          </a:p>
          <a:p>
            <a:endParaRPr lang="fr-FR" dirty="0" smtClean="0"/>
          </a:p>
          <a:p>
            <a:r>
              <a:rPr lang="fr-FR" dirty="0" smtClean="0"/>
              <a:t>mean_score_time</a:t>
            </a:r>
            <a:endParaRPr lang="fr-FR" dirty="0" smtClean="0"/>
          </a:p>
          <a:p>
            <a:endParaRPr lang="fr-FR" dirty="0" smtClean="0"/>
          </a:p>
          <a:p>
            <a:r>
              <a:rPr lang="fr-FR" dirty="0" smtClean="0"/>
              <a:t>1.455227e-02           1.319802e-02        1.630036e-03       1.617508e-03        1.104307e-03</a:t>
            </a:r>
          </a:p>
          <a:p>
            <a:endParaRPr lang="fr-FR" dirty="0" smtClean="0"/>
          </a:p>
          <a:p>
            <a:r>
              <a:rPr lang="fr-FR" dirty="0" smtClean="0"/>
              <a:t>mean_test_neg_mean_absolute_error</a:t>
            </a:r>
            <a:endParaRPr lang="fr-FR" dirty="0" smtClean="0"/>
          </a:p>
          <a:p>
            <a:r>
              <a:rPr lang="fr-FR" dirty="0" smtClean="0"/>
              <a:t>-</a:t>
            </a:r>
          </a:p>
          <a:p>
            <a:r>
              <a:rPr lang="fr-FR" dirty="0" smtClean="0"/>
              <a:t>1.551329e+06      -2.317262e+06        -3.922398e+06-     2.059672e+06     -3.610186e+06</a:t>
            </a:r>
          </a:p>
          <a:p>
            <a:endParaRPr lang="fr-FR" dirty="0" smtClean="0"/>
          </a:p>
          <a:p>
            <a:r>
              <a:rPr lang="fr-FR" dirty="0" smtClean="0"/>
              <a:t>mean_train_neg_mean_absolute_error</a:t>
            </a:r>
            <a:endParaRPr lang="fr-FR" dirty="0" smtClean="0"/>
          </a:p>
          <a:p>
            <a:endParaRPr lang="fr-FR" dirty="0" smtClean="0"/>
          </a:p>
          <a:p>
            <a:r>
              <a:rPr lang="fr-FR" dirty="0" smtClean="0"/>
              <a:t>-1.072747e+06      -1.852827e+06         -3.922501e+06     -1.943281e+06      -3.174687e+0</a:t>
            </a:r>
            <a:endParaRPr lang="fr-F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32</a:t>
            </a:fld>
            <a:endParaRPr lang="fr-FR" dirty="0"/>
          </a:p>
        </p:txBody>
      </p:sp>
      <p:pic>
        <p:nvPicPr>
          <p:cNvPr id="4" name="Image 3" descr="ima24.png"/>
          <p:cNvPicPr>
            <a:picLocks noChangeAspect="1"/>
          </p:cNvPicPr>
          <p:nvPr/>
        </p:nvPicPr>
        <p:blipFill>
          <a:blip r:embed="rId2" cstate="print"/>
          <a:stretch>
            <a:fillRect/>
          </a:stretch>
        </p:blipFill>
        <p:spPr>
          <a:xfrm>
            <a:off x="0" y="0"/>
            <a:ext cx="9144000" cy="645333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33</a:t>
            </a:fld>
            <a:endParaRPr lang="fr-FR" dirty="0"/>
          </a:p>
        </p:txBody>
      </p:sp>
      <p:pic>
        <p:nvPicPr>
          <p:cNvPr id="4" name="Image 3" descr="ima25.png"/>
          <p:cNvPicPr>
            <a:picLocks noChangeAspect="1"/>
          </p:cNvPicPr>
          <p:nvPr/>
        </p:nvPicPr>
        <p:blipFill>
          <a:blip r:embed="rId2" cstate="print"/>
          <a:stretch>
            <a:fillRect/>
          </a:stretch>
        </p:blipFill>
        <p:spPr>
          <a:xfrm>
            <a:off x="0" y="0"/>
            <a:ext cx="9144000" cy="645333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34</a:t>
            </a:fld>
            <a:endParaRPr lang="fr-FR" dirty="0"/>
          </a:p>
        </p:txBody>
      </p:sp>
      <p:pic>
        <p:nvPicPr>
          <p:cNvPr id="4" name="Image 3" descr="ima26.png"/>
          <p:cNvPicPr>
            <a:picLocks noChangeAspect="1"/>
          </p:cNvPicPr>
          <p:nvPr/>
        </p:nvPicPr>
        <p:blipFill>
          <a:blip r:embed="rId2" cstate="print"/>
          <a:stretch>
            <a:fillRect/>
          </a:stretch>
        </p:blipFill>
        <p:spPr>
          <a:xfrm>
            <a:off x="0" y="0"/>
            <a:ext cx="9144000" cy="646275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35</a:t>
            </a:fld>
            <a:endParaRPr lang="fr-FR" dirty="0"/>
          </a:p>
        </p:txBody>
      </p:sp>
      <p:graphicFrame>
        <p:nvGraphicFramePr>
          <p:cNvPr id="4" name="Diagramme 3"/>
          <p:cNvGraphicFramePr/>
          <p:nvPr/>
        </p:nvGraphicFramePr>
        <p:xfrm>
          <a:off x="0" y="0"/>
          <a:ext cx="9144000" cy="123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755576" y="1412776"/>
            <a:ext cx="8064896" cy="2862322"/>
          </a:xfrm>
          <a:prstGeom prst="rect">
            <a:avLst/>
          </a:prstGeom>
          <a:noFill/>
        </p:spPr>
        <p:txBody>
          <a:bodyPr wrap="square" rtlCol="0">
            <a:spAutoFit/>
          </a:bodyPr>
          <a:lstStyle/>
          <a:p>
            <a:r>
              <a:rPr lang="fr-FR" dirty="0" smtClean="0"/>
              <a:t>          </a:t>
            </a:r>
            <a:r>
              <a:rPr lang="fr-FR" dirty="0" smtClean="0"/>
              <a:t> Prédiction des consommations </a:t>
            </a:r>
            <a:r>
              <a:rPr lang="fr-FR" dirty="0" smtClean="0"/>
              <a:t>d'énergie</a:t>
            </a:r>
          </a:p>
          <a:p>
            <a:endParaRPr lang="fr-FR" dirty="0" smtClean="0"/>
          </a:p>
          <a:p>
            <a:r>
              <a:rPr lang="fr-FR" dirty="0" smtClean="0"/>
              <a:t>Temps d'exécution </a:t>
            </a:r>
            <a:r>
              <a:rPr lang="fr-FR" dirty="0" smtClean="0"/>
              <a:t>de </a:t>
            </a:r>
            <a:r>
              <a:rPr lang="fr-FR" dirty="0" smtClean="0"/>
              <a:t>l'algorithme </a:t>
            </a:r>
            <a:r>
              <a:rPr lang="fr-FR" dirty="0" smtClean="0"/>
              <a:t>: 0.024 s</a:t>
            </a:r>
            <a:r>
              <a:rPr lang="fr-FR" dirty="0" smtClean="0"/>
              <a:t>.</a:t>
            </a:r>
          </a:p>
          <a:p>
            <a:endParaRPr lang="fr-FR" dirty="0" smtClean="0"/>
          </a:p>
          <a:p>
            <a:r>
              <a:rPr lang="fr-FR" dirty="0" smtClean="0"/>
              <a:t/>
            </a:r>
            <a:br>
              <a:rPr lang="fr-FR" dirty="0" smtClean="0"/>
            </a:br>
            <a:r>
              <a:rPr lang="fr-FR" dirty="0" smtClean="0"/>
              <a:t>                   Métrique                              Résultats </a:t>
            </a:r>
          </a:p>
          <a:p>
            <a:endParaRPr lang="fr-FR" dirty="0" smtClean="0"/>
          </a:p>
          <a:p>
            <a:r>
              <a:rPr lang="fr-FR" dirty="0" smtClean="0"/>
              <a:t>0                  MAE                                     1.822608e+06</a:t>
            </a:r>
          </a:p>
          <a:p>
            <a:endParaRPr lang="fr-FR" dirty="0" smtClean="0"/>
          </a:p>
          <a:p>
            <a:r>
              <a:rPr lang="fr-FR" dirty="0" smtClean="0"/>
              <a:t>1                  R²                                          5.743000e-01</a:t>
            </a:r>
            <a:endParaRPr lang="fr-F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36</a:t>
            </a:fld>
            <a:endParaRPr lang="fr-FR" dirty="0"/>
          </a:p>
        </p:txBody>
      </p:sp>
      <p:pic>
        <p:nvPicPr>
          <p:cNvPr id="4" name="Image 3" descr="ima27.png"/>
          <p:cNvPicPr>
            <a:picLocks noChangeAspect="1"/>
          </p:cNvPicPr>
          <p:nvPr/>
        </p:nvPicPr>
        <p:blipFill>
          <a:blip r:embed="rId2" cstate="print"/>
          <a:stretch>
            <a:fillRect/>
          </a:stretch>
        </p:blipFill>
        <p:spPr>
          <a:xfrm>
            <a:off x="0" y="0"/>
            <a:ext cx="9144000" cy="657693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37</a:t>
            </a:fld>
            <a:endParaRPr lang="fr-FR" dirty="0"/>
          </a:p>
        </p:txBody>
      </p:sp>
      <p:sp>
        <p:nvSpPr>
          <p:cNvPr id="5" name="ZoneTexte 4"/>
          <p:cNvSpPr txBox="1"/>
          <p:nvPr/>
        </p:nvSpPr>
        <p:spPr>
          <a:xfrm>
            <a:off x="1187624" y="188640"/>
            <a:ext cx="7344816" cy="3693319"/>
          </a:xfrm>
          <a:prstGeom prst="rect">
            <a:avLst/>
          </a:prstGeom>
          <a:noFill/>
        </p:spPr>
        <p:txBody>
          <a:bodyPr wrap="square" rtlCol="0">
            <a:spAutoFit/>
          </a:bodyPr>
          <a:lstStyle/>
          <a:p>
            <a:r>
              <a:rPr lang="fr-FR" dirty="0" smtClean="0"/>
              <a:t>                      Prédiction </a:t>
            </a:r>
            <a:r>
              <a:rPr lang="fr-FR" dirty="0" smtClean="0"/>
              <a:t>des émissions de </a:t>
            </a:r>
            <a:r>
              <a:rPr lang="fr-FR" dirty="0" smtClean="0"/>
              <a:t>CO2</a:t>
            </a:r>
          </a:p>
          <a:p>
            <a:endParaRPr lang="fr-FR" dirty="0" smtClean="0"/>
          </a:p>
          <a:p>
            <a:endParaRPr lang="fr-FR" dirty="0" smtClean="0"/>
          </a:p>
          <a:p>
            <a:r>
              <a:rPr lang="fr-FR" dirty="0" smtClean="0"/>
              <a:t>Temps d'exécution </a:t>
            </a:r>
            <a:r>
              <a:rPr lang="fr-FR" dirty="0" smtClean="0"/>
              <a:t>de </a:t>
            </a:r>
            <a:r>
              <a:rPr lang="fr-FR" dirty="0" smtClean="0"/>
              <a:t>l'algorithme </a:t>
            </a:r>
            <a:r>
              <a:rPr lang="fr-FR" dirty="0" smtClean="0"/>
              <a:t>: 0.025 s</a:t>
            </a:r>
            <a:r>
              <a:rPr lang="fr-FR" dirty="0" smtClean="0"/>
              <a:t>.</a:t>
            </a:r>
          </a:p>
          <a:p>
            <a:endParaRPr lang="fr-FR" dirty="0" smtClean="0"/>
          </a:p>
          <a:p>
            <a:r>
              <a:rPr lang="fr-FR" dirty="0" smtClean="0"/>
              <a:t/>
            </a:r>
            <a:br>
              <a:rPr lang="fr-FR" dirty="0" smtClean="0"/>
            </a:br>
            <a:r>
              <a:rPr lang="fr-FR" dirty="0" smtClean="0"/>
              <a:t>                          Métrique                              Résultats</a:t>
            </a:r>
          </a:p>
          <a:p>
            <a:endParaRPr lang="fr-FR" dirty="0" smtClean="0"/>
          </a:p>
          <a:p>
            <a:r>
              <a:rPr lang="fr-FR" dirty="0" smtClean="0"/>
              <a:t>0                            MAE                                 3.397860e+06</a:t>
            </a:r>
          </a:p>
          <a:p>
            <a:endParaRPr lang="fr-FR" dirty="0" smtClean="0"/>
          </a:p>
          <a:p>
            <a:r>
              <a:rPr lang="fr-FR" dirty="0" smtClean="0"/>
              <a:t>1                             R²                                     -1.210860e+09</a:t>
            </a:r>
          </a:p>
          <a:p>
            <a:endParaRPr lang="fr-FR" dirty="0" smtClean="0"/>
          </a:p>
          <a:p>
            <a:endParaRPr lang="fr-F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38</a:t>
            </a:fld>
            <a:endParaRPr lang="fr-FR" dirty="0"/>
          </a:p>
        </p:txBody>
      </p:sp>
      <p:pic>
        <p:nvPicPr>
          <p:cNvPr id="4" name="Image 3" descr="ima28.png"/>
          <p:cNvPicPr>
            <a:picLocks noChangeAspect="1"/>
          </p:cNvPicPr>
          <p:nvPr/>
        </p:nvPicPr>
        <p:blipFill>
          <a:blip r:embed="rId2" cstate="print"/>
          <a:stretch>
            <a:fillRect/>
          </a:stretch>
        </p:blipFill>
        <p:spPr>
          <a:xfrm>
            <a:off x="0" y="0"/>
            <a:ext cx="9144000" cy="630932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39</a:t>
            </a:fld>
            <a:endParaRPr lang="fr-FR" dirty="0"/>
          </a:p>
        </p:txBody>
      </p:sp>
      <p:pic>
        <p:nvPicPr>
          <p:cNvPr id="4" name="Image 3" descr="ima29.png"/>
          <p:cNvPicPr>
            <a:picLocks noChangeAspect="1"/>
          </p:cNvPicPr>
          <p:nvPr/>
        </p:nvPicPr>
        <p:blipFill>
          <a:blip r:embed="rId2" cstate="print"/>
          <a:stretch>
            <a:fillRect/>
          </a:stretch>
        </p:blipFill>
        <p:spPr>
          <a:xfrm>
            <a:off x="0" y="0"/>
            <a:ext cx="9144000" cy="64533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4</a:t>
            </a:fld>
            <a:endParaRPr lang="fr-FR" dirty="0"/>
          </a:p>
        </p:txBody>
      </p:sp>
      <p:graphicFrame>
        <p:nvGraphicFramePr>
          <p:cNvPr id="5" name="Diagramme 4"/>
          <p:cNvGraphicFramePr/>
          <p:nvPr/>
        </p:nvGraphicFramePr>
        <p:xfrm>
          <a:off x="179512" y="188640"/>
          <a:ext cx="8712968" cy="612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me 5"/>
          <p:cNvGraphicFramePr/>
          <p:nvPr/>
        </p:nvGraphicFramePr>
        <p:xfrm>
          <a:off x="251520" y="5013176"/>
          <a:ext cx="8640960" cy="15841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40</a:t>
            </a:fld>
            <a:endParaRPr lang="fr-FR" dirty="0"/>
          </a:p>
        </p:txBody>
      </p:sp>
      <p:sp>
        <p:nvSpPr>
          <p:cNvPr id="4" name="ZoneTexte 3"/>
          <p:cNvSpPr txBox="1"/>
          <p:nvPr/>
        </p:nvSpPr>
        <p:spPr>
          <a:xfrm>
            <a:off x="611560" y="0"/>
            <a:ext cx="8064896" cy="646331"/>
          </a:xfrm>
          <a:prstGeom prst="rect">
            <a:avLst/>
          </a:prstGeom>
          <a:noFill/>
        </p:spPr>
        <p:txBody>
          <a:bodyPr wrap="square" rtlCol="0">
            <a:spAutoFit/>
          </a:bodyPr>
          <a:lstStyle/>
          <a:p>
            <a:r>
              <a:rPr lang="fr-FR" dirty="0" smtClean="0"/>
              <a:t> </a:t>
            </a:r>
            <a:r>
              <a:rPr lang="fr-FR" dirty="0" smtClean="0"/>
              <a:t>                                     Influence </a:t>
            </a:r>
            <a:r>
              <a:rPr lang="fr-FR" dirty="0" smtClean="0"/>
              <a:t>du score ENERGY STAR</a:t>
            </a:r>
          </a:p>
          <a:p>
            <a:endParaRPr lang="fr-FR" dirty="0"/>
          </a:p>
        </p:txBody>
      </p:sp>
      <p:pic>
        <p:nvPicPr>
          <p:cNvPr id="5" name="Image 4" descr="ima 30.png"/>
          <p:cNvPicPr>
            <a:picLocks noChangeAspect="1"/>
          </p:cNvPicPr>
          <p:nvPr/>
        </p:nvPicPr>
        <p:blipFill>
          <a:blip r:embed="rId2" cstate="print"/>
          <a:stretch>
            <a:fillRect/>
          </a:stretch>
        </p:blipFill>
        <p:spPr>
          <a:xfrm>
            <a:off x="0" y="1196752"/>
            <a:ext cx="9144000" cy="532859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41</a:t>
            </a:fld>
            <a:endParaRPr lang="fr-FR" dirty="0"/>
          </a:p>
        </p:txBody>
      </p:sp>
      <p:sp>
        <p:nvSpPr>
          <p:cNvPr id="4" name="ZoneTexte 3"/>
          <p:cNvSpPr txBox="1"/>
          <p:nvPr/>
        </p:nvSpPr>
        <p:spPr>
          <a:xfrm>
            <a:off x="107504" y="188640"/>
            <a:ext cx="8748464" cy="923330"/>
          </a:xfrm>
          <a:prstGeom prst="rect">
            <a:avLst/>
          </a:prstGeom>
          <a:noFill/>
        </p:spPr>
        <p:txBody>
          <a:bodyPr wrap="square" rtlCol="0">
            <a:spAutoFit/>
          </a:bodyPr>
          <a:lstStyle/>
          <a:p>
            <a:r>
              <a:rPr lang="fr-FR" dirty="0" smtClean="0"/>
              <a:t>On </a:t>
            </a:r>
            <a:r>
              <a:rPr lang="fr-FR" dirty="0" smtClean="0"/>
              <a:t>utilise ici le meilleur modèle calculé sur la variable </a:t>
            </a:r>
            <a:r>
              <a:rPr lang="fr-FR" dirty="0" smtClean="0"/>
              <a:t>TotalGHGEmissions</a:t>
            </a:r>
            <a:r>
              <a:rPr lang="fr-FR" dirty="0" smtClean="0"/>
              <a:t> en </a:t>
            </a:r>
            <a:endParaRPr lang="fr-FR" dirty="0" smtClean="0"/>
          </a:p>
          <a:p>
            <a:endParaRPr lang="fr-FR" dirty="0" smtClean="0"/>
          </a:p>
          <a:p>
            <a:r>
              <a:rPr lang="fr-FR" dirty="0" smtClean="0"/>
              <a:t>incluant </a:t>
            </a:r>
            <a:r>
              <a:rPr lang="fr-FR" dirty="0" smtClean="0"/>
              <a:t>l'ENERGY STAR Score</a:t>
            </a:r>
            <a:endParaRPr lang="fr-FR" dirty="0"/>
          </a:p>
        </p:txBody>
      </p:sp>
      <p:sp>
        <p:nvSpPr>
          <p:cNvPr id="1025" name="Rectangle 1"/>
          <p:cNvSpPr>
            <a:spLocks noChangeArrowheads="1"/>
          </p:cNvSpPr>
          <p:nvPr/>
        </p:nvSpPr>
        <p:spPr bwMode="auto">
          <a:xfrm>
            <a:off x="179512" y="1412776"/>
            <a:ext cx="8784976" cy="1846659"/>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FFFFFF"/>
                </a:solidFill>
                <a:effectLst/>
                <a:latin typeface="Roboto Mono"/>
                <a:cs typeface="Arial" pitchFamily="34" charset="0"/>
              </a:rPr>
              <a:t>Meilleur score MAE : -44.913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FFFFFF"/>
                </a:solidFill>
                <a:effectLst/>
                <a:latin typeface="Roboto Mono"/>
                <a:cs typeface="Arial" pitchFamily="34" charset="0"/>
              </a:rPr>
              <a:t>Meilleur Score R2 : 0.422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FFFFFF"/>
                </a:solidFill>
                <a:effectLst/>
                <a:latin typeface="Roboto Mono"/>
                <a:cs typeface="Arial" pitchFamily="34" charset="0"/>
              </a:rPr>
              <a:t>Meilleurs paramètres : {'</a:t>
            </a:r>
            <a:r>
              <a:rPr kumimoji="0" lang="fr-FR" sz="2000" b="0" i="0" u="none" strike="noStrike" cap="none" normalizeH="0" baseline="0" dirty="0" smtClean="0">
                <a:ln>
                  <a:noFill/>
                </a:ln>
                <a:solidFill>
                  <a:srgbClr val="FFFFFF"/>
                </a:solidFill>
                <a:effectLst/>
                <a:latin typeface="Roboto Mono"/>
                <a:cs typeface="Arial" pitchFamily="34" charset="0"/>
              </a:rPr>
              <a:t>regressor__bootstrap</a:t>
            </a:r>
            <a:r>
              <a:rPr kumimoji="0" lang="fr-FR" sz="2000" b="0" i="0" u="none" strike="noStrike" cap="none" normalizeH="0" baseline="0" dirty="0" smtClean="0">
                <a:ln>
                  <a:noFill/>
                </a:ln>
                <a:solidFill>
                  <a:srgbClr val="FFFFFF"/>
                </a:solidFill>
                <a:effectLst/>
                <a:latin typeface="Roboto Mono"/>
                <a:cs typeface="Arial" pitchFamily="34" charset="0"/>
              </a:rPr>
              <a:t>': False, '</a:t>
            </a:r>
            <a:r>
              <a:rPr kumimoji="0" lang="fr-FR" sz="2000" b="0" i="0" u="none" strike="noStrike" cap="none" normalizeH="0" baseline="0" dirty="0" smtClean="0">
                <a:ln>
                  <a:noFill/>
                </a:ln>
                <a:solidFill>
                  <a:srgbClr val="FFFFFF"/>
                </a:solidFill>
                <a:effectLst/>
                <a:latin typeface="Roboto Mono"/>
                <a:cs typeface="Arial" pitchFamily="34" charset="0"/>
              </a:rPr>
              <a:t>regressor__max_depth</a:t>
            </a:r>
            <a:r>
              <a:rPr kumimoji="0" lang="fr-FR" sz="2000" b="0" i="0" u="none" strike="noStrike" cap="none" normalizeH="0" baseline="0" dirty="0" smtClean="0">
                <a:ln>
                  <a:noFill/>
                </a:ln>
                <a:solidFill>
                  <a:srgbClr val="FFFFFF"/>
                </a:solidFill>
                <a:effectLst/>
                <a:latin typeface="Roboto Mono"/>
                <a:cs typeface="Arial" pitchFamily="34" charset="0"/>
              </a:rPr>
              <a:t>': 50, '</a:t>
            </a:r>
            <a:r>
              <a:rPr kumimoji="0" lang="fr-FR" sz="2000" b="0" i="0" u="none" strike="noStrike" cap="none" normalizeH="0" baseline="0" dirty="0" smtClean="0">
                <a:ln>
                  <a:noFill/>
                </a:ln>
                <a:solidFill>
                  <a:srgbClr val="FFFFFF"/>
                </a:solidFill>
                <a:effectLst/>
                <a:latin typeface="Roboto Mono"/>
                <a:cs typeface="Arial" pitchFamily="34" charset="0"/>
              </a:rPr>
              <a:t>regressor__max_features</a:t>
            </a:r>
            <a:r>
              <a:rPr kumimoji="0" lang="fr-FR" sz="2000" b="0" i="0" u="none" strike="noStrike" cap="none" normalizeH="0" baseline="0" dirty="0" smtClean="0">
                <a:ln>
                  <a:noFill/>
                </a:ln>
                <a:solidFill>
                  <a:srgbClr val="FFFFFF"/>
                </a:solidFill>
                <a:effectLst/>
                <a:latin typeface="Roboto Mono"/>
                <a:cs typeface="Arial" pitchFamily="34" charset="0"/>
              </a:rPr>
              <a:t>': 'log2', '</a:t>
            </a:r>
            <a:r>
              <a:rPr kumimoji="0" lang="fr-FR" sz="2000" b="0" i="0" u="none" strike="noStrike" cap="none" normalizeH="0" baseline="0" dirty="0" smtClean="0">
                <a:ln>
                  <a:noFill/>
                </a:ln>
                <a:solidFill>
                  <a:srgbClr val="FFFFFF"/>
                </a:solidFill>
                <a:effectLst/>
                <a:latin typeface="Roboto Mono"/>
                <a:cs typeface="Arial" pitchFamily="34" charset="0"/>
              </a:rPr>
              <a:t>regressor__min_samples_leaf</a:t>
            </a:r>
            <a:r>
              <a:rPr kumimoji="0" lang="fr-FR" sz="2000" b="0" i="0" u="none" strike="noStrike" cap="none" normalizeH="0" baseline="0" dirty="0" smtClean="0">
                <a:ln>
                  <a:noFill/>
                </a:ln>
                <a:solidFill>
                  <a:srgbClr val="FFFFFF"/>
                </a:solidFill>
                <a:effectLst/>
                <a:latin typeface="Roboto Mono"/>
                <a:cs typeface="Arial" pitchFamily="34" charset="0"/>
              </a:rPr>
              <a:t>': 1, '</a:t>
            </a:r>
            <a:r>
              <a:rPr kumimoji="0" lang="fr-FR" sz="2000" b="0" i="0" u="none" strike="noStrike" cap="none" normalizeH="0" baseline="0" dirty="0" smtClean="0">
                <a:ln>
                  <a:noFill/>
                </a:ln>
                <a:solidFill>
                  <a:srgbClr val="FFFFFF"/>
                </a:solidFill>
                <a:effectLst/>
                <a:latin typeface="Roboto Mono"/>
                <a:cs typeface="Arial" pitchFamily="34" charset="0"/>
              </a:rPr>
              <a:t>regressor__min_samples_split</a:t>
            </a:r>
            <a:r>
              <a:rPr kumimoji="0" lang="fr-FR" sz="2000" b="0" i="0" u="none" strike="noStrike" cap="none" normalizeH="0" baseline="0" dirty="0" smtClean="0">
                <a:ln>
                  <a:noFill/>
                </a:ln>
                <a:solidFill>
                  <a:srgbClr val="FFFFFF"/>
                </a:solidFill>
                <a:effectLst/>
                <a:latin typeface="Roboto Mono"/>
                <a:cs typeface="Arial" pitchFamily="34" charset="0"/>
              </a:rPr>
              <a:t>': 5}</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FFFFFF"/>
                </a:solidFill>
                <a:effectLst/>
                <a:latin typeface="Roboto Mono"/>
                <a:cs typeface="Arial" pitchFamily="34" charset="0"/>
              </a:rPr>
              <a:t> Temps moyen d'entrainement : 266.68s</a:t>
            </a:r>
            <a:r>
              <a:rPr kumimoji="0" lang="fr-FR" sz="1200" b="0" i="0" u="none" strike="noStrike" cap="none" normalizeH="0" baseline="0" dirty="0" smtClean="0">
                <a:ln>
                  <a:noFill/>
                </a:ln>
                <a:solidFill>
                  <a:schemeClr val="tx1"/>
                </a:solidFill>
                <a:effectLst/>
                <a:latin typeface="Arial" pitchFamily="34" charset="0"/>
                <a:cs typeface="Arial" pitchFamily="34" charset="0"/>
              </a:rPr>
              <a:t> </a:t>
            </a:r>
            <a:endParaRPr kumimoji="0" lang="fr-FR"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ZoneTexte 5"/>
          <p:cNvSpPr txBox="1"/>
          <p:nvPr/>
        </p:nvSpPr>
        <p:spPr>
          <a:xfrm>
            <a:off x="683568" y="3861048"/>
            <a:ext cx="7344816" cy="1477328"/>
          </a:xfrm>
          <a:prstGeom prst="rect">
            <a:avLst/>
          </a:prstGeom>
          <a:noFill/>
        </p:spPr>
        <p:txBody>
          <a:bodyPr wrap="square" rtlCol="0">
            <a:spAutoFit/>
          </a:bodyPr>
          <a:lstStyle/>
          <a:p>
            <a:r>
              <a:rPr lang="fr-FR" dirty="0" smtClean="0"/>
              <a:t>.</a:t>
            </a:r>
            <a:r>
              <a:rPr lang="pt-BR" dirty="0" smtClean="0"/>
              <a:t> </a:t>
            </a:r>
            <a:br>
              <a:rPr lang="pt-BR" dirty="0" smtClean="0"/>
            </a:br>
            <a:r>
              <a:rPr lang="pt-BR" dirty="0" smtClean="0"/>
              <a:t>                  Métrique          Sans </a:t>
            </a:r>
            <a:r>
              <a:rPr lang="pt-BR" dirty="0" smtClean="0"/>
              <a:t>ENERGY </a:t>
            </a:r>
            <a:r>
              <a:rPr lang="pt-BR" dirty="0" smtClean="0"/>
              <a:t>STAR    Avec ENERGYSTAR 0                MAE                       3.397860e+06                    41.306238 </a:t>
            </a:r>
          </a:p>
          <a:p>
            <a:endParaRPr lang="pt-BR" dirty="0" smtClean="0"/>
          </a:p>
          <a:p>
            <a:r>
              <a:rPr lang="pt-BR" dirty="0" smtClean="0"/>
              <a:t>1                   R²                        -1.210860e+09                     0.502815</a:t>
            </a:r>
            <a:endParaRPr lang="fr-F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42</a:t>
            </a:fld>
            <a:endParaRPr lang="fr-FR" dirty="0"/>
          </a:p>
        </p:txBody>
      </p:sp>
      <p:pic>
        <p:nvPicPr>
          <p:cNvPr id="4" name="Image 3" descr="ima36.png"/>
          <p:cNvPicPr>
            <a:picLocks noChangeAspect="1"/>
          </p:cNvPicPr>
          <p:nvPr/>
        </p:nvPicPr>
        <p:blipFill>
          <a:blip r:embed="rId2" cstate="print"/>
          <a:stretch>
            <a:fillRect/>
          </a:stretch>
        </p:blipFill>
        <p:spPr>
          <a:xfrm>
            <a:off x="0" y="1"/>
            <a:ext cx="9144000" cy="66029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43</a:t>
            </a:fld>
            <a:endParaRPr lang="fr-FR" dirty="0"/>
          </a:p>
        </p:txBody>
      </p:sp>
      <p:graphicFrame>
        <p:nvGraphicFramePr>
          <p:cNvPr id="6" name="Diagramme 5"/>
          <p:cNvGraphicFramePr/>
          <p:nvPr/>
        </p:nvGraphicFramePr>
        <p:xfrm>
          <a:off x="0" y="0"/>
          <a:ext cx="8928992" cy="1296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ZoneTexte 6"/>
          <p:cNvSpPr txBox="1"/>
          <p:nvPr/>
        </p:nvSpPr>
        <p:spPr>
          <a:xfrm>
            <a:off x="0" y="1340768"/>
            <a:ext cx="9144000" cy="3693319"/>
          </a:xfrm>
          <a:prstGeom prst="rect">
            <a:avLst/>
          </a:prstGeom>
          <a:noFill/>
        </p:spPr>
        <p:txBody>
          <a:bodyPr wrap="square" rtlCol="0">
            <a:spAutoFit/>
          </a:bodyPr>
          <a:lstStyle/>
          <a:p>
            <a:endParaRPr lang="fr-FR" dirty="0" smtClean="0"/>
          </a:p>
          <a:p>
            <a:endParaRPr lang="fr-FR" dirty="0" smtClean="0"/>
          </a:p>
          <a:p>
            <a:endParaRPr lang="fr-FR" dirty="0" smtClean="0"/>
          </a:p>
          <a:p>
            <a:r>
              <a:rPr lang="fr-FR" dirty="0" smtClean="0"/>
              <a:t>Sur </a:t>
            </a:r>
            <a:r>
              <a:rPr lang="fr-FR" dirty="0" smtClean="0"/>
              <a:t>les 4 modèles </a:t>
            </a:r>
            <a:r>
              <a:rPr lang="fr-FR" dirty="0" smtClean="0"/>
              <a:t>testés,les</a:t>
            </a:r>
            <a:r>
              <a:rPr lang="fr-FR" dirty="0" smtClean="0"/>
              <a:t> modèles linéaires retournent de moins bonnes métriques en </a:t>
            </a:r>
            <a:endParaRPr lang="fr-FR" dirty="0" smtClean="0"/>
          </a:p>
          <a:p>
            <a:endParaRPr lang="fr-FR" dirty="0" smtClean="0"/>
          </a:p>
          <a:p>
            <a:r>
              <a:rPr lang="fr-FR" dirty="0" smtClean="0"/>
              <a:t>général</a:t>
            </a:r>
            <a:r>
              <a:rPr lang="fr-FR" dirty="0" smtClean="0"/>
              <a:t>. Si nous prenons en considération le score MAE, qui aura du sens sur les </a:t>
            </a:r>
            <a:endParaRPr lang="fr-FR" dirty="0" smtClean="0"/>
          </a:p>
          <a:p>
            <a:endParaRPr lang="fr-FR" dirty="0" smtClean="0"/>
          </a:p>
          <a:p>
            <a:r>
              <a:rPr lang="fr-FR" dirty="0" smtClean="0"/>
              <a:t>modèles </a:t>
            </a:r>
            <a:r>
              <a:rPr lang="fr-FR" dirty="0" smtClean="0"/>
              <a:t>linéaires et non-linéaires, les algorithmes XGBoost et RandomForestRegressor </a:t>
            </a:r>
            <a:endParaRPr lang="fr-FR" dirty="0" smtClean="0"/>
          </a:p>
          <a:p>
            <a:endParaRPr lang="fr-FR" dirty="0" smtClean="0"/>
          </a:p>
          <a:p>
            <a:r>
              <a:rPr lang="fr-FR" dirty="0" smtClean="0"/>
              <a:t>offrent </a:t>
            </a:r>
            <a:r>
              <a:rPr lang="fr-FR" dirty="0" smtClean="0"/>
              <a:t>des performances à peu près similaires pour la qualité des prédictions mais les </a:t>
            </a:r>
            <a:endParaRPr lang="fr-FR" dirty="0" smtClean="0"/>
          </a:p>
          <a:p>
            <a:endParaRPr lang="fr-FR" dirty="0" smtClean="0"/>
          </a:p>
          <a:p>
            <a:r>
              <a:rPr lang="fr-FR" dirty="0" smtClean="0"/>
              <a:t>temps </a:t>
            </a:r>
            <a:r>
              <a:rPr lang="fr-FR" dirty="0" smtClean="0"/>
              <a:t>de calculs sont meilleurs sur le modèle </a:t>
            </a:r>
            <a:r>
              <a:rPr lang="fr-FR" dirty="0" smtClean="0"/>
              <a:t>RandomForestRegressor</a:t>
            </a:r>
          </a:p>
          <a:p>
            <a:endParaRPr lang="fr-F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44</a:t>
            </a:fld>
            <a:endParaRPr lang="fr-FR" dirty="0"/>
          </a:p>
        </p:txBody>
      </p:sp>
      <p:pic>
        <p:nvPicPr>
          <p:cNvPr id="4" name="Image 3" descr="ima37.png"/>
          <p:cNvPicPr>
            <a:picLocks noChangeAspect="1"/>
          </p:cNvPicPr>
          <p:nvPr/>
        </p:nvPicPr>
        <p:blipFill>
          <a:blip r:embed="rId2" cstate="print"/>
          <a:stretch>
            <a:fillRect/>
          </a:stretch>
        </p:blipFill>
        <p:spPr>
          <a:xfrm>
            <a:off x="0" y="0"/>
            <a:ext cx="9144000" cy="630932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45</a:t>
            </a:fld>
            <a:endParaRPr lang="fr-FR" dirty="0"/>
          </a:p>
        </p:txBody>
      </p:sp>
      <p:sp>
        <p:nvSpPr>
          <p:cNvPr id="4" name="ZoneTexte 3"/>
          <p:cNvSpPr txBox="1"/>
          <p:nvPr/>
        </p:nvSpPr>
        <p:spPr>
          <a:xfrm>
            <a:off x="107504" y="1628800"/>
            <a:ext cx="8784976" cy="923330"/>
          </a:xfrm>
          <a:prstGeom prst="rect">
            <a:avLst/>
          </a:prstGeom>
          <a:noFill/>
        </p:spPr>
        <p:txBody>
          <a:bodyPr wrap="square" rtlCol="0">
            <a:spAutoFit/>
          </a:bodyPr>
          <a:lstStyle/>
          <a:p>
            <a:r>
              <a:rPr lang="fr-FR" dirty="0" smtClean="0"/>
              <a:t>Les </a:t>
            </a:r>
            <a:r>
              <a:rPr lang="fr-FR" dirty="0" smtClean="0"/>
              <a:t>valeurs prédites sont très éloignées de la première bissectrice. En effet, le transformer log() / </a:t>
            </a:r>
            <a:r>
              <a:rPr lang="fr-FR" dirty="0" smtClean="0"/>
              <a:t>exp</a:t>
            </a:r>
            <a:r>
              <a:rPr lang="fr-FR" dirty="0" smtClean="0"/>
              <a:t>() de notre variable Y </a:t>
            </a:r>
            <a:r>
              <a:rPr lang="fr-FR" dirty="0" smtClean="0"/>
              <a:t>emplifie</a:t>
            </a:r>
            <a:r>
              <a:rPr lang="fr-FR" dirty="0" smtClean="0"/>
              <a:t> les erreurs lors de la transformation </a:t>
            </a:r>
            <a:r>
              <a:rPr lang="fr-FR" dirty="0" smtClean="0"/>
              <a:t>inverse.</a:t>
            </a:r>
            <a:endParaRPr lang="fr-FR" dirty="0"/>
          </a:p>
        </p:txBody>
      </p:sp>
      <p:sp>
        <p:nvSpPr>
          <p:cNvPr id="5" name="ZoneTexte 4"/>
          <p:cNvSpPr txBox="1"/>
          <p:nvPr/>
        </p:nvSpPr>
        <p:spPr>
          <a:xfrm>
            <a:off x="107505" y="548680"/>
            <a:ext cx="8928992" cy="923330"/>
          </a:xfrm>
          <a:prstGeom prst="rect">
            <a:avLst/>
          </a:prstGeom>
          <a:noFill/>
        </p:spPr>
        <p:txBody>
          <a:bodyPr wrap="square" rtlCol="0">
            <a:spAutoFit/>
          </a:bodyPr>
          <a:lstStyle/>
          <a:p>
            <a:r>
              <a:rPr lang="fr-FR" dirty="0" smtClean="0"/>
              <a:t>Avec la projection graphique ci-dessus, on constate que le modèle RandomForestRegressor offre le meilleur compromis score / temps. Il est en effet meilleur en terme de score MAE et également bien plus rapide que le modèle XGBoost</a:t>
            </a:r>
            <a:endParaRPr lang="fr-FR" dirty="0"/>
          </a:p>
        </p:txBody>
      </p:sp>
      <p:sp>
        <p:nvSpPr>
          <p:cNvPr id="6" name="ZoneTexte 5"/>
          <p:cNvSpPr txBox="1"/>
          <p:nvPr/>
        </p:nvSpPr>
        <p:spPr>
          <a:xfrm>
            <a:off x="0" y="2492896"/>
            <a:ext cx="9036496" cy="2585323"/>
          </a:xfrm>
          <a:prstGeom prst="rect">
            <a:avLst/>
          </a:prstGeom>
          <a:noFill/>
        </p:spPr>
        <p:txBody>
          <a:bodyPr wrap="square" rtlCol="0">
            <a:spAutoFit/>
          </a:bodyPr>
          <a:lstStyle/>
          <a:p>
            <a:endParaRPr lang="fr-FR" dirty="0" smtClean="0"/>
          </a:p>
          <a:p>
            <a:r>
              <a:rPr lang="fr-FR" dirty="0" smtClean="0"/>
              <a:t>On </a:t>
            </a:r>
            <a:r>
              <a:rPr lang="fr-FR" dirty="0" smtClean="0"/>
              <a:t>voit ici que les scores des différents </a:t>
            </a:r>
            <a:r>
              <a:rPr lang="fr-FR" dirty="0" smtClean="0"/>
              <a:t>splits</a:t>
            </a:r>
            <a:r>
              <a:rPr lang="fr-FR" dirty="0" smtClean="0"/>
              <a:t> de cross-validation, pour les meilleurs paramètres obtenus, évoluent correctement lors de l'entrainement et des test, tout en restant dans la même échelle</a:t>
            </a:r>
            <a:r>
              <a:rPr lang="fr-FR" dirty="0" smtClean="0"/>
              <a:t>.</a:t>
            </a:r>
            <a:endParaRPr lang="fr-FR" dirty="0" smtClean="0"/>
          </a:p>
          <a:p>
            <a:r>
              <a:rPr lang="fr-FR" dirty="0" smtClean="0"/>
              <a:t>Les écarts et mauvais résultats obtenus dépendent donc du faible nombre de données qui impactent le </a:t>
            </a:r>
            <a:r>
              <a:rPr lang="fr-FR" dirty="0" smtClean="0"/>
              <a:t>Train_Test_Split</a:t>
            </a:r>
            <a:r>
              <a:rPr lang="fr-FR" dirty="0" smtClean="0"/>
              <a:t> initial. Le modèle est correctement entrainé mais n'obtient pas de bon résultats sur le jeu de test (pas d'</a:t>
            </a:r>
            <a:r>
              <a:rPr lang="fr-FR" dirty="0" smtClean="0"/>
              <a:t>overfiting</a:t>
            </a:r>
            <a:r>
              <a:rPr lang="fr-FR" dirty="0" smtClean="0"/>
              <a:t> constaté dans les entrainements)</a:t>
            </a:r>
          </a:p>
          <a:p>
            <a:endParaRPr lang="fr-FR" dirty="0"/>
          </a:p>
        </p:txBody>
      </p:sp>
      <p:sp>
        <p:nvSpPr>
          <p:cNvPr id="7" name="ZoneTexte 6"/>
          <p:cNvSpPr txBox="1"/>
          <p:nvPr/>
        </p:nvSpPr>
        <p:spPr>
          <a:xfrm>
            <a:off x="0" y="4437112"/>
            <a:ext cx="9144000" cy="2031325"/>
          </a:xfrm>
          <a:prstGeom prst="rect">
            <a:avLst/>
          </a:prstGeom>
          <a:noFill/>
        </p:spPr>
        <p:txBody>
          <a:bodyPr wrap="square" rtlCol="0">
            <a:spAutoFit/>
          </a:bodyPr>
          <a:lstStyle/>
          <a:p>
            <a:endParaRPr lang="fr-FR" dirty="0" smtClean="0"/>
          </a:p>
          <a:p>
            <a:endParaRPr lang="fr-FR" dirty="0" smtClean="0"/>
          </a:p>
          <a:p>
            <a:r>
              <a:rPr lang="fr-FR" dirty="0" smtClean="0"/>
              <a:t>Le </a:t>
            </a:r>
            <a:r>
              <a:rPr lang="fr-FR" dirty="0" smtClean="0"/>
              <a:t>score ENERGY STAR fournit un aperçu complet de la performance énergétique d'un bâtiment, en tenant compte des actifs physiques, des opérations et du comportement des occupants du bâtiment. Il est exprimé sur une échelle de 1 à 100 facile à comprendre : plus le score est élevé, meilleure est la performance énergétique du bâtiment</a:t>
            </a:r>
          </a:p>
          <a:p>
            <a:endParaRPr lang="fr-F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46</a:t>
            </a:fld>
            <a:endParaRPr lang="fr-FR" dirty="0"/>
          </a:p>
        </p:txBody>
      </p:sp>
      <p:sp>
        <p:nvSpPr>
          <p:cNvPr id="4" name="ZoneTexte 3"/>
          <p:cNvSpPr txBox="1"/>
          <p:nvPr/>
        </p:nvSpPr>
        <p:spPr>
          <a:xfrm>
            <a:off x="0" y="404664"/>
            <a:ext cx="8964488" cy="5632311"/>
          </a:xfrm>
          <a:prstGeom prst="rect">
            <a:avLst/>
          </a:prstGeom>
          <a:noFill/>
        </p:spPr>
        <p:txBody>
          <a:bodyPr wrap="square" rtlCol="0">
            <a:spAutoFit/>
          </a:bodyPr>
          <a:lstStyle/>
          <a:p>
            <a:r>
              <a:rPr lang="fr-FR" dirty="0" smtClean="0"/>
              <a:t>Les </a:t>
            </a:r>
            <a:r>
              <a:rPr lang="fr-FR" dirty="0" smtClean="0"/>
              <a:t>valeurs prédites sont en effet beaucoup plus </a:t>
            </a:r>
            <a:r>
              <a:rPr lang="fr-FR" dirty="0" smtClean="0"/>
              <a:t>resserrées </a:t>
            </a:r>
            <a:r>
              <a:rPr lang="fr-FR" dirty="0" smtClean="0"/>
              <a:t>sur la première bissectrice et les métriques se sont améliorées grâce à la prise en compte de l'ENERGY STAR Score</a:t>
            </a:r>
            <a:r>
              <a:rPr lang="fr-FR" dirty="0" smtClean="0"/>
              <a:t>.</a:t>
            </a:r>
            <a:endParaRPr lang="fr-FR" dirty="0" smtClean="0"/>
          </a:p>
          <a:p>
            <a:r>
              <a:rPr lang="fr-FR" dirty="0" smtClean="0"/>
              <a:t>En revanche, cette variable est encore peu renseignée et le jeu de données comporte peu d'entrées. Il est donc difficile de savoir si cette amélioration est </a:t>
            </a:r>
            <a:r>
              <a:rPr lang="fr-FR" dirty="0" smtClean="0"/>
              <a:t>réellement </a:t>
            </a:r>
            <a:r>
              <a:rPr lang="fr-FR" dirty="0" smtClean="0"/>
              <a:t>significative. Il faut également prendre en compte le bénéfice vis à vis du coût de cet ENERGY STAR </a:t>
            </a:r>
            <a:r>
              <a:rPr lang="fr-FR" dirty="0" smtClean="0"/>
              <a:t>Score</a:t>
            </a:r>
          </a:p>
          <a:p>
            <a:endParaRPr lang="fr-FR" dirty="0" smtClean="0"/>
          </a:p>
          <a:p>
            <a:endParaRPr lang="fr-FR" dirty="0" smtClean="0"/>
          </a:p>
          <a:p>
            <a:r>
              <a:rPr lang="fr-FR" dirty="0" smtClean="0"/>
              <a:t>Donc soit on garde le modèle d’entrainement et faire des prédictions moyennes .</a:t>
            </a:r>
          </a:p>
          <a:p>
            <a:r>
              <a:rPr lang="fr-FR" dirty="0" smtClean="0"/>
              <a:t> en évitant le relevés qui coutent cher.</a:t>
            </a:r>
          </a:p>
          <a:p>
            <a:endParaRPr lang="fr-FR" dirty="0" smtClean="0"/>
          </a:p>
          <a:p>
            <a:endParaRPr lang="fr-FR" dirty="0" smtClean="0"/>
          </a:p>
          <a:p>
            <a:endParaRPr lang="fr-FR" dirty="0" smtClean="0"/>
          </a:p>
          <a:p>
            <a:r>
              <a:rPr lang="fr-FR" dirty="0" smtClean="0"/>
              <a:t>Soit la ville investit encore dans des relevés complets et détaillés dans l’</a:t>
            </a:r>
            <a:r>
              <a:rPr lang="fr-FR" dirty="0" smtClean="0"/>
              <a:t>EnergyStarScore</a:t>
            </a:r>
            <a:r>
              <a:rPr lang="fr-FR" dirty="0" smtClean="0"/>
              <a:t> ce qui permettra de mettre au point des modèles de prédictions performants .</a:t>
            </a:r>
            <a:endParaRPr lang="fr-FR" dirty="0" smtClean="0"/>
          </a:p>
          <a:p>
            <a:endParaRPr lang="fr-FR" dirty="0" smtClean="0"/>
          </a:p>
          <a:p>
            <a:endParaRPr lang="fr-FR" dirty="0" smtClean="0"/>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p:txBody>
          <a:bodyPr/>
          <a:lstStyle/>
          <a:p>
            <a:fld id="{EB462731-254B-4D2D-BD36-1CB54272AA1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5</a:t>
            </a:fld>
            <a:endParaRPr lang="fr-FR" dirty="0"/>
          </a:p>
        </p:txBody>
      </p:sp>
      <p:sp>
        <p:nvSpPr>
          <p:cNvPr id="4" name="Rectangle 3"/>
          <p:cNvSpPr/>
          <p:nvPr/>
        </p:nvSpPr>
        <p:spPr>
          <a:xfrm>
            <a:off x="1115616" y="620688"/>
            <a:ext cx="7704856" cy="369332"/>
          </a:xfrm>
          <a:prstGeom prst="rect">
            <a:avLst/>
          </a:prstGeom>
        </p:spPr>
        <p:txBody>
          <a:bodyPr wrap="square">
            <a:spAutoFit/>
          </a:bodyPr>
          <a:lstStyle/>
          <a:p>
            <a:r>
              <a:rPr lang="fr-FR" dirty="0"/>
              <a:t> </a:t>
            </a:r>
          </a:p>
        </p:txBody>
      </p:sp>
      <p:sp>
        <p:nvSpPr>
          <p:cNvPr id="6" name="Rectangle 5"/>
          <p:cNvSpPr/>
          <p:nvPr/>
        </p:nvSpPr>
        <p:spPr>
          <a:xfrm>
            <a:off x="702382" y="1166842"/>
            <a:ext cx="7992888" cy="369332"/>
          </a:xfrm>
          <a:prstGeom prst="rect">
            <a:avLst/>
          </a:prstGeom>
        </p:spPr>
        <p:txBody>
          <a:bodyPr wrap="square">
            <a:spAutoFit/>
          </a:bodyPr>
          <a:lstStyle/>
          <a:p>
            <a:r>
              <a:rPr lang="fr-FR" dirty="0" smtClean="0"/>
              <a:t>       </a:t>
            </a:r>
          </a:p>
        </p:txBody>
      </p:sp>
      <p:grpSp>
        <p:nvGrpSpPr>
          <p:cNvPr id="8" name="Groupe 7">
            <a:extLst>
              <a:ext uri="{FF2B5EF4-FFF2-40B4-BE49-F238E27FC236}">
                <a16:creationId xmlns="" xmlns:a16="http://schemas.microsoft.com/office/drawing/2014/main" id="{CA0B0441-63D4-F248-A06D-C16A9A07561F}"/>
              </a:ext>
            </a:extLst>
          </p:cNvPr>
          <p:cNvGrpSpPr/>
          <p:nvPr/>
        </p:nvGrpSpPr>
        <p:grpSpPr>
          <a:xfrm>
            <a:off x="400738" y="571598"/>
            <a:ext cx="8280920" cy="466830"/>
            <a:chOff x="0" y="625485"/>
            <a:chExt cx="8280920" cy="466830"/>
          </a:xfrm>
        </p:grpSpPr>
        <p:sp>
          <p:nvSpPr>
            <p:cNvPr id="9" name="Rectangle : coins arrondis 8">
              <a:extLst>
                <a:ext uri="{FF2B5EF4-FFF2-40B4-BE49-F238E27FC236}">
                  <a16:creationId xmlns="" xmlns:a16="http://schemas.microsoft.com/office/drawing/2014/main" id="{BB875BD2-9BFF-E749-8EDF-F69BE518EF97}"/>
                </a:ext>
              </a:extLst>
            </p:cNvPr>
            <p:cNvSpPr/>
            <p:nvPr/>
          </p:nvSpPr>
          <p:spPr>
            <a:xfrm>
              <a:off x="0" y="625485"/>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tangle : coins arrondis 4">
              <a:extLst>
                <a:ext uri="{FF2B5EF4-FFF2-40B4-BE49-F238E27FC236}">
                  <a16:creationId xmlns="" xmlns:a16="http://schemas.microsoft.com/office/drawing/2014/main" id="{A4CCAB7B-C0D3-E94D-9D6D-A02563DDCFE3}"/>
                </a:ext>
              </a:extLst>
            </p:cNvPr>
            <p:cNvSpPr txBox="1"/>
            <p:nvPr/>
          </p:nvSpPr>
          <p:spPr>
            <a:xfrm>
              <a:off x="22789" y="648274"/>
              <a:ext cx="8235342" cy="4212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2000" b="1" kern="1200" dirty="0"/>
                <a:t>CHAPITRE 1 : </a:t>
              </a:r>
              <a:r>
                <a:rPr lang="en-US" sz="2000" b="1" dirty="0" smtClean="0"/>
                <a:t>In</a:t>
              </a:r>
              <a:r>
                <a:rPr lang="en-US" sz="2000" b="1" dirty="0" smtClean="0"/>
                <a:t>troduction</a:t>
              </a:r>
              <a:endParaRPr lang="en-US" sz="2000" b="1" kern="1200" dirty="0"/>
            </a:p>
          </p:txBody>
        </p:sp>
      </p:grpSp>
      <p:sp>
        <p:nvSpPr>
          <p:cNvPr id="11" name="Rectangle 10"/>
          <p:cNvSpPr/>
          <p:nvPr/>
        </p:nvSpPr>
        <p:spPr>
          <a:xfrm>
            <a:off x="395536" y="1124744"/>
            <a:ext cx="8352928" cy="923330"/>
          </a:xfrm>
          <a:prstGeom prst="rect">
            <a:avLst/>
          </a:prstGeom>
        </p:spPr>
        <p:txBody>
          <a:bodyPr wrap="square">
            <a:spAutoFit/>
          </a:bodyPr>
          <a:lstStyle/>
          <a:p>
            <a:r>
              <a:rPr lang="en-US" b="1" dirty="0" smtClean="0"/>
              <a:t>                   Emissions </a:t>
            </a:r>
            <a:r>
              <a:rPr lang="en-US" b="1" dirty="0" smtClean="0"/>
              <a:t>de CO2 à Seattle :</a:t>
            </a:r>
            <a:r>
              <a:rPr lang="en-US" b="1" dirty="0" smtClean="0"/>
              <a:t>Cleaning  notebook</a:t>
            </a:r>
          </a:p>
          <a:p>
            <a:endParaRPr lang="en-US" b="1" dirty="0" smtClean="0"/>
          </a:p>
          <a:p>
            <a:endParaRPr lang="fr-FR" dirty="0"/>
          </a:p>
        </p:txBody>
      </p:sp>
      <p:sp>
        <p:nvSpPr>
          <p:cNvPr id="12" name="Rectangle 11"/>
          <p:cNvSpPr/>
          <p:nvPr/>
        </p:nvSpPr>
        <p:spPr>
          <a:xfrm>
            <a:off x="179512" y="1484784"/>
            <a:ext cx="8856984" cy="4801314"/>
          </a:xfrm>
          <a:prstGeom prst="rect">
            <a:avLst/>
          </a:prstGeom>
        </p:spPr>
        <p:txBody>
          <a:bodyPr wrap="square">
            <a:spAutoFit/>
          </a:bodyPr>
          <a:lstStyle/>
          <a:p>
            <a:r>
              <a:rPr lang="fr-FR" dirty="0" smtClean="0"/>
              <a:t>Pour atteindre l'objectif de ville neutre en émissions de carbone en 2050, la ville </a:t>
            </a:r>
            <a:endParaRPr lang="fr-FR" dirty="0" smtClean="0"/>
          </a:p>
          <a:p>
            <a:endParaRPr lang="fr-FR" dirty="0" smtClean="0"/>
          </a:p>
          <a:p>
            <a:r>
              <a:rPr lang="fr-FR" dirty="0" smtClean="0"/>
              <a:t>de </a:t>
            </a:r>
            <a:r>
              <a:rPr lang="fr-FR" dirty="0" smtClean="0"/>
              <a:t>Seattle s’intéresse de près aux émissions des bâtiments non destinés à </a:t>
            </a:r>
            <a:r>
              <a:rPr lang="fr-FR" dirty="0" smtClean="0"/>
              <a:t>l’habitation</a:t>
            </a:r>
            <a:r>
              <a:rPr lang="fr-FR" dirty="0" smtClean="0"/>
              <a:t>.</a:t>
            </a:r>
          </a:p>
          <a:p>
            <a:endParaRPr lang="fr-FR" dirty="0" smtClean="0"/>
          </a:p>
          <a:p>
            <a:r>
              <a:rPr lang="fr-FR" dirty="0" smtClean="0"/>
              <a:t>Des </a:t>
            </a:r>
            <a:r>
              <a:rPr lang="fr-FR" dirty="0" smtClean="0"/>
              <a:t>relevés minutieux ont été effectués en 2015 et en 2016. Cependant, ces </a:t>
            </a:r>
            <a:r>
              <a:rPr lang="fr-FR" dirty="0" smtClean="0"/>
              <a:t>relevés </a:t>
            </a:r>
          </a:p>
          <a:p>
            <a:endParaRPr lang="fr-FR" dirty="0" smtClean="0"/>
          </a:p>
          <a:p>
            <a:r>
              <a:rPr lang="fr-FR" dirty="0" smtClean="0"/>
              <a:t>sont </a:t>
            </a:r>
            <a:r>
              <a:rPr lang="fr-FR" dirty="0" smtClean="0"/>
              <a:t>coûteux à obtenir, et à partir de ceux déjà réalisés, nous devons </a:t>
            </a:r>
            <a:r>
              <a:rPr lang="fr-FR" dirty="0" smtClean="0"/>
              <a:t>tenter </a:t>
            </a:r>
            <a:r>
              <a:rPr lang="fr-FR" dirty="0" smtClean="0"/>
              <a:t>de prédire </a:t>
            </a:r>
            <a:endParaRPr lang="fr-FR" dirty="0" smtClean="0"/>
          </a:p>
          <a:p>
            <a:endParaRPr lang="fr-FR" dirty="0" smtClean="0"/>
          </a:p>
          <a:p>
            <a:r>
              <a:rPr lang="fr-FR" dirty="0" smtClean="0"/>
              <a:t>les </a:t>
            </a:r>
            <a:r>
              <a:rPr lang="fr-FR" dirty="0" smtClean="0"/>
              <a:t>émissions de CO2 et la consommation totale d’énergie de </a:t>
            </a:r>
            <a:r>
              <a:rPr lang="fr-FR" dirty="0" smtClean="0"/>
              <a:t>bâtiments </a:t>
            </a:r>
            <a:r>
              <a:rPr lang="fr-FR" dirty="0" smtClean="0"/>
              <a:t>pour lesquels </a:t>
            </a:r>
            <a:endParaRPr lang="fr-FR" dirty="0" smtClean="0"/>
          </a:p>
          <a:p>
            <a:endParaRPr lang="fr-FR" dirty="0" smtClean="0"/>
          </a:p>
          <a:p>
            <a:r>
              <a:rPr lang="fr-FR" dirty="0" smtClean="0"/>
              <a:t>elles </a:t>
            </a:r>
            <a:r>
              <a:rPr lang="fr-FR" dirty="0" smtClean="0"/>
              <a:t>n’ont pas encore été </a:t>
            </a:r>
            <a:r>
              <a:rPr lang="fr-FR" dirty="0" smtClean="0"/>
              <a:t>mesurées. Dans </a:t>
            </a:r>
            <a:r>
              <a:rPr lang="fr-FR" dirty="0" smtClean="0"/>
              <a:t>cette première partie, nous allons réaliser </a:t>
            </a:r>
            <a:endParaRPr lang="fr-FR" dirty="0" smtClean="0"/>
          </a:p>
          <a:p>
            <a:endParaRPr lang="fr-FR" dirty="0" smtClean="0"/>
          </a:p>
          <a:p>
            <a:r>
              <a:rPr lang="fr-FR" dirty="0" smtClean="0"/>
              <a:t>une </a:t>
            </a:r>
            <a:r>
              <a:rPr lang="fr-FR" dirty="0" smtClean="0"/>
              <a:t>courte analyse exploratoire après avoir nettoyé les données si besoin. Le but sera </a:t>
            </a:r>
            <a:endParaRPr lang="fr-FR" dirty="0" smtClean="0"/>
          </a:p>
          <a:p>
            <a:endParaRPr lang="fr-FR" dirty="0" smtClean="0"/>
          </a:p>
          <a:p>
            <a:r>
              <a:rPr lang="fr-FR" dirty="0" smtClean="0"/>
              <a:t>de </a:t>
            </a:r>
            <a:r>
              <a:rPr lang="fr-FR" dirty="0" smtClean="0"/>
              <a:t>déterminer les variables pertinentes ou d'en créer de nouvelles </a:t>
            </a:r>
            <a:r>
              <a:rPr lang="fr-FR" dirty="0" smtClean="0"/>
              <a:t>(facture-</a:t>
            </a:r>
          </a:p>
          <a:p>
            <a:endParaRPr lang="fr-FR" dirty="0" smtClean="0"/>
          </a:p>
          <a:p>
            <a:r>
              <a:rPr lang="fr-FR" dirty="0" smtClean="0"/>
              <a:t>engineering</a:t>
            </a:r>
            <a:r>
              <a:rPr lang="fr-FR" dirty="0" smtClean="0"/>
              <a:t>).</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e la date 8"/>
          <p:cNvSpPr>
            <a:spLocks noGrp="1"/>
          </p:cNvSpPr>
          <p:nvPr>
            <p:ph type="dt" sz="half" idx="10"/>
          </p:nvPr>
        </p:nvSpPr>
        <p:spPr/>
        <p:txBody>
          <a:bodyPr/>
          <a:lstStyle/>
          <a:p>
            <a:fld id="{8430B95B-F9BA-49AF-B227-58C1A94B6436}"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6</a:t>
            </a:fld>
            <a:endParaRPr lang="fr-FR" dirty="0"/>
          </a:p>
        </p:txBody>
      </p:sp>
      <p:sp useBgFill="1">
        <p:nvSpPr>
          <p:cNvPr id="5" name="Rectangle 4"/>
          <p:cNvSpPr/>
          <p:nvPr/>
        </p:nvSpPr>
        <p:spPr>
          <a:xfrm>
            <a:off x="1115616" y="2636912"/>
            <a:ext cx="7236804" cy="369332"/>
          </a:xfrm>
          <a:prstGeom prst="rect">
            <a:avLst/>
          </a:prstGeom>
        </p:spPr>
        <p:txBody>
          <a:bodyPr wrap="square">
            <a:spAutoFit/>
          </a:bodyPr>
          <a:lstStyle/>
          <a:p>
            <a:pPr lvl="0" eaLnBrk="0" fontAlgn="base" hangingPunct="0">
              <a:spcBef>
                <a:spcPct val="0"/>
              </a:spcBef>
              <a:spcAft>
                <a:spcPct val="0"/>
              </a:spcAf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p:txBody>
      </p:sp>
      <p:grpSp>
        <p:nvGrpSpPr>
          <p:cNvPr id="6" name="Groupe 5">
            <a:extLst>
              <a:ext uri="{FF2B5EF4-FFF2-40B4-BE49-F238E27FC236}">
                <a16:creationId xmlns="" xmlns:a16="http://schemas.microsoft.com/office/drawing/2014/main" id="{9A2C4EEF-54FD-D349-B2CE-B07B5B757B95}"/>
              </a:ext>
            </a:extLst>
          </p:cNvPr>
          <p:cNvGrpSpPr/>
          <p:nvPr/>
        </p:nvGrpSpPr>
        <p:grpSpPr>
          <a:xfrm>
            <a:off x="395536" y="1124744"/>
            <a:ext cx="8748464" cy="864096"/>
            <a:chOff x="-216024" y="1126535"/>
            <a:chExt cx="8748464" cy="864096"/>
          </a:xfrm>
        </p:grpSpPr>
        <p:sp>
          <p:nvSpPr>
            <p:cNvPr id="7" name="Rectangle : coins arrondis 6">
              <a:extLst>
                <a:ext uri="{FF2B5EF4-FFF2-40B4-BE49-F238E27FC236}">
                  <a16:creationId xmlns="" xmlns:a16="http://schemas.microsoft.com/office/drawing/2014/main" id="{4E8D32FB-E2CD-234E-A385-F3092D8B666A}"/>
                </a:ext>
              </a:extLst>
            </p:cNvPr>
            <p:cNvSpPr/>
            <p:nvPr/>
          </p:nvSpPr>
          <p:spPr>
            <a:xfrm>
              <a:off x="-144016" y="1126535"/>
              <a:ext cx="8280920" cy="792088"/>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ectangle : coins arrondis 4">
              <a:extLst>
                <a:ext uri="{FF2B5EF4-FFF2-40B4-BE49-F238E27FC236}">
                  <a16:creationId xmlns="" xmlns:a16="http://schemas.microsoft.com/office/drawing/2014/main" id="{DB726CF5-26FB-F44C-9B67-7EE603FCD10D}"/>
                </a:ext>
              </a:extLst>
            </p:cNvPr>
            <p:cNvSpPr txBox="1"/>
            <p:nvPr/>
          </p:nvSpPr>
          <p:spPr>
            <a:xfrm>
              <a:off x="-216024" y="1198543"/>
              <a:ext cx="8748464" cy="7920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2000" b="1" kern="1200" dirty="0"/>
                <a:t>CHAPITRE 2 : </a:t>
              </a:r>
              <a:r>
                <a:rPr lang="fr-FR" sz="2000" b="1" dirty="0" smtClean="0"/>
                <a:t>M</a:t>
              </a:r>
              <a:r>
                <a:rPr lang="fr-FR" sz="2000" b="1" dirty="0" smtClean="0"/>
                <a:t>ise en place de l’environnement python du premier notebook</a:t>
              </a:r>
              <a:r>
                <a:rPr lang="fr-FR" sz="2000" b="1" dirty="0" smtClean="0"/>
                <a:t> </a:t>
              </a:r>
              <a:endParaRPr lang="en-US" sz="2000" b="1" kern="1200" dirty="0"/>
            </a:p>
          </p:txBody>
        </p:sp>
      </p:grpSp>
      <p:sp>
        <p:nvSpPr>
          <p:cNvPr id="10" name="Rectangle 9"/>
          <p:cNvSpPr/>
          <p:nvPr/>
        </p:nvSpPr>
        <p:spPr>
          <a:xfrm>
            <a:off x="611560" y="2060848"/>
            <a:ext cx="8029400" cy="1754326"/>
          </a:xfrm>
          <a:prstGeom prst="rect">
            <a:avLst/>
          </a:prstGeom>
        </p:spPr>
        <p:txBody>
          <a:bodyPr wrap="square">
            <a:spAutoFit/>
          </a:bodyPr>
          <a:lstStyle/>
          <a:p>
            <a:pPr lvl="0"/>
            <a:endParaRPr lang="fr-FR" dirty="0" smtClean="0"/>
          </a:p>
          <a:p>
            <a:pPr lvl="0"/>
            <a:r>
              <a:rPr lang="fr-FR" dirty="0" smtClean="0"/>
              <a:t>a</a:t>
            </a:r>
            <a:r>
              <a:rPr lang="fr-FR" dirty="0" smtClean="0"/>
              <a:t>) Préparation de l’environnement Python </a:t>
            </a:r>
            <a:endParaRPr lang="en-US" dirty="0" smtClean="0"/>
          </a:p>
          <a:p>
            <a:pPr lvl="0"/>
            <a:endParaRPr lang="fr-FR" dirty="0" smtClean="0"/>
          </a:p>
          <a:p>
            <a:pPr lvl="0"/>
            <a:r>
              <a:rPr lang="fr-FR" dirty="0" smtClean="0"/>
              <a:t>b</a:t>
            </a:r>
            <a:r>
              <a:rPr lang="fr-FR" dirty="0" smtClean="0"/>
              <a:t>) Import des fichiers de données </a:t>
            </a:r>
            <a:endParaRPr lang="en-US" dirty="0" smtClean="0"/>
          </a:p>
          <a:p>
            <a:pPr lvl="0"/>
            <a:endParaRPr lang="fr-FR" dirty="0" smtClean="0"/>
          </a:p>
          <a:p>
            <a:pPr lvl="0"/>
            <a:r>
              <a:rPr lang="fr-FR" dirty="0" smtClean="0"/>
              <a:t>c</a:t>
            </a:r>
            <a:r>
              <a:rPr lang="fr-FR" dirty="0" smtClean="0"/>
              <a:t>) Définition des fonctions de base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fld id="{91B3BAD5-4204-4AB4-8A70-B1E2D549BFC6}"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7</a:t>
            </a:fld>
            <a:endParaRPr lang="fr-FR" dirty="0"/>
          </a:p>
        </p:txBody>
      </p:sp>
      <p:sp>
        <p:nvSpPr>
          <p:cNvPr id="5" name="Rectangle 4"/>
          <p:cNvSpPr/>
          <p:nvPr/>
        </p:nvSpPr>
        <p:spPr>
          <a:xfrm>
            <a:off x="179512" y="908720"/>
            <a:ext cx="8568952" cy="646331"/>
          </a:xfrm>
          <a:prstGeom prst="rect">
            <a:avLst/>
          </a:prstGeom>
        </p:spPr>
        <p:txBody>
          <a:bodyPr wrap="square">
            <a:spAutoFit/>
          </a:bodyPr>
          <a:lstStyle/>
          <a:p>
            <a:pPr lvl="0" eaLnBrk="0" fontAlgn="base" hangingPunct="0">
              <a:spcBef>
                <a:spcPct val="0"/>
              </a:spcBef>
              <a:spcAft>
                <a:spcPct val="0"/>
              </a:spcAft>
            </a:pP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p:txBody>
      </p:sp>
      <p:grpSp>
        <p:nvGrpSpPr>
          <p:cNvPr id="7" name="Groupe 6">
            <a:extLst>
              <a:ext uri="{FF2B5EF4-FFF2-40B4-BE49-F238E27FC236}">
                <a16:creationId xmlns="" xmlns:a16="http://schemas.microsoft.com/office/drawing/2014/main" id="{9CDD4F91-E241-7C4E-9C4B-5558317FF461}"/>
              </a:ext>
            </a:extLst>
          </p:cNvPr>
          <p:cNvGrpSpPr/>
          <p:nvPr/>
        </p:nvGrpSpPr>
        <p:grpSpPr>
          <a:xfrm>
            <a:off x="251520" y="332656"/>
            <a:ext cx="8280920" cy="466830"/>
            <a:chOff x="0" y="625485"/>
            <a:chExt cx="8280920" cy="466830"/>
          </a:xfrm>
        </p:grpSpPr>
        <p:sp>
          <p:nvSpPr>
            <p:cNvPr id="8" name="Rectangle : coins arrondis 7">
              <a:extLst>
                <a:ext uri="{FF2B5EF4-FFF2-40B4-BE49-F238E27FC236}">
                  <a16:creationId xmlns="" xmlns:a16="http://schemas.microsoft.com/office/drawing/2014/main" id="{4487CB4B-0650-9143-8B95-E818495CA834}"/>
                </a:ext>
              </a:extLst>
            </p:cNvPr>
            <p:cNvSpPr/>
            <p:nvPr/>
          </p:nvSpPr>
          <p:spPr>
            <a:xfrm>
              <a:off x="0" y="625485"/>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 coins arrondis 4">
              <a:extLst>
                <a:ext uri="{FF2B5EF4-FFF2-40B4-BE49-F238E27FC236}">
                  <a16:creationId xmlns="" xmlns:a16="http://schemas.microsoft.com/office/drawing/2014/main" id="{D6C1083D-D8BD-B244-AA7E-720389A70BA0}"/>
                </a:ext>
              </a:extLst>
            </p:cNvPr>
            <p:cNvSpPr txBox="1"/>
            <p:nvPr/>
          </p:nvSpPr>
          <p:spPr>
            <a:xfrm>
              <a:off x="22789" y="648274"/>
              <a:ext cx="8235342" cy="4212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2000" b="1" kern="1200" dirty="0"/>
                <a:t>CHAPITRE 3 </a:t>
              </a:r>
              <a:r>
                <a:rPr lang="en-US" sz="2000" b="1" kern="1200" dirty="0" smtClean="0"/>
                <a:t>:  </a:t>
              </a:r>
              <a:r>
                <a:rPr lang="en-US" sz="2000" b="1" dirty="0" smtClean="0"/>
                <a:t>Comparaison  et  uniformisation  des datasets</a:t>
              </a:r>
              <a:endParaRPr lang="en-US" sz="2000" b="1" kern="1200" dirty="0"/>
            </a:p>
          </p:txBody>
        </p:sp>
      </p:grpSp>
      <p:sp>
        <p:nvSpPr>
          <p:cNvPr id="10" name="Rectangle 9"/>
          <p:cNvSpPr/>
          <p:nvPr/>
        </p:nvSpPr>
        <p:spPr>
          <a:xfrm>
            <a:off x="179512" y="980728"/>
            <a:ext cx="8712968" cy="1477328"/>
          </a:xfrm>
          <a:prstGeom prst="rect">
            <a:avLst/>
          </a:prstGeom>
        </p:spPr>
        <p:txBody>
          <a:bodyPr wrap="square">
            <a:spAutoFit/>
          </a:bodyPr>
          <a:lstStyle/>
          <a:p>
            <a:endParaRPr lang="fr-FR" dirty="0" smtClean="0"/>
          </a:p>
          <a:p>
            <a:r>
              <a:rPr lang="fr-FR" dirty="0" smtClean="0"/>
              <a:t>On </a:t>
            </a:r>
            <a:r>
              <a:rPr lang="fr-FR" dirty="0" smtClean="0"/>
              <a:t>remarque que les données de localisation pour le jeu de données de 2015 sont "compactées" dans une sorte de double dictionnaire. Nous allons donc travailler cette variable pour extraire chacune des variables </a:t>
            </a:r>
            <a:r>
              <a:rPr lang="fr-FR" dirty="0" smtClean="0"/>
              <a:t>imbriquées</a:t>
            </a:r>
          </a:p>
          <a:p>
            <a:endParaRPr lang="fr-FR" dirty="0"/>
          </a:p>
        </p:txBody>
      </p:sp>
      <p:sp>
        <p:nvSpPr>
          <p:cNvPr id="11" name="Rectangle 10"/>
          <p:cNvSpPr/>
          <p:nvPr/>
        </p:nvSpPr>
        <p:spPr>
          <a:xfrm>
            <a:off x="107504" y="1916832"/>
            <a:ext cx="8784976" cy="2031325"/>
          </a:xfrm>
          <a:prstGeom prst="rect">
            <a:avLst/>
          </a:prstGeom>
        </p:spPr>
        <p:txBody>
          <a:bodyPr wrap="square">
            <a:spAutoFit/>
          </a:bodyPr>
          <a:lstStyle/>
          <a:p>
            <a:endParaRPr lang="fr-FR" dirty="0" smtClean="0"/>
          </a:p>
          <a:p>
            <a:endParaRPr lang="fr-FR" dirty="0" smtClean="0"/>
          </a:p>
          <a:p>
            <a:r>
              <a:rPr lang="fr-FR" dirty="0" smtClean="0"/>
              <a:t>On </a:t>
            </a:r>
            <a:r>
              <a:rPr lang="fr-FR" dirty="0" smtClean="0"/>
              <a:t>corrige le type de la latitude, longitude et le </a:t>
            </a:r>
            <a:r>
              <a:rPr lang="fr-FR" dirty="0" smtClean="0"/>
              <a:t>zipcode</a:t>
            </a:r>
            <a:r>
              <a:rPr lang="fr-FR" dirty="0" smtClean="0"/>
              <a:t> ainsi que la </a:t>
            </a:r>
            <a:r>
              <a:rPr lang="fr-FR" dirty="0" smtClean="0"/>
              <a:t>TaxParcelIdentificationNumber</a:t>
            </a:r>
            <a:endParaRPr lang="fr-FR" dirty="0" smtClean="0"/>
          </a:p>
          <a:p>
            <a:endParaRPr lang="fr-FR" dirty="0" smtClean="0"/>
          </a:p>
          <a:p>
            <a:endParaRPr lang="fr-FR" dirty="0" smtClean="0"/>
          </a:p>
          <a:p>
            <a:endParaRPr lang="fr-FR" dirty="0"/>
          </a:p>
        </p:txBody>
      </p:sp>
      <p:sp>
        <p:nvSpPr>
          <p:cNvPr id="12" name="Rectangle 11"/>
          <p:cNvSpPr/>
          <p:nvPr/>
        </p:nvSpPr>
        <p:spPr>
          <a:xfrm>
            <a:off x="107504" y="3573017"/>
            <a:ext cx="8856984" cy="3139321"/>
          </a:xfrm>
          <a:prstGeom prst="rect">
            <a:avLst/>
          </a:prstGeom>
        </p:spPr>
        <p:txBody>
          <a:bodyPr wrap="square">
            <a:spAutoFit/>
          </a:bodyPr>
          <a:lstStyle/>
          <a:p>
            <a:endParaRPr lang="fr-FR" dirty="0" smtClean="0"/>
          </a:p>
          <a:p>
            <a:r>
              <a:rPr lang="fr-FR" dirty="0" smtClean="0"/>
              <a:t>Nous </a:t>
            </a:r>
            <a:r>
              <a:rPr lang="fr-FR" dirty="0" smtClean="0"/>
              <a:t>avons à présent les colonnes correspondant à celles de 2016 : latitude, longitude, </a:t>
            </a:r>
            <a:r>
              <a:rPr lang="fr-FR" dirty="0" smtClean="0"/>
              <a:t>address</a:t>
            </a:r>
            <a:r>
              <a:rPr lang="fr-FR" dirty="0" smtClean="0"/>
              <a:t>, city, state et zip. Renommons les de la même façon </a:t>
            </a:r>
            <a:r>
              <a:rPr lang="fr-FR" dirty="0" smtClean="0"/>
              <a:t>:</a:t>
            </a:r>
          </a:p>
          <a:p>
            <a:endParaRPr lang="fr-FR" dirty="0" smtClean="0"/>
          </a:p>
          <a:p>
            <a:r>
              <a:rPr lang="fr-FR" dirty="0" smtClean="0"/>
              <a:t>Eliminons </a:t>
            </a:r>
            <a:r>
              <a:rPr lang="fr-FR" dirty="0" smtClean="0"/>
              <a:t>maintenant les colonnes de 2015 n'ayant pas </a:t>
            </a:r>
            <a:r>
              <a:rPr lang="fr-FR" dirty="0" smtClean="0"/>
              <a:t>d‘équivalents </a:t>
            </a:r>
            <a:r>
              <a:rPr lang="fr-FR" dirty="0" smtClean="0"/>
              <a:t>en </a:t>
            </a:r>
            <a:r>
              <a:rPr lang="fr-FR" dirty="0" smtClean="0"/>
              <a:t>2016</a:t>
            </a:r>
          </a:p>
          <a:p>
            <a:endParaRPr lang="fr-FR" dirty="0" smtClean="0"/>
          </a:p>
          <a:p>
            <a:endParaRPr lang="fr-FR" dirty="0" smtClean="0"/>
          </a:p>
          <a:p>
            <a:endParaRPr lang="fr-FR" dirty="0" smtClean="0"/>
          </a:p>
          <a:p>
            <a:endParaRPr lang="fr-FR" dirty="0" smtClean="0"/>
          </a:p>
          <a:p>
            <a:endParaRPr lang="fr-FR" dirty="0" smtClean="0"/>
          </a:p>
          <a:p>
            <a:endParaRPr lang="fr-FR" dirty="0"/>
          </a:p>
        </p:txBody>
      </p:sp>
      <p:sp>
        <p:nvSpPr>
          <p:cNvPr id="13" name="Rectangle 12"/>
          <p:cNvSpPr/>
          <p:nvPr/>
        </p:nvSpPr>
        <p:spPr>
          <a:xfrm>
            <a:off x="107504" y="3105835"/>
            <a:ext cx="8856984" cy="369332"/>
          </a:xfrm>
          <a:prstGeom prst="rect">
            <a:avLst/>
          </a:prstGeom>
        </p:spPr>
        <p:txBody>
          <a:bodyPr wrap="square">
            <a:spAutoFit/>
          </a:bodyPr>
          <a:lstStyle/>
          <a:p>
            <a:r>
              <a:rPr lang="fr-FR" dirty="0" smtClean="0"/>
              <a:t>Renommons les trois colonnes de 2015 qui restent ainsi que de 2016 a l'identique</a:t>
            </a:r>
            <a:endParaRPr lang="fr-FR" dirty="0"/>
          </a:p>
        </p:txBody>
      </p:sp>
      <p:sp>
        <p:nvSpPr>
          <p:cNvPr id="14" name="Rectangle 13"/>
          <p:cNvSpPr/>
          <p:nvPr/>
        </p:nvSpPr>
        <p:spPr>
          <a:xfrm>
            <a:off x="0" y="5157192"/>
            <a:ext cx="8712968" cy="369332"/>
          </a:xfrm>
          <a:prstGeom prst="rect">
            <a:avLst/>
          </a:prstGeom>
        </p:spPr>
        <p:txBody>
          <a:bodyPr wrap="square">
            <a:spAutoFit/>
          </a:bodyPr>
          <a:lstStyle/>
          <a:p>
            <a:r>
              <a:rPr lang="fr-FR" dirty="0" smtClean="0"/>
              <a:t>Renommons les trois colonnes de 2015 qui restent ainsi que de 2016 a l'identique</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3F076D-F63D-457E-819F-EF997FFB62D0}"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8</a:t>
            </a:fld>
            <a:endParaRPr lang="fr-FR" dirty="0"/>
          </a:p>
        </p:txBody>
      </p:sp>
      <p:graphicFrame>
        <p:nvGraphicFramePr>
          <p:cNvPr id="4" name="Diagramme 3"/>
          <p:cNvGraphicFramePr/>
          <p:nvPr/>
        </p:nvGraphicFramePr>
        <p:xfrm>
          <a:off x="107504" y="0"/>
          <a:ext cx="9036496" cy="2060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me 4"/>
          <p:cNvGraphicFramePr/>
          <p:nvPr/>
        </p:nvGraphicFramePr>
        <p:xfrm>
          <a:off x="251520" y="332656"/>
          <a:ext cx="8712968" cy="12241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ZoneTexte 5"/>
          <p:cNvSpPr txBox="1"/>
          <p:nvPr/>
        </p:nvSpPr>
        <p:spPr>
          <a:xfrm>
            <a:off x="179512" y="1556792"/>
            <a:ext cx="8784976" cy="646331"/>
          </a:xfrm>
          <a:prstGeom prst="rect">
            <a:avLst/>
          </a:prstGeom>
          <a:noFill/>
        </p:spPr>
        <p:txBody>
          <a:bodyPr wrap="square" rtlCol="0">
            <a:spAutoFit/>
          </a:bodyPr>
          <a:lstStyle/>
          <a:p>
            <a:r>
              <a:rPr lang="fr-FR" dirty="0" smtClean="0"/>
              <a:t>Calcul du pourcentage de données en filtrant les lignes par un certain pourcentage de nan</a:t>
            </a:r>
            <a:endParaRPr lang="fr-FR" dirty="0"/>
          </a:p>
        </p:txBody>
      </p:sp>
      <p:pic>
        <p:nvPicPr>
          <p:cNvPr id="7" name="Image 6" descr="IMA1.png"/>
          <p:cNvPicPr>
            <a:picLocks noChangeAspect="1"/>
          </p:cNvPicPr>
          <p:nvPr/>
        </p:nvPicPr>
        <p:blipFill>
          <a:blip r:embed="rId12" cstate="print"/>
          <a:stretch>
            <a:fillRect/>
          </a:stretch>
        </p:blipFill>
        <p:spPr>
          <a:xfrm>
            <a:off x="179512" y="2132856"/>
            <a:ext cx="4032448" cy="4013303"/>
          </a:xfrm>
          <a:prstGeom prst="rect">
            <a:avLst/>
          </a:prstGeom>
        </p:spPr>
      </p:pic>
      <p:pic>
        <p:nvPicPr>
          <p:cNvPr id="8" name="Image 7" descr="IMA2.png"/>
          <p:cNvPicPr>
            <a:picLocks noChangeAspect="1"/>
          </p:cNvPicPr>
          <p:nvPr/>
        </p:nvPicPr>
        <p:blipFill>
          <a:blip r:embed="rId13" cstate="print"/>
          <a:stretch>
            <a:fillRect/>
          </a:stretch>
        </p:blipFill>
        <p:spPr>
          <a:xfrm>
            <a:off x="4305904" y="2132856"/>
            <a:ext cx="4838096" cy="40324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8E19978C-805D-48F0-BCCA-9CFE63811AB5}" type="datetime1">
              <a:rPr lang="fr-FR" smtClean="0"/>
              <a:pPr/>
              <a:t>23/09/2021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9</a:t>
            </a:fld>
            <a:endParaRPr lang="fr-FR" dirty="0"/>
          </a:p>
        </p:txBody>
      </p:sp>
      <p:sp>
        <p:nvSpPr>
          <p:cNvPr id="2" name="ZoneTexte 1">
            <a:extLst>
              <a:ext uri="{FF2B5EF4-FFF2-40B4-BE49-F238E27FC236}">
                <a16:creationId xmlns="" xmlns:a16="http://schemas.microsoft.com/office/drawing/2014/main" id="{DC28A7A9-990C-4041-99CF-D48DF55824F6}"/>
              </a:ext>
            </a:extLst>
          </p:cNvPr>
          <p:cNvSpPr txBox="1"/>
          <p:nvPr/>
        </p:nvSpPr>
        <p:spPr>
          <a:xfrm>
            <a:off x="251520" y="188640"/>
            <a:ext cx="8712968" cy="1477328"/>
          </a:xfrm>
          <a:prstGeom prst="rect">
            <a:avLst/>
          </a:prstGeom>
          <a:noFill/>
        </p:spPr>
        <p:txBody>
          <a:bodyPr wrap="square" rtlCol="0">
            <a:spAutoFit/>
          </a:bodyPr>
          <a:lstStyle/>
          <a:p>
            <a:r>
              <a:rPr lang="fr-FR" sz="2400" b="1" dirty="0" smtClean="0">
                <a:ln w="50800"/>
                <a:latin typeface="Arial Unicode MS" pitchFamily="34" charset="-128"/>
                <a:cs typeface="Courier New" pitchFamily="49" charset="0"/>
              </a:rPr>
              <a:t>    </a:t>
            </a:r>
          </a:p>
          <a:p>
            <a:endParaRPr lang="fr-FR" sz="2400" b="1" dirty="0" smtClean="0">
              <a:ln w="50800"/>
              <a:latin typeface="Arial Unicode MS" pitchFamily="34" charset="-128"/>
              <a:cs typeface="Courier New" pitchFamily="49" charset="0"/>
            </a:endParaRPr>
          </a:p>
          <a:p>
            <a:endParaRPr lang="fr-FR" sz="2400" b="1" dirty="0">
              <a:ln w="50800"/>
              <a:latin typeface="Arial" pitchFamily="34" charset="0"/>
              <a:cs typeface="Arial" pitchFamily="34" charset="0"/>
            </a:endParaRPr>
          </a:p>
          <a:p>
            <a:r>
              <a:rPr lang="fr-FR" dirty="0" smtClean="0"/>
              <a:t>   </a:t>
            </a:r>
            <a:endParaRPr lang="fr-FR" dirty="0"/>
          </a:p>
        </p:txBody>
      </p:sp>
      <p:sp>
        <p:nvSpPr>
          <p:cNvPr id="6" name="ZoneTexte 5"/>
          <p:cNvSpPr txBox="1"/>
          <p:nvPr/>
        </p:nvSpPr>
        <p:spPr>
          <a:xfrm>
            <a:off x="323528" y="1844824"/>
            <a:ext cx="8640960" cy="1200329"/>
          </a:xfrm>
          <a:prstGeom prst="rect">
            <a:avLst/>
          </a:prstGeom>
          <a:noFill/>
        </p:spPr>
        <p:txBody>
          <a:bodyPr wrap="square" rtlCol="0">
            <a:spAutoFit/>
          </a:bodyPr>
          <a:lstStyle/>
          <a:p>
            <a:pPr lvl="0"/>
            <a:endParaRPr lang="fr-FR" dirty="0" smtClean="0"/>
          </a:p>
          <a:p>
            <a:endParaRPr lang="fr-FR" dirty="0" smtClean="0"/>
          </a:p>
          <a:p>
            <a:r>
              <a:rPr lang="fr-FR" dirty="0" smtClean="0"/>
              <a:t/>
            </a:r>
            <a:br>
              <a:rPr lang="fr-FR" dirty="0" smtClean="0"/>
            </a:br>
            <a:endParaRPr lang="fr-FR" dirty="0"/>
          </a:p>
        </p:txBody>
      </p:sp>
      <p:sp>
        <p:nvSpPr>
          <p:cNvPr id="9" name="ZoneTexte 8"/>
          <p:cNvSpPr txBox="1"/>
          <p:nvPr/>
        </p:nvSpPr>
        <p:spPr>
          <a:xfrm>
            <a:off x="107504" y="404664"/>
            <a:ext cx="8784976" cy="369332"/>
          </a:xfrm>
          <a:prstGeom prst="rect">
            <a:avLst/>
          </a:prstGeom>
          <a:noFill/>
        </p:spPr>
        <p:txBody>
          <a:bodyPr wrap="square" rtlCol="0">
            <a:spAutoFit/>
          </a:bodyPr>
          <a:lstStyle/>
          <a:p>
            <a:r>
              <a:rPr lang="fr-FR" dirty="0" smtClean="0"/>
              <a:t>Type de bâtiments a choisir :  Bâtiments publics</a:t>
            </a:r>
            <a:endParaRPr lang="fr-FR" dirty="0"/>
          </a:p>
        </p:txBody>
      </p:sp>
      <p:pic>
        <p:nvPicPr>
          <p:cNvPr id="10" name="Image 9" descr="IMA3.png"/>
          <p:cNvPicPr>
            <a:picLocks noChangeAspect="1"/>
          </p:cNvPicPr>
          <p:nvPr/>
        </p:nvPicPr>
        <p:blipFill>
          <a:blip r:embed="rId2" cstate="print"/>
          <a:stretch>
            <a:fillRect/>
          </a:stretch>
        </p:blipFill>
        <p:spPr>
          <a:xfrm>
            <a:off x="203745" y="980729"/>
            <a:ext cx="8736509" cy="54006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3535</TotalTime>
  <Words>1725</Words>
  <Application>Microsoft Office PowerPoint</Application>
  <PresentationFormat>Affichage à l'écran (4:3)</PresentationFormat>
  <Paragraphs>370</Paragraphs>
  <Slides>46</Slides>
  <Notes>1</Notes>
  <HiddenSlides>0</HiddenSlides>
  <MMClips>0</MMClips>
  <ScaleCrop>false</ScaleCrop>
  <HeadingPairs>
    <vt:vector size="4" baseType="variant">
      <vt:variant>
        <vt:lpstr>Thème</vt:lpstr>
      </vt:variant>
      <vt:variant>
        <vt:i4>1</vt:i4>
      </vt:variant>
      <vt:variant>
        <vt:lpstr>Titres des diapositives</vt:lpstr>
      </vt:variant>
      <vt:variant>
        <vt:i4>46</vt:i4>
      </vt:variant>
    </vt:vector>
  </HeadingPairs>
  <TitlesOfParts>
    <vt:vector size="47" baseType="lpstr">
      <vt:lpstr>Apex</vt:lpstr>
      <vt:lpstr>PROJET  N°4 : prédictions des émissions de co2 et de la consommation totale d’énergie de la ville de Seattle         </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EXPLORATOIRE DES BASES DE DONNEES ED_STATS POUR  ACADEMY</dc:title>
  <dc:creator>hamadi zarrouk</dc:creator>
  <cp:lastModifiedBy>hamadi zarrouk</cp:lastModifiedBy>
  <cp:revision>218</cp:revision>
  <dcterms:created xsi:type="dcterms:W3CDTF">2021-07-04T02:39:41Z</dcterms:created>
  <dcterms:modified xsi:type="dcterms:W3CDTF">2021-09-23T20:27:36Z</dcterms:modified>
</cp:coreProperties>
</file>