
<file path=[Content_Types].xml><?xml version="1.0" encoding="utf-8"?>
<Types xmlns="http://schemas.openxmlformats.org/package/2006/content-types">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9"/>
  </p:notesMasterIdLst>
  <p:handoutMasterIdLst>
    <p:handoutMasterId r:id="rId30"/>
  </p:handoutMasterIdLst>
  <p:sldIdLst>
    <p:sldId id="256" r:id="rId2"/>
    <p:sldId id="257" r:id="rId3"/>
    <p:sldId id="289" r:id="rId4"/>
    <p:sldId id="290" r:id="rId5"/>
    <p:sldId id="258" r:id="rId6"/>
    <p:sldId id="259" r:id="rId7"/>
    <p:sldId id="260" r:id="rId8"/>
    <p:sldId id="291" r:id="rId9"/>
    <p:sldId id="292" r:id="rId10"/>
    <p:sldId id="263" r:id="rId11"/>
    <p:sldId id="293" r:id="rId12"/>
    <p:sldId id="295" r:id="rId13"/>
    <p:sldId id="296" r:id="rId14"/>
    <p:sldId id="267" r:id="rId15"/>
    <p:sldId id="297" r:id="rId16"/>
    <p:sldId id="269" r:id="rId17"/>
    <p:sldId id="304" r:id="rId18"/>
    <p:sldId id="303" r:id="rId19"/>
    <p:sldId id="302" r:id="rId20"/>
    <p:sldId id="300" r:id="rId21"/>
    <p:sldId id="280" r:id="rId22"/>
    <p:sldId id="299" r:id="rId23"/>
    <p:sldId id="301" r:id="rId24"/>
    <p:sldId id="281" r:id="rId25"/>
    <p:sldId id="283" r:id="rId26"/>
    <p:sldId id="284" r:id="rId27"/>
    <p:sldId id="298"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340" autoAdjust="0"/>
  </p:normalViewPr>
  <p:slideViewPr>
    <p:cSldViewPr>
      <p:cViewPr varScale="1">
        <p:scale>
          <a:sx n="81" d="100"/>
          <a:sy n="81" d="100"/>
        </p:scale>
        <p:origin x="-14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AE05E-55B6-4128-98AB-CC35F45C9CB3}" type="doc">
      <dgm:prSet loTypeId="urn:microsoft.com/office/officeart/2005/8/layout/default#1" loCatId="list" qsTypeId="urn:microsoft.com/office/officeart/2005/8/quickstyle/simple1" qsCatId="simple" csTypeId="urn:microsoft.com/office/officeart/2005/8/colors/accent1_2" csCatId="accent1" phldr="0"/>
      <dgm:spPr/>
      <dgm:t>
        <a:bodyPr/>
        <a:lstStyle/>
        <a:p>
          <a:endParaRPr lang="fr-FR"/>
        </a:p>
      </dgm:t>
    </dgm:pt>
    <dgm:pt modelId="{D9230D1F-8653-4F49-AE4F-E7229C9A4DFB}" type="pres">
      <dgm:prSet presAssocID="{AAFAE05E-55B6-4128-98AB-CC35F45C9CB3}" presName="diagram" presStyleCnt="0">
        <dgm:presLayoutVars>
          <dgm:dir/>
          <dgm:resizeHandles val="exact"/>
        </dgm:presLayoutVars>
      </dgm:prSet>
      <dgm:spPr/>
      <dgm:t>
        <a:bodyPr/>
        <a:lstStyle/>
        <a:p>
          <a:endParaRPr lang="fr-FR"/>
        </a:p>
      </dgm:t>
    </dgm:pt>
  </dgm:ptLst>
  <dgm:cxnLst>
    <dgm:cxn modelId="{9087E700-F7B7-4712-ABD7-37D7CCF0E3E8}" type="presOf" srcId="{AAFAE05E-55B6-4128-98AB-CC35F45C9CB3}" destId="{D9230D1F-8653-4F49-AE4F-E7229C9A4DFB}" srcOrd="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0A8ED-D9B2-4F39-9F5B-473D8E4E76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4D1656-269B-4AC2-A0A8-10CF6592EF12}">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Index</a:t>
          </a:r>
          <a:endParaRPr lang="en-US" dirty="0"/>
        </a:p>
      </dgm:t>
    </dgm:pt>
    <dgm:pt modelId="{D6DD65CE-6218-4990-9A81-3C8F5DEE7A18}" type="parTrans" cxnId="{D25AFC85-29AC-4449-9C47-1247CC19BECE}">
      <dgm:prSet/>
      <dgm:spPr/>
      <dgm:t>
        <a:bodyPr/>
        <a:lstStyle/>
        <a:p>
          <a:endParaRPr lang="en-US"/>
        </a:p>
      </dgm:t>
    </dgm:pt>
    <dgm:pt modelId="{DC0083F0-1F38-40AE-9DF5-166B4195F202}" type="sibTrans" cxnId="{D25AFC85-29AC-4449-9C47-1247CC19BECE}">
      <dgm:prSet/>
      <dgm:spPr/>
      <dgm:t>
        <a:bodyPr/>
        <a:lstStyle/>
        <a:p>
          <a:endParaRPr lang="en-US"/>
        </a:p>
      </dgm:t>
    </dgm:pt>
    <dgm:pt modelId="{010C6E1B-6307-4BC0-8175-6D9DE177686A}">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1 : </a:t>
          </a:r>
          <a:r>
            <a:rPr lang="fr-FR" dirty="0" smtClean="0"/>
            <a:t>Présentation de l’ objectif</a:t>
          </a:r>
          <a:endParaRPr lang="en-US" dirty="0"/>
        </a:p>
      </dgm:t>
    </dgm:pt>
    <dgm:pt modelId="{7A336430-3A32-423C-8ECC-F578FE58A717}" type="parTrans" cxnId="{7639FBF1-5CEB-462D-9216-3CBA0A4400BA}">
      <dgm:prSet/>
      <dgm:spPr/>
      <dgm:t>
        <a:bodyPr/>
        <a:lstStyle/>
        <a:p>
          <a:endParaRPr lang="en-US"/>
        </a:p>
      </dgm:t>
    </dgm:pt>
    <dgm:pt modelId="{C9F8060D-2BF1-42AD-B7F5-25349117F5CA}" type="sibTrans" cxnId="{7639FBF1-5CEB-462D-9216-3CBA0A4400BA}">
      <dgm:prSet/>
      <dgm:spPr/>
      <dgm:t>
        <a:bodyPr/>
        <a:lstStyle/>
        <a:p>
          <a:endParaRPr lang="en-US"/>
        </a:p>
      </dgm:t>
    </dgm:pt>
    <dgm:pt modelId="{F7BF802B-67E3-40BA-B1B1-4499FDA1A4B6}">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2 : </a:t>
          </a:r>
          <a:r>
            <a:rPr lang="fr-FR" dirty="0" smtClean="0"/>
            <a:t>Mise en place de l’environnement python du premier notebook de nettoyage </a:t>
          </a:r>
          <a:endParaRPr lang="en-US" dirty="0"/>
        </a:p>
      </dgm:t>
    </dgm:pt>
    <dgm:pt modelId="{9A9CE592-859F-47D6-8D8F-089848DE62CB}" type="parTrans" cxnId="{CF51FAAB-830F-437E-8034-897B31BC7AF0}">
      <dgm:prSet/>
      <dgm:spPr/>
      <dgm:t>
        <a:bodyPr/>
        <a:lstStyle/>
        <a:p>
          <a:endParaRPr lang="en-US"/>
        </a:p>
      </dgm:t>
    </dgm:pt>
    <dgm:pt modelId="{0192C5BE-6499-4108-B3B5-601B24540EB3}" type="sibTrans" cxnId="{CF51FAAB-830F-437E-8034-897B31BC7AF0}">
      <dgm:prSet/>
      <dgm:spPr/>
      <dgm:t>
        <a:bodyPr/>
        <a:lstStyle/>
        <a:p>
          <a:endParaRPr lang="en-US"/>
        </a:p>
      </dgm:t>
    </dgm:pt>
    <dgm:pt modelId="{08202B9D-C4A7-4356-B5B1-66A60D9B8F60}">
      <dgm:prSet/>
      <dgm:spPr/>
      <dgm:t>
        <a:bodyPr/>
        <a:lstStyle/>
        <a:p>
          <a:r>
            <a:rPr lang="fr-FR" dirty="0"/>
            <a:t>a) </a:t>
          </a:r>
          <a:r>
            <a:rPr lang="fr-FR" dirty="0" smtClean="0"/>
            <a:t>Description des données </a:t>
          </a:r>
          <a:endParaRPr lang="en-US" dirty="0"/>
        </a:p>
      </dgm:t>
    </dgm:pt>
    <dgm:pt modelId="{CF2819DD-E050-4AD0-95FB-48AFD1DB6722}" type="parTrans" cxnId="{5C7E3431-02DE-4DE2-B635-0AD34C60F296}">
      <dgm:prSet/>
      <dgm:spPr/>
      <dgm:t>
        <a:bodyPr/>
        <a:lstStyle/>
        <a:p>
          <a:endParaRPr lang="en-US"/>
        </a:p>
      </dgm:t>
    </dgm:pt>
    <dgm:pt modelId="{6B6B6DF8-81B7-46A1-B2E1-6F676940FBCB}" type="sibTrans" cxnId="{5C7E3431-02DE-4DE2-B635-0AD34C60F296}">
      <dgm:prSet/>
      <dgm:spPr/>
      <dgm:t>
        <a:bodyPr/>
        <a:lstStyle/>
        <a:p>
          <a:endParaRPr lang="en-US"/>
        </a:p>
      </dgm:t>
    </dgm:pt>
    <dgm:pt modelId="{ECAACFF4-A302-4FB1-BAE2-FBF88BBE608D}">
      <dgm:prSet/>
      <dgm:spPr/>
      <dgm:t>
        <a:bodyPr/>
        <a:lstStyle/>
        <a:p>
          <a:r>
            <a:rPr lang="fr-FR" dirty="0"/>
            <a:t>b) </a:t>
          </a:r>
          <a:r>
            <a:rPr lang="fr-FR" dirty="0" smtClean="0"/>
            <a:t>Chargement des datasets</a:t>
          </a:r>
          <a:endParaRPr lang="en-US" dirty="0"/>
        </a:p>
      </dgm:t>
    </dgm:pt>
    <dgm:pt modelId="{CAF9CA6B-E587-4068-A279-1DC60FAC5E7F}" type="parTrans" cxnId="{807F0C59-E2F4-4975-B4EF-439383D33121}">
      <dgm:prSet/>
      <dgm:spPr/>
      <dgm:t>
        <a:bodyPr/>
        <a:lstStyle/>
        <a:p>
          <a:endParaRPr lang="en-US"/>
        </a:p>
      </dgm:t>
    </dgm:pt>
    <dgm:pt modelId="{80FEB9E6-80C4-4C67-BCD8-16A9DA6B398F}" type="sibTrans" cxnId="{807F0C59-E2F4-4975-B4EF-439383D33121}">
      <dgm:prSet/>
      <dgm:spPr/>
      <dgm:t>
        <a:bodyPr/>
        <a:lstStyle/>
        <a:p>
          <a:endParaRPr lang="en-US"/>
        </a:p>
      </dgm:t>
    </dgm:pt>
    <dgm:pt modelId="{9DD32A0C-C981-4999-9344-E30A0AC81BE4}">
      <dgm:prSet/>
      <dgm:spPr/>
      <dgm:t>
        <a:bodyPr/>
        <a:lstStyle/>
        <a:p>
          <a:r>
            <a:rPr lang="fr-FR" dirty="0"/>
            <a:t>c) </a:t>
          </a:r>
          <a:r>
            <a:rPr lang="fr-FR" dirty="0" smtClean="0"/>
            <a:t>Création des datasets étendus </a:t>
          </a:r>
          <a:endParaRPr lang="en-US" dirty="0"/>
        </a:p>
      </dgm:t>
    </dgm:pt>
    <dgm:pt modelId="{1E393882-D74E-4521-9B18-3DCA1DF6B757}" type="parTrans" cxnId="{F2A37A91-9A9B-4A78-A85C-BF8E482C53CA}">
      <dgm:prSet/>
      <dgm:spPr/>
      <dgm:t>
        <a:bodyPr/>
        <a:lstStyle/>
        <a:p>
          <a:endParaRPr lang="en-US"/>
        </a:p>
      </dgm:t>
    </dgm:pt>
    <dgm:pt modelId="{B07B4F95-70F0-42AD-B443-AB37359E81C7}" type="sibTrans" cxnId="{F2A37A91-9A9B-4A78-A85C-BF8E482C53CA}">
      <dgm:prSet/>
      <dgm:spPr/>
      <dgm:t>
        <a:bodyPr/>
        <a:lstStyle/>
        <a:p>
          <a:endParaRPr lang="en-US"/>
        </a:p>
      </dgm:t>
    </dgm:pt>
    <dgm:pt modelId="{E2E458A0-861B-47CE-8E20-BAE97E4CC72D}">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3 : </a:t>
          </a:r>
          <a:r>
            <a:rPr lang="fr-FR" dirty="0" err="1" smtClean="0"/>
            <a:t>Feature</a:t>
          </a:r>
          <a:r>
            <a:rPr lang="fr-FR" dirty="0" smtClean="0"/>
            <a:t> engineering en fonction du client </a:t>
          </a:r>
          <a:endParaRPr lang="en-US" dirty="0"/>
        </a:p>
      </dgm:t>
    </dgm:pt>
    <dgm:pt modelId="{510A8C75-5121-43B8-ACE5-5E5EC7336B30}" type="parTrans" cxnId="{FA45C120-6CAB-43D8-84B8-11D7FF1672CA}">
      <dgm:prSet/>
      <dgm:spPr/>
      <dgm:t>
        <a:bodyPr/>
        <a:lstStyle/>
        <a:p>
          <a:endParaRPr lang="en-US"/>
        </a:p>
      </dgm:t>
    </dgm:pt>
    <dgm:pt modelId="{76F11990-A129-4A75-8738-46A12D63D700}" type="sibTrans" cxnId="{FA45C120-6CAB-43D8-84B8-11D7FF1672CA}">
      <dgm:prSet/>
      <dgm:spPr/>
      <dgm:t>
        <a:bodyPr/>
        <a:lstStyle/>
        <a:p>
          <a:endParaRPr lang="en-US"/>
        </a:p>
      </dgm:t>
    </dgm:pt>
    <dgm:pt modelId="{C5136A14-B603-4362-9A28-305BA62039BE}">
      <dgm:prSet/>
      <dgm:spPr>
        <a:gradFill rotWithShape="0">
          <a:gsLst>
            <a:gs pos="0">
              <a:schemeClr val="accent1"/>
            </a:gs>
            <a:gs pos="100000">
              <a:schemeClr val="bg2">
                <a:shade val="80000"/>
              </a:schemeClr>
            </a:gs>
          </a:gsLst>
          <a:path path="circle">
            <a:fillToRect l="50000" t="50000" r="50000" b="50000"/>
          </a:path>
        </a:gradFill>
      </dgm:spPr>
      <dgm:t>
        <a:bodyPr/>
        <a:lstStyle/>
        <a:p>
          <a:r>
            <a:rPr lang="fr-FR" dirty="0"/>
            <a:t>Chapitre 4 </a:t>
          </a:r>
          <a:r>
            <a:rPr lang="fr-FR" dirty="0" smtClean="0"/>
            <a:t>:Exploration du </a:t>
          </a:r>
          <a:r>
            <a:rPr lang="fr-FR" dirty="0" err="1" smtClean="0"/>
            <a:t>dataset</a:t>
          </a:r>
          <a:r>
            <a:rPr lang="fr-FR" dirty="0" smtClean="0"/>
            <a:t> client </a:t>
          </a:r>
          <a:endParaRPr lang="en-US" dirty="0"/>
        </a:p>
      </dgm:t>
    </dgm:pt>
    <dgm:pt modelId="{62FBB8BD-6E33-492C-AE51-4A1169358548}" type="parTrans" cxnId="{CAE0F3AC-EE02-4D32-B191-F4597AF04049}">
      <dgm:prSet/>
      <dgm:spPr/>
      <dgm:t>
        <a:bodyPr/>
        <a:lstStyle/>
        <a:p>
          <a:endParaRPr lang="en-US"/>
        </a:p>
      </dgm:t>
    </dgm:pt>
    <dgm:pt modelId="{83D9BDD0-3C05-4ECD-BCBF-1BB665879818}" type="sibTrans" cxnId="{CAE0F3AC-EE02-4D32-B191-F4597AF04049}">
      <dgm:prSet/>
      <dgm:spPr/>
      <dgm:t>
        <a:bodyPr/>
        <a:lstStyle/>
        <a:p>
          <a:endParaRPr lang="en-US"/>
        </a:p>
      </dgm:t>
    </dgm:pt>
    <dgm:pt modelId="{EA1B8886-89A4-4CDD-BC35-128FFE5263A0}">
      <dgm:prSet/>
      <dgm:spPr/>
      <dgm:t>
        <a:bodyPr/>
        <a:lstStyle/>
        <a:p>
          <a:endParaRPr lang="en-US" dirty="0"/>
        </a:p>
      </dgm:t>
    </dgm:pt>
    <dgm:pt modelId="{261C5F92-EEF0-48DB-91A3-98EDD8F74863}" type="parTrans" cxnId="{6F57676B-F2B8-4390-A565-B07E6F8120E3}">
      <dgm:prSet/>
      <dgm:spPr/>
      <dgm:t>
        <a:bodyPr/>
        <a:lstStyle/>
        <a:p>
          <a:endParaRPr lang="en-US"/>
        </a:p>
      </dgm:t>
    </dgm:pt>
    <dgm:pt modelId="{6253039F-EE2D-4826-A1E6-F87B51B060CC}" type="sibTrans" cxnId="{6F57676B-F2B8-4390-A565-B07E6F8120E3}">
      <dgm:prSet/>
      <dgm:spPr/>
      <dgm:t>
        <a:bodyPr/>
        <a:lstStyle/>
        <a:p>
          <a:endParaRPr lang="en-US"/>
        </a:p>
      </dgm:t>
    </dgm:pt>
    <dgm:pt modelId="{B7EC9C51-87C4-954D-BA0B-E679AD9E773F}" type="pres">
      <dgm:prSet presAssocID="{11D0A8ED-D9B2-4F39-9F5B-473D8E4E76A2}" presName="linear" presStyleCnt="0">
        <dgm:presLayoutVars>
          <dgm:animLvl val="lvl"/>
          <dgm:resizeHandles val="exact"/>
        </dgm:presLayoutVars>
      </dgm:prSet>
      <dgm:spPr/>
      <dgm:t>
        <a:bodyPr/>
        <a:lstStyle/>
        <a:p>
          <a:endParaRPr lang="fr-FR"/>
        </a:p>
      </dgm:t>
    </dgm:pt>
    <dgm:pt modelId="{CAD7171B-A6A8-1C4D-A777-5EF7808DE82E}" type="pres">
      <dgm:prSet presAssocID="{504D1656-269B-4AC2-A0A8-10CF6592EF12}" presName="parentText" presStyleLbl="node1" presStyleIdx="0" presStyleCnt="5">
        <dgm:presLayoutVars>
          <dgm:chMax val="0"/>
          <dgm:bulletEnabled val="1"/>
        </dgm:presLayoutVars>
      </dgm:prSet>
      <dgm:spPr/>
      <dgm:t>
        <a:bodyPr/>
        <a:lstStyle/>
        <a:p>
          <a:endParaRPr lang="fr-FR"/>
        </a:p>
      </dgm:t>
    </dgm:pt>
    <dgm:pt modelId="{2EEE43D5-7FC0-FD4F-881F-C46A96C09FD3}" type="pres">
      <dgm:prSet presAssocID="{DC0083F0-1F38-40AE-9DF5-166B4195F202}" presName="spacer" presStyleCnt="0"/>
      <dgm:spPr/>
    </dgm:pt>
    <dgm:pt modelId="{15E072CE-779D-8544-A35D-F6F490D1CE9F}" type="pres">
      <dgm:prSet presAssocID="{010C6E1B-6307-4BC0-8175-6D9DE177686A}" presName="parentText" presStyleLbl="node1" presStyleIdx="1" presStyleCnt="5">
        <dgm:presLayoutVars>
          <dgm:chMax val="0"/>
          <dgm:bulletEnabled val="1"/>
        </dgm:presLayoutVars>
      </dgm:prSet>
      <dgm:spPr/>
      <dgm:t>
        <a:bodyPr/>
        <a:lstStyle/>
        <a:p>
          <a:endParaRPr lang="fr-FR"/>
        </a:p>
      </dgm:t>
    </dgm:pt>
    <dgm:pt modelId="{6F41E121-0636-7141-A05C-D8C4DD693CB1}" type="pres">
      <dgm:prSet presAssocID="{C9F8060D-2BF1-42AD-B7F5-25349117F5CA}" presName="spacer" presStyleCnt="0"/>
      <dgm:spPr/>
    </dgm:pt>
    <dgm:pt modelId="{D864CA66-CA7E-1A4D-AE31-CF00E21AD4DF}" type="pres">
      <dgm:prSet presAssocID="{F7BF802B-67E3-40BA-B1B1-4499FDA1A4B6}" presName="parentText" presStyleLbl="node1" presStyleIdx="2" presStyleCnt="5">
        <dgm:presLayoutVars>
          <dgm:chMax val="0"/>
          <dgm:bulletEnabled val="1"/>
        </dgm:presLayoutVars>
      </dgm:prSet>
      <dgm:spPr/>
      <dgm:t>
        <a:bodyPr/>
        <a:lstStyle/>
        <a:p>
          <a:endParaRPr lang="fr-FR"/>
        </a:p>
      </dgm:t>
    </dgm:pt>
    <dgm:pt modelId="{A1D3DD65-2C6E-154C-873D-54BCB7E5B056}" type="pres">
      <dgm:prSet presAssocID="{F7BF802B-67E3-40BA-B1B1-4499FDA1A4B6}" presName="childText" presStyleLbl="revTx" presStyleIdx="0" presStyleCnt="2">
        <dgm:presLayoutVars>
          <dgm:bulletEnabled val="1"/>
        </dgm:presLayoutVars>
      </dgm:prSet>
      <dgm:spPr/>
      <dgm:t>
        <a:bodyPr/>
        <a:lstStyle/>
        <a:p>
          <a:endParaRPr lang="fr-FR"/>
        </a:p>
      </dgm:t>
    </dgm:pt>
    <dgm:pt modelId="{AD98CAA0-5837-E84C-9DFC-A706AE72C24D}" type="pres">
      <dgm:prSet presAssocID="{E2E458A0-861B-47CE-8E20-BAE97E4CC72D}" presName="parentText" presStyleLbl="node1" presStyleIdx="3" presStyleCnt="5">
        <dgm:presLayoutVars>
          <dgm:chMax val="0"/>
          <dgm:bulletEnabled val="1"/>
        </dgm:presLayoutVars>
      </dgm:prSet>
      <dgm:spPr/>
      <dgm:t>
        <a:bodyPr/>
        <a:lstStyle/>
        <a:p>
          <a:endParaRPr lang="fr-FR"/>
        </a:p>
      </dgm:t>
    </dgm:pt>
    <dgm:pt modelId="{9ED19A6E-9A08-6649-9597-0DB32A3EF3A8}" type="pres">
      <dgm:prSet presAssocID="{76F11990-A129-4A75-8738-46A12D63D700}" presName="spacer" presStyleCnt="0"/>
      <dgm:spPr/>
    </dgm:pt>
    <dgm:pt modelId="{21627112-7091-F64E-A6AC-D4D818C5CF20}" type="pres">
      <dgm:prSet presAssocID="{C5136A14-B603-4362-9A28-305BA62039BE}" presName="parentText" presStyleLbl="node1" presStyleIdx="4" presStyleCnt="5">
        <dgm:presLayoutVars>
          <dgm:chMax val="0"/>
          <dgm:bulletEnabled val="1"/>
        </dgm:presLayoutVars>
      </dgm:prSet>
      <dgm:spPr/>
      <dgm:t>
        <a:bodyPr/>
        <a:lstStyle/>
        <a:p>
          <a:endParaRPr lang="fr-FR"/>
        </a:p>
      </dgm:t>
    </dgm:pt>
    <dgm:pt modelId="{43CAEED4-5888-784D-BEB1-677096338C3B}" type="pres">
      <dgm:prSet presAssocID="{C5136A14-B603-4362-9A28-305BA62039BE}" presName="childText" presStyleLbl="revTx" presStyleIdx="1" presStyleCnt="2" custLinFactY="3412" custLinFactNeighborX="549" custLinFactNeighborY="100000">
        <dgm:presLayoutVars>
          <dgm:bulletEnabled val="1"/>
        </dgm:presLayoutVars>
      </dgm:prSet>
      <dgm:spPr/>
      <dgm:t>
        <a:bodyPr/>
        <a:lstStyle/>
        <a:p>
          <a:endParaRPr lang="fr-FR"/>
        </a:p>
      </dgm:t>
    </dgm:pt>
  </dgm:ptLst>
  <dgm:cxnLst>
    <dgm:cxn modelId="{78FBF727-0F60-CE44-8E54-BBC44DB21D1F}" type="presOf" srcId="{ECAACFF4-A302-4FB1-BAE2-FBF88BBE608D}" destId="{A1D3DD65-2C6E-154C-873D-54BCB7E5B056}" srcOrd="0" destOrd="1" presId="urn:microsoft.com/office/officeart/2005/8/layout/vList2"/>
    <dgm:cxn modelId="{7639FBF1-5CEB-462D-9216-3CBA0A4400BA}" srcId="{11D0A8ED-D9B2-4F39-9F5B-473D8E4E76A2}" destId="{010C6E1B-6307-4BC0-8175-6D9DE177686A}" srcOrd="1" destOrd="0" parTransId="{7A336430-3A32-423C-8ECC-F578FE58A717}" sibTransId="{C9F8060D-2BF1-42AD-B7F5-25349117F5CA}"/>
    <dgm:cxn modelId="{38E3017B-4DE4-A74A-A9CC-CE7D085D897D}" type="presOf" srcId="{F7BF802B-67E3-40BA-B1B1-4499FDA1A4B6}" destId="{D864CA66-CA7E-1A4D-AE31-CF00E21AD4DF}" srcOrd="0" destOrd="0" presId="urn:microsoft.com/office/officeart/2005/8/layout/vList2"/>
    <dgm:cxn modelId="{FA45C120-6CAB-43D8-84B8-11D7FF1672CA}" srcId="{11D0A8ED-D9B2-4F39-9F5B-473D8E4E76A2}" destId="{E2E458A0-861B-47CE-8E20-BAE97E4CC72D}" srcOrd="3" destOrd="0" parTransId="{510A8C75-5121-43B8-ACE5-5E5EC7336B30}" sibTransId="{76F11990-A129-4A75-8738-46A12D63D700}"/>
    <dgm:cxn modelId="{F2A37A91-9A9B-4A78-A85C-BF8E482C53CA}" srcId="{F7BF802B-67E3-40BA-B1B1-4499FDA1A4B6}" destId="{9DD32A0C-C981-4999-9344-E30A0AC81BE4}" srcOrd="2" destOrd="0" parTransId="{1E393882-D74E-4521-9B18-3DCA1DF6B757}" sibTransId="{B07B4F95-70F0-42AD-B443-AB37359E81C7}"/>
    <dgm:cxn modelId="{5C7E3431-02DE-4DE2-B635-0AD34C60F296}" srcId="{F7BF802B-67E3-40BA-B1B1-4499FDA1A4B6}" destId="{08202B9D-C4A7-4356-B5B1-66A60D9B8F60}" srcOrd="0" destOrd="0" parTransId="{CF2819DD-E050-4AD0-95FB-48AFD1DB6722}" sibTransId="{6B6B6DF8-81B7-46A1-B2E1-6F676940FBCB}"/>
    <dgm:cxn modelId="{37EAF157-F63D-EE42-A997-CC5437B37625}" type="presOf" srcId="{010C6E1B-6307-4BC0-8175-6D9DE177686A}" destId="{15E072CE-779D-8544-A35D-F6F490D1CE9F}" srcOrd="0" destOrd="0" presId="urn:microsoft.com/office/officeart/2005/8/layout/vList2"/>
    <dgm:cxn modelId="{D25AFC85-29AC-4449-9C47-1247CC19BECE}" srcId="{11D0A8ED-D9B2-4F39-9F5B-473D8E4E76A2}" destId="{504D1656-269B-4AC2-A0A8-10CF6592EF12}" srcOrd="0" destOrd="0" parTransId="{D6DD65CE-6218-4990-9A81-3C8F5DEE7A18}" sibTransId="{DC0083F0-1F38-40AE-9DF5-166B4195F202}"/>
    <dgm:cxn modelId="{807F0C59-E2F4-4975-B4EF-439383D33121}" srcId="{F7BF802B-67E3-40BA-B1B1-4499FDA1A4B6}" destId="{ECAACFF4-A302-4FB1-BAE2-FBF88BBE608D}" srcOrd="1" destOrd="0" parTransId="{CAF9CA6B-E587-4068-A279-1DC60FAC5E7F}" sibTransId="{80FEB9E6-80C4-4C67-BCD8-16A9DA6B398F}"/>
    <dgm:cxn modelId="{6F57676B-F2B8-4390-A565-B07E6F8120E3}" srcId="{C5136A14-B603-4362-9A28-305BA62039BE}" destId="{EA1B8886-89A4-4CDD-BC35-128FFE5263A0}" srcOrd="0" destOrd="0" parTransId="{261C5F92-EEF0-48DB-91A3-98EDD8F74863}" sibTransId="{6253039F-EE2D-4826-A1E6-F87B51B060CC}"/>
    <dgm:cxn modelId="{2B835FD6-4145-0D43-A875-08C5C413344A}" type="presOf" srcId="{11D0A8ED-D9B2-4F39-9F5B-473D8E4E76A2}" destId="{B7EC9C51-87C4-954D-BA0B-E679AD9E773F}" srcOrd="0" destOrd="0" presId="urn:microsoft.com/office/officeart/2005/8/layout/vList2"/>
    <dgm:cxn modelId="{EE5AF9C2-AFF1-2A4C-971A-309685DDC369}" type="presOf" srcId="{9DD32A0C-C981-4999-9344-E30A0AC81BE4}" destId="{A1D3DD65-2C6E-154C-873D-54BCB7E5B056}" srcOrd="0" destOrd="2" presId="urn:microsoft.com/office/officeart/2005/8/layout/vList2"/>
    <dgm:cxn modelId="{B320D251-291B-FD48-BC1D-30FF86A2B5C3}" type="presOf" srcId="{EA1B8886-89A4-4CDD-BC35-128FFE5263A0}" destId="{43CAEED4-5888-784D-BEB1-677096338C3B}" srcOrd="0" destOrd="0" presId="urn:microsoft.com/office/officeart/2005/8/layout/vList2"/>
    <dgm:cxn modelId="{6CFABD20-CBB1-2B4C-8492-721B9B40C298}" type="presOf" srcId="{504D1656-269B-4AC2-A0A8-10CF6592EF12}" destId="{CAD7171B-A6A8-1C4D-A777-5EF7808DE82E}" srcOrd="0" destOrd="0" presId="urn:microsoft.com/office/officeart/2005/8/layout/vList2"/>
    <dgm:cxn modelId="{CF51FAAB-830F-437E-8034-897B31BC7AF0}" srcId="{11D0A8ED-D9B2-4F39-9F5B-473D8E4E76A2}" destId="{F7BF802B-67E3-40BA-B1B1-4499FDA1A4B6}" srcOrd="2" destOrd="0" parTransId="{9A9CE592-859F-47D6-8D8F-089848DE62CB}" sibTransId="{0192C5BE-6499-4108-B3B5-601B24540EB3}"/>
    <dgm:cxn modelId="{FFA1ADCC-AA58-DA47-948B-7DF58CF4826E}" type="presOf" srcId="{E2E458A0-861B-47CE-8E20-BAE97E4CC72D}" destId="{AD98CAA0-5837-E84C-9DFC-A706AE72C24D}" srcOrd="0" destOrd="0" presId="urn:microsoft.com/office/officeart/2005/8/layout/vList2"/>
    <dgm:cxn modelId="{D2AD8228-0216-2545-92C7-AEF3BBCC4A33}" type="presOf" srcId="{C5136A14-B603-4362-9A28-305BA62039BE}" destId="{21627112-7091-F64E-A6AC-D4D818C5CF20}" srcOrd="0" destOrd="0" presId="urn:microsoft.com/office/officeart/2005/8/layout/vList2"/>
    <dgm:cxn modelId="{B006D6D1-8598-7142-AA63-A073B2685167}" type="presOf" srcId="{08202B9D-C4A7-4356-B5B1-66A60D9B8F60}" destId="{A1D3DD65-2C6E-154C-873D-54BCB7E5B056}" srcOrd="0" destOrd="0" presId="urn:microsoft.com/office/officeart/2005/8/layout/vList2"/>
    <dgm:cxn modelId="{CAE0F3AC-EE02-4D32-B191-F4597AF04049}" srcId="{11D0A8ED-D9B2-4F39-9F5B-473D8E4E76A2}" destId="{C5136A14-B603-4362-9A28-305BA62039BE}" srcOrd="4" destOrd="0" parTransId="{62FBB8BD-6E33-492C-AE51-4A1169358548}" sibTransId="{83D9BDD0-3C05-4ECD-BCBF-1BB665879818}"/>
    <dgm:cxn modelId="{69422D4B-7F05-3D4B-AF5A-595B069B98B6}" type="presParOf" srcId="{B7EC9C51-87C4-954D-BA0B-E679AD9E773F}" destId="{CAD7171B-A6A8-1C4D-A777-5EF7808DE82E}" srcOrd="0" destOrd="0" presId="urn:microsoft.com/office/officeart/2005/8/layout/vList2"/>
    <dgm:cxn modelId="{1F388E21-13D3-F541-B464-AFBF22FC502E}" type="presParOf" srcId="{B7EC9C51-87C4-954D-BA0B-E679AD9E773F}" destId="{2EEE43D5-7FC0-FD4F-881F-C46A96C09FD3}" srcOrd="1" destOrd="0" presId="urn:microsoft.com/office/officeart/2005/8/layout/vList2"/>
    <dgm:cxn modelId="{E9000540-15AE-D949-94BB-8AA66F6D7D88}" type="presParOf" srcId="{B7EC9C51-87C4-954D-BA0B-E679AD9E773F}" destId="{15E072CE-779D-8544-A35D-F6F490D1CE9F}" srcOrd="2" destOrd="0" presId="urn:microsoft.com/office/officeart/2005/8/layout/vList2"/>
    <dgm:cxn modelId="{DC11EDED-BC04-E346-A5CB-56DE578885F8}" type="presParOf" srcId="{B7EC9C51-87C4-954D-BA0B-E679AD9E773F}" destId="{6F41E121-0636-7141-A05C-D8C4DD693CB1}" srcOrd="3" destOrd="0" presId="urn:microsoft.com/office/officeart/2005/8/layout/vList2"/>
    <dgm:cxn modelId="{2A6482C5-CFA6-3F48-B9D3-6F60ACB5B9EF}" type="presParOf" srcId="{B7EC9C51-87C4-954D-BA0B-E679AD9E773F}" destId="{D864CA66-CA7E-1A4D-AE31-CF00E21AD4DF}" srcOrd="4" destOrd="0" presId="urn:microsoft.com/office/officeart/2005/8/layout/vList2"/>
    <dgm:cxn modelId="{177E7FBF-F348-6A40-BD55-9F43D55D54D4}" type="presParOf" srcId="{B7EC9C51-87C4-954D-BA0B-E679AD9E773F}" destId="{A1D3DD65-2C6E-154C-873D-54BCB7E5B056}" srcOrd="5" destOrd="0" presId="urn:microsoft.com/office/officeart/2005/8/layout/vList2"/>
    <dgm:cxn modelId="{F2B8117A-6C21-344F-9E55-A51D94539733}" type="presParOf" srcId="{B7EC9C51-87C4-954D-BA0B-E679AD9E773F}" destId="{AD98CAA0-5837-E84C-9DFC-A706AE72C24D}" srcOrd="6" destOrd="0" presId="urn:microsoft.com/office/officeart/2005/8/layout/vList2"/>
    <dgm:cxn modelId="{4C01F8A7-7D90-9D4E-AC4E-0FD6D9366DBC}" type="presParOf" srcId="{B7EC9C51-87C4-954D-BA0B-E679AD9E773F}" destId="{9ED19A6E-9A08-6649-9597-0DB32A3EF3A8}" srcOrd="7" destOrd="0" presId="urn:microsoft.com/office/officeart/2005/8/layout/vList2"/>
    <dgm:cxn modelId="{4CEA6C6F-B2F4-6A4B-99EA-301BCB60D92A}" type="presParOf" srcId="{B7EC9C51-87C4-954D-BA0B-E679AD9E773F}" destId="{21627112-7091-F64E-A6AC-D4D818C5CF20}" srcOrd="8" destOrd="0" presId="urn:microsoft.com/office/officeart/2005/8/layout/vList2"/>
    <dgm:cxn modelId="{F6939414-2888-F04A-939A-5A939930E24C}" type="presParOf" srcId="{B7EC9C51-87C4-954D-BA0B-E679AD9E773F}" destId="{43CAEED4-5888-784D-BEB1-677096338C3B}"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D0A8ED-D9B2-4F39-9F5B-473D8E4E76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BF802B-67E3-40BA-B1B1-4499FDA1A4B6}">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fr-FR" sz="1900" dirty="0"/>
            <a:t>Chapitre 5 </a:t>
          </a:r>
          <a:r>
            <a:rPr lang="fr-FR" sz="1900" dirty="0" smtClean="0"/>
            <a:t>: Mise en place de  l’environnement python du deuxième notebook d’exploration </a:t>
          </a:r>
          <a:endParaRPr lang="en-US" sz="1900" dirty="0"/>
        </a:p>
      </dgm:t>
    </dgm:pt>
    <dgm:pt modelId="{9A9CE592-859F-47D6-8D8F-089848DE62CB}" type="parTrans" cxnId="{CF51FAAB-830F-437E-8034-897B31BC7AF0}">
      <dgm:prSet/>
      <dgm:spPr/>
      <dgm:t>
        <a:bodyPr/>
        <a:lstStyle/>
        <a:p>
          <a:endParaRPr lang="en-US"/>
        </a:p>
      </dgm:t>
    </dgm:pt>
    <dgm:pt modelId="{0192C5BE-6499-4108-B3B5-601B24540EB3}" type="sibTrans" cxnId="{CF51FAAB-830F-437E-8034-897B31BC7AF0}">
      <dgm:prSet/>
      <dgm:spPr/>
      <dgm:t>
        <a:bodyPr/>
        <a:lstStyle/>
        <a:p>
          <a:endParaRPr lang="en-US"/>
        </a:p>
      </dgm:t>
    </dgm:pt>
    <dgm:pt modelId="{08202B9D-C4A7-4356-B5B1-66A60D9B8F60}">
      <dgm:prSet custT="1"/>
      <dgm:spPr/>
      <dgm:t>
        <a:bodyPr/>
        <a:lstStyle/>
        <a:p>
          <a:r>
            <a:rPr lang="fr-FR" sz="1800" dirty="0" smtClean="0"/>
            <a:t>a) Préparation de l’environnement python  </a:t>
          </a:r>
          <a:endParaRPr lang="en-US" sz="1800" dirty="0"/>
        </a:p>
      </dgm:t>
    </dgm:pt>
    <dgm:pt modelId="{CF2819DD-E050-4AD0-95FB-48AFD1DB6722}" type="parTrans" cxnId="{5C7E3431-02DE-4DE2-B635-0AD34C60F296}">
      <dgm:prSet/>
      <dgm:spPr/>
      <dgm:t>
        <a:bodyPr/>
        <a:lstStyle/>
        <a:p>
          <a:endParaRPr lang="en-US"/>
        </a:p>
      </dgm:t>
    </dgm:pt>
    <dgm:pt modelId="{6B6B6DF8-81B7-46A1-B2E1-6F676940FBCB}" type="sibTrans" cxnId="{5C7E3431-02DE-4DE2-B635-0AD34C60F296}">
      <dgm:prSet/>
      <dgm:spPr/>
      <dgm:t>
        <a:bodyPr/>
        <a:lstStyle/>
        <a:p>
          <a:endParaRPr lang="en-US"/>
        </a:p>
      </dgm:t>
    </dgm:pt>
    <dgm:pt modelId="{E2E458A0-861B-47CE-8E20-BAE97E4CC72D}">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fr-FR" sz="1900" dirty="0"/>
            <a:t>Chapitre 6 : </a:t>
          </a:r>
          <a:r>
            <a:rPr lang="fr-FR" sz="1900" dirty="0" smtClean="0"/>
            <a:t>Clustering avec l’algorithme       K-</a:t>
          </a:r>
          <a:r>
            <a:rPr lang="fr-FR" sz="1900" dirty="0" err="1" smtClean="0"/>
            <a:t>Means</a:t>
          </a:r>
          <a:r>
            <a:rPr lang="fr-FR" sz="1900" dirty="0" smtClean="0"/>
            <a:t> </a:t>
          </a:r>
          <a:endParaRPr lang="en-US" sz="1900" dirty="0"/>
        </a:p>
      </dgm:t>
    </dgm:pt>
    <dgm:pt modelId="{510A8C75-5121-43B8-ACE5-5E5EC7336B30}" type="parTrans" cxnId="{FA45C120-6CAB-43D8-84B8-11D7FF1672CA}">
      <dgm:prSet/>
      <dgm:spPr/>
      <dgm:t>
        <a:bodyPr/>
        <a:lstStyle/>
        <a:p>
          <a:endParaRPr lang="en-US"/>
        </a:p>
      </dgm:t>
    </dgm:pt>
    <dgm:pt modelId="{76F11990-A129-4A75-8738-46A12D63D700}" type="sibTrans" cxnId="{FA45C120-6CAB-43D8-84B8-11D7FF1672CA}">
      <dgm:prSet/>
      <dgm:spPr/>
      <dgm:t>
        <a:bodyPr/>
        <a:lstStyle/>
        <a:p>
          <a:endParaRPr lang="en-US"/>
        </a:p>
      </dgm:t>
    </dgm:pt>
    <dgm:pt modelId="{C5136A14-B603-4362-9A28-305BA62039BE}">
      <dgm:prSet custT="1"/>
      <dgm:spPr>
        <a:gradFill rotWithShape="0">
          <a:gsLst>
            <a:gs pos="0">
              <a:schemeClr val="accent1"/>
            </a:gs>
            <a:gs pos="100000">
              <a:schemeClr val="bg2">
                <a:shade val="80000"/>
              </a:schemeClr>
            </a:gs>
          </a:gsLst>
          <a:path path="circle">
            <a:fillToRect l="50000" t="50000" r="50000" b="50000"/>
          </a:path>
        </a:gradFill>
      </dgm:spPr>
      <dgm:t>
        <a:bodyPr/>
        <a:lstStyle/>
        <a:p>
          <a:r>
            <a:rPr lang="en-US" sz="1900" dirty="0" smtClean="0"/>
            <a:t>Chapitre 7 : Clustering avec l’algorithme K-Prototypes</a:t>
          </a:r>
        </a:p>
      </dgm:t>
    </dgm:pt>
    <dgm:pt modelId="{62FBB8BD-6E33-492C-AE51-4A1169358548}" type="parTrans" cxnId="{CAE0F3AC-EE02-4D32-B191-F4597AF04049}">
      <dgm:prSet/>
      <dgm:spPr/>
      <dgm:t>
        <a:bodyPr/>
        <a:lstStyle/>
        <a:p>
          <a:endParaRPr lang="en-US"/>
        </a:p>
      </dgm:t>
    </dgm:pt>
    <dgm:pt modelId="{83D9BDD0-3C05-4ECD-BCBF-1BB665879818}" type="sibTrans" cxnId="{CAE0F3AC-EE02-4D32-B191-F4597AF04049}">
      <dgm:prSet/>
      <dgm:spPr/>
      <dgm:t>
        <a:bodyPr/>
        <a:lstStyle/>
        <a:p>
          <a:endParaRPr lang="en-US"/>
        </a:p>
      </dgm:t>
    </dgm:pt>
    <dgm:pt modelId="{1A96B950-C846-A245-8D2E-33F317ED6B8D}">
      <dgm:prSet custT="1"/>
      <dgm:spPr/>
      <dgm:t>
        <a:bodyPr/>
        <a:lstStyle/>
        <a:p>
          <a:r>
            <a:rPr lang="fr-FR" sz="1800" dirty="0"/>
            <a:t>b) </a:t>
          </a:r>
          <a:r>
            <a:rPr lang="fr-FR" sz="1800" dirty="0" smtClean="0"/>
            <a:t>Définition des fonction de base usuelles</a:t>
          </a:r>
          <a:endParaRPr lang="fr-FR" sz="1800" dirty="0"/>
        </a:p>
      </dgm:t>
    </dgm:pt>
    <dgm:pt modelId="{09D6F6A8-38EB-8A47-B061-9FB7A06062E4}" type="parTrans" cxnId="{34B333CE-40C3-D441-8804-1FEEB267B490}">
      <dgm:prSet/>
      <dgm:spPr/>
      <dgm:t>
        <a:bodyPr/>
        <a:lstStyle/>
        <a:p>
          <a:endParaRPr lang="fr-FR"/>
        </a:p>
      </dgm:t>
    </dgm:pt>
    <dgm:pt modelId="{90C47197-9329-4C4B-8B9F-26A7604C3836}" type="sibTrans" cxnId="{34B333CE-40C3-D441-8804-1FEEB267B490}">
      <dgm:prSet/>
      <dgm:spPr/>
      <dgm:t>
        <a:bodyPr/>
        <a:lstStyle/>
        <a:p>
          <a:endParaRPr lang="fr-FR"/>
        </a:p>
      </dgm:t>
    </dgm:pt>
    <dgm:pt modelId="{6BA9CC53-8FE5-BE4C-9867-D3663100F001}">
      <dgm:prSet custT="1"/>
      <dgm:spPr/>
      <dgm:t>
        <a:bodyPr/>
        <a:lstStyle/>
        <a:p>
          <a:r>
            <a:rPr lang="fr-FR" sz="1800" dirty="0"/>
            <a:t>c) </a:t>
          </a:r>
          <a:r>
            <a:rPr lang="fr-FR" sz="1800" dirty="0" smtClean="0"/>
            <a:t>Import de la base de données nettoyée du premier notebook</a:t>
          </a:r>
          <a:endParaRPr lang="fr-FR" sz="1800" dirty="0"/>
        </a:p>
      </dgm:t>
    </dgm:pt>
    <dgm:pt modelId="{29C8ABA4-E5D2-3748-BDF9-9B1F039DD540}" type="parTrans" cxnId="{9580C71D-F9C6-E34E-B9B0-C1E9BC8E5ADD}">
      <dgm:prSet/>
      <dgm:spPr/>
      <dgm:t>
        <a:bodyPr/>
        <a:lstStyle/>
        <a:p>
          <a:endParaRPr lang="fr-FR"/>
        </a:p>
      </dgm:t>
    </dgm:pt>
    <dgm:pt modelId="{994A08A0-49C1-5B41-B989-19C403690240}" type="sibTrans" cxnId="{9580C71D-F9C6-E34E-B9B0-C1E9BC8E5ADD}">
      <dgm:prSet/>
      <dgm:spPr/>
      <dgm:t>
        <a:bodyPr/>
        <a:lstStyle/>
        <a:p>
          <a:endParaRPr lang="fr-FR"/>
        </a:p>
      </dgm:t>
    </dgm:pt>
    <dgm:pt modelId="{F3D087B1-62E1-814D-8DB3-2892388AA5C4}">
      <dgm:prSet custT="1"/>
      <dgm:spPr/>
      <dgm:t>
        <a:bodyPr/>
        <a:lstStyle/>
        <a:p>
          <a:r>
            <a:rPr lang="fr-FR" sz="1800" dirty="0"/>
            <a:t>d) </a:t>
          </a:r>
          <a:r>
            <a:rPr lang="fr-FR" sz="1800" dirty="0" smtClean="0"/>
            <a:t>Rappel de l’analyse univariée  du notebook premier</a:t>
          </a:r>
          <a:endParaRPr lang="fr-FR" sz="1800" dirty="0"/>
        </a:p>
      </dgm:t>
    </dgm:pt>
    <dgm:pt modelId="{C6FBCB80-31DF-4E46-9A72-A411467EA5CD}" type="parTrans" cxnId="{63E30A6E-1DAF-D34C-8042-C755BB5417DC}">
      <dgm:prSet/>
      <dgm:spPr/>
      <dgm:t>
        <a:bodyPr/>
        <a:lstStyle/>
        <a:p>
          <a:endParaRPr lang="fr-FR"/>
        </a:p>
      </dgm:t>
    </dgm:pt>
    <dgm:pt modelId="{35C605A7-B99B-7140-BFC7-78ED9D540717}" type="sibTrans" cxnId="{63E30A6E-1DAF-D34C-8042-C755BB5417DC}">
      <dgm:prSet/>
      <dgm:spPr/>
      <dgm:t>
        <a:bodyPr/>
        <a:lstStyle/>
        <a:p>
          <a:endParaRPr lang="fr-FR"/>
        </a:p>
      </dgm:t>
    </dgm:pt>
    <dgm:pt modelId="{B7EC9C51-87C4-954D-BA0B-E679AD9E773F}" type="pres">
      <dgm:prSet presAssocID="{11D0A8ED-D9B2-4F39-9F5B-473D8E4E76A2}" presName="linear" presStyleCnt="0">
        <dgm:presLayoutVars>
          <dgm:animLvl val="lvl"/>
          <dgm:resizeHandles val="exact"/>
        </dgm:presLayoutVars>
      </dgm:prSet>
      <dgm:spPr/>
      <dgm:t>
        <a:bodyPr/>
        <a:lstStyle/>
        <a:p>
          <a:endParaRPr lang="fr-FR"/>
        </a:p>
      </dgm:t>
    </dgm:pt>
    <dgm:pt modelId="{D864CA66-CA7E-1A4D-AE31-CF00E21AD4DF}" type="pres">
      <dgm:prSet presAssocID="{F7BF802B-67E3-40BA-B1B1-4499FDA1A4B6}" presName="parentText" presStyleLbl="node1" presStyleIdx="0" presStyleCnt="3" custScaleY="55042" custLinFactNeighborX="-893" custLinFactNeighborY="-61638">
        <dgm:presLayoutVars>
          <dgm:chMax val="0"/>
          <dgm:bulletEnabled val="1"/>
        </dgm:presLayoutVars>
      </dgm:prSet>
      <dgm:spPr/>
      <dgm:t>
        <a:bodyPr/>
        <a:lstStyle/>
        <a:p>
          <a:endParaRPr lang="fr-FR"/>
        </a:p>
      </dgm:t>
    </dgm:pt>
    <dgm:pt modelId="{A1D3DD65-2C6E-154C-873D-54BCB7E5B056}" type="pres">
      <dgm:prSet presAssocID="{F7BF802B-67E3-40BA-B1B1-4499FDA1A4B6}" presName="childText" presStyleLbl="revTx" presStyleIdx="0" presStyleCnt="1" custLinFactNeighborY="-53193">
        <dgm:presLayoutVars>
          <dgm:bulletEnabled val="1"/>
        </dgm:presLayoutVars>
      </dgm:prSet>
      <dgm:spPr/>
      <dgm:t>
        <a:bodyPr/>
        <a:lstStyle/>
        <a:p>
          <a:endParaRPr lang="fr-FR"/>
        </a:p>
      </dgm:t>
    </dgm:pt>
    <dgm:pt modelId="{AD98CAA0-5837-E84C-9DFC-A706AE72C24D}" type="pres">
      <dgm:prSet presAssocID="{E2E458A0-861B-47CE-8E20-BAE97E4CC72D}" presName="parentText" presStyleLbl="node1" presStyleIdx="1" presStyleCnt="3" custScaleY="62328" custLinFactY="-28661" custLinFactNeighborX="-893" custLinFactNeighborY="-100000">
        <dgm:presLayoutVars>
          <dgm:chMax val="0"/>
          <dgm:bulletEnabled val="1"/>
        </dgm:presLayoutVars>
      </dgm:prSet>
      <dgm:spPr/>
      <dgm:t>
        <a:bodyPr/>
        <a:lstStyle/>
        <a:p>
          <a:endParaRPr lang="fr-FR"/>
        </a:p>
      </dgm:t>
    </dgm:pt>
    <dgm:pt modelId="{9ED19A6E-9A08-6649-9597-0DB32A3EF3A8}" type="pres">
      <dgm:prSet presAssocID="{76F11990-A129-4A75-8738-46A12D63D700}" presName="spacer" presStyleCnt="0"/>
      <dgm:spPr/>
    </dgm:pt>
    <dgm:pt modelId="{21627112-7091-F64E-A6AC-D4D818C5CF20}" type="pres">
      <dgm:prSet presAssocID="{C5136A14-B603-4362-9A28-305BA62039BE}" presName="parentText" presStyleLbl="node1" presStyleIdx="2" presStyleCnt="3" custScaleY="53373" custLinFactY="102188" custLinFactNeighborX="-1786" custLinFactNeighborY="200000">
        <dgm:presLayoutVars>
          <dgm:chMax val="0"/>
          <dgm:bulletEnabled val="1"/>
        </dgm:presLayoutVars>
      </dgm:prSet>
      <dgm:spPr/>
      <dgm:t>
        <a:bodyPr/>
        <a:lstStyle/>
        <a:p>
          <a:endParaRPr lang="fr-FR"/>
        </a:p>
      </dgm:t>
    </dgm:pt>
  </dgm:ptLst>
  <dgm:cxnLst>
    <dgm:cxn modelId="{38E3017B-4DE4-A74A-A9CC-CE7D085D897D}" type="presOf" srcId="{F7BF802B-67E3-40BA-B1B1-4499FDA1A4B6}" destId="{D864CA66-CA7E-1A4D-AE31-CF00E21AD4DF}" srcOrd="0" destOrd="0" presId="urn:microsoft.com/office/officeart/2005/8/layout/vList2"/>
    <dgm:cxn modelId="{FA45C120-6CAB-43D8-84B8-11D7FF1672CA}" srcId="{11D0A8ED-D9B2-4F39-9F5B-473D8E4E76A2}" destId="{E2E458A0-861B-47CE-8E20-BAE97E4CC72D}" srcOrd="1" destOrd="0" parTransId="{510A8C75-5121-43B8-ACE5-5E5EC7336B30}" sibTransId="{76F11990-A129-4A75-8738-46A12D63D700}"/>
    <dgm:cxn modelId="{63E30A6E-1DAF-D34C-8042-C755BB5417DC}" srcId="{F7BF802B-67E3-40BA-B1B1-4499FDA1A4B6}" destId="{F3D087B1-62E1-814D-8DB3-2892388AA5C4}" srcOrd="3" destOrd="0" parTransId="{C6FBCB80-31DF-4E46-9A72-A411467EA5CD}" sibTransId="{35C605A7-B99B-7140-BFC7-78ED9D540717}"/>
    <dgm:cxn modelId="{9580C71D-F9C6-E34E-B9B0-C1E9BC8E5ADD}" srcId="{F7BF802B-67E3-40BA-B1B1-4499FDA1A4B6}" destId="{6BA9CC53-8FE5-BE4C-9867-D3663100F001}" srcOrd="2" destOrd="0" parTransId="{29C8ABA4-E5D2-3748-BDF9-9B1F039DD540}" sibTransId="{994A08A0-49C1-5B41-B989-19C403690240}"/>
    <dgm:cxn modelId="{5C7E3431-02DE-4DE2-B635-0AD34C60F296}" srcId="{F7BF802B-67E3-40BA-B1B1-4499FDA1A4B6}" destId="{08202B9D-C4A7-4356-B5B1-66A60D9B8F60}" srcOrd="0" destOrd="0" parTransId="{CF2819DD-E050-4AD0-95FB-48AFD1DB6722}" sibTransId="{6B6B6DF8-81B7-46A1-B2E1-6F676940FBCB}"/>
    <dgm:cxn modelId="{DEC8CA76-1D23-314E-A6A7-8A92E460021C}" type="presOf" srcId="{6BA9CC53-8FE5-BE4C-9867-D3663100F001}" destId="{A1D3DD65-2C6E-154C-873D-54BCB7E5B056}" srcOrd="0" destOrd="2" presId="urn:microsoft.com/office/officeart/2005/8/layout/vList2"/>
    <dgm:cxn modelId="{3A6C8CF8-EF4D-8140-A2A5-702E8F5416A1}" type="presOf" srcId="{F3D087B1-62E1-814D-8DB3-2892388AA5C4}" destId="{A1D3DD65-2C6E-154C-873D-54BCB7E5B056}" srcOrd="0" destOrd="3" presId="urn:microsoft.com/office/officeart/2005/8/layout/vList2"/>
    <dgm:cxn modelId="{2B835FD6-4145-0D43-A875-08C5C413344A}" type="presOf" srcId="{11D0A8ED-D9B2-4F39-9F5B-473D8E4E76A2}" destId="{B7EC9C51-87C4-954D-BA0B-E679AD9E773F}" srcOrd="0" destOrd="0" presId="urn:microsoft.com/office/officeart/2005/8/layout/vList2"/>
    <dgm:cxn modelId="{8DF6A042-DBA2-BC4D-8315-E4F5FCC03D9B}" type="presOf" srcId="{1A96B950-C846-A245-8D2E-33F317ED6B8D}" destId="{A1D3DD65-2C6E-154C-873D-54BCB7E5B056}" srcOrd="0" destOrd="1" presId="urn:microsoft.com/office/officeart/2005/8/layout/vList2"/>
    <dgm:cxn modelId="{34B333CE-40C3-D441-8804-1FEEB267B490}" srcId="{F7BF802B-67E3-40BA-B1B1-4499FDA1A4B6}" destId="{1A96B950-C846-A245-8D2E-33F317ED6B8D}" srcOrd="1" destOrd="0" parTransId="{09D6F6A8-38EB-8A47-B061-9FB7A06062E4}" sibTransId="{90C47197-9329-4C4B-8B9F-26A7604C3836}"/>
    <dgm:cxn modelId="{CF51FAAB-830F-437E-8034-897B31BC7AF0}" srcId="{11D0A8ED-D9B2-4F39-9F5B-473D8E4E76A2}" destId="{F7BF802B-67E3-40BA-B1B1-4499FDA1A4B6}" srcOrd="0" destOrd="0" parTransId="{9A9CE592-859F-47D6-8D8F-089848DE62CB}" sibTransId="{0192C5BE-6499-4108-B3B5-601B24540EB3}"/>
    <dgm:cxn modelId="{FFA1ADCC-AA58-DA47-948B-7DF58CF4826E}" type="presOf" srcId="{E2E458A0-861B-47CE-8E20-BAE97E4CC72D}" destId="{AD98CAA0-5837-E84C-9DFC-A706AE72C24D}" srcOrd="0" destOrd="0" presId="urn:microsoft.com/office/officeart/2005/8/layout/vList2"/>
    <dgm:cxn modelId="{D2AD8228-0216-2545-92C7-AEF3BBCC4A33}" type="presOf" srcId="{C5136A14-B603-4362-9A28-305BA62039BE}" destId="{21627112-7091-F64E-A6AC-D4D818C5CF20}" srcOrd="0" destOrd="0" presId="urn:microsoft.com/office/officeart/2005/8/layout/vList2"/>
    <dgm:cxn modelId="{CAE0F3AC-EE02-4D32-B191-F4597AF04049}" srcId="{11D0A8ED-D9B2-4F39-9F5B-473D8E4E76A2}" destId="{C5136A14-B603-4362-9A28-305BA62039BE}" srcOrd="2" destOrd="0" parTransId="{62FBB8BD-6E33-492C-AE51-4A1169358548}" sibTransId="{83D9BDD0-3C05-4ECD-BCBF-1BB665879818}"/>
    <dgm:cxn modelId="{B006D6D1-8598-7142-AA63-A073B2685167}" type="presOf" srcId="{08202B9D-C4A7-4356-B5B1-66A60D9B8F60}" destId="{A1D3DD65-2C6E-154C-873D-54BCB7E5B056}" srcOrd="0" destOrd="0" presId="urn:microsoft.com/office/officeart/2005/8/layout/vList2"/>
    <dgm:cxn modelId="{2A6482C5-CFA6-3F48-B9D3-6F60ACB5B9EF}" type="presParOf" srcId="{B7EC9C51-87C4-954D-BA0B-E679AD9E773F}" destId="{D864CA66-CA7E-1A4D-AE31-CF00E21AD4DF}" srcOrd="0" destOrd="0" presId="urn:microsoft.com/office/officeart/2005/8/layout/vList2"/>
    <dgm:cxn modelId="{177E7FBF-F348-6A40-BD55-9F43D55D54D4}" type="presParOf" srcId="{B7EC9C51-87C4-954D-BA0B-E679AD9E773F}" destId="{A1D3DD65-2C6E-154C-873D-54BCB7E5B056}" srcOrd="1" destOrd="0" presId="urn:microsoft.com/office/officeart/2005/8/layout/vList2"/>
    <dgm:cxn modelId="{F2B8117A-6C21-344F-9E55-A51D94539733}" type="presParOf" srcId="{B7EC9C51-87C4-954D-BA0B-E679AD9E773F}" destId="{AD98CAA0-5837-E84C-9DFC-A706AE72C24D}" srcOrd="2" destOrd="0" presId="urn:microsoft.com/office/officeart/2005/8/layout/vList2"/>
    <dgm:cxn modelId="{4C01F8A7-7D90-9D4E-AC4E-0FD6D9366DBC}" type="presParOf" srcId="{B7EC9C51-87C4-954D-BA0B-E679AD9E773F}" destId="{9ED19A6E-9A08-6649-9597-0DB32A3EF3A8}" srcOrd="3" destOrd="0" presId="urn:microsoft.com/office/officeart/2005/8/layout/vList2"/>
    <dgm:cxn modelId="{4CEA6C6F-B2F4-6A4B-99EA-301BCB60D92A}" type="presParOf" srcId="{B7EC9C51-87C4-954D-BA0B-E679AD9E773F}" destId="{21627112-7091-F64E-A6AC-D4D818C5CF20}"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782571-9D42-459A-9487-718E542D46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CB8D2D41-1F6B-4626-B68F-F7CD3727A3DF}">
      <dgm:prSet phldrT="[Texte]" custT="1"/>
      <dgm:spPr/>
      <dgm:t>
        <a:bodyPr/>
        <a:lstStyle/>
        <a:p>
          <a:r>
            <a:rPr lang="fr-FR" sz="2400" dirty="0" smtClean="0"/>
            <a:t>Chapitre 8 :Segmentation avec CAH sur échantillon</a:t>
          </a:r>
          <a:endParaRPr lang="fr-FR" sz="2400" dirty="0"/>
        </a:p>
      </dgm:t>
    </dgm:pt>
    <dgm:pt modelId="{0864D712-9E36-4E68-A753-F125F697E146}" type="parTrans" cxnId="{98A363A4-2831-44C3-B508-708DC11247C7}">
      <dgm:prSet/>
      <dgm:spPr/>
      <dgm:t>
        <a:bodyPr/>
        <a:lstStyle/>
        <a:p>
          <a:endParaRPr lang="fr-FR"/>
        </a:p>
      </dgm:t>
    </dgm:pt>
    <dgm:pt modelId="{7FB1E717-8B82-4290-958A-7D57D5E6536B}" type="sibTrans" cxnId="{98A363A4-2831-44C3-B508-708DC11247C7}">
      <dgm:prSet/>
      <dgm:spPr/>
      <dgm:t>
        <a:bodyPr/>
        <a:lstStyle/>
        <a:p>
          <a:endParaRPr lang="fr-FR"/>
        </a:p>
      </dgm:t>
    </dgm:pt>
    <dgm:pt modelId="{C10A26E0-A9AE-4422-803E-A9CAF73EB3D4}">
      <dgm:prSet phldrT="[Texte]" custT="1"/>
      <dgm:spPr/>
      <dgm:t>
        <a:bodyPr/>
        <a:lstStyle/>
        <a:p>
          <a:r>
            <a:rPr lang="fr-FR" sz="2400" dirty="0" smtClean="0"/>
            <a:t>Chapitre 9 : Segmentation avec DBSCAN</a:t>
          </a:r>
          <a:endParaRPr lang="fr-FR" sz="2400" dirty="0"/>
        </a:p>
      </dgm:t>
    </dgm:pt>
    <dgm:pt modelId="{7D6E6B5B-AC19-4E30-9B45-6C250A012DE9}" type="parTrans" cxnId="{A505861C-7E51-4658-AD24-782B2A8D2CC0}">
      <dgm:prSet/>
      <dgm:spPr/>
      <dgm:t>
        <a:bodyPr/>
        <a:lstStyle/>
        <a:p>
          <a:endParaRPr lang="fr-FR"/>
        </a:p>
      </dgm:t>
    </dgm:pt>
    <dgm:pt modelId="{9A473275-9F32-4C0E-AF68-7A8BC7054D22}" type="sibTrans" cxnId="{A505861C-7E51-4658-AD24-782B2A8D2CC0}">
      <dgm:prSet/>
      <dgm:spPr/>
      <dgm:t>
        <a:bodyPr/>
        <a:lstStyle/>
        <a:p>
          <a:endParaRPr lang="fr-FR"/>
        </a:p>
      </dgm:t>
    </dgm:pt>
    <dgm:pt modelId="{25277B2F-1F94-4EC0-B81B-18C8BDC94086}" type="pres">
      <dgm:prSet presAssocID="{EC782571-9D42-459A-9487-718E542D46F9}" presName="linear" presStyleCnt="0">
        <dgm:presLayoutVars>
          <dgm:animLvl val="lvl"/>
          <dgm:resizeHandles val="exact"/>
        </dgm:presLayoutVars>
      </dgm:prSet>
      <dgm:spPr/>
      <dgm:t>
        <a:bodyPr/>
        <a:lstStyle/>
        <a:p>
          <a:endParaRPr lang="fr-FR"/>
        </a:p>
      </dgm:t>
    </dgm:pt>
    <dgm:pt modelId="{EEF7DC41-DD05-4581-987F-916A28E92EE9}" type="pres">
      <dgm:prSet presAssocID="{CB8D2D41-1F6B-4626-B68F-F7CD3727A3DF}" presName="parentText" presStyleLbl="node1" presStyleIdx="0" presStyleCnt="2" custScaleX="92839" custScaleY="100000" custLinFactY="-100000" custLinFactNeighborX="1190" custLinFactNeighborY="-188632">
        <dgm:presLayoutVars>
          <dgm:chMax val="0"/>
          <dgm:bulletEnabled val="1"/>
        </dgm:presLayoutVars>
      </dgm:prSet>
      <dgm:spPr/>
      <dgm:t>
        <a:bodyPr/>
        <a:lstStyle/>
        <a:p>
          <a:endParaRPr lang="fr-FR"/>
        </a:p>
      </dgm:t>
    </dgm:pt>
    <dgm:pt modelId="{A33B921B-7365-4EC0-9F38-F85B09D5CF69}" type="pres">
      <dgm:prSet presAssocID="{7FB1E717-8B82-4290-958A-7D57D5E6536B}" presName="spacer" presStyleCnt="0"/>
      <dgm:spPr/>
    </dgm:pt>
    <dgm:pt modelId="{A87792DE-3B2B-49AF-8FF6-B1501F923DC9}" type="pres">
      <dgm:prSet presAssocID="{C10A26E0-A9AE-4422-803E-A9CAF73EB3D4}" presName="parentText" presStyleLbl="node1" presStyleIdx="1" presStyleCnt="2" custScaleX="93625" custScaleY="99999" custLinFactY="-92911" custLinFactNeighborX="1190" custLinFactNeighborY="-100000">
        <dgm:presLayoutVars>
          <dgm:chMax val="0"/>
          <dgm:bulletEnabled val="1"/>
        </dgm:presLayoutVars>
      </dgm:prSet>
      <dgm:spPr/>
      <dgm:t>
        <a:bodyPr/>
        <a:lstStyle/>
        <a:p>
          <a:endParaRPr lang="fr-FR"/>
        </a:p>
      </dgm:t>
    </dgm:pt>
  </dgm:ptLst>
  <dgm:cxnLst>
    <dgm:cxn modelId="{98A363A4-2831-44C3-B508-708DC11247C7}" srcId="{EC782571-9D42-459A-9487-718E542D46F9}" destId="{CB8D2D41-1F6B-4626-B68F-F7CD3727A3DF}" srcOrd="0" destOrd="0" parTransId="{0864D712-9E36-4E68-A753-F125F697E146}" sibTransId="{7FB1E717-8B82-4290-958A-7D57D5E6536B}"/>
    <dgm:cxn modelId="{899AC900-8969-49DC-988B-F8E7F451D05F}" type="presOf" srcId="{C10A26E0-A9AE-4422-803E-A9CAF73EB3D4}" destId="{A87792DE-3B2B-49AF-8FF6-B1501F923DC9}" srcOrd="0" destOrd="0" presId="urn:microsoft.com/office/officeart/2005/8/layout/vList2"/>
    <dgm:cxn modelId="{A505861C-7E51-4658-AD24-782B2A8D2CC0}" srcId="{EC782571-9D42-459A-9487-718E542D46F9}" destId="{C10A26E0-A9AE-4422-803E-A9CAF73EB3D4}" srcOrd="1" destOrd="0" parTransId="{7D6E6B5B-AC19-4E30-9B45-6C250A012DE9}" sibTransId="{9A473275-9F32-4C0E-AF68-7A8BC7054D22}"/>
    <dgm:cxn modelId="{C590D2F5-7B0F-4938-ADCE-F686A07337E1}" type="presOf" srcId="{EC782571-9D42-459A-9487-718E542D46F9}" destId="{25277B2F-1F94-4EC0-B81B-18C8BDC94086}" srcOrd="0" destOrd="0" presId="urn:microsoft.com/office/officeart/2005/8/layout/vList2"/>
    <dgm:cxn modelId="{0B847821-BA42-478E-AD56-84ED1B979AD5}" type="presOf" srcId="{CB8D2D41-1F6B-4626-B68F-F7CD3727A3DF}" destId="{EEF7DC41-DD05-4581-987F-916A28E92EE9}" srcOrd="0" destOrd="0" presId="urn:microsoft.com/office/officeart/2005/8/layout/vList2"/>
    <dgm:cxn modelId="{DE77D458-DD69-4B34-9506-E3EC2B7973F4}" type="presParOf" srcId="{25277B2F-1F94-4EC0-B81B-18C8BDC94086}" destId="{EEF7DC41-DD05-4581-987F-916A28E92EE9}" srcOrd="0" destOrd="0" presId="urn:microsoft.com/office/officeart/2005/8/layout/vList2"/>
    <dgm:cxn modelId="{10243081-FDF1-455B-BC8C-55FE58280781}" type="presParOf" srcId="{25277B2F-1F94-4EC0-B81B-18C8BDC94086}" destId="{A33B921B-7365-4EC0-9F38-F85B09D5CF69}" srcOrd="1" destOrd="0" presId="urn:microsoft.com/office/officeart/2005/8/layout/vList2"/>
    <dgm:cxn modelId="{752528A1-F055-4EAD-B1A8-6A25D9B03389}" type="presParOf" srcId="{25277B2F-1F94-4EC0-B81B-18C8BDC94086}" destId="{A87792DE-3B2B-49AF-8FF6-B1501F923DC9}"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BCB459-FB39-43B7-87AF-DD277ABA49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A94C505-A4DB-47CE-B274-DD85C00831B7}">
      <dgm:prSet phldrT="[Texte]" custT="1"/>
      <dgm:spPr/>
      <dgm:t>
        <a:bodyPr/>
        <a:lstStyle/>
        <a:p>
          <a:r>
            <a:rPr lang="fr-FR" sz="2400" dirty="0" smtClean="0"/>
            <a:t>Chapitre 10 :  Conclusions</a:t>
          </a:r>
          <a:endParaRPr lang="fr-FR" sz="2400" dirty="0"/>
        </a:p>
      </dgm:t>
    </dgm:pt>
    <dgm:pt modelId="{B695C18E-25F3-43DF-8892-18B697BEAB8F}" type="parTrans" cxnId="{62691EF0-D322-406D-9E1F-0BB98CCEC038}">
      <dgm:prSet/>
      <dgm:spPr/>
      <dgm:t>
        <a:bodyPr/>
        <a:lstStyle/>
        <a:p>
          <a:endParaRPr lang="fr-FR"/>
        </a:p>
      </dgm:t>
    </dgm:pt>
    <dgm:pt modelId="{B923782A-D99C-4F2B-B251-8027583AE3E1}" type="sibTrans" cxnId="{62691EF0-D322-406D-9E1F-0BB98CCEC038}">
      <dgm:prSet/>
      <dgm:spPr/>
      <dgm:t>
        <a:bodyPr/>
        <a:lstStyle/>
        <a:p>
          <a:endParaRPr lang="fr-FR"/>
        </a:p>
      </dgm:t>
    </dgm:pt>
    <dgm:pt modelId="{BB2B17F9-8FD4-4E7E-99BD-B371458D991E}" type="pres">
      <dgm:prSet presAssocID="{4CBCB459-FB39-43B7-87AF-DD277ABA49BF}" presName="linear" presStyleCnt="0">
        <dgm:presLayoutVars>
          <dgm:animLvl val="lvl"/>
          <dgm:resizeHandles val="exact"/>
        </dgm:presLayoutVars>
      </dgm:prSet>
      <dgm:spPr/>
      <dgm:t>
        <a:bodyPr/>
        <a:lstStyle/>
        <a:p>
          <a:endParaRPr lang="fr-FR"/>
        </a:p>
      </dgm:t>
    </dgm:pt>
    <dgm:pt modelId="{1096A1EC-7A95-4B00-98DE-765AE988369A}" type="pres">
      <dgm:prSet presAssocID="{2A94C505-A4DB-47CE-B274-DD85C00831B7}" presName="parentText" presStyleLbl="node1" presStyleIdx="0" presStyleCnt="1" custScaleX="91246" custScaleY="76329" custLinFactNeighborY="-8053">
        <dgm:presLayoutVars>
          <dgm:chMax val="0"/>
          <dgm:bulletEnabled val="1"/>
        </dgm:presLayoutVars>
      </dgm:prSet>
      <dgm:spPr/>
      <dgm:t>
        <a:bodyPr/>
        <a:lstStyle/>
        <a:p>
          <a:endParaRPr lang="fr-FR"/>
        </a:p>
      </dgm:t>
    </dgm:pt>
  </dgm:ptLst>
  <dgm:cxnLst>
    <dgm:cxn modelId="{62691EF0-D322-406D-9E1F-0BB98CCEC038}" srcId="{4CBCB459-FB39-43B7-87AF-DD277ABA49BF}" destId="{2A94C505-A4DB-47CE-B274-DD85C00831B7}" srcOrd="0" destOrd="0" parTransId="{B695C18E-25F3-43DF-8892-18B697BEAB8F}" sibTransId="{B923782A-D99C-4F2B-B251-8027583AE3E1}"/>
    <dgm:cxn modelId="{39450D27-5C12-4243-A6D4-B9E76623B44B}" type="presOf" srcId="{4CBCB459-FB39-43B7-87AF-DD277ABA49BF}" destId="{BB2B17F9-8FD4-4E7E-99BD-B371458D991E}" srcOrd="0" destOrd="0" presId="urn:microsoft.com/office/officeart/2005/8/layout/vList2"/>
    <dgm:cxn modelId="{8CCC6F71-E082-4871-822B-92018D22F977}" type="presOf" srcId="{2A94C505-A4DB-47CE-B274-DD85C00831B7}" destId="{1096A1EC-7A95-4B00-98DE-765AE988369A}" srcOrd="0" destOrd="0" presId="urn:microsoft.com/office/officeart/2005/8/layout/vList2"/>
    <dgm:cxn modelId="{01A7008B-A50A-4265-9674-5AF3A41910CA}" type="presParOf" srcId="{BB2B17F9-8FD4-4E7E-99BD-B371458D991E}" destId="{1096A1EC-7A95-4B00-98DE-765AE988369A}"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DEEB0E-82F9-4B2E-9A0A-7610635BBDEB}" type="doc">
      <dgm:prSet loTypeId="urn:microsoft.com/office/officeart/2005/8/layout/vList2" loCatId="list" qsTypeId="urn:microsoft.com/office/officeart/2005/8/quickstyle/simple5" qsCatId="simple" csTypeId="urn:microsoft.com/office/officeart/2005/8/colors/accent1_2" csCatId="accent1" phldr="0"/>
      <dgm:spPr/>
      <dgm:t>
        <a:bodyPr/>
        <a:lstStyle/>
        <a:p>
          <a:endParaRPr lang="fr-FR"/>
        </a:p>
      </dgm:t>
    </dgm:pt>
    <dgm:pt modelId="{AFDDBA6D-A7CD-4209-BABF-8586C9C66A55}" type="pres">
      <dgm:prSet presAssocID="{3CDEEB0E-82F9-4B2E-9A0A-7610635BBDEB}" presName="linear" presStyleCnt="0">
        <dgm:presLayoutVars>
          <dgm:animLvl val="lvl"/>
          <dgm:resizeHandles val="exact"/>
        </dgm:presLayoutVars>
      </dgm:prSet>
      <dgm:spPr/>
    </dgm:pt>
  </dgm:ptLst>
  <dgm:cxnLst>
    <dgm:cxn modelId="{525F3444-1ACE-4C72-896C-F32B5A1EDCF5}" type="presOf" srcId="{3CDEEB0E-82F9-4B2E-9A0A-7610635BBDEB}" destId="{AFDDBA6D-A7CD-4209-BABF-8586C9C66A5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AC6181-D9F3-43C0-B8FB-4EA3A57CB3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5E0B5E3F-647D-4DCD-8A72-1F7727B2A45B}">
      <dgm:prSet/>
      <dgm:spPr/>
      <dgm:t>
        <a:bodyPr/>
        <a:lstStyle/>
        <a:p>
          <a:r>
            <a:rPr lang="fr-FR" smtClean="0"/>
            <a:t>Chapitre 5 : Mise en place de  l’environnement python du deuxième notebook d’exploration </a:t>
          </a:r>
          <a:endParaRPr lang="en-US" dirty="0"/>
        </a:p>
      </dgm:t>
    </dgm:pt>
    <dgm:pt modelId="{44040EB7-E00A-48CF-9B81-D8CA1A3ACA9C}" type="parTrans" cxnId="{AD68446F-3086-44A8-B45E-026EC8FF9324}">
      <dgm:prSet/>
      <dgm:spPr/>
      <dgm:t>
        <a:bodyPr/>
        <a:lstStyle/>
        <a:p>
          <a:endParaRPr lang="fr-FR"/>
        </a:p>
      </dgm:t>
    </dgm:pt>
    <dgm:pt modelId="{BDAF4882-E197-4BA1-B129-7643B89AD503}" type="sibTrans" cxnId="{AD68446F-3086-44A8-B45E-026EC8FF9324}">
      <dgm:prSet/>
      <dgm:spPr/>
      <dgm:t>
        <a:bodyPr/>
        <a:lstStyle/>
        <a:p>
          <a:endParaRPr lang="fr-FR"/>
        </a:p>
      </dgm:t>
    </dgm:pt>
    <dgm:pt modelId="{15BC010D-1E2D-4BC8-A282-0C21DC719846}" type="pres">
      <dgm:prSet presAssocID="{8FAC6181-D9F3-43C0-B8FB-4EA3A57CB369}" presName="linear" presStyleCnt="0">
        <dgm:presLayoutVars>
          <dgm:animLvl val="lvl"/>
          <dgm:resizeHandles val="exact"/>
        </dgm:presLayoutVars>
      </dgm:prSet>
      <dgm:spPr/>
    </dgm:pt>
    <dgm:pt modelId="{2F5520F7-AD3E-4FD2-92B4-0F999E6C4ADF}" type="pres">
      <dgm:prSet presAssocID="{5E0B5E3F-647D-4DCD-8A72-1F7727B2A45B}" presName="parentText" presStyleLbl="node1" presStyleIdx="0" presStyleCnt="1">
        <dgm:presLayoutVars>
          <dgm:chMax val="0"/>
          <dgm:bulletEnabled val="1"/>
        </dgm:presLayoutVars>
      </dgm:prSet>
      <dgm:spPr/>
    </dgm:pt>
  </dgm:ptLst>
  <dgm:cxnLst>
    <dgm:cxn modelId="{D0CB4CE0-9A7B-44BF-BA8B-FFE48C52AEB6}" type="presOf" srcId="{8FAC6181-D9F3-43C0-B8FB-4EA3A57CB369}" destId="{15BC010D-1E2D-4BC8-A282-0C21DC719846}" srcOrd="0" destOrd="0" presId="urn:microsoft.com/office/officeart/2005/8/layout/vList2"/>
    <dgm:cxn modelId="{FD40D81B-6943-4511-9B4D-90D778C66273}" type="presOf" srcId="{5E0B5E3F-647D-4DCD-8A72-1F7727B2A45B}" destId="{2F5520F7-AD3E-4FD2-92B4-0F999E6C4ADF}" srcOrd="0" destOrd="0" presId="urn:microsoft.com/office/officeart/2005/8/layout/vList2"/>
    <dgm:cxn modelId="{AD68446F-3086-44A8-B45E-026EC8FF9324}" srcId="{8FAC6181-D9F3-43C0-B8FB-4EA3A57CB369}" destId="{5E0B5E3F-647D-4DCD-8A72-1F7727B2A45B}" srcOrd="0" destOrd="0" parTransId="{44040EB7-E00A-48CF-9B81-D8CA1A3ACA9C}" sibTransId="{BDAF4882-E197-4BA1-B129-7643B89AD503}"/>
    <dgm:cxn modelId="{E66C430C-C670-43CC-A6CD-D67667139990}" type="presParOf" srcId="{15BC010D-1E2D-4BC8-A282-0C21DC719846}" destId="{2F5520F7-AD3E-4FD2-92B4-0F999E6C4ADF}"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496A51-A27D-4942-B51D-463A38650BF9}" type="doc">
      <dgm:prSet loTypeId="urn:microsoft.com/office/officeart/2005/8/layout/vList2" loCatId="list" qsTypeId="urn:microsoft.com/office/officeart/2005/8/quickstyle/simple1" qsCatId="simple" csTypeId="urn:microsoft.com/office/officeart/2005/8/colors/accent1_2" csCatId="accent1" phldr="0"/>
      <dgm:spPr/>
      <dgm:t>
        <a:bodyPr/>
        <a:lstStyle/>
        <a:p>
          <a:endParaRPr lang="fr-FR"/>
        </a:p>
      </dgm:t>
    </dgm:pt>
    <dgm:pt modelId="{CF8E188F-559F-44E3-A2EC-A61A2B833348}" type="pres">
      <dgm:prSet presAssocID="{C2496A51-A27D-4942-B51D-463A38650BF9}" presName="linear" presStyleCnt="0">
        <dgm:presLayoutVars>
          <dgm:animLvl val="lvl"/>
          <dgm:resizeHandles val="exact"/>
        </dgm:presLayoutVars>
      </dgm:prSet>
      <dgm:spPr/>
    </dgm:pt>
  </dgm:ptLst>
  <dgm:cxnLst>
    <dgm:cxn modelId="{C13364C7-B202-44BF-8DEA-6F268583E8BB}" type="presOf" srcId="{C2496A51-A27D-4942-B51D-463A38650BF9}" destId="{CF8E188F-559F-44E3-A2EC-A61A2B83334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5EE2D9-C72A-431C-B8FE-2D3DA7B685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DA59536C-A680-42F6-A68D-24783577E5B7}">
      <dgm:prSet phldrT="[Texte]"/>
      <dgm:spPr/>
      <dgm:t>
        <a:bodyPr/>
        <a:lstStyle/>
        <a:p>
          <a:r>
            <a:rPr lang="fr-FR" dirty="0" smtClean="0"/>
            <a:t>k-</a:t>
          </a:r>
          <a:r>
            <a:rPr lang="fr-FR" dirty="0" err="1" smtClean="0"/>
            <a:t>means</a:t>
          </a:r>
          <a:endParaRPr lang="fr-FR" dirty="0"/>
        </a:p>
      </dgm:t>
    </dgm:pt>
    <dgm:pt modelId="{FD6B2606-6455-4B76-BF86-03E0E9D290FD}" type="parTrans" cxnId="{17734B5B-3339-418B-95E9-97198CD605E1}">
      <dgm:prSet/>
      <dgm:spPr/>
      <dgm:t>
        <a:bodyPr/>
        <a:lstStyle/>
        <a:p>
          <a:endParaRPr lang="fr-FR"/>
        </a:p>
      </dgm:t>
    </dgm:pt>
    <dgm:pt modelId="{4CEEC7BF-D7F3-4218-BD56-FD3516115FAE}" type="sibTrans" cxnId="{17734B5B-3339-418B-95E9-97198CD605E1}">
      <dgm:prSet/>
      <dgm:spPr/>
      <dgm:t>
        <a:bodyPr/>
        <a:lstStyle/>
        <a:p>
          <a:endParaRPr lang="fr-FR"/>
        </a:p>
      </dgm:t>
    </dgm:pt>
    <dgm:pt modelId="{7D6579D8-C52E-4DCF-8899-2DE9FA11E96B}" type="pres">
      <dgm:prSet presAssocID="{6D5EE2D9-C72A-431C-B8FE-2D3DA7B6854C}" presName="linear" presStyleCnt="0">
        <dgm:presLayoutVars>
          <dgm:animLvl val="lvl"/>
          <dgm:resizeHandles val="exact"/>
        </dgm:presLayoutVars>
      </dgm:prSet>
      <dgm:spPr/>
    </dgm:pt>
    <dgm:pt modelId="{AD93B1F2-D202-4641-9608-BD66BF079FE9}" type="pres">
      <dgm:prSet presAssocID="{DA59536C-A680-42F6-A68D-24783577E5B7}" presName="parentText" presStyleLbl="node1" presStyleIdx="0" presStyleCnt="1">
        <dgm:presLayoutVars>
          <dgm:chMax val="0"/>
          <dgm:bulletEnabled val="1"/>
        </dgm:presLayoutVars>
      </dgm:prSet>
      <dgm:spPr/>
      <dgm:t>
        <a:bodyPr/>
        <a:lstStyle/>
        <a:p>
          <a:endParaRPr lang="fr-FR"/>
        </a:p>
      </dgm:t>
    </dgm:pt>
  </dgm:ptLst>
  <dgm:cxnLst>
    <dgm:cxn modelId="{032C4332-5A1B-43C9-9FB5-3D98F2FD5062}" type="presOf" srcId="{6D5EE2D9-C72A-431C-B8FE-2D3DA7B6854C}" destId="{7D6579D8-C52E-4DCF-8899-2DE9FA11E96B}" srcOrd="0" destOrd="0" presId="urn:microsoft.com/office/officeart/2005/8/layout/vList2"/>
    <dgm:cxn modelId="{17734B5B-3339-418B-95E9-97198CD605E1}" srcId="{6D5EE2D9-C72A-431C-B8FE-2D3DA7B6854C}" destId="{DA59536C-A680-42F6-A68D-24783577E5B7}" srcOrd="0" destOrd="0" parTransId="{FD6B2606-6455-4B76-BF86-03E0E9D290FD}" sibTransId="{4CEEC7BF-D7F3-4218-BD56-FD3516115FAE}"/>
    <dgm:cxn modelId="{76E64043-641A-4761-96ED-C68D08269DBC}" type="presOf" srcId="{DA59536C-A680-42F6-A68D-24783577E5B7}" destId="{AD93B1F2-D202-4641-9608-BD66BF079FE9}" srcOrd="0" destOrd="0" presId="urn:microsoft.com/office/officeart/2005/8/layout/vList2"/>
    <dgm:cxn modelId="{B3D6E454-4E48-40B4-82A8-B6274A2D9D32}" type="presParOf" srcId="{7D6579D8-C52E-4DCF-8899-2DE9FA11E96B}" destId="{AD93B1F2-D202-4641-9608-BD66BF079FE9}"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D7171B-A6A8-1C4D-A777-5EF7808DE82E}">
      <dsp:nvSpPr>
        <dsp:cNvPr id="0" name=""/>
        <dsp:cNvSpPr/>
      </dsp:nvSpPr>
      <dsp:spPr>
        <a:xfrm>
          <a:off x="0" y="97246"/>
          <a:ext cx="8280920" cy="81388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a:t>Index</a:t>
          </a:r>
          <a:endParaRPr lang="en-US" sz="2000" kern="1200" dirty="0"/>
        </a:p>
      </dsp:txBody>
      <dsp:txXfrm>
        <a:off x="0" y="97246"/>
        <a:ext cx="8280920" cy="813881"/>
      </dsp:txXfrm>
    </dsp:sp>
    <dsp:sp modelId="{15E072CE-779D-8544-A35D-F6F490D1CE9F}">
      <dsp:nvSpPr>
        <dsp:cNvPr id="0" name=""/>
        <dsp:cNvSpPr/>
      </dsp:nvSpPr>
      <dsp:spPr>
        <a:xfrm>
          <a:off x="0" y="968728"/>
          <a:ext cx="8280920" cy="81388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a:t>Chapitre 1 : </a:t>
          </a:r>
          <a:r>
            <a:rPr lang="fr-FR" sz="2000" kern="1200" dirty="0" smtClean="0"/>
            <a:t>Présentation de l’ objectif</a:t>
          </a:r>
          <a:endParaRPr lang="en-US" sz="2000" kern="1200" dirty="0"/>
        </a:p>
      </dsp:txBody>
      <dsp:txXfrm>
        <a:off x="0" y="968728"/>
        <a:ext cx="8280920" cy="813881"/>
      </dsp:txXfrm>
    </dsp:sp>
    <dsp:sp modelId="{D864CA66-CA7E-1A4D-AE31-CF00E21AD4DF}">
      <dsp:nvSpPr>
        <dsp:cNvPr id="0" name=""/>
        <dsp:cNvSpPr/>
      </dsp:nvSpPr>
      <dsp:spPr>
        <a:xfrm>
          <a:off x="0" y="1840209"/>
          <a:ext cx="8280920" cy="81388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a:t>Chapitre 2 : </a:t>
          </a:r>
          <a:r>
            <a:rPr lang="fr-FR" sz="2000" kern="1200" dirty="0" smtClean="0"/>
            <a:t>Mise en place de l’environnement python du premier notebook de nettoyage </a:t>
          </a:r>
          <a:endParaRPr lang="en-US" sz="2000" kern="1200" dirty="0"/>
        </a:p>
      </dsp:txBody>
      <dsp:txXfrm>
        <a:off x="0" y="1840209"/>
        <a:ext cx="8280920" cy="813881"/>
      </dsp:txXfrm>
    </dsp:sp>
    <dsp:sp modelId="{A1D3DD65-2C6E-154C-873D-54BCB7E5B056}">
      <dsp:nvSpPr>
        <dsp:cNvPr id="0" name=""/>
        <dsp:cNvSpPr/>
      </dsp:nvSpPr>
      <dsp:spPr>
        <a:xfrm>
          <a:off x="0" y="2654090"/>
          <a:ext cx="8280920" cy="848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kern="1200" dirty="0"/>
            <a:t>a) </a:t>
          </a:r>
          <a:r>
            <a:rPr lang="fr-FR" sz="1600" kern="1200" dirty="0" smtClean="0"/>
            <a:t>Description des données </a:t>
          </a:r>
          <a:endParaRPr lang="en-US" sz="1600" kern="1200" dirty="0"/>
        </a:p>
        <a:p>
          <a:pPr marL="171450" lvl="1" indent="-171450" algn="l" defTabSz="711200">
            <a:lnSpc>
              <a:spcPct val="90000"/>
            </a:lnSpc>
            <a:spcBef>
              <a:spcPct val="0"/>
            </a:spcBef>
            <a:spcAft>
              <a:spcPct val="20000"/>
            </a:spcAft>
            <a:buChar char="••"/>
          </a:pPr>
          <a:r>
            <a:rPr lang="fr-FR" sz="1600" kern="1200" dirty="0"/>
            <a:t>b) </a:t>
          </a:r>
          <a:r>
            <a:rPr lang="fr-FR" sz="1600" kern="1200" dirty="0" smtClean="0"/>
            <a:t>Chargement des datasets</a:t>
          </a:r>
          <a:endParaRPr lang="en-US" sz="1600" kern="1200" dirty="0"/>
        </a:p>
        <a:p>
          <a:pPr marL="171450" lvl="1" indent="-171450" algn="l" defTabSz="711200">
            <a:lnSpc>
              <a:spcPct val="90000"/>
            </a:lnSpc>
            <a:spcBef>
              <a:spcPct val="0"/>
            </a:spcBef>
            <a:spcAft>
              <a:spcPct val="20000"/>
            </a:spcAft>
            <a:buChar char="••"/>
          </a:pPr>
          <a:r>
            <a:rPr lang="fr-FR" sz="1600" kern="1200" dirty="0"/>
            <a:t>c) </a:t>
          </a:r>
          <a:r>
            <a:rPr lang="fr-FR" sz="1600" kern="1200" dirty="0" smtClean="0"/>
            <a:t>Création des datasets étendus </a:t>
          </a:r>
          <a:endParaRPr lang="en-US" sz="1600" kern="1200" dirty="0"/>
        </a:p>
      </dsp:txBody>
      <dsp:txXfrm>
        <a:off x="0" y="2654090"/>
        <a:ext cx="8280920" cy="848700"/>
      </dsp:txXfrm>
    </dsp:sp>
    <dsp:sp modelId="{AD98CAA0-5837-E84C-9DFC-A706AE72C24D}">
      <dsp:nvSpPr>
        <dsp:cNvPr id="0" name=""/>
        <dsp:cNvSpPr/>
      </dsp:nvSpPr>
      <dsp:spPr>
        <a:xfrm>
          <a:off x="0" y="3502790"/>
          <a:ext cx="8280920" cy="81388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a:t>Chapitre 3 : </a:t>
          </a:r>
          <a:r>
            <a:rPr lang="fr-FR" sz="2000" kern="1200" dirty="0" err="1" smtClean="0"/>
            <a:t>Feature</a:t>
          </a:r>
          <a:r>
            <a:rPr lang="fr-FR" sz="2000" kern="1200" dirty="0" smtClean="0"/>
            <a:t> engineering en fonction du client </a:t>
          </a:r>
          <a:endParaRPr lang="en-US" sz="2000" kern="1200" dirty="0"/>
        </a:p>
      </dsp:txBody>
      <dsp:txXfrm>
        <a:off x="0" y="3502790"/>
        <a:ext cx="8280920" cy="813881"/>
      </dsp:txXfrm>
    </dsp:sp>
    <dsp:sp modelId="{21627112-7091-F64E-A6AC-D4D818C5CF20}">
      <dsp:nvSpPr>
        <dsp:cNvPr id="0" name=""/>
        <dsp:cNvSpPr/>
      </dsp:nvSpPr>
      <dsp:spPr>
        <a:xfrm>
          <a:off x="0" y="4374271"/>
          <a:ext cx="8280920" cy="81388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a:t>Chapitre 4 </a:t>
          </a:r>
          <a:r>
            <a:rPr lang="fr-FR" sz="2000" kern="1200" dirty="0" smtClean="0"/>
            <a:t>:Exploration du </a:t>
          </a:r>
          <a:r>
            <a:rPr lang="fr-FR" sz="2000" kern="1200" dirty="0" err="1" smtClean="0"/>
            <a:t>dataset</a:t>
          </a:r>
          <a:r>
            <a:rPr lang="fr-FR" sz="2000" kern="1200" dirty="0" smtClean="0"/>
            <a:t> client </a:t>
          </a:r>
          <a:endParaRPr lang="en-US" sz="2000" kern="1200" dirty="0"/>
        </a:p>
      </dsp:txBody>
      <dsp:txXfrm>
        <a:off x="0" y="4374271"/>
        <a:ext cx="8280920" cy="813881"/>
      </dsp:txXfrm>
    </dsp:sp>
    <dsp:sp modelId="{43CAEED4-5888-784D-BEB1-677096338C3B}">
      <dsp:nvSpPr>
        <dsp:cNvPr id="0" name=""/>
        <dsp:cNvSpPr/>
      </dsp:nvSpPr>
      <dsp:spPr>
        <a:xfrm>
          <a:off x="0" y="5285400"/>
          <a:ext cx="828092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5400" rIns="142240" bIns="2540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5285400"/>
        <a:ext cx="8280920" cy="3312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64CA66-CA7E-1A4D-AE31-CF00E21AD4DF}">
      <dsp:nvSpPr>
        <dsp:cNvPr id="0" name=""/>
        <dsp:cNvSpPr/>
      </dsp:nvSpPr>
      <dsp:spPr>
        <a:xfrm>
          <a:off x="0" y="0"/>
          <a:ext cx="8064896" cy="659447"/>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5 </a:t>
          </a:r>
          <a:r>
            <a:rPr lang="fr-FR" sz="1900" kern="1200" dirty="0" smtClean="0"/>
            <a:t>: Mise en place de  l’environnement python du deuxième notebook d’exploration </a:t>
          </a:r>
          <a:endParaRPr lang="en-US" sz="1900" kern="1200" dirty="0"/>
        </a:p>
      </dsp:txBody>
      <dsp:txXfrm>
        <a:off x="0" y="0"/>
        <a:ext cx="8064896" cy="659447"/>
      </dsp:txXfrm>
    </dsp:sp>
    <dsp:sp modelId="{A1D3DD65-2C6E-154C-873D-54BCB7E5B056}">
      <dsp:nvSpPr>
        <dsp:cNvPr id="0" name=""/>
        <dsp:cNvSpPr/>
      </dsp:nvSpPr>
      <dsp:spPr>
        <a:xfrm>
          <a:off x="0" y="779842"/>
          <a:ext cx="8064896" cy="12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fr-FR" sz="1800" kern="1200" dirty="0" smtClean="0"/>
            <a:t>a) Préparation de l’environnement python  </a:t>
          </a:r>
          <a:endParaRPr lang="en-US" sz="1800" kern="1200" dirty="0"/>
        </a:p>
        <a:p>
          <a:pPr marL="171450" lvl="1" indent="-171450" algn="l" defTabSz="800100">
            <a:lnSpc>
              <a:spcPct val="90000"/>
            </a:lnSpc>
            <a:spcBef>
              <a:spcPct val="0"/>
            </a:spcBef>
            <a:spcAft>
              <a:spcPct val="20000"/>
            </a:spcAft>
            <a:buChar char="••"/>
          </a:pPr>
          <a:r>
            <a:rPr lang="fr-FR" sz="1800" kern="1200" dirty="0"/>
            <a:t>b) </a:t>
          </a:r>
          <a:r>
            <a:rPr lang="fr-FR" sz="1800" kern="1200" dirty="0" smtClean="0"/>
            <a:t>Définition des fonction de base usuelles</a:t>
          </a:r>
          <a:endParaRPr lang="fr-FR" sz="1800" kern="1200" dirty="0"/>
        </a:p>
        <a:p>
          <a:pPr marL="171450" lvl="1" indent="-171450" algn="l" defTabSz="800100">
            <a:lnSpc>
              <a:spcPct val="90000"/>
            </a:lnSpc>
            <a:spcBef>
              <a:spcPct val="0"/>
            </a:spcBef>
            <a:spcAft>
              <a:spcPct val="20000"/>
            </a:spcAft>
            <a:buChar char="••"/>
          </a:pPr>
          <a:r>
            <a:rPr lang="fr-FR" sz="1800" kern="1200" dirty="0"/>
            <a:t>c) </a:t>
          </a:r>
          <a:r>
            <a:rPr lang="fr-FR" sz="1800" kern="1200" dirty="0" smtClean="0"/>
            <a:t>Import de la base de données nettoyée du premier notebook</a:t>
          </a:r>
          <a:endParaRPr lang="fr-FR" sz="1800" kern="1200" dirty="0"/>
        </a:p>
        <a:p>
          <a:pPr marL="171450" lvl="1" indent="-171450" algn="l" defTabSz="800100">
            <a:lnSpc>
              <a:spcPct val="90000"/>
            </a:lnSpc>
            <a:spcBef>
              <a:spcPct val="0"/>
            </a:spcBef>
            <a:spcAft>
              <a:spcPct val="20000"/>
            </a:spcAft>
            <a:buChar char="••"/>
          </a:pPr>
          <a:r>
            <a:rPr lang="fr-FR" sz="1800" kern="1200" dirty="0"/>
            <a:t>d) </a:t>
          </a:r>
          <a:r>
            <a:rPr lang="fr-FR" sz="1800" kern="1200" dirty="0" smtClean="0"/>
            <a:t>Rappel de l’analyse univariée  du notebook premier</a:t>
          </a:r>
          <a:endParaRPr lang="fr-FR" sz="1800" kern="1200" dirty="0"/>
        </a:p>
      </dsp:txBody>
      <dsp:txXfrm>
        <a:off x="0" y="779842"/>
        <a:ext cx="8064896" cy="1258560"/>
      </dsp:txXfrm>
    </dsp:sp>
    <dsp:sp modelId="{AD98CAA0-5837-E84C-9DFC-A706AE72C24D}">
      <dsp:nvSpPr>
        <dsp:cNvPr id="0" name=""/>
        <dsp:cNvSpPr/>
      </dsp:nvSpPr>
      <dsp:spPr>
        <a:xfrm>
          <a:off x="0" y="2147995"/>
          <a:ext cx="8064896" cy="746739"/>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kern="1200" dirty="0"/>
            <a:t>Chapitre 6 : </a:t>
          </a:r>
          <a:r>
            <a:rPr lang="fr-FR" sz="1900" kern="1200" dirty="0" smtClean="0"/>
            <a:t>Clustering avec l’algorithme       K-</a:t>
          </a:r>
          <a:r>
            <a:rPr lang="fr-FR" sz="1900" kern="1200" dirty="0" err="1" smtClean="0"/>
            <a:t>Means</a:t>
          </a:r>
          <a:r>
            <a:rPr lang="fr-FR" sz="1900" kern="1200" dirty="0" smtClean="0"/>
            <a:t> </a:t>
          </a:r>
          <a:endParaRPr lang="en-US" sz="1900" kern="1200" dirty="0"/>
        </a:p>
      </dsp:txBody>
      <dsp:txXfrm>
        <a:off x="0" y="2147995"/>
        <a:ext cx="8064896" cy="746739"/>
      </dsp:txXfrm>
    </dsp:sp>
    <dsp:sp modelId="{21627112-7091-F64E-A6AC-D4D818C5CF20}">
      <dsp:nvSpPr>
        <dsp:cNvPr id="0" name=""/>
        <dsp:cNvSpPr/>
      </dsp:nvSpPr>
      <dsp:spPr>
        <a:xfrm>
          <a:off x="0" y="4364446"/>
          <a:ext cx="8064896" cy="639451"/>
        </a:xfrm>
        <a:prstGeom prst="roundRect">
          <a:avLst/>
        </a:prstGeom>
        <a:gradFill rotWithShape="0">
          <a:gsLst>
            <a:gs pos="0">
              <a:schemeClr val="accent1"/>
            </a:gs>
            <a:gs pos="100000">
              <a:schemeClr val="bg2">
                <a:shade val="8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Chapitre 7 : Clustering avec l’algorithme K-Prototypes</a:t>
          </a:r>
        </a:p>
      </dsp:txBody>
      <dsp:txXfrm>
        <a:off x="0" y="4364446"/>
        <a:ext cx="8064896" cy="63945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F7DC41-DD05-4581-987F-916A28E92EE9}">
      <dsp:nvSpPr>
        <dsp:cNvPr id="0" name=""/>
        <dsp:cNvSpPr/>
      </dsp:nvSpPr>
      <dsp:spPr>
        <a:xfrm>
          <a:off x="431086" y="288038"/>
          <a:ext cx="8389392"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8 :Segmentation avec CAH sur échantillon</a:t>
          </a:r>
          <a:endParaRPr lang="fr-FR" sz="2400" kern="1200" dirty="0"/>
        </a:p>
      </dsp:txBody>
      <dsp:txXfrm>
        <a:off x="431086" y="288038"/>
        <a:ext cx="8389392" cy="1216800"/>
      </dsp:txXfrm>
    </dsp:sp>
    <dsp:sp modelId="{A87792DE-3B2B-49AF-8FF6-B1501F923DC9}">
      <dsp:nvSpPr>
        <dsp:cNvPr id="0" name=""/>
        <dsp:cNvSpPr/>
      </dsp:nvSpPr>
      <dsp:spPr>
        <a:xfrm>
          <a:off x="395572" y="1944217"/>
          <a:ext cx="8460419" cy="12167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9 : Segmentation avec DBSCAN</a:t>
          </a:r>
          <a:endParaRPr lang="fr-FR" sz="2400" kern="1200" dirty="0"/>
        </a:p>
      </dsp:txBody>
      <dsp:txXfrm>
        <a:off x="395572" y="1944217"/>
        <a:ext cx="8460419" cy="121678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96A1EC-7A95-4B00-98DE-765AE988369A}">
      <dsp:nvSpPr>
        <dsp:cNvPr id="0" name=""/>
        <dsp:cNvSpPr/>
      </dsp:nvSpPr>
      <dsp:spPr>
        <a:xfrm>
          <a:off x="395527" y="360037"/>
          <a:ext cx="8245441" cy="9287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kern="1200" dirty="0" smtClean="0"/>
            <a:t>Chapitre 10 :  Conclusions</a:t>
          </a:r>
          <a:endParaRPr lang="fr-FR" sz="2400" kern="1200" dirty="0"/>
        </a:p>
      </dsp:txBody>
      <dsp:txXfrm>
        <a:off x="395527" y="360037"/>
        <a:ext cx="8245441" cy="92877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5520F7-AD3E-4FD2-92B4-0F999E6C4ADF}">
      <dsp:nvSpPr>
        <dsp:cNvPr id="0" name=""/>
        <dsp:cNvSpPr/>
      </dsp:nvSpPr>
      <dsp:spPr>
        <a:xfrm>
          <a:off x="0" y="52292"/>
          <a:ext cx="9144000" cy="13513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fr-FR" sz="3300" kern="1200" smtClean="0"/>
            <a:t>Chapitre 5 : Mise en place de  l’environnement python du deuxième notebook d’exploration </a:t>
          </a:r>
          <a:endParaRPr lang="en-US" sz="3300" kern="1200" dirty="0"/>
        </a:p>
      </dsp:txBody>
      <dsp:txXfrm>
        <a:off x="0" y="52292"/>
        <a:ext cx="9144000" cy="135135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93B1F2-D202-4641-9608-BD66BF079FE9}">
      <dsp:nvSpPr>
        <dsp:cNvPr id="0" name=""/>
        <dsp:cNvSpPr/>
      </dsp:nvSpPr>
      <dsp:spPr>
        <a:xfrm>
          <a:off x="0" y="1233474"/>
          <a:ext cx="6096000" cy="1597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fr-FR" sz="6500" kern="1200" dirty="0" smtClean="0"/>
            <a:t>k-</a:t>
          </a:r>
          <a:r>
            <a:rPr lang="fr-FR" sz="6500" kern="1200" dirty="0" err="1" smtClean="0"/>
            <a:t>means</a:t>
          </a:r>
          <a:endParaRPr lang="fr-FR" sz="6500" kern="1200" dirty="0"/>
        </a:p>
      </dsp:txBody>
      <dsp:txXfrm>
        <a:off x="0" y="1233474"/>
        <a:ext cx="6096000" cy="15970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ADA323B3-F33D-4443-AD42-F52887DE6E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 xmlns:a16="http://schemas.microsoft.com/office/drawing/2014/main" id="{53A47099-A684-7E49-9CB3-1958D4D197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72466-0A0F-EB47-8708-F29678840A11}" type="datetime1">
              <a:rPr lang="fr-FR" smtClean="0"/>
              <a:pPr/>
              <a:t>23/10/2021</a:t>
            </a:fld>
            <a:endParaRPr lang="fr-FR" dirty="0"/>
          </a:p>
        </p:txBody>
      </p:sp>
      <p:sp>
        <p:nvSpPr>
          <p:cNvPr id="4" name="Espace réservé du pied de page 3">
            <a:extLst>
              <a:ext uri="{FF2B5EF4-FFF2-40B4-BE49-F238E27FC236}">
                <a16:creationId xmlns="" xmlns:a16="http://schemas.microsoft.com/office/drawing/2014/main" id="{C1FD0F72-811C-234D-AC42-C22AD85470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 xmlns:a16="http://schemas.microsoft.com/office/drawing/2014/main" id="{912089DD-6406-8043-BA56-E375CCC719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6F035D-876C-7849-B7C1-EF4252EE0057}" type="slidenum">
              <a:rPr lang="fr-FR" smtClean="0"/>
              <a:pPr/>
              <a:t>‹N°›</a:t>
            </a:fld>
            <a:endParaRPr lang="fr-FR" dirty="0"/>
          </a:p>
        </p:txBody>
      </p:sp>
    </p:spTree>
    <p:extLst>
      <p:ext uri="{BB962C8B-B14F-4D97-AF65-F5344CB8AC3E}">
        <p14:creationId xmlns="" xmlns:p14="http://schemas.microsoft.com/office/powerpoint/2010/main" val="67371764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A71D59-850F-734B-8DD2-FB4052A42A8F}" type="datetime1">
              <a:rPr lang="fr-FR" smtClean="0"/>
              <a:pPr/>
              <a:t>23/10/2021</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C6788-AB52-4822-85C3-AB3402A8D6E3}" type="slidenum">
              <a:rPr lang="fr-FR" smtClean="0"/>
              <a:pPr/>
              <a:t>‹N°›</a:t>
            </a:fld>
            <a:endParaRPr lang="fr-FR" dirty="0"/>
          </a:p>
        </p:txBody>
      </p:sp>
    </p:spTree>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1C6788-AB52-4822-85C3-AB3402A8D6E3}" type="slidenum">
              <a:rPr lang="fr-FR" smtClean="0"/>
              <a:pPr/>
              <a:t>1</a:t>
            </a:fld>
            <a:endParaRPr lang="fr-FR" dirty="0"/>
          </a:p>
        </p:txBody>
      </p:sp>
      <p:sp>
        <p:nvSpPr>
          <p:cNvPr id="5" name="Espace réservé de l'en-tête 4">
            <a:extLst>
              <a:ext uri="{FF2B5EF4-FFF2-40B4-BE49-F238E27FC236}">
                <a16:creationId xmlns="" xmlns:a16="http://schemas.microsoft.com/office/drawing/2014/main" id="{11C4591F-5626-0A4E-B516-9637ECC5565B}"/>
              </a:ext>
            </a:extLst>
          </p:cNvPr>
          <p:cNvSpPr>
            <a:spLocks noGrp="1"/>
          </p:cNvSpPr>
          <p:nvPr>
            <p:ph type="hdr" sz="quarter"/>
          </p:nvPr>
        </p:nvSpPr>
        <p:spPr/>
        <p:txBody>
          <a:bodyPr/>
          <a:lstStyle/>
          <a:p>
            <a:endParaRPr lang="fr-FR" dirty="0"/>
          </a:p>
        </p:txBody>
      </p:sp>
      <p:sp>
        <p:nvSpPr>
          <p:cNvPr id="6" name="Espace réservé de la date 5">
            <a:extLst>
              <a:ext uri="{FF2B5EF4-FFF2-40B4-BE49-F238E27FC236}">
                <a16:creationId xmlns="" xmlns:a16="http://schemas.microsoft.com/office/drawing/2014/main" id="{3F157B74-0A90-6C43-AF75-36706EBFF2D9}"/>
              </a:ext>
            </a:extLst>
          </p:cNvPr>
          <p:cNvSpPr>
            <a:spLocks noGrp="1"/>
          </p:cNvSpPr>
          <p:nvPr>
            <p:ph type="dt" idx="1"/>
          </p:nvPr>
        </p:nvSpPr>
        <p:spPr/>
        <p:txBody>
          <a:bodyPr/>
          <a:lstStyle/>
          <a:p>
            <a:fld id="{DD796A88-06FE-C149-AB1B-4835683C1324}" type="datetime1">
              <a:rPr lang="fr-FR" smtClean="0"/>
              <a:pPr/>
              <a:t>23/10/2021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a:t>Cliquez pour modifier le style du titre</a:t>
            </a:r>
            <a:endParaRPr kumimoji="0" lang="en-US"/>
          </a:p>
        </p:txBody>
      </p:sp>
      <p:sp>
        <p:nvSpPr>
          <p:cNvPr id="28" name="Espace réservé de la date 27"/>
          <p:cNvSpPr>
            <a:spLocks noGrp="1"/>
          </p:cNvSpPr>
          <p:nvPr>
            <p:ph type="dt" sz="half" idx="10"/>
          </p:nvPr>
        </p:nvSpPr>
        <p:spPr/>
        <p:txBody>
          <a:bodyPr/>
          <a:lstStyle/>
          <a:p>
            <a:fld id="{3C377867-191B-47A2-A030-457431FCF622}" type="datetime1">
              <a:rPr lang="fr-FR" smtClean="0"/>
              <a:pPr/>
              <a:t>23/10/2021</a:t>
            </a:fld>
            <a:endParaRPr lang="fr-FR" dirty="0"/>
          </a:p>
        </p:txBody>
      </p:sp>
      <p:sp>
        <p:nvSpPr>
          <p:cNvPr id="17" name="Espace réservé du pied de page 16"/>
          <p:cNvSpPr>
            <a:spLocks noGrp="1"/>
          </p:cNvSpPr>
          <p:nvPr>
            <p:ph type="ftr" sz="quarter" idx="11"/>
          </p:nvPr>
        </p:nvSpPr>
        <p:spPr/>
        <p:txBody>
          <a:bodyPr/>
          <a:lstStyle/>
          <a:p>
            <a:endParaRPr lang="fr-FR" dirty="0"/>
          </a:p>
        </p:txBody>
      </p:sp>
      <p:sp>
        <p:nvSpPr>
          <p:cNvPr id="29" name="Espace réservé du numéro de diapositive 28"/>
          <p:cNvSpPr>
            <a:spLocks noGrp="1"/>
          </p:cNvSpPr>
          <p:nvPr>
            <p:ph type="sldNum" sz="quarter" idx="12"/>
          </p:nvPr>
        </p:nvSpPr>
        <p:spPr/>
        <p:txBody>
          <a:bodyPr/>
          <a:lstStyle/>
          <a:p>
            <a:fld id="{FA4FA814-4661-486C-A464-4660D8492F37}" type="slidenum">
              <a:rPr lang="fr-FR" smtClean="0"/>
              <a:pPr/>
              <a:t>‹N°›</a:t>
            </a:fld>
            <a:endParaRPr lang="fr-FR" dirty="0"/>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6499038-53D6-4609-BE9C-9BA478AF4019}" type="datetime1">
              <a:rPr lang="fr-FR" smtClean="0"/>
              <a:pPr/>
              <a:t>23/10/2021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52A9CC8-076B-49F5-92EC-FD66A2414B30}" type="datetime1">
              <a:rPr lang="fr-FR" smtClean="0"/>
              <a:pPr/>
              <a:t>23/10/2021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6BEF6C1-AF6A-4477-817D-360D040157B0}" type="datetime1">
              <a:rPr lang="fr-FR" smtClean="0"/>
              <a:pPr/>
              <a:t>23/10/2021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7A381835-44C7-4C29-A98E-A51926FA1998}" type="datetime1">
              <a:rPr lang="fr-FR" smtClean="0"/>
              <a:pPr/>
              <a:t>23/10/2021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a:xfrm>
            <a:off x="7924800" y="6416675"/>
            <a:ext cx="762000" cy="365125"/>
          </a:xfrm>
        </p:spPr>
        <p:txBody>
          <a:bodyPr/>
          <a:lstStyle/>
          <a:p>
            <a:fld id="{FA4FA814-4661-486C-A464-4660D8492F37}"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5543AB35-5353-4A47-B555-B12166812CE9}" type="datetime1">
              <a:rPr lang="fr-FR" smtClean="0"/>
              <a:pPr/>
              <a:t>23/10/2021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2A6CB8A8-72CB-4F6D-9321-7EB059AB15B9}" type="datetime1">
              <a:rPr lang="fr-FR" smtClean="0"/>
              <a:pPr/>
              <a:t>23/10/2021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3D28887D-25F1-4066-A60A-31142475F272}" type="datetime1">
              <a:rPr lang="fr-FR" smtClean="0"/>
              <a:pPr/>
              <a:t>23/10/2021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DA938A7A-2854-426D-B458-EA0EDED9D04D}" type="datetime1">
              <a:rPr lang="fr-FR" smtClean="0"/>
              <a:pPr/>
              <a:t>23/10/2021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dirty="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CF7402AE-4C98-4AF6-9F00-1B6A451F06F7}" type="datetime1">
              <a:rPr lang="fr-FR" smtClean="0"/>
              <a:pPr/>
              <a:t>23/10/2021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A4FA814-4661-486C-A464-4660D8492F37}"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2640BC1-4E6B-4C27-A321-F93B857FBECE}" type="datetime1">
              <a:rPr lang="fr-FR" smtClean="0"/>
              <a:pPr/>
              <a:t>23/10/2021</a:t>
            </a:fld>
            <a:endParaRPr lang="fr-FR" dirty="0"/>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dirty="0"/>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A4FA814-4661-486C-A464-4660D8492F37}" type="slidenum">
              <a:rPr lang="fr-FR" smtClean="0"/>
              <a:pPr/>
              <a:t>‹N°›</a:t>
            </a:fld>
            <a:endParaRPr lang="fr-FR"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3648" y="548680"/>
            <a:ext cx="7340352" cy="4968552"/>
          </a:xfrm>
        </p:spPr>
        <p:txBody>
          <a:bodyPr>
            <a:noAutofit/>
          </a:bodyPr>
          <a:lstStyle/>
          <a:p>
            <a:r>
              <a:rPr lang="fr-FR" b="0" dirty="0" smtClean="0"/>
              <a:t>PROJET  N°5 :</a:t>
            </a:r>
            <a:br>
              <a:rPr lang="fr-FR" b="0" dirty="0" smtClean="0"/>
            </a:br>
            <a:r>
              <a:rPr lang="fr-FR" b="0" dirty="0" smtClean="0"/>
              <a:t>SEGMENTATION DES CLIENTS D’UN SITE </a:t>
            </a:r>
            <a:br>
              <a:rPr lang="fr-FR" b="0" dirty="0" smtClean="0"/>
            </a:br>
            <a:r>
              <a:rPr lang="fr-FR" b="0" dirty="0" smtClean="0"/>
              <a:t>E-COMMERCE</a:t>
            </a:r>
            <a:r>
              <a:rPr lang="fr-FR" b="0" dirty="0"/>
              <a:t/>
            </a:r>
            <a:br>
              <a:rPr lang="fr-FR" b="0" dirty="0"/>
            </a:br>
            <a:r>
              <a:rPr lang="fr-FR" b="0" dirty="0"/>
              <a:t/>
            </a:r>
            <a:br>
              <a:rPr lang="fr-FR" b="0" dirty="0"/>
            </a:br>
            <a:r>
              <a:rPr lang="fr-FR" b="0" dirty="0"/>
              <a:t>        </a:t>
            </a:r>
          </a:p>
        </p:txBody>
      </p:sp>
      <p:sp>
        <p:nvSpPr>
          <p:cNvPr id="7" name="Espace réservé de la date 6"/>
          <p:cNvSpPr>
            <a:spLocks noGrp="1"/>
          </p:cNvSpPr>
          <p:nvPr>
            <p:ph type="dt" sz="half" idx="10"/>
          </p:nvPr>
        </p:nvSpPr>
        <p:spPr>
          <a:xfrm>
            <a:off x="231304" y="5853919"/>
            <a:ext cx="2808312" cy="888104"/>
          </a:xfrm>
        </p:spPr>
        <p:txBody>
          <a:bodyPr/>
          <a:lstStyle/>
          <a:p>
            <a:fld id="{8BDAD1E4-DB51-462C-96BB-A65A3A0CA4D1}" type="datetime1">
              <a:rPr lang="fr-FR" b="1" smtClean="0"/>
              <a:pPr/>
              <a:t>23/10/2021</a:t>
            </a:fld>
            <a:endParaRPr lang="fr-FR" b="1" dirty="0"/>
          </a:p>
        </p:txBody>
      </p:sp>
      <p:sp>
        <p:nvSpPr>
          <p:cNvPr id="5" name="Espace réservé du numéro de diapositive 4"/>
          <p:cNvSpPr>
            <a:spLocks noGrp="1"/>
          </p:cNvSpPr>
          <p:nvPr>
            <p:ph type="sldNum" sz="quarter" idx="12"/>
          </p:nvPr>
        </p:nvSpPr>
        <p:spPr/>
        <p:txBody>
          <a:bodyPr>
            <a:normAutofit fontScale="77500" lnSpcReduction="20000"/>
          </a:bodyPr>
          <a:lstStyle/>
          <a:p>
            <a:fld id="{FA4FA814-4661-486C-A464-4660D8492F37}" type="slidenum">
              <a:rPr lang="fr-FR" sz="2800" b="1" smtClean="0">
                <a:solidFill>
                  <a:schemeClr val="tx1"/>
                </a:solidFill>
              </a:rPr>
              <a:pPr/>
              <a:t>1</a:t>
            </a:fld>
            <a:endParaRPr lang="fr-FR" sz="2800" b="1" dirty="0">
              <a:solidFill>
                <a:schemeClr val="tx1"/>
              </a:solidFill>
            </a:endParaRPr>
          </a:p>
        </p:txBody>
      </p:sp>
      <p:sp>
        <p:nvSpPr>
          <p:cNvPr id="3" name="Sous-titre 2"/>
          <p:cNvSpPr>
            <a:spLocks noGrp="1"/>
          </p:cNvSpPr>
          <p:nvPr>
            <p:ph type="subTitle" idx="1"/>
          </p:nvPr>
        </p:nvSpPr>
        <p:spPr>
          <a:xfrm>
            <a:off x="2747201" y="6350916"/>
            <a:ext cx="6116216" cy="1255688"/>
          </a:xfrm>
        </p:spPr>
        <p:txBody>
          <a:bodyPr>
            <a:normAutofit fontScale="32500" lnSpcReduction="20000"/>
          </a:bodyPr>
          <a:lstStyle/>
          <a:p>
            <a:r>
              <a:rPr lang="fr-FR" sz="7000" b="1" dirty="0"/>
              <a:t> HAMADI ZARROUK</a:t>
            </a:r>
          </a:p>
          <a:p>
            <a:endParaRPr lang="fr-FR" b="1" dirty="0"/>
          </a:p>
          <a:p>
            <a:r>
              <a:rPr lang="fr-FR" b="1" dirty="0"/>
              <a:t> </a:t>
            </a:r>
          </a:p>
          <a:p>
            <a:r>
              <a:rPr lang="fr-FR" b="1" dirty="0"/>
              <a:t> </a:t>
            </a:r>
          </a:p>
          <a:p>
            <a:endParaRPr lang="fr-FR" b="1" dirty="0"/>
          </a:p>
          <a:p>
            <a:r>
              <a:rPr lang="fr-FR" dirty="0"/>
              <a:t> </a:t>
            </a:r>
          </a:p>
        </p:txBody>
      </p:sp>
      <p:sp>
        <p:nvSpPr>
          <p:cNvPr id="1026" name="Litebulb"/>
          <p:cNvSpPr>
            <a:spLocks noEditPoints="1" noChangeArrowheads="1"/>
          </p:cNvSpPr>
          <p:nvPr/>
        </p:nvSpPr>
        <p:spPr bwMode="auto">
          <a:xfrm>
            <a:off x="395537" y="332657"/>
            <a:ext cx="792087" cy="12961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graphicFrame>
        <p:nvGraphicFramePr>
          <p:cNvPr id="8" name="Diagramme 7"/>
          <p:cNvGraphicFramePr/>
          <p:nvPr/>
        </p:nvGraphicFramePr>
        <p:xfrm>
          <a:off x="5940152" y="6093296"/>
          <a:ext cx="1440160" cy="39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fld id="{0B467C26-17C5-4A1B-9582-BAC18DDC9CF6}"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10</a:t>
            </a:fld>
            <a:endParaRPr lang="fr-FR" dirty="0"/>
          </a:p>
        </p:txBody>
      </p:sp>
      <p:sp>
        <p:nvSpPr>
          <p:cNvPr id="5" name="Rectangle 4"/>
          <p:cNvSpPr/>
          <p:nvPr/>
        </p:nvSpPr>
        <p:spPr>
          <a:xfrm>
            <a:off x="179512" y="908720"/>
            <a:ext cx="8568952" cy="646331"/>
          </a:xfrm>
          <a:prstGeom prst="rect">
            <a:avLst/>
          </a:prstGeom>
        </p:spPr>
        <p:txBody>
          <a:bodyPr wrap="square">
            <a:spAutoFit/>
          </a:bodyPr>
          <a:lstStyle/>
          <a:p>
            <a:pPr lvl="0" eaLnBrk="0" fontAlgn="base" hangingPunct="0">
              <a:spcBef>
                <a:spcPct val="0"/>
              </a:spcBef>
              <a:spcAft>
                <a:spcPct val="0"/>
              </a:spcAft>
            </a:pPr>
            <a:r>
              <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rPr>
              <a:t>Nous commençons notre étude par explorer nos données </a:t>
            </a:r>
            <a:r>
              <a:rPr lang="fr-FR" dirty="0" smtClean="0">
                <a:latin typeface="Book Antiqua" panose="02040602050305030304" pitchFamily="18" charset="0"/>
                <a:ea typeface="Constantia" pitchFamily="18" charset="0"/>
                <a:cs typeface="Times New Roman" pitchFamily="18" charset="0"/>
              </a:rPr>
              <a:t>.</a:t>
            </a: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p:txBody>
      </p:sp>
      <p:grpSp>
        <p:nvGrpSpPr>
          <p:cNvPr id="7" name="Groupe 6">
            <a:extLst>
              <a:ext uri="{FF2B5EF4-FFF2-40B4-BE49-F238E27FC236}">
                <a16:creationId xmlns="" xmlns:a16="http://schemas.microsoft.com/office/drawing/2014/main" id="{9CDD4F91-E241-7C4E-9C4B-5558317FF461}"/>
              </a:ext>
            </a:extLst>
          </p:cNvPr>
          <p:cNvGrpSpPr/>
          <p:nvPr/>
        </p:nvGrpSpPr>
        <p:grpSpPr>
          <a:xfrm>
            <a:off x="251520" y="332656"/>
            <a:ext cx="8280920" cy="466830"/>
            <a:chOff x="0" y="625485"/>
            <a:chExt cx="8280920" cy="466830"/>
          </a:xfrm>
        </p:grpSpPr>
        <p:sp>
          <p:nvSpPr>
            <p:cNvPr id="8" name="Rectangle : coins arrondis 7">
              <a:extLst>
                <a:ext uri="{FF2B5EF4-FFF2-40B4-BE49-F238E27FC236}">
                  <a16:creationId xmlns="" xmlns:a16="http://schemas.microsoft.com/office/drawing/2014/main" id="{4487CB4B-0650-9143-8B95-E818495CA834}"/>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 xmlns:a16="http://schemas.microsoft.com/office/drawing/2014/main" id="{D6C1083D-D8BD-B244-AA7E-720389A70BA0}"/>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3 : ETUDE </a:t>
              </a:r>
              <a:r>
                <a:rPr lang="en-US" sz="2000" b="1" dirty="0" smtClean="0"/>
                <a:t> DE NETTOYYAGE </a:t>
              </a:r>
              <a:r>
                <a:rPr lang="en-US" sz="2000" b="1" kern="1200" dirty="0" smtClean="0"/>
                <a:t>PRELIMINAIRE</a:t>
              </a:r>
              <a:endParaRPr lang="en-US" sz="2000" b="1" kern="1200" dirty="0"/>
            </a:p>
          </p:txBody>
        </p:sp>
      </p:grpSp>
      <p:pic>
        <p:nvPicPr>
          <p:cNvPr id="10" name="Image 9" descr="impo3.png"/>
          <p:cNvPicPr>
            <a:picLocks noChangeAspect="1"/>
          </p:cNvPicPr>
          <p:nvPr/>
        </p:nvPicPr>
        <p:blipFill>
          <a:blip r:embed="rId2" cstate="print"/>
          <a:stretch>
            <a:fillRect/>
          </a:stretch>
        </p:blipFill>
        <p:spPr>
          <a:xfrm>
            <a:off x="0" y="1628800"/>
            <a:ext cx="9144000" cy="496834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11</a:t>
            </a:fld>
            <a:endParaRPr lang="fr-FR" dirty="0"/>
          </a:p>
        </p:txBody>
      </p:sp>
      <p:pic>
        <p:nvPicPr>
          <p:cNvPr id="4" name="Image 3" descr="impo4.png"/>
          <p:cNvPicPr>
            <a:picLocks noChangeAspect="1"/>
          </p:cNvPicPr>
          <p:nvPr/>
        </p:nvPicPr>
        <p:blipFill>
          <a:blip r:embed="rId2" cstate="print"/>
          <a:stretch>
            <a:fillRect/>
          </a:stretch>
        </p:blipFill>
        <p:spPr>
          <a:xfrm>
            <a:off x="0" y="347869"/>
            <a:ext cx="9144000" cy="61622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12</a:t>
            </a:fld>
            <a:endParaRPr lang="fr-FR" dirty="0"/>
          </a:p>
        </p:txBody>
      </p:sp>
      <p:pic>
        <p:nvPicPr>
          <p:cNvPr id="4" name="Image 3" descr="impo5.png"/>
          <p:cNvPicPr>
            <a:picLocks noChangeAspect="1"/>
          </p:cNvPicPr>
          <p:nvPr/>
        </p:nvPicPr>
        <p:blipFill>
          <a:blip r:embed="rId2" cstate="print"/>
          <a:stretch>
            <a:fillRect/>
          </a:stretch>
        </p:blipFill>
        <p:spPr>
          <a:xfrm>
            <a:off x="0" y="180146"/>
            <a:ext cx="9144000" cy="64977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13</a:t>
            </a:fld>
            <a:endParaRPr lang="fr-FR" dirty="0"/>
          </a:p>
        </p:txBody>
      </p:sp>
      <p:pic>
        <p:nvPicPr>
          <p:cNvPr id="4" name="Image 3" descr="impo6.png"/>
          <p:cNvPicPr>
            <a:picLocks noChangeAspect="1"/>
          </p:cNvPicPr>
          <p:nvPr/>
        </p:nvPicPr>
        <p:blipFill>
          <a:blip r:embed="rId2" cstate="print"/>
          <a:stretch>
            <a:fillRect/>
          </a:stretch>
        </p:blipFill>
        <p:spPr>
          <a:xfrm>
            <a:off x="0" y="180146"/>
            <a:ext cx="9144000" cy="64977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fld id="{84242B38-2C27-4733-A036-0E47D4A9200D}"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14</a:t>
            </a:fld>
            <a:endParaRPr lang="fr-FR" dirty="0"/>
          </a:p>
        </p:txBody>
      </p:sp>
      <p:grpSp>
        <p:nvGrpSpPr>
          <p:cNvPr id="7" name="Groupe 6">
            <a:extLst>
              <a:ext uri="{FF2B5EF4-FFF2-40B4-BE49-F238E27FC236}">
                <a16:creationId xmlns="" xmlns:a16="http://schemas.microsoft.com/office/drawing/2014/main" id="{30DC3215-109E-3749-8A98-096A7F2BC0BF}"/>
              </a:ext>
            </a:extLst>
          </p:cNvPr>
          <p:cNvGrpSpPr/>
          <p:nvPr/>
        </p:nvGrpSpPr>
        <p:grpSpPr>
          <a:xfrm>
            <a:off x="431540" y="153858"/>
            <a:ext cx="8280920" cy="466830"/>
            <a:chOff x="0" y="625485"/>
            <a:chExt cx="8280920" cy="466830"/>
          </a:xfrm>
        </p:grpSpPr>
        <p:sp>
          <p:nvSpPr>
            <p:cNvPr id="8" name="Rectangle : coins arrondis 7">
              <a:extLst>
                <a:ext uri="{FF2B5EF4-FFF2-40B4-BE49-F238E27FC236}">
                  <a16:creationId xmlns="" xmlns:a16="http://schemas.microsoft.com/office/drawing/2014/main" id="{3615F190-C900-774A-880A-2DB747D3F279}"/>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 coins arrondis 4">
              <a:extLst>
                <a:ext uri="{FF2B5EF4-FFF2-40B4-BE49-F238E27FC236}">
                  <a16:creationId xmlns="" xmlns:a16="http://schemas.microsoft.com/office/drawing/2014/main" id="{5A409124-B0F7-F247-BE53-4D4D53EEE2F9}"/>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4 : </a:t>
              </a:r>
              <a:r>
                <a:rPr lang="en-US" sz="2000" b="1" dirty="0" smtClean="0"/>
                <a:t>EXPLORATION DU DATASET ETENDU CLIENT</a:t>
              </a:r>
              <a:endParaRPr lang="en-US" sz="2000" b="1" kern="1200" dirty="0"/>
            </a:p>
          </p:txBody>
        </p:sp>
      </p:grpSp>
      <p:pic>
        <p:nvPicPr>
          <p:cNvPr id="11" name="Image 10" descr="IMPO7.png"/>
          <p:cNvPicPr>
            <a:picLocks noChangeAspect="1"/>
          </p:cNvPicPr>
          <p:nvPr/>
        </p:nvPicPr>
        <p:blipFill>
          <a:blip r:embed="rId2" cstate="print"/>
          <a:stretch>
            <a:fillRect/>
          </a:stretch>
        </p:blipFill>
        <p:spPr>
          <a:xfrm>
            <a:off x="0" y="166850"/>
            <a:ext cx="9144000" cy="6524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15</a:t>
            </a:fld>
            <a:endParaRPr lang="fr-FR" dirty="0"/>
          </a:p>
        </p:txBody>
      </p:sp>
      <p:pic>
        <p:nvPicPr>
          <p:cNvPr id="4" name="Image 3" descr="impo9.png"/>
          <p:cNvPicPr>
            <a:picLocks noChangeAspect="1"/>
          </p:cNvPicPr>
          <p:nvPr/>
        </p:nvPicPr>
        <p:blipFill>
          <a:blip r:embed="rId2" cstate="print"/>
          <a:stretch>
            <a:fillRect/>
          </a:stretch>
        </p:blipFill>
        <p:spPr>
          <a:xfrm>
            <a:off x="179513" y="0"/>
            <a:ext cx="8856984" cy="67455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55D753E2-BE41-4113-87D4-7103009F886C}"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16</a:t>
            </a:fld>
            <a:endParaRPr lang="fr-FR" dirty="0"/>
          </a:p>
        </p:txBody>
      </p:sp>
      <p:sp>
        <p:nvSpPr>
          <p:cNvPr id="2" name="ZoneTexte 1">
            <a:extLst>
              <a:ext uri="{FF2B5EF4-FFF2-40B4-BE49-F238E27FC236}">
                <a16:creationId xmlns="" xmlns:a16="http://schemas.microsoft.com/office/drawing/2014/main" id="{DC28A7A9-990C-4041-99CF-D48DF55824F6}"/>
              </a:ext>
            </a:extLst>
          </p:cNvPr>
          <p:cNvSpPr txBox="1"/>
          <p:nvPr/>
        </p:nvSpPr>
        <p:spPr>
          <a:xfrm flipH="1">
            <a:off x="2123727" y="188640"/>
            <a:ext cx="45719" cy="1107996"/>
          </a:xfrm>
          <a:prstGeom prst="rect">
            <a:avLst/>
          </a:prstGeom>
          <a:noFill/>
        </p:spPr>
        <p:txBody>
          <a:bodyPr wrap="square" rtlCol="0">
            <a:spAutoFit/>
          </a:bodyPr>
          <a:lstStyle/>
          <a:p>
            <a:endParaRPr lang="fr-FR" sz="2400" b="1" dirty="0" smtClean="0">
              <a:ln w="50800"/>
              <a:latin typeface="Arial Unicode MS" pitchFamily="34" charset="-128"/>
              <a:cs typeface="Courier New" pitchFamily="49" charset="0"/>
            </a:endParaRPr>
          </a:p>
          <a:p>
            <a:endParaRPr lang="fr-FR" sz="2400" b="1" dirty="0">
              <a:ln w="50800"/>
              <a:latin typeface="Arial" pitchFamily="34" charset="0"/>
              <a:cs typeface="Arial" pitchFamily="34" charset="0"/>
            </a:endParaRPr>
          </a:p>
          <a:p>
            <a:r>
              <a:rPr lang="fr-FR" dirty="0" smtClean="0"/>
              <a:t>   </a:t>
            </a:r>
            <a:endParaRPr lang="fr-FR" dirty="0"/>
          </a:p>
        </p:txBody>
      </p:sp>
      <p:sp>
        <p:nvSpPr>
          <p:cNvPr id="6" name="ZoneTexte 5"/>
          <p:cNvSpPr txBox="1"/>
          <p:nvPr/>
        </p:nvSpPr>
        <p:spPr>
          <a:xfrm>
            <a:off x="323528" y="1844824"/>
            <a:ext cx="8640960" cy="4524315"/>
          </a:xfrm>
          <a:prstGeom prst="rect">
            <a:avLst/>
          </a:prstGeom>
          <a:noFill/>
        </p:spPr>
        <p:txBody>
          <a:bodyPr wrap="square" rtlCol="0">
            <a:spAutoFit/>
          </a:bodyPr>
          <a:lstStyle/>
          <a:p>
            <a:pPr lvl="0"/>
            <a:r>
              <a:rPr lang="fr-FR" dirty="0" smtClean="0"/>
              <a:t>a)Préparation de l’environnement python  </a:t>
            </a:r>
            <a:endParaRPr lang="en-US" dirty="0" smtClean="0"/>
          </a:p>
          <a:p>
            <a:pPr lvl="0"/>
            <a:endParaRPr lang="fr-FR" dirty="0" smtClean="0"/>
          </a:p>
          <a:p>
            <a:pPr lvl="0"/>
            <a:r>
              <a:rPr lang="fr-FR" dirty="0" smtClean="0"/>
              <a:t>b) Définition des fonction de base usuelles</a:t>
            </a:r>
          </a:p>
          <a:p>
            <a:pPr lvl="0"/>
            <a:endParaRPr lang="fr-FR" dirty="0" smtClean="0"/>
          </a:p>
          <a:p>
            <a:pPr lvl="0"/>
            <a:r>
              <a:rPr lang="fr-FR" dirty="0" smtClean="0"/>
              <a:t>c) Import de la base de données nettoyée du premier notebook</a:t>
            </a:r>
          </a:p>
          <a:p>
            <a:pPr lvl="0"/>
            <a:endParaRPr lang="fr-FR" dirty="0" smtClean="0"/>
          </a:p>
          <a:p>
            <a:pPr lvl="0"/>
            <a:r>
              <a:rPr lang="fr-FR" dirty="0" smtClean="0"/>
              <a:t>d) Rappel de l’analyse univariée  du notebook premier</a:t>
            </a:r>
          </a:p>
          <a:p>
            <a:pPr lvl="0"/>
            <a:endParaRPr lang="fr-FR" dirty="0" smtClean="0"/>
          </a:p>
          <a:p>
            <a:r>
              <a:rPr lang="fr-FR" dirty="0" smtClean="0"/>
              <a:t> : Analyse univariée</a:t>
            </a:r>
          </a:p>
          <a:p>
            <a:r>
              <a:rPr lang="fr-FR" dirty="0" smtClean="0"/>
              <a:t>Dans cette partie, nous reprenons quelques éléments d'analyse univariée menée sur les variables quantitatives de notre </a:t>
            </a:r>
            <a:r>
              <a:rPr lang="fr-FR" dirty="0" err="1" smtClean="0"/>
              <a:t>dataset</a:t>
            </a:r>
            <a:r>
              <a:rPr lang="fr-FR" dirty="0" smtClean="0"/>
              <a:t>. Il s'agit dans un premier temps d'un graphique boite à moustache qui nous permet d'avoir une idée générale sur la distribution de chaque variable.</a:t>
            </a:r>
          </a:p>
          <a:p>
            <a:endParaRPr lang="fr-FR" dirty="0" smtClean="0"/>
          </a:p>
          <a:p>
            <a:r>
              <a:rPr lang="fr-FR" dirty="0" smtClean="0"/>
              <a:t/>
            </a:r>
            <a:br>
              <a:rPr lang="fr-FR" dirty="0" smtClean="0"/>
            </a:br>
            <a:endParaRPr lang="fr-FR" dirty="0"/>
          </a:p>
        </p:txBody>
      </p:sp>
      <p:graphicFrame>
        <p:nvGraphicFramePr>
          <p:cNvPr id="7" name="Diagramme 6"/>
          <p:cNvGraphicFramePr/>
          <p:nvPr/>
        </p:nvGraphicFramePr>
        <p:xfrm>
          <a:off x="0" y="116632"/>
          <a:ext cx="9144000" cy="5344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me 7"/>
          <p:cNvGraphicFramePr/>
          <p:nvPr/>
        </p:nvGraphicFramePr>
        <p:xfrm>
          <a:off x="0" y="260648"/>
          <a:ext cx="9144000" cy="1455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17</a:t>
            </a:fld>
            <a:endParaRPr lang="fr-FR" dirty="0"/>
          </a:p>
        </p:txBody>
      </p:sp>
      <p:graphicFrame>
        <p:nvGraphicFramePr>
          <p:cNvPr id="4" name="Diagramme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18</a:t>
            </a:fld>
            <a:endParaRPr lang="fr-FR" dirty="0"/>
          </a:p>
        </p:txBody>
      </p:sp>
      <p:pic>
        <p:nvPicPr>
          <p:cNvPr id="4" name="Image 3" descr="impo18.png"/>
          <p:cNvPicPr>
            <a:picLocks noChangeAspect="1"/>
          </p:cNvPicPr>
          <p:nvPr/>
        </p:nvPicPr>
        <p:blipFill>
          <a:blip r:embed="rId2" cstate="print"/>
          <a:stretch>
            <a:fillRect/>
          </a:stretch>
        </p:blipFill>
        <p:spPr>
          <a:xfrm>
            <a:off x="0" y="292469"/>
            <a:ext cx="9144000" cy="62730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19</a:t>
            </a:fld>
            <a:endParaRPr lang="fr-FR" dirty="0"/>
          </a:p>
        </p:txBody>
      </p:sp>
      <p:pic>
        <p:nvPicPr>
          <p:cNvPr id="4" name="Image 3" descr="impo16.png"/>
          <p:cNvPicPr>
            <a:picLocks noChangeAspect="1"/>
          </p:cNvPicPr>
          <p:nvPr/>
        </p:nvPicPr>
        <p:blipFill>
          <a:blip r:embed="rId2" cstate="print"/>
          <a:stretch>
            <a:fillRect/>
          </a:stretch>
        </p:blipFill>
        <p:spPr>
          <a:xfrm>
            <a:off x="0" y="116632"/>
            <a:ext cx="9144000" cy="65527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e la date 24"/>
          <p:cNvSpPr>
            <a:spLocks noGrp="1"/>
          </p:cNvSpPr>
          <p:nvPr>
            <p:ph type="dt" sz="half" idx="10"/>
          </p:nvPr>
        </p:nvSpPr>
        <p:spPr/>
        <p:txBody>
          <a:bodyPr/>
          <a:lstStyle/>
          <a:p>
            <a:fld id="{E538F483-36BC-41F4-BFF0-A3BFBABB941D}" type="datetime1">
              <a:rPr lang="fr-FR" smtClean="0"/>
              <a:pPr/>
              <a:t>23/10/2021</a:t>
            </a:fld>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2</a:t>
            </a:fld>
            <a:endParaRPr lang="fr-FR" dirty="0"/>
          </a:p>
        </p:txBody>
      </p:sp>
      <p:graphicFrame>
        <p:nvGraphicFramePr>
          <p:cNvPr id="27" name="Espace réservé du contenu 2">
            <a:extLst>
              <a:ext uri="{FF2B5EF4-FFF2-40B4-BE49-F238E27FC236}">
                <a16:creationId xmlns="" xmlns:a16="http://schemas.microsoft.com/office/drawing/2014/main" id="{1CEAD5A8-CCC8-48A9-903D-F4507D7C76BA}"/>
              </a:ext>
            </a:extLst>
          </p:cNvPr>
          <p:cNvGraphicFramePr>
            <a:graphicFrameLocks noGrp="1"/>
          </p:cNvGraphicFramePr>
          <p:nvPr>
            <p:ph idx="4294967295"/>
            <p:extLst>
              <p:ext uri="{D42A27DB-BD31-4B8C-83A1-F6EECF244321}">
                <p14:modId xmlns="" xmlns:p14="http://schemas.microsoft.com/office/powerpoint/2010/main" val="3251955560"/>
              </p:ext>
            </p:extLst>
          </p:nvPr>
        </p:nvGraphicFramePr>
        <p:xfrm>
          <a:off x="422063" y="800075"/>
          <a:ext cx="8280920" cy="561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 xmlns:a16="http://schemas.microsoft.com/office/drawing/2014/main" id="{4E1B5939-22A7-D942-8B80-5815B0076028}"/>
              </a:ext>
            </a:extLst>
          </p:cNvPr>
          <p:cNvSpPr txBox="1"/>
          <p:nvPr/>
        </p:nvSpPr>
        <p:spPr>
          <a:xfrm>
            <a:off x="3805881" y="247135"/>
            <a:ext cx="1476686" cy="369332"/>
          </a:xfrm>
          <a:prstGeom prst="rect">
            <a:avLst/>
          </a:prstGeom>
          <a:noFill/>
        </p:spPr>
        <p:txBody>
          <a:bodyPr wrap="none" rtlCol="0">
            <a:spAutoFit/>
          </a:bodyPr>
          <a:lstStyle/>
          <a:p>
            <a:r>
              <a:rPr lang="fr-FR" dirty="0"/>
              <a:t>SOMMAIRE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20</a:t>
            </a:fld>
            <a:endParaRPr lang="fr-FR" dirty="0"/>
          </a:p>
        </p:txBody>
      </p:sp>
      <p:pic>
        <p:nvPicPr>
          <p:cNvPr id="4" name="Image 3" descr="impo15.png"/>
          <p:cNvPicPr>
            <a:picLocks noChangeAspect="1"/>
          </p:cNvPicPr>
          <p:nvPr/>
        </p:nvPicPr>
        <p:blipFill>
          <a:blip r:embed="rId2" cstate="print"/>
          <a:stretch>
            <a:fillRect/>
          </a:stretch>
        </p:blipFill>
        <p:spPr>
          <a:xfrm>
            <a:off x="0" y="335630"/>
            <a:ext cx="9144000" cy="618673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25868C1-7ADD-4D4A-BEC1-8B70F5E74B96}"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21</a:t>
            </a:fld>
            <a:endParaRPr lang="fr-FR" dirty="0"/>
          </a:p>
        </p:txBody>
      </p:sp>
      <p:grpSp>
        <p:nvGrpSpPr>
          <p:cNvPr id="5" name="Groupe 4">
            <a:extLst>
              <a:ext uri="{FF2B5EF4-FFF2-40B4-BE49-F238E27FC236}">
                <a16:creationId xmlns="" xmlns:a16="http://schemas.microsoft.com/office/drawing/2014/main" id="{75913C65-605E-5F4D-B4B7-8606F9F9A583}"/>
              </a:ext>
            </a:extLst>
          </p:cNvPr>
          <p:cNvGrpSpPr/>
          <p:nvPr/>
        </p:nvGrpSpPr>
        <p:grpSpPr>
          <a:xfrm>
            <a:off x="383179" y="315265"/>
            <a:ext cx="8280920" cy="466830"/>
            <a:chOff x="0" y="625485"/>
            <a:chExt cx="8280920" cy="466830"/>
          </a:xfrm>
        </p:grpSpPr>
        <p:sp>
          <p:nvSpPr>
            <p:cNvPr id="6" name="Rectangle : coins arrondis 5">
              <a:extLst>
                <a:ext uri="{FF2B5EF4-FFF2-40B4-BE49-F238E27FC236}">
                  <a16:creationId xmlns="" xmlns:a16="http://schemas.microsoft.com/office/drawing/2014/main" id="{BB278A5A-8518-AD4B-BE4C-C88CAFD9A981}"/>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 xmlns:a16="http://schemas.microsoft.com/office/drawing/2014/main" id="{0B94A921-7833-7847-84F6-2C9C0DC95ED5}"/>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a:t>
              </a:r>
              <a:r>
                <a:rPr lang="en-US" sz="2000" b="1" dirty="0" smtClean="0"/>
                <a:t>8</a:t>
              </a:r>
              <a:r>
                <a:rPr lang="en-US" sz="2000" b="1" dirty="0" smtClean="0"/>
                <a:t> </a:t>
              </a:r>
              <a:r>
                <a:rPr lang="en-US" sz="2000" b="1" dirty="0" smtClean="0"/>
                <a:t>:   </a:t>
              </a:r>
              <a:r>
                <a:rPr lang="en-US" sz="2000" b="1" dirty="0" smtClean="0"/>
                <a:t>clustering  </a:t>
              </a:r>
              <a:r>
                <a:rPr lang="en-US" sz="2000" b="1" dirty="0" err="1" smtClean="0"/>
                <a:t>hierarchique</a:t>
              </a:r>
              <a:r>
                <a:rPr lang="en-US" sz="2000" b="1" dirty="0" smtClean="0"/>
                <a:t> </a:t>
              </a:r>
              <a:r>
                <a:rPr lang="en-US" sz="2000" b="1" dirty="0" err="1" smtClean="0"/>
                <a:t>agglomeratif</a:t>
              </a:r>
              <a:endParaRPr lang="en-US" sz="1900" kern="1200" dirty="0"/>
            </a:p>
          </p:txBody>
        </p:sp>
      </p:grpSp>
      <p:sp>
        <p:nvSpPr>
          <p:cNvPr id="8" name="ZoneTexte 7"/>
          <p:cNvSpPr txBox="1"/>
          <p:nvPr/>
        </p:nvSpPr>
        <p:spPr>
          <a:xfrm>
            <a:off x="323528" y="1124744"/>
            <a:ext cx="2377574" cy="369332"/>
          </a:xfrm>
          <a:prstGeom prst="rect">
            <a:avLst/>
          </a:prstGeom>
          <a:noFill/>
        </p:spPr>
        <p:txBody>
          <a:bodyPr wrap="none" rtlCol="0">
            <a:spAutoFit/>
          </a:bodyPr>
          <a:lstStyle/>
          <a:p>
            <a:r>
              <a:rPr lang="fr-FR" dirty="0" smtClean="0"/>
              <a:t>                                     </a:t>
            </a:r>
            <a:endParaRPr lang="fr-FR" dirty="0"/>
          </a:p>
        </p:txBody>
      </p:sp>
      <p:pic>
        <p:nvPicPr>
          <p:cNvPr id="10" name="Image 9" descr="impo13.png"/>
          <p:cNvPicPr>
            <a:picLocks noChangeAspect="1"/>
          </p:cNvPicPr>
          <p:nvPr/>
        </p:nvPicPr>
        <p:blipFill>
          <a:blip r:embed="rId2" cstate="print"/>
          <a:stretch>
            <a:fillRect/>
          </a:stretch>
        </p:blipFill>
        <p:spPr>
          <a:xfrm>
            <a:off x="179512" y="836712"/>
            <a:ext cx="8712968" cy="60212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22</a:t>
            </a:fld>
            <a:endParaRPr lang="fr-FR" dirty="0"/>
          </a:p>
        </p:txBody>
      </p:sp>
      <p:pic>
        <p:nvPicPr>
          <p:cNvPr id="4" name="Image 3" descr="impo12.png"/>
          <p:cNvPicPr>
            <a:picLocks noChangeAspect="1"/>
          </p:cNvPicPr>
          <p:nvPr/>
        </p:nvPicPr>
        <p:blipFill>
          <a:blip r:embed="rId2" cstate="print"/>
          <a:stretch>
            <a:fillRect/>
          </a:stretch>
        </p:blipFill>
        <p:spPr>
          <a:xfrm>
            <a:off x="89460" y="330587"/>
            <a:ext cx="8965080" cy="619682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23</a:t>
            </a:fld>
            <a:endParaRPr lang="fr-FR" dirty="0"/>
          </a:p>
        </p:txBody>
      </p:sp>
      <p:pic>
        <p:nvPicPr>
          <p:cNvPr id="4" name="Image 3" descr="impo14.png"/>
          <p:cNvPicPr>
            <a:picLocks noChangeAspect="1"/>
          </p:cNvPicPr>
          <p:nvPr/>
        </p:nvPicPr>
        <p:blipFill>
          <a:blip r:embed="rId2" cstate="print"/>
          <a:stretch>
            <a:fillRect/>
          </a:stretch>
        </p:blipFill>
        <p:spPr>
          <a:xfrm>
            <a:off x="107504" y="188640"/>
            <a:ext cx="8856984" cy="64807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9861718-2047-4488-8625-3B53E31161B9}"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24</a:t>
            </a:fld>
            <a:endParaRPr lang="fr-FR" dirty="0"/>
          </a:p>
        </p:txBody>
      </p:sp>
      <p:sp>
        <p:nvSpPr>
          <p:cNvPr id="53249" name="Rectangle 1"/>
          <p:cNvSpPr>
            <a:spLocks noChangeArrowheads="1"/>
          </p:cNvSpPr>
          <p:nvPr/>
        </p:nvSpPr>
        <p:spPr bwMode="auto">
          <a:xfrm>
            <a:off x="611560" y="3211523"/>
            <a:ext cx="792088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Book Antiqua" panose="020406020503050303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grpSp>
        <p:nvGrpSpPr>
          <p:cNvPr id="5" name="Groupe 4">
            <a:extLst>
              <a:ext uri="{FF2B5EF4-FFF2-40B4-BE49-F238E27FC236}">
                <a16:creationId xmlns="" xmlns:a16="http://schemas.microsoft.com/office/drawing/2014/main" id="{5AA9FEFD-D968-734D-8109-810CEC164119}"/>
              </a:ext>
            </a:extLst>
          </p:cNvPr>
          <p:cNvGrpSpPr/>
          <p:nvPr/>
        </p:nvGrpSpPr>
        <p:grpSpPr>
          <a:xfrm>
            <a:off x="405880" y="287586"/>
            <a:ext cx="8280920" cy="466830"/>
            <a:chOff x="0" y="625485"/>
            <a:chExt cx="8280920" cy="466830"/>
          </a:xfrm>
        </p:grpSpPr>
        <p:sp>
          <p:nvSpPr>
            <p:cNvPr id="6" name="Rectangle : coins arrondis 5">
              <a:extLst>
                <a:ext uri="{FF2B5EF4-FFF2-40B4-BE49-F238E27FC236}">
                  <a16:creationId xmlns="" xmlns:a16="http://schemas.microsoft.com/office/drawing/2014/main" id="{72C3752B-3375-3F42-866E-A08ED2A8FF7C}"/>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 xmlns:a16="http://schemas.microsoft.com/office/drawing/2014/main" id="{5B321515-8ECE-3945-9A3E-8B1A8E8A8904}"/>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endParaRPr lang="fr-FR" sz="2000" b="1" dirty="0">
                <a:solidFill>
                  <a:schemeClr val="tx1"/>
                </a:solidFill>
                <a:latin typeface="Constantia" pitchFamily="18" charset="0"/>
                <a:ea typeface="Constantia" pitchFamily="18" charset="0"/>
                <a:cs typeface="Times New Roman" pitchFamily="18" charset="0"/>
              </a:endParaRPr>
            </a:p>
            <a:p>
              <a:pPr algn="ctr" defTabSz="844550">
                <a:lnSpc>
                  <a:spcPct val="90000"/>
                </a:lnSpc>
                <a:spcBef>
                  <a:spcPct val="0"/>
                </a:spcBef>
                <a:spcAft>
                  <a:spcPct val="35000"/>
                </a:spcAft>
              </a:pPr>
              <a:r>
                <a:rPr lang="fr-FR" sz="2000" b="1" dirty="0" smtClean="0">
                  <a:solidFill>
                    <a:schemeClr val="tx1"/>
                  </a:solidFill>
                  <a:latin typeface="Constantia" pitchFamily="18" charset="0"/>
                  <a:ea typeface="Constantia" pitchFamily="18" charset="0"/>
                  <a:cs typeface="Times New Roman" pitchFamily="18" charset="0"/>
                </a:rPr>
                <a:t>CHAP 9  : </a:t>
              </a:r>
              <a:r>
                <a:rPr lang="fr-FR" sz="2000" b="1" dirty="0" err="1" smtClean="0">
                  <a:solidFill>
                    <a:schemeClr val="tx1"/>
                  </a:solidFill>
                  <a:latin typeface="Constantia" pitchFamily="18" charset="0"/>
                  <a:ea typeface="Constantia" pitchFamily="18" charset="0"/>
                  <a:cs typeface="Times New Roman" pitchFamily="18" charset="0"/>
                </a:rPr>
                <a:t>Clustering</a:t>
              </a:r>
              <a:r>
                <a:rPr lang="fr-FR" sz="2000" b="1" dirty="0" smtClean="0">
                  <a:solidFill>
                    <a:schemeClr val="tx1"/>
                  </a:solidFill>
                  <a:latin typeface="Constantia" pitchFamily="18" charset="0"/>
                  <a:ea typeface="Constantia" pitchFamily="18" charset="0"/>
                  <a:cs typeface="Times New Roman" pitchFamily="18" charset="0"/>
                </a:rPr>
                <a:t> avec DBSCAN  </a:t>
              </a:r>
              <a:r>
                <a:rPr lang="fr-FR" sz="2000" b="1" dirty="0" err="1" smtClean="0">
                  <a:solidFill>
                    <a:schemeClr val="tx1"/>
                  </a:solidFill>
                  <a:latin typeface="Constantia" pitchFamily="18" charset="0"/>
                  <a:ea typeface="Constantia" pitchFamily="18" charset="0"/>
                  <a:cs typeface="Times New Roman" pitchFamily="18" charset="0"/>
                </a:rPr>
                <a:t>algorithm</a:t>
              </a:r>
              <a:endParaRPr lang="fr-FR" sz="2000" b="1" dirty="0">
                <a:solidFill>
                  <a:schemeClr val="tx1"/>
                </a:solidFill>
                <a:latin typeface="Constantia" pitchFamily="18" charset="0"/>
                <a:ea typeface="Constantia" pitchFamily="18" charset="0"/>
                <a:cs typeface="Times New Roman" pitchFamily="18" charset="0"/>
              </a:endParaRPr>
            </a:p>
            <a:p>
              <a:pPr marL="0" lvl="0" indent="0" algn="l" defTabSz="844550">
                <a:lnSpc>
                  <a:spcPct val="90000"/>
                </a:lnSpc>
                <a:spcBef>
                  <a:spcPct val="0"/>
                </a:spcBef>
                <a:spcAft>
                  <a:spcPct val="35000"/>
                </a:spcAft>
                <a:buNone/>
              </a:pPr>
              <a:endParaRPr lang="en-US" sz="1900" kern="1200" dirty="0"/>
            </a:p>
          </p:txBody>
        </p:sp>
      </p:grpSp>
      <p:pic>
        <p:nvPicPr>
          <p:cNvPr id="9" name="Image 8" descr="impo11.png"/>
          <p:cNvPicPr>
            <a:picLocks noChangeAspect="1"/>
          </p:cNvPicPr>
          <p:nvPr/>
        </p:nvPicPr>
        <p:blipFill>
          <a:blip r:embed="rId2" cstate="print"/>
          <a:stretch>
            <a:fillRect/>
          </a:stretch>
        </p:blipFill>
        <p:spPr>
          <a:xfrm>
            <a:off x="13841" y="1484784"/>
            <a:ext cx="9130159" cy="5211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90D447-DD0E-4FF4-A7A5-C5C8AD5FE826}"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25</a:t>
            </a:fld>
            <a:endParaRPr lang="fr-FR" dirty="0"/>
          </a:p>
        </p:txBody>
      </p:sp>
      <p:pic>
        <p:nvPicPr>
          <p:cNvPr id="5" name="Image 4" descr="impo10.png"/>
          <p:cNvPicPr>
            <a:picLocks noChangeAspect="1"/>
          </p:cNvPicPr>
          <p:nvPr/>
        </p:nvPicPr>
        <p:blipFill>
          <a:blip r:embed="rId2" cstate="print"/>
          <a:stretch>
            <a:fillRect/>
          </a:stretch>
        </p:blipFill>
        <p:spPr>
          <a:xfrm>
            <a:off x="0" y="389408"/>
            <a:ext cx="9144000" cy="60791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9F3C0C8-3F7F-4334-B6BE-B909BC34E940}"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26</a:t>
            </a:fld>
            <a:endParaRPr lang="fr-FR" dirty="0"/>
          </a:p>
        </p:txBody>
      </p:sp>
      <p:grpSp>
        <p:nvGrpSpPr>
          <p:cNvPr id="5" name="Groupe 4">
            <a:extLst>
              <a:ext uri="{FF2B5EF4-FFF2-40B4-BE49-F238E27FC236}">
                <a16:creationId xmlns="" xmlns:a16="http://schemas.microsoft.com/office/drawing/2014/main" id="{E57124F8-2096-434A-A8FB-5B629A093A78}"/>
              </a:ext>
            </a:extLst>
          </p:cNvPr>
          <p:cNvGrpSpPr/>
          <p:nvPr/>
        </p:nvGrpSpPr>
        <p:grpSpPr>
          <a:xfrm>
            <a:off x="431540" y="505149"/>
            <a:ext cx="8280920" cy="466830"/>
            <a:chOff x="0" y="625485"/>
            <a:chExt cx="8280920" cy="466830"/>
          </a:xfrm>
        </p:grpSpPr>
        <p:sp>
          <p:nvSpPr>
            <p:cNvPr id="6" name="Rectangle : coins arrondis 5">
              <a:extLst>
                <a:ext uri="{FF2B5EF4-FFF2-40B4-BE49-F238E27FC236}">
                  <a16:creationId xmlns="" xmlns:a16="http://schemas.microsoft.com/office/drawing/2014/main" id="{7A39E641-88A0-8642-A2C7-A48C937BDE3E}"/>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 coins arrondis 4">
              <a:extLst>
                <a:ext uri="{FF2B5EF4-FFF2-40B4-BE49-F238E27FC236}">
                  <a16:creationId xmlns="" xmlns:a16="http://schemas.microsoft.com/office/drawing/2014/main" id="{114C31C3-C70C-7F4F-878D-20306E9CD6ED}"/>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CONCLUSION</a:t>
              </a:r>
            </a:p>
          </p:txBody>
        </p:sp>
      </p:grpSp>
      <p:sp>
        <p:nvSpPr>
          <p:cNvPr id="8" name="Rectangle 7"/>
          <p:cNvSpPr/>
          <p:nvPr/>
        </p:nvSpPr>
        <p:spPr>
          <a:xfrm>
            <a:off x="107504" y="1166843"/>
            <a:ext cx="8928992" cy="5355312"/>
          </a:xfrm>
          <a:prstGeom prst="rect">
            <a:avLst/>
          </a:prstGeom>
        </p:spPr>
        <p:txBody>
          <a:bodyPr wrap="square">
            <a:spAutoFit/>
          </a:bodyPr>
          <a:lstStyle/>
          <a:p>
            <a:r>
              <a:rPr lang="fr-FR" dirty="0" smtClean="0"/>
              <a:t>En conclusion on a partitionné notre data set clients en utilisant </a:t>
            </a:r>
            <a:r>
              <a:rPr lang="fr-FR" dirty="0" err="1" smtClean="0"/>
              <a:t>diffents</a:t>
            </a:r>
            <a:r>
              <a:rPr lang="fr-FR" dirty="0" smtClean="0"/>
              <a:t> algorithmes dont </a:t>
            </a:r>
            <a:r>
              <a:rPr lang="fr-FR" dirty="0" err="1" smtClean="0"/>
              <a:t>K-Means,K-Prototypes</a:t>
            </a:r>
            <a:r>
              <a:rPr lang="fr-FR" dirty="0" smtClean="0"/>
              <a:t>, </a:t>
            </a:r>
            <a:r>
              <a:rPr lang="fr-FR" dirty="0" err="1" smtClean="0"/>
              <a:t>Hierarchiqual</a:t>
            </a:r>
            <a:r>
              <a:rPr lang="fr-FR" dirty="0" smtClean="0"/>
              <a:t> </a:t>
            </a:r>
            <a:r>
              <a:rPr lang="fr-FR" dirty="0" err="1" smtClean="0"/>
              <a:t>agglomerative</a:t>
            </a:r>
            <a:r>
              <a:rPr lang="fr-FR" dirty="0" smtClean="0"/>
              <a:t> </a:t>
            </a:r>
            <a:r>
              <a:rPr lang="fr-FR" dirty="0" err="1" smtClean="0"/>
              <a:t>clustering</a:t>
            </a:r>
            <a:r>
              <a:rPr lang="fr-FR" dirty="0" smtClean="0"/>
              <a:t> selon Ward, et DBSCAN, les </a:t>
            </a:r>
            <a:r>
              <a:rPr lang="fr-FR" dirty="0" err="1" smtClean="0"/>
              <a:t>resultas</a:t>
            </a:r>
            <a:r>
              <a:rPr lang="fr-FR" dirty="0" smtClean="0"/>
              <a:t> </a:t>
            </a:r>
            <a:r>
              <a:rPr lang="fr-FR" dirty="0" err="1" smtClean="0"/>
              <a:t>malgre</a:t>
            </a:r>
            <a:r>
              <a:rPr lang="fr-FR" dirty="0" smtClean="0"/>
              <a:t> </a:t>
            </a:r>
            <a:r>
              <a:rPr lang="fr-FR" dirty="0" err="1" smtClean="0"/>
              <a:t>certainnes</a:t>
            </a:r>
            <a:r>
              <a:rPr lang="fr-FR" dirty="0" smtClean="0"/>
              <a:t> imperfections tournent autour de 5 a 6 clusters ,mais le plus probants quant au score (silhouette), </a:t>
            </a:r>
            <a:r>
              <a:rPr lang="fr-FR" dirty="0" err="1" smtClean="0"/>
              <a:t>fit-time,ainsi</a:t>
            </a:r>
            <a:r>
              <a:rPr lang="fr-FR" dirty="0" smtClean="0"/>
              <a:t> que son score à l'initialisation est le </a:t>
            </a:r>
            <a:r>
              <a:rPr lang="fr-FR" dirty="0" err="1" smtClean="0"/>
              <a:t>modele</a:t>
            </a:r>
            <a:r>
              <a:rPr lang="fr-FR" dirty="0" smtClean="0"/>
              <a:t> K-</a:t>
            </a:r>
            <a:r>
              <a:rPr lang="fr-FR" dirty="0" err="1" smtClean="0"/>
              <a:t>Means</a:t>
            </a:r>
            <a:r>
              <a:rPr lang="fr-FR" dirty="0" smtClean="0"/>
              <a:t> dont on garde les </a:t>
            </a:r>
            <a:r>
              <a:rPr lang="fr-FR" dirty="0" err="1" smtClean="0"/>
              <a:t>resultats</a:t>
            </a:r>
            <a:r>
              <a:rPr lang="fr-FR" dirty="0" smtClean="0"/>
              <a:t>.</a:t>
            </a:r>
          </a:p>
          <a:p>
            <a:r>
              <a:rPr lang="fr-FR" dirty="0" smtClean="0"/>
              <a:t>Interprétation métier des clusters selon K-</a:t>
            </a:r>
            <a:r>
              <a:rPr lang="fr-FR" dirty="0" err="1" smtClean="0"/>
              <a:t>Means</a:t>
            </a:r>
            <a:endParaRPr lang="fr-FR" dirty="0" smtClean="0"/>
          </a:p>
          <a:p>
            <a:r>
              <a:rPr lang="fr-FR" dirty="0" smtClean="0"/>
              <a:t>Groupe 1 : Clients proches géographiquement avec de courts délais de livraison, commandant principalement en début d'année pour des </a:t>
            </a:r>
            <a:r>
              <a:rPr lang="fr-FR" dirty="0" smtClean="0"/>
              <a:t>montants</a:t>
            </a:r>
          </a:p>
          <a:p>
            <a:r>
              <a:rPr lang="fr-FR" dirty="0" smtClean="0"/>
              <a:t>faibles. Ils paient avec 1 type de moyen de paiement et avec un nombre faible d'échéances. Les avis de ces clients sont très bons.</a:t>
            </a:r>
          </a:p>
          <a:p>
            <a:r>
              <a:rPr lang="fr-FR" dirty="0" smtClean="0"/>
              <a:t>Groupe 2 : Clients de fin d'année. Ils règlent avec plusieurs moyens de paiement pour des montants faibles. Ces clients sont géographiquement peu éloignés et les délais de livraison sont courts. Les avis de ces clients sont également très bons.</a:t>
            </a:r>
          </a:p>
          <a:p>
            <a:r>
              <a:rPr lang="fr-FR" dirty="0" smtClean="0"/>
              <a:t>Groupe 3 : Regroupe les clients qui utilisent plusieurs moyens de paiement et un nombre important d'échéances. Ils ont </a:t>
            </a:r>
            <a:r>
              <a:rPr lang="fr-FR" dirty="0" err="1" smtClean="0"/>
              <a:t>tendence</a:t>
            </a:r>
            <a:r>
              <a:rPr lang="fr-FR" dirty="0" smtClean="0"/>
              <a:t> à espacer les délais entre 2 commandes. Les avis de ces clients sont également très bons.</a:t>
            </a:r>
          </a:p>
          <a:p>
            <a:r>
              <a:rPr lang="fr-FR" dirty="0" smtClean="0"/>
              <a:t>Groupe 4 : Ce sont des clients </a:t>
            </a:r>
            <a:r>
              <a:rPr lang="fr-FR" dirty="0" err="1" smtClean="0"/>
              <a:t>mécontants</a:t>
            </a:r>
            <a:r>
              <a:rPr lang="fr-FR" dirty="0" smtClean="0"/>
              <a:t> (les avis sont mauvais). Les délais de livraison sont très importants et les frais de port élevés en raison de l'éloignement </a:t>
            </a:r>
          </a:p>
          <a:p>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27</a:t>
            </a:fld>
            <a:endParaRPr lang="fr-FR" dirty="0"/>
          </a:p>
        </p:txBody>
      </p:sp>
      <p:sp>
        <p:nvSpPr>
          <p:cNvPr id="4" name="Rectangle 3"/>
          <p:cNvSpPr/>
          <p:nvPr/>
        </p:nvSpPr>
        <p:spPr>
          <a:xfrm>
            <a:off x="0" y="188640"/>
            <a:ext cx="9036496" cy="2862322"/>
          </a:xfrm>
          <a:prstGeom prst="rect">
            <a:avLst/>
          </a:prstGeom>
        </p:spPr>
        <p:txBody>
          <a:bodyPr wrap="square">
            <a:spAutoFit/>
          </a:bodyPr>
          <a:lstStyle/>
          <a:p>
            <a:r>
              <a:rPr lang="fr-FR" dirty="0" smtClean="0"/>
              <a:t>géographique. Ce sont cependant les clients qui ont le plus dépensé et ont acheté un grand nombre d'articles. En revanche, le nombre de commandes passées sur le site est moyen.</a:t>
            </a:r>
          </a:p>
          <a:p>
            <a:r>
              <a:rPr lang="fr-FR" dirty="0" smtClean="0"/>
              <a:t>Groupe 5 : Ces clients ont passé un nombre important de commandes et sont satisfaits. ils paient comptant pour un montant moyen de commande. Ils sont géographiquement proches.</a:t>
            </a:r>
          </a:p>
          <a:p>
            <a:r>
              <a:rPr lang="fr-FR" dirty="0" smtClean="0"/>
              <a:t>Quant à la maintenance Il faudra donc prévoir celle du programme de segmentation tous les 6 mois dans un premier temps puis </a:t>
            </a:r>
            <a:r>
              <a:rPr lang="fr-FR" dirty="0" err="1" smtClean="0"/>
              <a:t>re</a:t>
            </a:r>
            <a:r>
              <a:rPr lang="fr-FR" dirty="0" smtClean="0"/>
              <a:t>-tester cette stabilité temporelle au fil du temps afin de l'affiner, en veillant à redéfinir les segments clients à chaque maintenance</a:t>
            </a:r>
            <a:r>
              <a:rPr lang="fr-FR" dirty="0" smtClean="0"/>
              <a: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e la date 24"/>
          <p:cNvSpPr>
            <a:spLocks noGrp="1"/>
          </p:cNvSpPr>
          <p:nvPr>
            <p:ph type="dt" sz="half" idx="10"/>
          </p:nvPr>
        </p:nvSpPr>
        <p:spPr/>
        <p:txBody>
          <a:bodyPr/>
          <a:lstStyle/>
          <a:p>
            <a:fld id="{4A4573D4-74A0-4569-8F48-B3F35EC911F8}" type="datetime1">
              <a:rPr lang="fr-FR" smtClean="0"/>
              <a:pPr/>
              <a:t>23/10/2021</a:t>
            </a:fld>
            <a:endParaRPr lang="fr-FR" dirty="0"/>
          </a:p>
        </p:txBody>
      </p:sp>
      <p:sp>
        <p:nvSpPr>
          <p:cNvPr id="5" name="Espace réservé du numéro de diapositive 4"/>
          <p:cNvSpPr>
            <a:spLocks noGrp="1"/>
          </p:cNvSpPr>
          <p:nvPr>
            <p:ph type="sldNum" sz="quarter" idx="12"/>
          </p:nvPr>
        </p:nvSpPr>
        <p:spPr/>
        <p:txBody>
          <a:bodyPr/>
          <a:lstStyle/>
          <a:p>
            <a:fld id="{FA4FA814-4661-486C-A464-4660D8492F37}" type="slidenum">
              <a:rPr lang="fr-FR" smtClean="0"/>
              <a:pPr/>
              <a:t>3</a:t>
            </a:fld>
            <a:endParaRPr lang="fr-FR" dirty="0"/>
          </a:p>
        </p:txBody>
      </p:sp>
      <p:graphicFrame>
        <p:nvGraphicFramePr>
          <p:cNvPr id="27" name="Espace réservé du contenu 2">
            <a:extLst>
              <a:ext uri="{FF2B5EF4-FFF2-40B4-BE49-F238E27FC236}">
                <a16:creationId xmlns="" xmlns:a16="http://schemas.microsoft.com/office/drawing/2014/main" id="{1CEAD5A8-CCC8-48A9-903D-F4507D7C76BA}"/>
              </a:ext>
            </a:extLst>
          </p:cNvPr>
          <p:cNvGraphicFramePr>
            <a:graphicFrameLocks noGrp="1"/>
          </p:cNvGraphicFramePr>
          <p:nvPr>
            <p:ph idx="4294967295"/>
            <p:extLst>
              <p:ext uri="{D42A27DB-BD31-4B8C-83A1-F6EECF244321}">
                <p14:modId xmlns="" xmlns:p14="http://schemas.microsoft.com/office/powerpoint/2010/main" val="910485254"/>
              </p:ext>
            </p:extLst>
          </p:nvPr>
        </p:nvGraphicFramePr>
        <p:xfrm>
          <a:off x="539552" y="632929"/>
          <a:ext cx="8064896" cy="5003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 xmlns:a16="http://schemas.microsoft.com/office/drawing/2014/main" id="{4E1B5939-22A7-D942-8B80-5815B0076028}"/>
              </a:ext>
            </a:extLst>
          </p:cNvPr>
          <p:cNvSpPr txBox="1"/>
          <p:nvPr/>
        </p:nvSpPr>
        <p:spPr>
          <a:xfrm>
            <a:off x="3805881" y="247135"/>
            <a:ext cx="1476686" cy="369332"/>
          </a:xfrm>
          <a:prstGeom prst="rect">
            <a:avLst/>
          </a:prstGeom>
          <a:noFill/>
        </p:spPr>
        <p:txBody>
          <a:bodyPr wrap="none" rtlCol="0">
            <a:spAutoFit/>
          </a:bodyPr>
          <a:lstStyle/>
          <a:p>
            <a:r>
              <a:rPr lang="fr-FR" dirty="0"/>
              <a:t>SOMMAIRE</a:t>
            </a:r>
          </a:p>
        </p:txBody>
      </p:sp>
      <p:sp>
        <p:nvSpPr>
          <p:cNvPr id="6" name="ZoneTexte 5"/>
          <p:cNvSpPr txBox="1"/>
          <p:nvPr/>
        </p:nvSpPr>
        <p:spPr>
          <a:xfrm>
            <a:off x="755576" y="3573016"/>
            <a:ext cx="4649030" cy="1200329"/>
          </a:xfrm>
          <a:prstGeom prst="rect">
            <a:avLst/>
          </a:prstGeom>
          <a:noFill/>
        </p:spPr>
        <p:txBody>
          <a:bodyPr wrap="none" rtlCol="0">
            <a:spAutoFit/>
          </a:bodyPr>
          <a:lstStyle/>
          <a:p>
            <a:r>
              <a:rPr lang="fr-FR" dirty="0" smtClean="0"/>
              <a:t>a) Clustering avec l’algorithme K-</a:t>
            </a:r>
            <a:r>
              <a:rPr lang="fr-FR" dirty="0" err="1" smtClean="0"/>
              <a:t>Means</a:t>
            </a:r>
            <a:endParaRPr lang="fr-FR" dirty="0" smtClean="0"/>
          </a:p>
          <a:p>
            <a:r>
              <a:rPr lang="fr-FR" dirty="0" smtClean="0"/>
              <a:t>b) Réduction dimensionnelle-PCA</a:t>
            </a:r>
          </a:p>
          <a:p>
            <a:r>
              <a:rPr lang="fr-FR" dirty="0" smtClean="0"/>
              <a:t>c) K-</a:t>
            </a:r>
            <a:r>
              <a:rPr lang="fr-FR" dirty="0" err="1" smtClean="0"/>
              <a:t>Means</a:t>
            </a:r>
            <a:r>
              <a:rPr lang="fr-FR" dirty="0" smtClean="0"/>
              <a:t> après réduction des dimensions</a:t>
            </a:r>
          </a:p>
          <a:p>
            <a:r>
              <a:rPr lang="fr-FR" dirty="0" smtClean="0"/>
              <a:t>d) Stabilité de l’initialisation du K-</a:t>
            </a:r>
            <a:r>
              <a:rPr lang="fr-FR" dirty="0" err="1" smtClean="0"/>
              <a:t>Means</a:t>
            </a:r>
            <a:endParaRPr lang="fr-FR" dirty="0"/>
          </a:p>
        </p:txBody>
      </p:sp>
      <p:sp>
        <p:nvSpPr>
          <p:cNvPr id="7" name="ZoneTexte 6"/>
          <p:cNvSpPr txBox="1"/>
          <p:nvPr/>
        </p:nvSpPr>
        <p:spPr>
          <a:xfrm>
            <a:off x="755576" y="5733256"/>
            <a:ext cx="4846198" cy="646331"/>
          </a:xfrm>
          <a:prstGeom prst="rect">
            <a:avLst/>
          </a:prstGeom>
          <a:noFill/>
        </p:spPr>
        <p:txBody>
          <a:bodyPr wrap="none" rtlCol="0">
            <a:spAutoFit/>
          </a:bodyPr>
          <a:lstStyle/>
          <a:p>
            <a:pPr marL="342900" indent="-342900">
              <a:buAutoNum type="alphaLcParenR"/>
            </a:pPr>
            <a:r>
              <a:rPr lang="fr-FR" dirty="0" smtClean="0"/>
              <a:t>Clustering avec l’algorithme K-Prototypes</a:t>
            </a:r>
          </a:p>
          <a:p>
            <a:pPr marL="342900" indent="-342900">
              <a:buAutoNum type="alphaLcParenR"/>
            </a:pPr>
            <a:r>
              <a:rPr lang="fr-FR" dirty="0" smtClean="0"/>
              <a:t>Stabilité temporelle de la segmentation</a:t>
            </a:r>
            <a:endParaRPr lang="fr-FR" dirty="0"/>
          </a:p>
        </p:txBody>
      </p:sp>
    </p:spTree>
    <p:extLst>
      <p:ext uri="{BB962C8B-B14F-4D97-AF65-F5344CB8AC3E}">
        <p14:creationId xmlns="" xmlns:p14="http://schemas.microsoft.com/office/powerpoint/2010/main" val="52468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4</a:t>
            </a:fld>
            <a:endParaRPr lang="fr-FR" dirty="0"/>
          </a:p>
        </p:txBody>
      </p:sp>
      <p:graphicFrame>
        <p:nvGraphicFramePr>
          <p:cNvPr id="4" name="Diagramme 3"/>
          <p:cNvGraphicFramePr/>
          <p:nvPr/>
        </p:nvGraphicFramePr>
        <p:xfrm>
          <a:off x="0" y="188640"/>
          <a:ext cx="9036496" cy="6336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107504" y="3645024"/>
          <a:ext cx="9036496" cy="18448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5BDE5C5D-ACD9-4A60-906E-512E1557E14B}"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5</a:t>
            </a:fld>
            <a:endParaRPr lang="fr-FR" dirty="0"/>
          </a:p>
        </p:txBody>
      </p:sp>
      <p:sp>
        <p:nvSpPr>
          <p:cNvPr id="4" name="Rectangle 3"/>
          <p:cNvSpPr/>
          <p:nvPr/>
        </p:nvSpPr>
        <p:spPr>
          <a:xfrm>
            <a:off x="1115616" y="620688"/>
            <a:ext cx="7704856" cy="369332"/>
          </a:xfrm>
          <a:prstGeom prst="rect">
            <a:avLst/>
          </a:prstGeom>
        </p:spPr>
        <p:txBody>
          <a:bodyPr wrap="square">
            <a:spAutoFit/>
          </a:bodyPr>
          <a:lstStyle/>
          <a:p>
            <a:r>
              <a:rPr lang="fr-FR" dirty="0"/>
              <a:t> </a:t>
            </a:r>
          </a:p>
        </p:txBody>
      </p:sp>
      <p:grpSp>
        <p:nvGrpSpPr>
          <p:cNvPr id="8" name="Groupe 7">
            <a:extLst>
              <a:ext uri="{FF2B5EF4-FFF2-40B4-BE49-F238E27FC236}">
                <a16:creationId xmlns="" xmlns:a16="http://schemas.microsoft.com/office/drawing/2014/main" id="{CA0B0441-63D4-F248-A06D-C16A9A07561F}"/>
              </a:ext>
            </a:extLst>
          </p:cNvPr>
          <p:cNvGrpSpPr/>
          <p:nvPr/>
        </p:nvGrpSpPr>
        <p:grpSpPr>
          <a:xfrm>
            <a:off x="400738" y="571598"/>
            <a:ext cx="8280920" cy="466830"/>
            <a:chOff x="0" y="625485"/>
            <a:chExt cx="8280920" cy="466830"/>
          </a:xfrm>
        </p:grpSpPr>
        <p:sp>
          <p:nvSpPr>
            <p:cNvPr id="9" name="Rectangle : coins arrondis 8">
              <a:extLst>
                <a:ext uri="{FF2B5EF4-FFF2-40B4-BE49-F238E27FC236}">
                  <a16:creationId xmlns="" xmlns:a16="http://schemas.microsoft.com/office/drawing/2014/main" id="{BB875BD2-9BFF-E749-8EDF-F69BE518EF97}"/>
                </a:ext>
              </a:extLst>
            </p:cNvPr>
            <p:cNvSpPr/>
            <p:nvPr/>
          </p:nvSpPr>
          <p:spPr>
            <a:xfrm>
              <a:off x="0" y="625485"/>
              <a:ext cx="8280920" cy="46683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 coins arrondis 4">
              <a:extLst>
                <a:ext uri="{FF2B5EF4-FFF2-40B4-BE49-F238E27FC236}">
                  <a16:creationId xmlns="" xmlns:a16="http://schemas.microsoft.com/office/drawing/2014/main" id="{A4CCAB7B-C0D3-E94D-9D6D-A02563DDCFE3}"/>
                </a:ext>
              </a:extLst>
            </p:cNvPr>
            <p:cNvSpPr txBox="1"/>
            <p:nvPr/>
          </p:nvSpPr>
          <p:spPr>
            <a:xfrm>
              <a:off x="22789" y="648274"/>
              <a:ext cx="8235342" cy="4212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2000" b="1" kern="1200" dirty="0"/>
                <a:t>CHAPITRE 1 : PRESENTATION</a:t>
              </a:r>
            </a:p>
          </p:txBody>
        </p:sp>
      </p:grpSp>
      <p:sp>
        <p:nvSpPr>
          <p:cNvPr id="11" name="Rectangle 10"/>
          <p:cNvSpPr/>
          <p:nvPr/>
        </p:nvSpPr>
        <p:spPr>
          <a:xfrm>
            <a:off x="179512" y="1988840"/>
            <a:ext cx="8712968" cy="3477875"/>
          </a:xfrm>
          <a:prstGeom prst="rect">
            <a:avLst/>
          </a:prstGeom>
        </p:spPr>
        <p:txBody>
          <a:bodyPr wrap="square">
            <a:spAutoFit/>
          </a:bodyPr>
          <a:lstStyle/>
          <a:p>
            <a:r>
              <a:rPr lang="fr-FR" sz="2000" dirty="0" smtClean="0"/>
              <a:t>Olist souhaite obtenir une segmentation de ses clients utilisable au quotidien par leur équipe marketing dans leurs campagnes de communication. L'objectif est de comprendre les différents types d'utilisateurs grâce à leur comportement et à leurs données personnelles anonymisées.</a:t>
            </a:r>
          </a:p>
          <a:p>
            <a:r>
              <a:rPr lang="fr-FR" sz="2000" dirty="0" smtClean="0"/>
              <a:t>Nous allons donc fournir ici une description actionnable de la segmentation et de sa logique sous-jacente pour une utilisation optimale. Nous devrons également fournir une analyse de la stabilité des segments au cours du temps (dans le but d'établir un contrat de maintenance).</a:t>
            </a:r>
          </a:p>
          <a:p>
            <a:r>
              <a:rPr lang="fr-FR" sz="2000" dirty="0" smtClean="0"/>
              <a:t>Nous utiliserions donc des méthodes non supervisées pour regrouper ensemble des clients de profils similaires.</a:t>
            </a:r>
            <a:endParaRPr lang="fr-F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p:cNvSpPr>
            <a:spLocks noGrp="1"/>
          </p:cNvSpPr>
          <p:nvPr>
            <p:ph type="dt" sz="half" idx="10"/>
          </p:nvPr>
        </p:nvSpPr>
        <p:spPr/>
        <p:txBody>
          <a:bodyPr/>
          <a:lstStyle/>
          <a:p>
            <a:fld id="{A0118377-EB75-44FA-A6AE-D776B0A078BF}"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6</a:t>
            </a:fld>
            <a:endParaRPr lang="fr-FR" dirty="0"/>
          </a:p>
        </p:txBody>
      </p:sp>
      <p:sp useBgFill="1">
        <p:nvSpPr>
          <p:cNvPr id="5" name="Rectangle 4"/>
          <p:cNvSpPr/>
          <p:nvPr/>
        </p:nvSpPr>
        <p:spPr>
          <a:xfrm>
            <a:off x="971600" y="1988840"/>
            <a:ext cx="7236804" cy="646331"/>
          </a:xfrm>
          <a:prstGeom prst="rect">
            <a:avLst/>
          </a:prstGeom>
        </p:spPr>
        <p:txBody>
          <a:bodyPr wrap="square">
            <a:spAutoFit/>
          </a:bodyPr>
          <a:lstStyle/>
          <a:p>
            <a:pPr lvl="0" eaLnBrk="0" fontAlgn="base" hangingPunct="0">
              <a:spcBef>
                <a:spcPct val="0"/>
              </a:spcBef>
              <a:spcAft>
                <a:spcPct val="0"/>
              </a:spcAft>
            </a:pPr>
            <a:endParaRPr kumimoji="0" lang="fr-FR" b="1" i="0" u="none" strike="noStrike" cap="none" normalizeH="0" baseline="0" dirty="0" smtClean="0">
              <a:ln>
                <a:noFill/>
              </a:ln>
              <a:solidFill>
                <a:schemeClr val="tx1"/>
              </a:solidFill>
              <a:effectLst/>
              <a:latin typeface="Book Antiqua" panose="02040602050305030304" pitchFamily="18" charset="0"/>
              <a:ea typeface="Constantia" pitchFamily="18" charset="0"/>
              <a:cs typeface="Times New Roman" pitchFamily="18" charset="0"/>
            </a:endParaRPr>
          </a:p>
          <a:p>
            <a:pPr lvl="0" eaLnBrk="0" fontAlgn="base" hangingPunct="0">
              <a:spcBef>
                <a:spcPct val="0"/>
              </a:spcBef>
              <a:spcAft>
                <a:spcPct val="0"/>
              </a:spcAft>
            </a:pPr>
            <a:endParaRPr kumimoji="0" lang="fr-FR" b="0" i="0" u="none" strike="noStrike" cap="none" normalizeH="0" baseline="0" dirty="0">
              <a:ln>
                <a:noFill/>
              </a:ln>
              <a:solidFill>
                <a:schemeClr val="tx1"/>
              </a:solidFill>
              <a:effectLst/>
              <a:latin typeface="Book Antiqua" panose="02040602050305030304" pitchFamily="18" charset="0"/>
              <a:ea typeface="Constantia" pitchFamily="18" charset="0"/>
              <a:cs typeface="Times New Roman" pitchFamily="18" charset="0"/>
            </a:endParaRPr>
          </a:p>
        </p:txBody>
      </p:sp>
      <p:grpSp>
        <p:nvGrpSpPr>
          <p:cNvPr id="6" name="Groupe 5">
            <a:extLst>
              <a:ext uri="{FF2B5EF4-FFF2-40B4-BE49-F238E27FC236}">
                <a16:creationId xmlns="" xmlns:a16="http://schemas.microsoft.com/office/drawing/2014/main" id="{9A2C4EEF-54FD-D349-B2CE-B07B5B757B95}"/>
              </a:ext>
            </a:extLst>
          </p:cNvPr>
          <p:cNvGrpSpPr/>
          <p:nvPr/>
        </p:nvGrpSpPr>
        <p:grpSpPr>
          <a:xfrm>
            <a:off x="611560" y="332656"/>
            <a:ext cx="8280920" cy="936104"/>
            <a:chOff x="0" y="550471"/>
            <a:chExt cx="8280920" cy="936104"/>
          </a:xfrm>
        </p:grpSpPr>
        <p:sp>
          <p:nvSpPr>
            <p:cNvPr id="7" name="Rectangle : coins arrondis 6">
              <a:extLst>
                <a:ext uri="{FF2B5EF4-FFF2-40B4-BE49-F238E27FC236}">
                  <a16:creationId xmlns="" xmlns:a16="http://schemas.microsoft.com/office/drawing/2014/main" id="{4E8D32FB-E2CD-234E-A385-F3092D8B666A}"/>
                </a:ext>
              </a:extLst>
            </p:cNvPr>
            <p:cNvSpPr/>
            <p:nvPr/>
          </p:nvSpPr>
          <p:spPr>
            <a:xfrm>
              <a:off x="0" y="625485"/>
              <a:ext cx="8280920" cy="861090"/>
            </a:xfrm>
            <a:prstGeom prst="roundRect">
              <a:avLst/>
            </a:prstGeom>
            <a:gradFill rotWithShape="0">
              <a:gsLst>
                <a:gs pos="0">
                  <a:schemeClr val="accent1"/>
                </a:gs>
                <a:gs pos="100000">
                  <a:schemeClr val="bg2">
                    <a:shade val="80000"/>
                  </a:schemeClr>
                </a:gs>
              </a:gsLst>
              <a:path path="circle">
                <a:fillToRect l="50000" t="50000" r="50000" b="5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 xmlns:a16="http://schemas.microsoft.com/office/drawing/2014/main" id="{DB726CF5-26FB-F44C-9B67-7EE603FCD10D}"/>
                </a:ext>
              </a:extLst>
            </p:cNvPr>
            <p:cNvSpPr txBox="1"/>
            <p:nvPr/>
          </p:nvSpPr>
          <p:spPr>
            <a:xfrm>
              <a:off x="0" y="550471"/>
              <a:ext cx="8235342" cy="9361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2000" b="1" kern="1200" dirty="0"/>
                <a:t>CHAPITRE 2 </a:t>
              </a:r>
              <a:r>
                <a:rPr lang="fr-FR" sz="2000" b="1" kern="1200" dirty="0" smtClean="0"/>
                <a:t>: M</a:t>
              </a:r>
              <a:r>
                <a:rPr lang="fr-FR" sz="2000" b="1" dirty="0" smtClean="0"/>
                <a:t>ise en place de l’environnement du premier notebook de nettoyage </a:t>
              </a:r>
              <a:endParaRPr lang="en-US" sz="2000" b="1" kern="1200" dirty="0"/>
            </a:p>
          </p:txBody>
        </p:sp>
      </p:grpSp>
      <p:sp>
        <p:nvSpPr>
          <p:cNvPr id="10" name="ZoneTexte 9"/>
          <p:cNvSpPr txBox="1"/>
          <p:nvPr/>
        </p:nvSpPr>
        <p:spPr>
          <a:xfrm>
            <a:off x="1259632" y="2276872"/>
            <a:ext cx="7344816" cy="1631216"/>
          </a:xfrm>
          <a:prstGeom prst="rect">
            <a:avLst/>
          </a:prstGeom>
          <a:noFill/>
        </p:spPr>
        <p:txBody>
          <a:bodyPr wrap="square" rtlCol="0">
            <a:spAutoFit/>
          </a:bodyPr>
          <a:lstStyle/>
          <a:p>
            <a:pPr lvl="0"/>
            <a:r>
              <a:rPr lang="fr-FR" sz="2000" dirty="0" smtClean="0"/>
              <a:t>a) Description des données </a:t>
            </a:r>
            <a:endParaRPr lang="en-US" sz="2000" dirty="0" smtClean="0"/>
          </a:p>
          <a:p>
            <a:pPr lvl="0"/>
            <a:endParaRPr lang="fr-FR" sz="2000" dirty="0" smtClean="0"/>
          </a:p>
          <a:p>
            <a:pPr lvl="0"/>
            <a:r>
              <a:rPr lang="fr-FR" sz="2000" dirty="0" smtClean="0"/>
              <a:t>b) Chargement des datasets</a:t>
            </a:r>
            <a:endParaRPr lang="en-US" sz="2000" dirty="0" smtClean="0"/>
          </a:p>
          <a:p>
            <a:pPr lvl="0"/>
            <a:endParaRPr lang="fr-FR" sz="2000" dirty="0" smtClean="0"/>
          </a:p>
          <a:p>
            <a:pPr lvl="0"/>
            <a:r>
              <a:rPr lang="fr-FR" sz="2000" dirty="0" smtClean="0"/>
              <a:t>c) Création des datasets étendus </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fld id="{5DB098D4-6C73-459F-AED7-D6A9D07E0EF5}"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7</a:t>
            </a:fld>
            <a:endParaRPr lang="fr-FR" dirty="0"/>
          </a:p>
        </p:txBody>
      </p:sp>
      <p:sp>
        <p:nvSpPr>
          <p:cNvPr id="5" name="Rectangle 4"/>
          <p:cNvSpPr/>
          <p:nvPr/>
        </p:nvSpPr>
        <p:spPr>
          <a:xfrm>
            <a:off x="107504" y="188640"/>
            <a:ext cx="9036496" cy="7017306"/>
          </a:xfrm>
          <a:prstGeom prst="rect">
            <a:avLst/>
          </a:prstGeom>
        </p:spPr>
        <p:txBody>
          <a:bodyPr wrap="square">
            <a:spAutoFit/>
          </a:bodyPr>
          <a:lstStyle/>
          <a:p>
            <a:r>
              <a:rPr lang="fr-FR" dirty="0" smtClean="0"/>
              <a:t>Les </a:t>
            </a:r>
            <a:r>
              <a:rPr lang="fr-FR" dirty="0" smtClean="0"/>
              <a:t>variables importantes du </a:t>
            </a:r>
            <a:r>
              <a:rPr lang="fr-FR" dirty="0" err="1" smtClean="0"/>
              <a:t>dataset</a:t>
            </a:r>
            <a:r>
              <a:rPr lang="fr-FR" dirty="0" smtClean="0"/>
              <a:t> :</a:t>
            </a:r>
          </a:p>
          <a:p>
            <a:endParaRPr lang="fr-FR" dirty="0" smtClean="0"/>
          </a:p>
          <a:p>
            <a:r>
              <a:rPr lang="fr-FR" dirty="0" err="1" smtClean="0"/>
              <a:t>customer_id</a:t>
            </a:r>
            <a:r>
              <a:rPr lang="fr-FR" dirty="0" smtClean="0"/>
              <a:t> </a:t>
            </a:r>
            <a:r>
              <a:rPr lang="fr-FR" dirty="0" smtClean="0"/>
              <a:t>: Clé dans le </a:t>
            </a:r>
            <a:r>
              <a:rPr lang="fr-FR" dirty="0" err="1" smtClean="0"/>
              <a:t>dataset</a:t>
            </a:r>
            <a:r>
              <a:rPr lang="fr-FR" dirty="0" smtClean="0"/>
              <a:t> des commandes</a:t>
            </a:r>
          </a:p>
          <a:p>
            <a:endParaRPr lang="fr-FR" dirty="0" smtClean="0"/>
          </a:p>
          <a:p>
            <a:r>
              <a:rPr lang="fr-FR" dirty="0" err="1" smtClean="0"/>
              <a:t>customer_unique_id</a:t>
            </a:r>
            <a:r>
              <a:rPr lang="fr-FR" dirty="0" smtClean="0"/>
              <a:t> </a:t>
            </a:r>
            <a:r>
              <a:rPr lang="fr-FR" dirty="0" smtClean="0"/>
              <a:t>: Identifiant unique du client</a:t>
            </a:r>
          </a:p>
          <a:p>
            <a:endParaRPr lang="fr-FR" dirty="0" smtClean="0"/>
          </a:p>
          <a:p>
            <a:r>
              <a:rPr lang="fr-FR" dirty="0" err="1" smtClean="0"/>
              <a:t>customer_state</a:t>
            </a:r>
            <a:r>
              <a:rPr lang="fr-FR" dirty="0" smtClean="0"/>
              <a:t> </a:t>
            </a:r>
            <a:r>
              <a:rPr lang="fr-FR" dirty="0" smtClean="0"/>
              <a:t>: Etat du </a:t>
            </a:r>
            <a:r>
              <a:rPr lang="fr-FR" dirty="0" smtClean="0"/>
              <a:t>client</a:t>
            </a:r>
          </a:p>
          <a:p>
            <a:endParaRPr lang="fr-FR" dirty="0" smtClean="0"/>
          </a:p>
          <a:p>
            <a:r>
              <a:rPr lang="fr-FR" dirty="0" smtClean="0"/>
              <a:t>Les </a:t>
            </a:r>
            <a:r>
              <a:rPr lang="fr-FR" dirty="0" smtClean="0"/>
              <a:t>données de </a:t>
            </a:r>
            <a:r>
              <a:rPr lang="fr-FR" dirty="0" err="1" smtClean="0"/>
              <a:t>géolocalisation</a:t>
            </a:r>
            <a:endParaRPr lang="fr-FR" dirty="0" smtClean="0"/>
          </a:p>
          <a:p>
            <a:endParaRPr lang="fr-FR" dirty="0" smtClean="0"/>
          </a:p>
          <a:p>
            <a:r>
              <a:rPr lang="fr-FR" dirty="0" smtClean="0"/>
              <a:t>Les </a:t>
            </a:r>
            <a:r>
              <a:rPr lang="fr-FR" dirty="0" smtClean="0"/>
              <a:t>commandes </a:t>
            </a:r>
            <a:r>
              <a:rPr lang="fr-FR" dirty="0" smtClean="0"/>
              <a:t>clients</a:t>
            </a:r>
          </a:p>
          <a:p>
            <a:endParaRPr lang="fr-FR" dirty="0" smtClean="0"/>
          </a:p>
          <a:p>
            <a:r>
              <a:rPr lang="fr-FR" dirty="0" smtClean="0"/>
              <a:t>Les articles </a:t>
            </a:r>
          </a:p>
          <a:p>
            <a:endParaRPr lang="fr-FR" dirty="0" smtClean="0"/>
          </a:p>
          <a:p>
            <a:r>
              <a:rPr lang="fr-FR" dirty="0" smtClean="0"/>
              <a:t>Les reglements    </a:t>
            </a:r>
          </a:p>
          <a:p>
            <a:r>
              <a:rPr lang="fr-FR" dirty="0" smtClean="0"/>
              <a:t> </a:t>
            </a:r>
          </a:p>
          <a:p>
            <a:r>
              <a:rPr lang="fr-FR" dirty="0" smtClean="0"/>
              <a:t>Avis clients</a:t>
            </a:r>
          </a:p>
          <a:p>
            <a:endParaRPr lang="fr-FR" dirty="0" smtClean="0"/>
          </a:p>
          <a:p>
            <a:r>
              <a:rPr lang="fr-FR" dirty="0" smtClean="0"/>
              <a:t>Les </a:t>
            </a:r>
            <a:r>
              <a:rPr lang="fr-FR" dirty="0" smtClean="0"/>
              <a:t>produits</a:t>
            </a:r>
          </a:p>
          <a:p>
            <a:endParaRPr lang="fr-FR" dirty="0" smtClean="0"/>
          </a:p>
          <a:p>
            <a:endParaRPr lang="fr-FR" dirty="0" smtClean="0"/>
          </a:p>
          <a:p>
            <a:r>
              <a:rPr lang="fr-FR" dirty="0" smtClean="0"/>
              <a:t> </a:t>
            </a:r>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8</a:t>
            </a:fld>
            <a:endParaRPr lang="fr-FR" dirty="0"/>
          </a:p>
        </p:txBody>
      </p:sp>
      <p:pic>
        <p:nvPicPr>
          <p:cNvPr id="4" name="Image 3" descr="impo1.png"/>
          <p:cNvPicPr>
            <a:picLocks noChangeAspect="1"/>
          </p:cNvPicPr>
          <p:nvPr/>
        </p:nvPicPr>
        <p:blipFill>
          <a:blip r:embed="rId2" cstate="print"/>
          <a:stretch>
            <a:fillRect/>
          </a:stretch>
        </p:blipFill>
        <p:spPr>
          <a:xfrm>
            <a:off x="107504" y="348241"/>
            <a:ext cx="8784976" cy="61615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6D403F-8032-4FC3-ACA7-B3F439FE1067}" type="datetime1">
              <a:rPr lang="fr-FR" smtClean="0"/>
              <a:pPr/>
              <a:t>23/10/2021</a:t>
            </a:fld>
            <a:endParaRPr lang="fr-FR" dirty="0"/>
          </a:p>
        </p:txBody>
      </p:sp>
      <p:sp>
        <p:nvSpPr>
          <p:cNvPr id="3" name="Espace réservé du numéro de diapositive 2"/>
          <p:cNvSpPr>
            <a:spLocks noGrp="1"/>
          </p:cNvSpPr>
          <p:nvPr>
            <p:ph type="sldNum" sz="quarter" idx="12"/>
          </p:nvPr>
        </p:nvSpPr>
        <p:spPr/>
        <p:txBody>
          <a:bodyPr/>
          <a:lstStyle/>
          <a:p>
            <a:fld id="{FA4FA814-4661-486C-A464-4660D8492F37}" type="slidenum">
              <a:rPr lang="fr-FR" smtClean="0"/>
              <a:pPr/>
              <a:t>9</a:t>
            </a:fld>
            <a:endParaRPr lang="fr-FR" dirty="0"/>
          </a:p>
        </p:txBody>
      </p:sp>
      <p:pic>
        <p:nvPicPr>
          <p:cNvPr id="4" name="Image 3" descr="impo2.png"/>
          <p:cNvPicPr>
            <a:picLocks noChangeAspect="1"/>
          </p:cNvPicPr>
          <p:nvPr/>
        </p:nvPicPr>
        <p:blipFill>
          <a:blip r:embed="rId2" cstate="print"/>
          <a:stretch>
            <a:fillRect/>
          </a:stretch>
        </p:blipFill>
        <p:spPr>
          <a:xfrm>
            <a:off x="0" y="260648"/>
            <a:ext cx="9144000" cy="64087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3282</TotalTime>
  <Words>890</Words>
  <Application>Microsoft Office PowerPoint</Application>
  <PresentationFormat>Affichage à l'écran (4:3)</PresentationFormat>
  <Paragraphs>158</Paragraphs>
  <Slides>27</Slides>
  <Notes>1</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Apex</vt:lpstr>
      <vt:lpstr>PROJET  N°5 : SEGMENTATION DES CLIENTS D’UN SITE  E-COMMERCE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DES BASES DE DONNEES ED_STATS POUR  ACADEMY</dc:title>
  <dc:creator>hamadi zarrouk</dc:creator>
  <cp:lastModifiedBy>hamadi zarrouk</cp:lastModifiedBy>
  <cp:revision>194</cp:revision>
  <dcterms:created xsi:type="dcterms:W3CDTF">2021-07-04T02:39:41Z</dcterms:created>
  <dcterms:modified xsi:type="dcterms:W3CDTF">2021-10-23T08:47:53Z</dcterms:modified>
</cp:coreProperties>
</file>