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85" r:id="rId2"/>
    <p:sldMasterId id="2147483691" r:id="rId3"/>
    <p:sldMasterId id="2147483703" r:id="rId4"/>
    <p:sldMasterId id="2147483715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58400" cy="77724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84" y="-72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94B5B-5A93-4D7C-B306-4D721F6FBB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7AB8A5-4CA5-499B-B243-ECD9CDCBEB77}">
      <dgm:prSet phldrT="[Texte]"/>
      <dgm:spPr/>
      <dgm:t>
        <a:bodyPr/>
        <a:lstStyle/>
        <a:p>
          <a:r>
            <a:rPr lang="fr-FR" dirty="0" smtClean="0"/>
            <a:t>Projet 7 « Implémentation </a:t>
          </a:r>
          <a:r>
            <a:rPr lang="fr-FR" dirty="0" err="1" smtClean="0"/>
            <a:t>dun</a:t>
          </a:r>
          <a:r>
            <a:rPr lang="fr-FR" dirty="0" smtClean="0"/>
            <a:t> modèle de scoring et son </a:t>
          </a:r>
          <a:r>
            <a:rPr lang="fr-FR" dirty="0" err="1" smtClean="0"/>
            <a:t>déployement</a:t>
          </a:r>
          <a:r>
            <a:rPr lang="fr-FR" dirty="0" smtClean="0"/>
            <a:t> dans le </a:t>
          </a:r>
          <a:r>
            <a:rPr lang="fr-FR" dirty="0" err="1" smtClean="0"/>
            <a:t>cloud</a:t>
          </a:r>
          <a:endParaRPr lang="fr-FR" dirty="0"/>
        </a:p>
      </dgm:t>
    </dgm:pt>
    <dgm:pt modelId="{443B7444-C7FA-4D6D-9EB6-CBF4CC300606}" type="parTrans" cxnId="{51A469CC-1339-470E-B306-72ECB0C7BE4C}">
      <dgm:prSet/>
      <dgm:spPr/>
      <dgm:t>
        <a:bodyPr/>
        <a:lstStyle/>
        <a:p>
          <a:endParaRPr lang="fr-FR"/>
        </a:p>
      </dgm:t>
    </dgm:pt>
    <dgm:pt modelId="{D1002CCA-2841-444D-8B90-E1DF6B1DF37D}" type="sibTrans" cxnId="{51A469CC-1339-470E-B306-72ECB0C7BE4C}">
      <dgm:prSet/>
      <dgm:spPr/>
      <dgm:t>
        <a:bodyPr/>
        <a:lstStyle/>
        <a:p>
          <a:endParaRPr lang="fr-FR"/>
        </a:p>
      </dgm:t>
    </dgm:pt>
    <dgm:pt modelId="{8C7FDEB8-27AE-4780-81B0-D8B7E60DFFF8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A4266038-F22E-4172-B1C6-9AA61CE1DCF6}" type="parTrans" cxnId="{B6189A3A-1F35-46BA-A616-106929B6442F}">
      <dgm:prSet/>
      <dgm:spPr/>
      <dgm:t>
        <a:bodyPr/>
        <a:lstStyle/>
        <a:p>
          <a:endParaRPr lang="fr-FR"/>
        </a:p>
      </dgm:t>
    </dgm:pt>
    <dgm:pt modelId="{1A1D2DC4-E6E3-46B7-BFF9-BAE7E4F540D0}" type="sibTrans" cxnId="{B6189A3A-1F35-46BA-A616-106929B6442F}">
      <dgm:prSet/>
      <dgm:spPr/>
      <dgm:t>
        <a:bodyPr/>
        <a:lstStyle/>
        <a:p>
          <a:endParaRPr lang="fr-FR"/>
        </a:p>
      </dgm:t>
    </dgm:pt>
    <dgm:pt modelId="{44978105-2FF0-4685-B8E7-6DE16FFCB926}">
      <dgm:prSet phldrT="[Texte]"/>
      <dgm:spPr/>
      <dgm:t>
        <a:bodyPr/>
        <a:lstStyle/>
        <a:p>
          <a:r>
            <a:rPr lang="fr-FR" dirty="0" smtClean="0"/>
            <a:t>                  Note méthodologique</a:t>
          </a:r>
          <a:endParaRPr lang="fr-FR" dirty="0"/>
        </a:p>
      </dgm:t>
    </dgm:pt>
    <dgm:pt modelId="{C5241EF9-F4DD-403D-8B6C-EE52077A1C3B}" type="parTrans" cxnId="{DFFBAF27-5604-403F-AC38-EB383EC241DB}">
      <dgm:prSet/>
      <dgm:spPr/>
      <dgm:t>
        <a:bodyPr/>
        <a:lstStyle/>
        <a:p>
          <a:endParaRPr lang="fr-FR"/>
        </a:p>
      </dgm:t>
    </dgm:pt>
    <dgm:pt modelId="{6EFD709C-B102-4188-AEAB-F6773EAC5F83}" type="sibTrans" cxnId="{DFFBAF27-5604-403F-AC38-EB383EC241DB}">
      <dgm:prSet/>
      <dgm:spPr/>
      <dgm:t>
        <a:bodyPr/>
        <a:lstStyle/>
        <a:p>
          <a:endParaRPr lang="fr-FR"/>
        </a:p>
      </dgm:t>
    </dgm:pt>
    <dgm:pt modelId="{87E47E06-B39C-49DE-89EC-BF04EDB318A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D3CF9C7F-4F98-4EFB-97CF-C1F3862636B4}" type="parTrans" cxnId="{1FD9B55B-BBBE-4966-9288-A26659997576}">
      <dgm:prSet/>
      <dgm:spPr/>
      <dgm:t>
        <a:bodyPr/>
        <a:lstStyle/>
        <a:p>
          <a:endParaRPr lang="fr-FR"/>
        </a:p>
      </dgm:t>
    </dgm:pt>
    <dgm:pt modelId="{4F5E315C-7CED-4194-A2C6-DA7B088CD205}" type="sibTrans" cxnId="{1FD9B55B-BBBE-4966-9288-A26659997576}">
      <dgm:prSet/>
      <dgm:spPr/>
      <dgm:t>
        <a:bodyPr/>
        <a:lstStyle/>
        <a:p>
          <a:endParaRPr lang="fr-FR"/>
        </a:p>
      </dgm:t>
    </dgm:pt>
    <dgm:pt modelId="{8B80D366-C63B-4084-B109-F44D2610DFF9}" type="pres">
      <dgm:prSet presAssocID="{09894B5B-5A93-4D7C-B306-4D721F6FBB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02A2CD4-8996-4772-B06A-83B571AA3B68}" type="pres">
      <dgm:prSet presAssocID="{637AB8A5-4CA5-499B-B243-ECD9CDCBEB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72FF84-3BA3-439E-8DD0-AB99E192EC4E}" type="pres">
      <dgm:prSet presAssocID="{637AB8A5-4CA5-499B-B243-ECD9CDCBEB7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2D7289-CC69-4B01-81A2-C0719D2C65D3}" type="pres">
      <dgm:prSet presAssocID="{44978105-2FF0-4685-B8E7-6DE16FFCB9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D4CE5-1FC6-4FBA-A113-9A186BEFFAF5}" type="pres">
      <dgm:prSet presAssocID="{44978105-2FF0-4685-B8E7-6DE16FFCB92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54C215-CE2D-4945-9952-C35FBA6FA0CC}" type="presOf" srcId="{87E47E06-B39C-49DE-89EC-BF04EDB318A0}" destId="{774D4CE5-1FC6-4FBA-A113-9A186BEFFAF5}" srcOrd="0" destOrd="0" presId="urn:microsoft.com/office/officeart/2005/8/layout/vList2"/>
    <dgm:cxn modelId="{9C859A14-F001-4992-AB9D-A51B121B6E2C}" type="presOf" srcId="{44978105-2FF0-4685-B8E7-6DE16FFCB926}" destId="{5D2D7289-CC69-4B01-81A2-C0719D2C65D3}" srcOrd="0" destOrd="0" presId="urn:microsoft.com/office/officeart/2005/8/layout/vList2"/>
    <dgm:cxn modelId="{54517B2C-1A05-4662-AF49-998719BB355E}" type="presOf" srcId="{09894B5B-5A93-4D7C-B306-4D721F6FBB11}" destId="{8B80D366-C63B-4084-B109-F44D2610DFF9}" srcOrd="0" destOrd="0" presId="urn:microsoft.com/office/officeart/2005/8/layout/vList2"/>
    <dgm:cxn modelId="{A9832F54-A594-403C-AE3E-78E9D10CCCC4}" type="presOf" srcId="{637AB8A5-4CA5-499B-B243-ECD9CDCBEB77}" destId="{002A2CD4-8996-4772-B06A-83B571AA3B68}" srcOrd="0" destOrd="0" presId="urn:microsoft.com/office/officeart/2005/8/layout/vList2"/>
    <dgm:cxn modelId="{DFFBAF27-5604-403F-AC38-EB383EC241DB}" srcId="{09894B5B-5A93-4D7C-B306-4D721F6FBB11}" destId="{44978105-2FF0-4685-B8E7-6DE16FFCB926}" srcOrd="1" destOrd="0" parTransId="{C5241EF9-F4DD-403D-8B6C-EE52077A1C3B}" sibTransId="{6EFD709C-B102-4188-AEAB-F6773EAC5F83}"/>
    <dgm:cxn modelId="{0A0F5F6A-AD4C-479A-B2D1-F5D3B102436C}" type="presOf" srcId="{8C7FDEB8-27AE-4780-81B0-D8B7E60DFFF8}" destId="{DF72FF84-3BA3-439E-8DD0-AB99E192EC4E}" srcOrd="0" destOrd="0" presId="urn:microsoft.com/office/officeart/2005/8/layout/vList2"/>
    <dgm:cxn modelId="{B6189A3A-1F35-46BA-A616-106929B6442F}" srcId="{637AB8A5-4CA5-499B-B243-ECD9CDCBEB77}" destId="{8C7FDEB8-27AE-4780-81B0-D8B7E60DFFF8}" srcOrd="0" destOrd="0" parTransId="{A4266038-F22E-4172-B1C6-9AA61CE1DCF6}" sibTransId="{1A1D2DC4-E6E3-46B7-BFF9-BAE7E4F540D0}"/>
    <dgm:cxn modelId="{51A469CC-1339-470E-B306-72ECB0C7BE4C}" srcId="{09894B5B-5A93-4D7C-B306-4D721F6FBB11}" destId="{637AB8A5-4CA5-499B-B243-ECD9CDCBEB77}" srcOrd="0" destOrd="0" parTransId="{443B7444-C7FA-4D6D-9EB6-CBF4CC300606}" sibTransId="{D1002CCA-2841-444D-8B90-E1DF6B1DF37D}"/>
    <dgm:cxn modelId="{1FD9B55B-BBBE-4966-9288-A26659997576}" srcId="{44978105-2FF0-4685-B8E7-6DE16FFCB926}" destId="{87E47E06-B39C-49DE-89EC-BF04EDB318A0}" srcOrd="0" destOrd="0" parTransId="{D3CF9C7F-4F98-4EFB-97CF-C1F3862636B4}" sibTransId="{4F5E315C-7CED-4194-A2C6-DA7B088CD205}"/>
    <dgm:cxn modelId="{4F69AB4B-CD1B-4D97-BFB1-60E92EC0C191}" type="presParOf" srcId="{8B80D366-C63B-4084-B109-F44D2610DFF9}" destId="{002A2CD4-8996-4772-B06A-83B571AA3B68}" srcOrd="0" destOrd="0" presId="urn:microsoft.com/office/officeart/2005/8/layout/vList2"/>
    <dgm:cxn modelId="{B7730D70-E8F4-4599-BA29-5E2B49FB7B2C}" type="presParOf" srcId="{8B80D366-C63B-4084-B109-F44D2610DFF9}" destId="{DF72FF84-3BA3-439E-8DD0-AB99E192EC4E}" srcOrd="1" destOrd="0" presId="urn:microsoft.com/office/officeart/2005/8/layout/vList2"/>
    <dgm:cxn modelId="{43B32692-4E4A-4CF0-8B39-E4E742A18DDE}" type="presParOf" srcId="{8B80D366-C63B-4084-B109-F44D2610DFF9}" destId="{5D2D7289-CC69-4B01-81A2-C0719D2C65D3}" srcOrd="2" destOrd="0" presId="urn:microsoft.com/office/officeart/2005/8/layout/vList2"/>
    <dgm:cxn modelId="{B51C4A5D-4137-4D4C-A8FE-2C68E59AB024}" type="presParOf" srcId="{8B80D366-C63B-4084-B109-F44D2610DFF9}" destId="{774D4CE5-1FC6-4FBA-A113-9A186BEFFA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2A2CD4-8996-4772-B06A-83B571AA3B68}">
      <dsp:nvSpPr>
        <dsp:cNvPr id="0" name=""/>
        <dsp:cNvSpPr/>
      </dsp:nvSpPr>
      <dsp:spPr>
        <a:xfrm>
          <a:off x="0" y="20479"/>
          <a:ext cx="6705600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Projet 7 « Implémentation </a:t>
          </a:r>
          <a:r>
            <a:rPr lang="fr-FR" sz="3200" kern="1200" dirty="0" err="1" smtClean="0"/>
            <a:t>dun</a:t>
          </a:r>
          <a:r>
            <a:rPr lang="fr-FR" sz="3200" kern="1200" dirty="0" smtClean="0"/>
            <a:t> modèle de scoring et son </a:t>
          </a:r>
          <a:r>
            <a:rPr lang="fr-FR" sz="3200" kern="1200" dirty="0" err="1" smtClean="0"/>
            <a:t>déployement</a:t>
          </a:r>
          <a:r>
            <a:rPr lang="fr-FR" sz="3200" kern="1200" dirty="0" smtClean="0"/>
            <a:t> dans le </a:t>
          </a:r>
          <a:r>
            <a:rPr lang="fr-FR" sz="3200" kern="1200" dirty="0" err="1" smtClean="0"/>
            <a:t>cloud</a:t>
          </a:r>
          <a:endParaRPr lang="fr-FR" sz="3200" kern="1200" dirty="0"/>
        </a:p>
      </dsp:txBody>
      <dsp:txXfrm>
        <a:off x="0" y="20479"/>
        <a:ext cx="6705600" cy="1684800"/>
      </dsp:txXfrm>
    </dsp:sp>
    <dsp:sp modelId="{DF72FF84-3BA3-439E-8DD0-AB99E192EC4E}">
      <dsp:nvSpPr>
        <dsp:cNvPr id="0" name=""/>
        <dsp:cNvSpPr/>
      </dsp:nvSpPr>
      <dsp:spPr>
        <a:xfrm>
          <a:off x="0" y="1705280"/>
          <a:ext cx="670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 </a:t>
          </a:r>
          <a:endParaRPr lang="fr-FR" sz="2500" kern="1200" dirty="0"/>
        </a:p>
      </dsp:txBody>
      <dsp:txXfrm>
        <a:off x="0" y="1705280"/>
        <a:ext cx="6705600" cy="529920"/>
      </dsp:txXfrm>
    </dsp:sp>
    <dsp:sp modelId="{5D2D7289-CC69-4B01-81A2-C0719D2C65D3}">
      <dsp:nvSpPr>
        <dsp:cNvPr id="0" name=""/>
        <dsp:cNvSpPr/>
      </dsp:nvSpPr>
      <dsp:spPr>
        <a:xfrm>
          <a:off x="0" y="2235200"/>
          <a:ext cx="6705600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                  Note méthodologique</a:t>
          </a:r>
          <a:endParaRPr lang="fr-FR" sz="3200" kern="1200" dirty="0"/>
        </a:p>
      </dsp:txBody>
      <dsp:txXfrm>
        <a:off x="0" y="2235200"/>
        <a:ext cx="6705600" cy="1684800"/>
      </dsp:txXfrm>
    </dsp:sp>
    <dsp:sp modelId="{774D4CE5-1FC6-4FBA-A113-9A186BEFFAF5}">
      <dsp:nvSpPr>
        <dsp:cNvPr id="0" name=""/>
        <dsp:cNvSpPr/>
      </dsp:nvSpPr>
      <dsp:spPr>
        <a:xfrm>
          <a:off x="0" y="3920000"/>
          <a:ext cx="670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500" kern="1200" dirty="0" smtClean="0"/>
            <a:t> </a:t>
          </a:r>
          <a:endParaRPr lang="fr-FR" sz="2500" kern="1200" dirty="0"/>
        </a:p>
      </dsp:txBody>
      <dsp:txXfrm>
        <a:off x="0" y="3920000"/>
        <a:ext cx="6705600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F985-64DF-4738-AC16-1C52AE0EA965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754063"/>
            <a:ext cx="48799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9CF3-4158-4F67-98CE-95382EB122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1171" y="4314794"/>
            <a:ext cx="116217" cy="1596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7036" y="4314794"/>
            <a:ext cx="116217" cy="15962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08" y="4314794"/>
            <a:ext cx="116219" cy="1596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0277" y="2817719"/>
            <a:ext cx="4877846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6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D9AE-CCB6-4097-A9D3-979E96458ECE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</p:spPr>
        <p:txBody>
          <a:bodyPr lIns="0" tIns="0" rIns="0" bIns="0"/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9349"/>
            <a:ext cx="10058400" cy="7263740"/>
          </a:xfrm>
          <a:custGeom>
            <a:avLst/>
            <a:gdLst/>
            <a:ahLst/>
            <a:cxnLst/>
            <a:rect l="l" t="t" r="r" b="b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14528"/>
            <a:ext cx="10058400" cy="94996"/>
          </a:xfrm>
          <a:custGeom>
            <a:avLst/>
            <a:gdLst/>
            <a:ahLst/>
            <a:cxnLst/>
            <a:rect l="l" t="t" r="r" b="b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0058400" cy="414528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4671" y="5212691"/>
            <a:ext cx="8633460" cy="1727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F3F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7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7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DD4D-4E79-4C78-8032-CD8294CB4BED}" type="datetime4">
              <a:rPr lang="fr-FR" smtClean="0"/>
              <a:t>6 mars 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598786" y="7400729"/>
            <a:ext cx="362522" cy="641201"/>
          </a:xfrm>
        </p:spPr>
        <p:txBody>
          <a:bodyPr lIns="0" tIns="0" rIns="0" bIns="0"/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86742" y="1554480"/>
            <a:ext cx="8636813" cy="20726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86740" y="3659007"/>
            <a:ext cx="8640166" cy="19862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2786-20E5-4D1A-ADB1-1E161F4364D3}" type="datetime4">
              <a:rPr lang="fr-FR" smtClean="0"/>
              <a:t>6 mars 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0B32-33CA-4DF0-A355-2156EF587B50}" type="datetime4">
              <a:rPr lang="fr-FR" smtClean="0"/>
              <a:t>6 mars 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387" y="1492303"/>
            <a:ext cx="8549640" cy="154411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3387" y="3065287"/>
            <a:ext cx="8549640" cy="1711007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31DD-9890-44C2-A06A-2FDFFD849C50}" type="datetime4">
              <a:rPr lang="fr-FR" smtClean="0"/>
              <a:t>6 mars 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DE6-676F-4E23-9E35-2E95FF816143}" type="datetime4">
              <a:rPr lang="fr-FR" smtClean="0"/>
              <a:t>6 mars 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09532" y="2107732"/>
            <a:ext cx="4445952" cy="74215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2920" y="2849881"/>
            <a:ext cx="4444207" cy="435848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9532" y="2849881"/>
            <a:ext cx="4445952" cy="435848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4A2-FC79-42E2-BCAA-9F3408E290EC}" type="datetime4">
              <a:rPr lang="fr-FR" smtClean="0"/>
              <a:t>6 mars 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136380" cy="1295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330B-CA62-44B9-9967-C2EA88C54C2D}" type="datetime4">
              <a:rPr lang="fr-FR" smtClean="0"/>
              <a:t>6 mars 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4C68-28BF-4EFB-AD1A-4DC6BBE79E66}" type="datetime4">
              <a:rPr lang="fr-FR" smtClean="0"/>
              <a:t>6 mars 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932558" y="1899920"/>
            <a:ext cx="5622925" cy="5181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6D74-43B1-4ADF-B9AD-254321B5A470}" type="datetime4">
              <a:rPr lang="fr-FR" smtClean="0"/>
              <a:t>6 mars 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482328" y="1255821"/>
            <a:ext cx="5783580" cy="46634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804548" y="6074405"/>
            <a:ext cx="170993" cy="17617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562" y="1333936"/>
            <a:ext cx="2434133" cy="179363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560" y="3205956"/>
            <a:ext cx="2430780" cy="246989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5E56-BDD0-4C77-9DE8-8885ECE01A5A}" type="datetime4">
              <a:rPr lang="fr-FR" smtClean="0"/>
              <a:t>6 mars 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884920" y="7203867"/>
            <a:ext cx="670560" cy="413808"/>
          </a:xfrm>
        </p:spPr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834372" y="1359453"/>
            <a:ext cx="5079492" cy="445617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0478" y="6592148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819650" y="7049142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198" y="759802"/>
            <a:ext cx="9212005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511" y="1630035"/>
            <a:ext cx="7978967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549B-0BB6-47A6-A416-7D3F7DB3827A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</p:spPr>
        <p:txBody>
          <a:bodyPr lIns="0" tIns="0" rIns="0" bIns="0"/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990-9289-4CDF-BBFC-89B3D39612AC}" type="datetime4">
              <a:rPr lang="fr-FR" smtClean="0"/>
              <a:t>6 mars 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92340" y="1036326"/>
            <a:ext cx="2263140" cy="590666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1036326"/>
            <a:ext cx="6621780" cy="590666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331-CA4C-4D07-8B81-A7A78BC93064}" type="datetime4">
              <a:rPr lang="fr-FR" smtClean="0"/>
              <a:t>6 mars 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86742" y="1554480"/>
            <a:ext cx="8636813" cy="20726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86740" y="3659007"/>
            <a:ext cx="8640166" cy="19862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AA8-628C-441E-A6FF-B34A109D4769}" type="datetime4">
              <a:rPr lang="fr-FR" smtClean="0"/>
              <a:t>6 mars 2022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0727-23AA-4756-96C2-C85A27D78DFC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387" y="1492303"/>
            <a:ext cx="8549640" cy="154411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3387" y="3065287"/>
            <a:ext cx="8549640" cy="1711007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6012-9034-4E8E-B2C3-F74EF6E462AF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BC6C-5C5C-4594-9453-6162F819E766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09529" y="2107731"/>
            <a:ext cx="4445952" cy="74215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2920" y="2849881"/>
            <a:ext cx="4444207" cy="435848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9529" y="2849881"/>
            <a:ext cx="4445952" cy="4358483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3D5-E107-41DC-AD91-997FB6E4274A}" type="datetime4">
              <a:rPr lang="fr-FR" smtClean="0"/>
              <a:t>6 mars 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136380" cy="1295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83A-3A13-45BA-80F1-EADC2CFE7EBE}" type="datetime4">
              <a:rPr lang="fr-FR" smtClean="0"/>
              <a:t>6 mars 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8DE-DC9B-4E92-845F-89F920E218E0}" type="datetime4">
              <a:rPr lang="fr-FR" smtClean="0"/>
              <a:t>6 mars 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932559" y="1899920"/>
            <a:ext cx="5622925" cy="5181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1FA9-10B0-4BF1-994C-4665A04EA99E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198" y="759802"/>
            <a:ext cx="9212005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F4B6-2DE0-42E3-AD50-A9DBC1DD01BD}" type="datetime4">
              <a:rPr lang="fr-FR" smtClean="0"/>
              <a:t>6 mars 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</p:spPr>
        <p:txBody>
          <a:bodyPr lIns="0" tIns="0" rIns="0" bIns="0"/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482328" y="1255821"/>
            <a:ext cx="5783580" cy="46634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804548" y="6074405"/>
            <a:ext cx="170993" cy="17617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562" y="1333935"/>
            <a:ext cx="2434133" cy="179363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560" y="3205956"/>
            <a:ext cx="2430780" cy="246989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78DF-8BBC-4F26-BBAF-8FC594AB622F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884920" y="7203865"/>
            <a:ext cx="670560" cy="413808"/>
          </a:xfrm>
        </p:spPr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834372" y="1359453"/>
            <a:ext cx="5079492" cy="445617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0478" y="6592148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819650" y="7049141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37F-C098-4E64-99B0-422D5205040F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92340" y="1036327"/>
            <a:ext cx="2263140" cy="590666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1036327"/>
            <a:ext cx="6621780" cy="590666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2ED5-7D54-4322-8D7E-B4DD6AD74137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385743"/>
            <a:ext cx="10058400" cy="23946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716078" y="0"/>
            <a:ext cx="3342323" cy="7772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71970" y="3782568"/>
            <a:ext cx="7128053" cy="2608072"/>
          </a:xfrm>
        </p:spPr>
        <p:txBody>
          <a:bodyPr rIns="50941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76355" y="1750787"/>
            <a:ext cx="7128053" cy="1986280"/>
          </a:xfrm>
        </p:spPr>
        <p:txBody>
          <a:bodyPr tIns="0" rIns="50941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B1E-CC14-4160-A6F8-51D793A7FDA0}" type="datetime4">
              <a:rPr lang="fr-FR" smtClean="0"/>
              <a:t>6 mars 2022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5E4-9D83-46C2-91C2-01CF35C6BBF7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385743"/>
            <a:ext cx="10058400" cy="23946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716078" y="0"/>
            <a:ext cx="3342323" cy="7772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80" y="4061683"/>
            <a:ext cx="7292340" cy="2069878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4380" y="2817240"/>
            <a:ext cx="7292340" cy="1208913"/>
          </a:xfrm>
        </p:spPr>
        <p:txBody>
          <a:bodyPr lIns="50941" tIns="0" rIns="50941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8A83-F1E2-406A-A9B9-539365B15EB4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8214360" cy="1295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023360" cy="51294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93920" y="1813560"/>
            <a:ext cx="4023360" cy="51294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5D84-C8A4-4D93-9836-5E691C9311C1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09457"/>
            <a:ext cx="9052560" cy="1295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20" y="6217920"/>
            <a:ext cx="4444207" cy="949960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09528" y="6217920"/>
            <a:ext cx="4445953" cy="949960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2920" y="1719168"/>
            <a:ext cx="4444207" cy="44673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9528" y="1719168"/>
            <a:ext cx="4445953" cy="44673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4634-5A98-4073-84E7-FDCED90CFFD0}" type="datetime4">
              <a:rPr lang="fr-FR" smtClean="0"/>
              <a:t>6 mars 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10896"/>
            <a:ext cx="8217713" cy="12954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B765-CE82-479F-AB64-0983B8D83315}" type="datetime4">
              <a:rPr lang="fr-FR" smtClean="0"/>
              <a:t>6 mars 2022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2927-8E41-4D5C-9E78-D6682D62B1EC}" type="datetime4">
              <a:rPr lang="fr-FR" smtClean="0"/>
              <a:t>6 mars 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198" y="759802"/>
            <a:ext cx="9212005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A76D-C2F7-428C-8F95-FE3547F9587A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</p:spPr>
        <p:txBody>
          <a:bodyPr lIns="0" tIns="0" rIns="0" bIns="0"/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1343598"/>
            <a:ext cx="3520440" cy="827617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2920" y="243014"/>
            <a:ext cx="3017520" cy="1036320"/>
          </a:xfrm>
        </p:spPr>
        <p:txBody>
          <a:bodyPr lIns="50941" tIns="0" rIns="50941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2920" y="2245360"/>
            <a:ext cx="7795260" cy="431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29BC-F2A5-40AC-B4BD-53C8863DE296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72093" y="7278340"/>
            <a:ext cx="838200" cy="413808"/>
          </a:xfrm>
        </p:spPr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2405" y="1933137"/>
            <a:ext cx="3359255" cy="1420982"/>
          </a:xfrm>
        </p:spPr>
        <p:txBody>
          <a:bodyPr anchor="b"/>
          <a:lstStyle>
            <a:lvl1pPr algn="l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72191" y="1155895"/>
            <a:ext cx="4526280" cy="466344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12407" y="3398600"/>
            <a:ext cx="3359253" cy="3018613"/>
          </a:xfrm>
        </p:spPr>
        <p:txBody>
          <a:bodyPr lIns="50941" rIns="50941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2920" y="7278340"/>
            <a:ext cx="2346960" cy="413808"/>
          </a:xfrm>
        </p:spPr>
        <p:txBody>
          <a:bodyPr/>
          <a:lstStyle/>
          <a:p>
            <a:fld id="{AB177A52-812F-4C6E-8CDA-6CF4CA5F68C0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B6F8-A9BE-4551-B1F8-7BE6D62C2106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96A1-FD97-45F0-958A-381C151A8E5C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0A31-8177-439B-9766-0C5B7DA91623}" type="datetime4">
              <a:rPr lang="fr-FR" smtClean="0"/>
              <a:t>6 mars 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</p:spPr>
        <p:txBody>
          <a:bodyPr lIns="0" tIns="0" rIns="0" bIns="0"/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14528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4380" y="3851656"/>
            <a:ext cx="8633460" cy="1727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7874" y="1982755"/>
            <a:ext cx="8542656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D2523B"/>
                </a:solidFill>
                <a:latin typeface="Tahoma"/>
                <a:cs typeface="Tahoma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0998" y="3908653"/>
            <a:ext cx="83764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7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7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5385-C6E0-4884-AB58-515137452C45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98786" y="7400729"/>
            <a:ext cx="362522" cy="641201"/>
          </a:xfrm>
        </p:spPr>
        <p:txBody>
          <a:bodyPr lIns="0" tIns="0" rIns="0" bIns="0"/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4930" y="3079706"/>
            <a:ext cx="5728538" cy="2659190"/>
          </a:xfrm>
        </p:spPr>
        <p:txBody>
          <a:bodyPr lIns="0" tIns="0" rIns="0" bIns="0"/>
          <a:lstStyle>
            <a:lvl1pPr>
              <a:defRPr sz="5760" b="0" i="0">
                <a:solidFill>
                  <a:srgbClr val="F3F1DC"/>
                </a:solidFill>
                <a:latin typeface="Tahoma"/>
                <a:cs typeface="Tahoma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538" y="1756843"/>
            <a:ext cx="8879331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7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7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7FD6-3BC9-4496-ADAB-82A13311931C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98786" y="7400729"/>
            <a:ext cx="362522" cy="641201"/>
          </a:xfrm>
        </p:spPr>
        <p:txBody>
          <a:bodyPr lIns="0" tIns="0" rIns="0" bIns="0"/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4930" y="3079706"/>
            <a:ext cx="5728538" cy="2659190"/>
          </a:xfrm>
        </p:spPr>
        <p:txBody>
          <a:bodyPr lIns="0" tIns="0" rIns="0" bIns="0"/>
          <a:lstStyle>
            <a:lvl1pPr>
              <a:defRPr sz="5760" b="0" i="0">
                <a:solidFill>
                  <a:srgbClr val="F3F1DC"/>
                </a:solidFill>
                <a:latin typeface="Tahoma"/>
                <a:cs typeface="Tahoma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5"/>
            <a:ext cx="43754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5"/>
            <a:ext cx="43754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7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7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96A0-010B-4582-AF59-81E476D85E74}" type="datetime4">
              <a:rPr lang="fr-FR" smtClean="0"/>
              <a:t>6 mars 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598786" y="7400729"/>
            <a:ext cx="362522" cy="641201"/>
          </a:xfrm>
        </p:spPr>
        <p:txBody>
          <a:bodyPr lIns="0" tIns="0" rIns="0" bIns="0"/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9349"/>
            <a:ext cx="10058400" cy="7263740"/>
          </a:xfrm>
          <a:custGeom>
            <a:avLst/>
            <a:gdLst/>
            <a:ahLst/>
            <a:cxnLst/>
            <a:rect l="l" t="t" r="r" b="b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14528"/>
            <a:ext cx="10058400" cy="94996"/>
          </a:xfrm>
          <a:custGeom>
            <a:avLst/>
            <a:gdLst/>
            <a:ahLst/>
            <a:cxnLst/>
            <a:rect l="l" t="t" r="r" b="b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0058400" cy="414528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4671" y="5212691"/>
            <a:ext cx="8633460" cy="1727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F3F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4930" y="3079706"/>
            <a:ext cx="5728538" cy="2659190"/>
          </a:xfrm>
        </p:spPr>
        <p:txBody>
          <a:bodyPr lIns="0" tIns="0" rIns="0" bIns="0"/>
          <a:lstStyle>
            <a:lvl1pPr>
              <a:defRPr sz="5760" b="0" i="0">
                <a:solidFill>
                  <a:srgbClr val="F3F1DC"/>
                </a:solidFill>
                <a:latin typeface="Tahoma"/>
                <a:cs typeface="Tahoma"/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7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7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AE59-575C-4CF3-BD91-D16A1921FEC6}" type="datetime4">
              <a:rPr lang="fr-FR" smtClean="0"/>
              <a:t>6 mars 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598786" y="7400729"/>
            <a:ext cx="362522" cy="641201"/>
          </a:xfrm>
        </p:spPr>
        <p:txBody>
          <a:bodyPr lIns="0" tIns="0" rIns="0" bIns="0"/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198" y="759802"/>
            <a:ext cx="921200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511" y="1630037"/>
            <a:ext cx="79789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4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B0A9-4A34-4B18-BB2D-C9C701D0A121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34442" y="7237919"/>
            <a:ext cx="170434" cy="615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3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ransition/>
  <p:hf hd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600" eaLnBrk="1" hangingPunct="1">
        <a:defRPr>
          <a:latin typeface="+mn-lt"/>
          <a:ea typeface="+mn-ea"/>
          <a:cs typeface="+mn-cs"/>
        </a:defRPr>
      </a:lvl2pPr>
      <a:lvl3pPr marL="1219200" eaLnBrk="1" hangingPunct="1">
        <a:defRPr>
          <a:latin typeface="+mn-lt"/>
          <a:ea typeface="+mn-ea"/>
          <a:cs typeface="+mn-cs"/>
        </a:defRPr>
      </a:lvl3pPr>
      <a:lvl4pPr marL="1828800" eaLnBrk="1" hangingPunct="1">
        <a:defRPr>
          <a:latin typeface="+mn-lt"/>
          <a:ea typeface="+mn-ea"/>
          <a:cs typeface="+mn-cs"/>
        </a:defRPr>
      </a:lvl4pPr>
      <a:lvl5pPr marL="2438400" eaLnBrk="1" hangingPunct="1">
        <a:defRPr>
          <a:latin typeface="+mn-lt"/>
          <a:ea typeface="+mn-ea"/>
          <a:cs typeface="+mn-cs"/>
        </a:defRPr>
      </a:lvl5pPr>
      <a:lvl6pPr marL="3048000" eaLnBrk="1" hangingPunct="1">
        <a:defRPr>
          <a:latin typeface="+mn-lt"/>
          <a:ea typeface="+mn-ea"/>
          <a:cs typeface="+mn-cs"/>
        </a:defRPr>
      </a:lvl6pPr>
      <a:lvl7pPr marL="3657600" eaLnBrk="1" hangingPunct="1">
        <a:defRPr>
          <a:latin typeface="+mn-lt"/>
          <a:ea typeface="+mn-ea"/>
          <a:cs typeface="+mn-cs"/>
        </a:defRPr>
      </a:lvl7pPr>
      <a:lvl8pPr marL="4267200" eaLnBrk="1" hangingPunct="1">
        <a:defRPr>
          <a:latin typeface="+mn-lt"/>
          <a:ea typeface="+mn-ea"/>
          <a:cs typeface="+mn-cs"/>
        </a:defRPr>
      </a:lvl8pPr>
      <a:lvl9pPr marL="4876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600" eaLnBrk="1" hangingPunct="1">
        <a:defRPr>
          <a:latin typeface="+mn-lt"/>
          <a:ea typeface="+mn-ea"/>
          <a:cs typeface="+mn-cs"/>
        </a:defRPr>
      </a:lvl2pPr>
      <a:lvl3pPr marL="1219200" eaLnBrk="1" hangingPunct="1">
        <a:defRPr>
          <a:latin typeface="+mn-lt"/>
          <a:ea typeface="+mn-ea"/>
          <a:cs typeface="+mn-cs"/>
        </a:defRPr>
      </a:lvl3pPr>
      <a:lvl4pPr marL="1828800" eaLnBrk="1" hangingPunct="1">
        <a:defRPr>
          <a:latin typeface="+mn-lt"/>
          <a:ea typeface="+mn-ea"/>
          <a:cs typeface="+mn-cs"/>
        </a:defRPr>
      </a:lvl4pPr>
      <a:lvl5pPr marL="2438400" eaLnBrk="1" hangingPunct="1">
        <a:defRPr>
          <a:latin typeface="+mn-lt"/>
          <a:ea typeface="+mn-ea"/>
          <a:cs typeface="+mn-cs"/>
        </a:defRPr>
      </a:lvl5pPr>
      <a:lvl6pPr marL="3048000" eaLnBrk="1" hangingPunct="1">
        <a:defRPr>
          <a:latin typeface="+mn-lt"/>
          <a:ea typeface="+mn-ea"/>
          <a:cs typeface="+mn-cs"/>
        </a:defRPr>
      </a:lvl6pPr>
      <a:lvl7pPr marL="3657600" eaLnBrk="1" hangingPunct="1">
        <a:defRPr>
          <a:latin typeface="+mn-lt"/>
          <a:ea typeface="+mn-ea"/>
          <a:cs typeface="+mn-cs"/>
        </a:defRPr>
      </a:lvl7pPr>
      <a:lvl8pPr marL="4267200" eaLnBrk="1" hangingPunct="1">
        <a:defRPr>
          <a:latin typeface="+mn-lt"/>
          <a:ea typeface="+mn-ea"/>
          <a:cs typeface="+mn-cs"/>
        </a:defRPr>
      </a:lvl8pPr>
      <a:lvl9pPr marL="48768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14528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4930" y="3079704"/>
            <a:ext cx="5728538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60" b="0" i="0">
                <a:solidFill>
                  <a:srgbClr val="F3F1D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537" y="1756842"/>
            <a:ext cx="88793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B7D8-E456-4AB1-89E9-DF79E330E4C2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98786" y="7400728"/>
            <a:ext cx="362522" cy="641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60" b="0" i="0">
                <a:solidFill>
                  <a:srgbClr val="292934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2508"/>
              </a:lnSpc>
            </a:pPr>
            <a:fld id="{81D60167-4931-47E6-BA6A-407CBD079E47}" type="slidenum">
              <a:rPr spc="18"/>
              <a:pPr marL="45720">
                <a:lnSpc>
                  <a:spcPts val="2508"/>
                </a:lnSpc>
              </a:pPr>
              <a:t>‹N°›</a:t>
            </a:fld>
            <a:endParaRPr spc="18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ransition/>
  <p:hf hd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548640" eaLnBrk="1" hangingPunct="1">
        <a:defRPr>
          <a:latin typeface="+mn-lt"/>
          <a:ea typeface="+mn-ea"/>
          <a:cs typeface="+mn-cs"/>
        </a:defRPr>
      </a:lvl2pPr>
      <a:lvl3pPr marL="1097280" eaLnBrk="1" hangingPunct="1">
        <a:defRPr>
          <a:latin typeface="+mn-lt"/>
          <a:ea typeface="+mn-ea"/>
          <a:cs typeface="+mn-cs"/>
        </a:defRPr>
      </a:lvl3pPr>
      <a:lvl4pPr marL="1645920" eaLnBrk="1" hangingPunct="1">
        <a:defRPr>
          <a:latin typeface="+mn-lt"/>
          <a:ea typeface="+mn-ea"/>
          <a:cs typeface="+mn-cs"/>
        </a:defRPr>
      </a:lvl4pPr>
      <a:lvl5pPr marL="2194560" eaLnBrk="1" hangingPunct="1">
        <a:defRPr>
          <a:latin typeface="+mn-lt"/>
          <a:ea typeface="+mn-ea"/>
          <a:cs typeface="+mn-cs"/>
        </a:defRPr>
      </a:lvl5pPr>
      <a:lvl6pPr marL="2743200" eaLnBrk="1" hangingPunct="1">
        <a:defRPr>
          <a:latin typeface="+mn-lt"/>
          <a:ea typeface="+mn-ea"/>
          <a:cs typeface="+mn-cs"/>
        </a:defRPr>
      </a:lvl6pPr>
      <a:lvl7pPr marL="3291840" eaLnBrk="1" hangingPunct="1">
        <a:defRPr>
          <a:latin typeface="+mn-lt"/>
          <a:ea typeface="+mn-ea"/>
          <a:cs typeface="+mn-cs"/>
        </a:defRPr>
      </a:lvl7pPr>
      <a:lvl8pPr marL="3840480" eaLnBrk="1" hangingPunct="1">
        <a:defRPr>
          <a:latin typeface="+mn-lt"/>
          <a:ea typeface="+mn-ea"/>
          <a:cs typeface="+mn-cs"/>
        </a:defRPr>
      </a:lvl8pPr>
      <a:lvl9pPr marL="438912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548640" eaLnBrk="1" hangingPunct="1">
        <a:defRPr>
          <a:latin typeface="+mn-lt"/>
          <a:ea typeface="+mn-ea"/>
          <a:cs typeface="+mn-cs"/>
        </a:defRPr>
      </a:lvl2pPr>
      <a:lvl3pPr marL="1097280" eaLnBrk="1" hangingPunct="1">
        <a:defRPr>
          <a:latin typeface="+mn-lt"/>
          <a:ea typeface="+mn-ea"/>
          <a:cs typeface="+mn-cs"/>
        </a:defRPr>
      </a:lvl3pPr>
      <a:lvl4pPr marL="1645920" eaLnBrk="1" hangingPunct="1">
        <a:defRPr>
          <a:latin typeface="+mn-lt"/>
          <a:ea typeface="+mn-ea"/>
          <a:cs typeface="+mn-cs"/>
        </a:defRPr>
      </a:lvl4pPr>
      <a:lvl5pPr marL="2194560" eaLnBrk="1" hangingPunct="1">
        <a:defRPr>
          <a:latin typeface="+mn-lt"/>
          <a:ea typeface="+mn-ea"/>
          <a:cs typeface="+mn-cs"/>
        </a:defRPr>
      </a:lvl5pPr>
      <a:lvl6pPr marL="2743200" eaLnBrk="1" hangingPunct="1">
        <a:defRPr>
          <a:latin typeface="+mn-lt"/>
          <a:ea typeface="+mn-ea"/>
          <a:cs typeface="+mn-cs"/>
        </a:defRPr>
      </a:lvl6pPr>
      <a:lvl7pPr marL="3291840" eaLnBrk="1" hangingPunct="1">
        <a:defRPr>
          <a:latin typeface="+mn-lt"/>
          <a:ea typeface="+mn-ea"/>
          <a:cs typeface="+mn-cs"/>
        </a:defRPr>
      </a:lvl7pPr>
      <a:lvl8pPr marL="3840480" eaLnBrk="1" hangingPunct="1">
        <a:defRPr>
          <a:latin typeface="+mn-lt"/>
          <a:ea typeface="+mn-ea"/>
          <a:cs typeface="+mn-cs"/>
        </a:defRPr>
      </a:lvl8pPr>
      <a:lvl9pPr marL="438912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0478" y="-8094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819650" y="-8094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2920" y="2193544"/>
            <a:ext cx="9052560" cy="4974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2920" y="7203867"/>
            <a:ext cx="234696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CE191C-364A-472A-A294-15A7001180AA}" type="datetime4">
              <a:rPr lang="fr-FR" smtClean="0"/>
              <a:t>6 mars 2022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933700" y="7203867"/>
            <a:ext cx="368808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717280" y="7203867"/>
            <a:ext cx="83820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20916" y="229397"/>
            <a:ext cx="10098603" cy="735787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0478" y="-8093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819650" y="-8093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2920" y="2193544"/>
            <a:ext cx="9052560" cy="4974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693C1-4A7D-4C32-99DE-EA4B591534EE}" type="datetime4">
              <a:rPr lang="fr-FR" smtClean="0"/>
              <a:t>6 mars 2022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933700" y="7203865"/>
            <a:ext cx="368808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Parcours Openclassrooms Data-Sciences</a:t>
            </a: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717280" y="7203865"/>
            <a:ext cx="83820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20915" y="229397"/>
            <a:ext cx="10098603" cy="735787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5385743"/>
            <a:ext cx="10058400" cy="23946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8046720" y="0"/>
            <a:ext cx="2011680" cy="7772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882" tIns="50941" rIns="101882" bIns="50941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2920" y="311256"/>
            <a:ext cx="8214360" cy="1295400"/>
          </a:xfrm>
          <a:prstGeom prst="rect">
            <a:avLst/>
          </a:prstGeom>
        </p:spPr>
        <p:txBody>
          <a:bodyPr vert="horz" lIns="50941" tIns="50941" rIns="50941" bIns="50941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8214360" cy="5129425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2920" y="7278340"/>
            <a:ext cx="2346960" cy="413808"/>
          </a:xfrm>
          <a:prstGeom prst="rect">
            <a:avLst/>
          </a:prstGeom>
        </p:spPr>
        <p:txBody>
          <a:bodyPr vert="horz" lIns="101882" tIns="50941" rIns="101882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6993D3-0B0A-4B20-8CC0-78FDABE60B6B}" type="datetime4">
              <a:rPr lang="fr-FR" smtClean="0"/>
              <a:t>6 mars 2022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436620" y="7278340"/>
            <a:ext cx="3185160" cy="413808"/>
          </a:xfrm>
          <a:prstGeom prst="rect">
            <a:avLst/>
          </a:prstGeom>
        </p:spPr>
        <p:txBody>
          <a:bodyPr vert="horz" lIns="0" tIns="50941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Parcours Openclassrooms Data-Sciences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968740" y="7278340"/>
            <a:ext cx="83820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659" indent="-42790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71" indent="-30564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707" indent="-285271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54" indent="-26489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684" indent="-203765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5014" indent="-203765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84049" indent="-203765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8002" indent="-203765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905000" y="6096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048000" y="5486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Par Hamadi Zarrouk</a:t>
            </a:r>
            <a:endParaRPr lang="fr-FR" sz="3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826D-C27D-48A7-8562-81EA812DD560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fr-FR" smtClean="0"/>
              <a:pPr marL="38100">
                <a:lnSpc>
                  <a:spcPts val="1315"/>
                </a:lnSpc>
              </a:pPr>
              <a:t>1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1048"/>
            <a:ext cx="42432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err="1" smtClean="0">
                <a:latin typeface="Arial"/>
                <a:cs typeface="Arial"/>
              </a:rPr>
              <a:t>OpenClassrooms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Projet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1232647" y="566738"/>
            <a:ext cx="7593106" cy="7360"/>
          </a:xfrm>
          <a:custGeom>
            <a:avLst/>
            <a:gdLst/>
            <a:ahLst/>
            <a:cxnLst/>
            <a:rect l="l" t="t" r="r" b="b"/>
            <a:pathLst>
              <a:path w="5867400" h="9525">
                <a:moveTo>
                  <a:pt x="5867400" y="9525"/>
                </a:moveTo>
                <a:lnTo>
                  <a:pt x="0" y="9525"/>
                </a:lnTo>
                <a:lnTo>
                  <a:pt x="0" y="0"/>
                </a:lnTo>
                <a:lnTo>
                  <a:pt x="5867400" y="0"/>
                </a:lnTo>
                <a:lnTo>
                  <a:pt x="5867400" y="9525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906" y="907785"/>
            <a:ext cx="7721301" cy="170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Problématique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Objectifs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  <a:spcBef>
                <a:spcPts val="725"/>
              </a:spcBef>
            </a:pPr>
            <a:r>
              <a:rPr sz="1100" spc="-5" dirty="0">
                <a:latin typeface="Arial"/>
                <a:cs typeface="Arial"/>
              </a:rPr>
              <a:t>En tant que Data Scientist pour l’entreprise “Prêt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Dépenser”, une entreprise qui propose des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crédits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personnes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ayant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peu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du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tout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d'historique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prêt,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 est demandé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développer un modèle de scoring de la probabilité de défaut de paiement d’un client pour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aider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 la décision d’accorder ou non un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prêt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-5" dirty="0">
                <a:latin typeface="Arial"/>
                <a:cs typeface="Arial"/>
              </a:rPr>
              <a:t> un client potentiel.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Un des points importants de la mission est d’assurer une certaine transparence quant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décision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afin de permettre au responsable client de mieux comprendre pourquoi la demande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d’un de ses clients est acceptée ou refusée. Ce modèle doit être accessible via un dashboard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interactif.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714815" y="7267454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pPr marL="38100">
                <a:lnSpc>
                  <a:spcPts val="1315"/>
                </a:lnSpc>
              </a:pPr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66907" y="2828805"/>
            <a:ext cx="7720479" cy="4397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Méthodologie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d'entraînement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modèle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Problème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et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Données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  <a:spcBef>
                <a:spcPts val="465"/>
              </a:spcBef>
            </a:pPr>
            <a:r>
              <a:rPr sz="1100" spc="-5" dirty="0">
                <a:latin typeface="Arial"/>
                <a:cs typeface="Arial"/>
              </a:rPr>
              <a:t>Le problème auquel nous sommes confrontés ici est un problème de classification binaire. Nous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devons pouvoir prédire si un client appartient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la catégorie </a:t>
            </a:r>
            <a:r>
              <a:rPr sz="110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(paiement sans défaut) ou 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 </a:t>
            </a:r>
            <a:r>
              <a:rPr sz="110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(défaut sur le paiement). Afin de parvenir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faire cette prédiction, nous avons un jeu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données de 307,511 clients ainsi que des informations sur 121 features différentes. Chacune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observations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contient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colonne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cible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indiquant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appartient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 </a:t>
            </a:r>
            <a:r>
              <a:rPr sz="1100" dirty="0">
                <a:latin typeface="Arial"/>
                <a:cs typeface="Arial"/>
              </a:rPr>
              <a:t>0 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Exploration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des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Données</a:t>
            </a:r>
            <a:endParaRPr sz="1400">
              <a:latin typeface="Arial"/>
              <a:cs typeface="Arial"/>
            </a:endParaRPr>
          </a:p>
          <a:p>
            <a:pPr marL="12700" marR="6985" algn="just">
              <a:lnSpc>
                <a:spcPct val="113599"/>
              </a:lnSpc>
              <a:spcBef>
                <a:spcPts val="465"/>
              </a:spcBef>
            </a:pPr>
            <a:r>
              <a:rPr sz="1100" spc="-5" dirty="0">
                <a:latin typeface="Arial"/>
                <a:cs typeface="Arial"/>
              </a:rPr>
              <a:t>Une première exploration des données révèle un problème important auquel il faudra remédier.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 voyons en effet que la distribution de la feature cible est très inégale avec </a:t>
            </a:r>
            <a:r>
              <a:rPr sz="1100" b="1" spc="-5" dirty="0">
                <a:latin typeface="Arial"/>
                <a:cs typeface="Arial"/>
              </a:rPr>
              <a:t>92% </a:t>
            </a:r>
            <a:r>
              <a:rPr sz="1100" spc="-5" dirty="0">
                <a:latin typeface="Arial"/>
                <a:cs typeface="Arial"/>
              </a:rPr>
              <a:t>des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observations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 situant dans la catégorie 0.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Afin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résoudre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problème,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SMOTE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(Synthetic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Minority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Oversampling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Technique)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employée.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SMOTE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d’augmentation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données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(over-sampling) qui permet de synthétiser des nouvelles données dans la classe minoritaire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d’observations existantes.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6985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Une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méthode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alternative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over-sampling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under-sampling</a:t>
            </a:r>
            <a:r>
              <a:rPr sz="1100" spc="-5" dirty="0">
                <a:latin typeface="Arial"/>
                <a:cs typeface="Arial"/>
              </a:rPr>
              <a:t>, qui consiste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réduire 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taille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majoritaire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arriver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un ratio plus égal. Dans notre contexte, pour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arriver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un ratio de 1:2 uniquement en utilisant le under-sampling, il aurait fallu réduire 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 </a:t>
            </a:r>
            <a:r>
              <a:rPr sz="1100" dirty="0">
                <a:latin typeface="Arial"/>
                <a:cs typeface="Arial"/>
              </a:rPr>
              <a:t>0 à </a:t>
            </a:r>
            <a:r>
              <a:rPr sz="1100" spc="-5" dirty="0">
                <a:latin typeface="Arial"/>
                <a:cs typeface="Arial"/>
              </a:rPr>
              <a:t>+- 50,000 observations ce qui voudrait dire éliminer plus de 80% des données.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Pour éviter une telle perte d’information tout en ne synthétisant pas trop de nouvelles données,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avons décidé de combiner le over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 under-sampling.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B5E-B741-48DE-BB3B-0D451FE868EA}" type="datetime4">
              <a:rPr lang="fr-FR" smtClean="0"/>
              <a:t>6 mars 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1048"/>
            <a:ext cx="7718836" cy="1292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 err="1" smtClean="0">
                <a:latin typeface="Arial"/>
                <a:cs typeface="Arial"/>
              </a:rPr>
              <a:t>OpenClassrooms</a:t>
            </a:r>
            <a:r>
              <a:rPr sz="1000" spc="-10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7</a:t>
            </a: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Pour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faire,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l’apprentissage de nos modèles nous avons augmenté la part de 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 minoritaire pour qu’elle atteigne 35% des données et nous avons ensuite réduit la part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la catégorie majoritaire pour atteindre un ratio de 1:2. Cela nous permet d’atteindre un ratio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satisfaisant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tout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limitant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d’information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limitant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nombre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d’observations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synthétiques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créées.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128" y="1702539"/>
            <a:ext cx="4353585" cy="1655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6906" y="3503835"/>
            <a:ext cx="7721301" cy="409278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Entraînement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des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algorithmes</a:t>
            </a:r>
            <a:endParaRPr sz="1400">
              <a:latin typeface="Arial"/>
              <a:cs typeface="Arial"/>
            </a:endParaRPr>
          </a:p>
          <a:p>
            <a:pPr marL="12700" marR="10795" algn="just">
              <a:lnSpc>
                <a:spcPct val="113599"/>
              </a:lnSpc>
              <a:spcBef>
                <a:spcPts val="465"/>
              </a:spcBef>
            </a:pPr>
            <a:r>
              <a:rPr sz="1100" spc="-5" dirty="0">
                <a:latin typeface="Arial"/>
                <a:cs typeface="Arial"/>
              </a:rPr>
              <a:t>Avec ce jeu de données plus adapté, nous avons séparé les données en un jeu d'entraînement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avec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70% des données et un jeu de validation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30% des données.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avons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testé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4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algorithmes: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Régression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Logistique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Random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Forest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Classifier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Light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Gradient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Boosting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XG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Boost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715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Pour chacun de ces algorithmes, nous avons effectué un Grid Search sur le jeu de données test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avec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cross-validation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4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folds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afin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d’optimiser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certains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hyper-paramètres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clé. La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fonction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scoring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utilisée pour optimiser les paramètres est le </a:t>
            </a:r>
            <a:r>
              <a:rPr sz="1100" b="1" spc="-5" dirty="0">
                <a:latin typeface="Arial"/>
                <a:cs typeface="Arial"/>
              </a:rPr>
              <a:t>F-Beta </a:t>
            </a:r>
            <a:r>
              <a:rPr sz="1100" spc="-5" dirty="0">
                <a:latin typeface="Arial"/>
                <a:cs typeface="Arial"/>
              </a:rPr>
              <a:t>score expliqué plus en détail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 la section “métrique d’évaluation”. Pour chacun des algorithmes, nous avons évalué le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F-Beta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score sur le jeu de validation mais aussi sur le training set pour éviter d’utiliser un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algorithme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 sur-apprentissage.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Basé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cette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évaluation,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modèle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régression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logistique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clairement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meilleures performances sur le jeu de validation. On notera aussi la nette amélioration des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performances une fois qu’on commence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utiliser SMOTE. En effet, la première ligne est une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baseline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régression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logistique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sans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l'utilisation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SMOTE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celle-ci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performances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bien moins bonnes que tous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 autres modèles.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714815" y="7267454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pPr marL="38100">
                <a:lnSpc>
                  <a:spcPts val="1315"/>
                </a:lnSpc>
              </a:pPr>
              <a:t>3</a:t>
            </a:fld>
            <a:endParaRPr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BFB-3541-4D97-B438-04C68380222B}" type="datetime4">
              <a:rPr lang="fr-FR" smtClean="0"/>
              <a:t>6 mars 2022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1048"/>
            <a:ext cx="321967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 err="1" smtClean="0">
                <a:latin typeface="Arial"/>
                <a:cs typeface="Arial"/>
              </a:rPr>
              <a:t>OpenClassrooms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1232647" y="566738"/>
            <a:ext cx="7593106" cy="7360"/>
          </a:xfrm>
          <a:custGeom>
            <a:avLst/>
            <a:gdLst/>
            <a:ahLst/>
            <a:cxnLst/>
            <a:rect l="l" t="t" r="r" b="b"/>
            <a:pathLst>
              <a:path w="5867400" h="9525">
                <a:moveTo>
                  <a:pt x="5867400" y="9525"/>
                </a:moveTo>
                <a:lnTo>
                  <a:pt x="0" y="9525"/>
                </a:lnTo>
                <a:lnTo>
                  <a:pt x="0" y="0"/>
                </a:lnTo>
                <a:lnTo>
                  <a:pt x="5867400" y="0"/>
                </a:lnTo>
                <a:lnTo>
                  <a:pt x="5867400" y="9525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865" y="818316"/>
            <a:ext cx="4692867" cy="977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3000" y="1905000"/>
            <a:ext cx="6982535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Métrique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d’évaluation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Fonction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Coût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fonctions coût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 l’on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tente de minimiser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avec ces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algorithmes sont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 suivantes: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14815" y="7267454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pPr marL="38100">
                <a:lnSpc>
                  <a:spcPts val="1315"/>
                </a:lnSpc>
              </a:pPr>
              <a:t>4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9200" y="3200400"/>
          <a:ext cx="7691717" cy="121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6682"/>
                <a:gridCol w="5325035"/>
              </a:tblGrid>
              <a:tr h="242888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Modèle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Fonction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Coût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Régression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Logistique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Sigmoid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Function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XG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Boost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Régression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logistique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pour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classification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binaire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Forest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Classifier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Minimisation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impurity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pour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chaque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noeud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Light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Gradient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Boosting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Régression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logistique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pour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classification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binaire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66906" y="4379702"/>
            <a:ext cx="7685144" cy="13696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Métrique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465"/>
              </a:spcBef>
            </a:pPr>
            <a:r>
              <a:rPr sz="1100" spc="-5" dirty="0">
                <a:latin typeface="Arial"/>
                <a:cs typeface="Arial"/>
              </a:rPr>
              <a:t>Comme expliqué plus tôt, nous avons utilisé le F-Beta score comme métrique pour ce problème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spécifique.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Voyons pourquoi cette métrique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 appropriée pour 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problème: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143510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Nous avons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faire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un problème de classification binaire et nos prédictions peuvent donc se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situer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 l’une des </a:t>
            </a:r>
            <a:r>
              <a:rPr sz="1100" dirty="0">
                <a:latin typeface="Arial"/>
                <a:cs typeface="Arial"/>
              </a:rPr>
              <a:t>4</a:t>
            </a:r>
            <a:r>
              <a:rPr sz="1100" spc="-5" dirty="0">
                <a:latin typeface="Arial"/>
                <a:cs typeface="Arial"/>
              </a:rPr>
              <a:t> catégories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la matrice de confusion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ci-dessous: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50192" y="5586413"/>
          <a:ext cx="4745692" cy="97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195668"/>
                <a:gridCol w="1355912"/>
                <a:gridCol w="1355912"/>
              </a:tblGrid>
              <a:tr h="24288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547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Classe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Réelle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288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Non-Défaut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C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Défaut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C"/>
                    </a:solidFill>
                  </a:tcPr>
                </a:tc>
              </a:tr>
              <a:tr h="242888">
                <a:tc rowSpan="2">
                  <a:txBody>
                    <a:bodyPr/>
                    <a:lstStyle/>
                    <a:p>
                      <a:pPr marL="61594" marR="104775">
                        <a:lnSpc>
                          <a:spcPct val="102299"/>
                        </a:lnSpc>
                        <a:spcBef>
                          <a:spcPts val="100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Classe </a:t>
                      </a:r>
                      <a:r>
                        <a:rPr sz="900" b="1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Prédit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86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Non-Défaut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C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Vrai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Négatif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9D3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Faux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Négatif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</a:tr>
              <a:tr h="2428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Défaut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C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Faux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Positif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Vrai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Positif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0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9D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66906" y="6680132"/>
            <a:ext cx="7718014" cy="398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Selon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cette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matrice de confusion, la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 est de déterminer ce qui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 le plus important pour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l’entreprise.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Est-il plus coûteux de: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A3F-7142-4EF6-9D27-31632F53FD0C}" type="datetime4">
              <a:rPr lang="fr-FR" smtClean="0"/>
              <a:t>6 mars 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1048"/>
            <a:ext cx="7721301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 err="1" smtClean="0">
                <a:latin typeface="Arial"/>
                <a:cs typeface="Arial"/>
              </a:rPr>
              <a:t>OpenClassrooms</a:t>
            </a:r>
            <a:r>
              <a:rPr sz="1000" spc="-10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7</a:t>
            </a: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469900" marR="6350" indent="-228600">
              <a:lnSpc>
                <a:spcPct val="113599"/>
              </a:lnSpc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Ne</a:t>
            </a:r>
            <a:r>
              <a:rPr sz="1100" spc="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pas  </a:t>
            </a:r>
            <a:r>
              <a:rPr sz="1100" spc="-5" dirty="0">
                <a:latin typeface="Arial"/>
                <a:cs typeface="Arial"/>
              </a:rPr>
              <a:t>octroyer  de</a:t>
            </a:r>
            <a:r>
              <a:rPr sz="1100" spc="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crédit 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n’aurait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pas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été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défaut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(perte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revenus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potentiels)?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Faux Positif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Octroyer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crédit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qui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finira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 défaut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sur son paiement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(coûts additionnels)?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100" b="1" spc="-5" dirty="0">
                <a:latin typeface="Arial"/>
                <a:cs typeface="Arial"/>
              </a:rPr>
              <a:t>Fau</a:t>
            </a:r>
            <a:r>
              <a:rPr sz="1100" b="1" dirty="0">
                <a:latin typeface="Arial"/>
                <a:cs typeface="Arial"/>
              </a:rPr>
              <a:t>x</a:t>
            </a:r>
            <a:r>
              <a:rPr sz="1100" b="1" spc="-5" dirty="0">
                <a:latin typeface="Arial"/>
                <a:cs typeface="Arial"/>
              </a:rPr>
              <a:t> Négati</a:t>
            </a:r>
            <a:r>
              <a:rPr sz="1100" b="1" dirty="0">
                <a:latin typeface="Arial"/>
                <a:cs typeface="Arial"/>
              </a:rPr>
              <a:t>f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2700" marR="635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Idéalement, cette question devrait être l’objet d’une analyse poussée non disponible dans le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cadre de cet exercice. Cela dit, nous pouvons émettre l’hypothèse qu’il est important de prendre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 deux métriques en compte mais qu’il est plus coûteux d’octroyer un crédit qui ne sera pas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repayé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(faux négatif).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763" y="2370042"/>
            <a:ext cx="8349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" dirty="0">
                <a:latin typeface="Times New Roman"/>
                <a:cs typeface="Times New Roman"/>
              </a:rPr>
              <a:t>recall</a:t>
            </a:r>
            <a:r>
              <a:rPr sz="1400" i="1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907" y="2208117"/>
            <a:ext cx="5345579" cy="32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voulons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maximiser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vrais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positifs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(recall):</a:t>
            </a:r>
            <a:endParaRPr sz="1100">
              <a:latin typeface="Arial"/>
              <a:cs typeface="Arial"/>
            </a:endParaRPr>
          </a:p>
          <a:p>
            <a:pPr marL="2546350">
              <a:lnSpc>
                <a:spcPct val="100000"/>
              </a:lnSpc>
              <a:spcBef>
                <a:spcPts val="30"/>
              </a:spcBef>
              <a:tabLst>
                <a:tab pos="2985770" algn="l"/>
                <a:tab pos="4117340" algn="l"/>
              </a:tabLst>
            </a:pPr>
            <a:r>
              <a:rPr sz="9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950" i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rais</a:t>
            </a:r>
            <a:r>
              <a:rPr sz="9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positifs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411" y="2455421"/>
            <a:ext cx="208399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5" dirty="0">
                <a:latin typeface="Times New Roman"/>
                <a:cs typeface="Times New Roman"/>
              </a:rPr>
              <a:t>V</a:t>
            </a:r>
            <a:r>
              <a:rPr sz="950" i="1" spc="-25" dirty="0">
                <a:latin typeface="Times New Roman"/>
                <a:cs typeface="Times New Roman"/>
              </a:rPr>
              <a:t> </a:t>
            </a:r>
            <a:r>
              <a:rPr sz="950" i="1" spc="35" dirty="0">
                <a:latin typeface="Times New Roman"/>
                <a:cs typeface="Times New Roman"/>
              </a:rPr>
              <a:t>r</a:t>
            </a:r>
            <a:r>
              <a:rPr sz="950" i="1" spc="5" dirty="0">
                <a:latin typeface="Times New Roman"/>
                <a:cs typeface="Times New Roman"/>
              </a:rPr>
              <a:t>ai</a:t>
            </a:r>
            <a:r>
              <a:rPr sz="950" i="1" spc="10" dirty="0">
                <a:latin typeface="Times New Roman"/>
                <a:cs typeface="Times New Roman"/>
              </a:rPr>
              <a:t>s</a:t>
            </a:r>
            <a:r>
              <a:rPr sz="950" i="1" spc="5" dirty="0">
                <a:latin typeface="Times New Roman"/>
                <a:cs typeface="Times New Roman"/>
              </a:rPr>
              <a:t> positi</a:t>
            </a:r>
            <a:r>
              <a:rPr sz="950" i="1" spc="105" dirty="0">
                <a:latin typeface="Times New Roman"/>
                <a:cs typeface="Times New Roman"/>
              </a:rPr>
              <a:t>f</a:t>
            </a:r>
            <a:r>
              <a:rPr sz="950" i="1" spc="10" dirty="0">
                <a:latin typeface="Times New Roman"/>
                <a:cs typeface="Times New Roman"/>
              </a:rPr>
              <a:t>s</a:t>
            </a:r>
            <a:r>
              <a:rPr sz="950" i="1" spc="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+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i="1" spc="145" dirty="0">
                <a:latin typeface="Times New Roman"/>
                <a:cs typeface="Times New Roman"/>
              </a:rPr>
              <a:t>F</a:t>
            </a:r>
            <a:r>
              <a:rPr sz="950" i="1" spc="5" dirty="0">
                <a:latin typeface="Times New Roman"/>
                <a:cs typeface="Times New Roman"/>
              </a:rPr>
              <a:t>au</a:t>
            </a:r>
            <a:r>
              <a:rPr sz="950" i="1" spc="10" dirty="0">
                <a:latin typeface="Times New Roman"/>
                <a:cs typeface="Times New Roman"/>
              </a:rPr>
              <a:t>x</a:t>
            </a:r>
            <a:r>
              <a:rPr sz="950" i="1" spc="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N</a:t>
            </a:r>
            <a:r>
              <a:rPr sz="950" i="1" spc="-13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é</a:t>
            </a:r>
            <a:r>
              <a:rPr sz="950" i="1" spc="40" dirty="0">
                <a:latin typeface="Times New Roman"/>
                <a:cs typeface="Times New Roman"/>
              </a:rPr>
              <a:t>g</a:t>
            </a:r>
            <a:r>
              <a:rPr sz="950" i="1" spc="5" dirty="0">
                <a:latin typeface="Times New Roman"/>
                <a:cs typeface="Times New Roman"/>
              </a:rPr>
              <a:t>ati</a:t>
            </a:r>
            <a:r>
              <a:rPr sz="950" i="1" spc="105" dirty="0">
                <a:latin typeface="Times New Roman"/>
                <a:cs typeface="Times New Roman"/>
              </a:rPr>
              <a:t>f</a:t>
            </a:r>
            <a:r>
              <a:rPr sz="950" i="1" spc="10" dirty="0"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906" y="2764492"/>
            <a:ext cx="7715549" cy="398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même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temps,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voulons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refuser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prêts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chaque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client,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voulons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donc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également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maximiser la précision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4499" y="3238549"/>
            <a:ext cx="1146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precision</a:t>
            </a:r>
            <a:r>
              <a:rPr sz="1400" i="1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0644" y="3206164"/>
            <a:ext cx="2033046" cy="3159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240" marR="5080" indent="-3175">
              <a:lnSpc>
                <a:spcPct val="105300"/>
              </a:lnSpc>
              <a:spcBef>
                <a:spcPts val="70"/>
              </a:spcBef>
              <a:tabLst>
                <a:tab pos="435609" algn="l"/>
                <a:tab pos="1545590" algn="l"/>
              </a:tabLst>
            </a:pPr>
            <a:r>
              <a:rPr sz="9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950" i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rais</a:t>
            </a:r>
            <a:r>
              <a:rPr sz="95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positifs 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50" i="1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          </a:t>
            </a:r>
            <a:r>
              <a:rPr sz="950" i="1" spc="8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V</a:t>
            </a:r>
            <a:r>
              <a:rPr sz="950" i="1" spc="-3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rais</a:t>
            </a:r>
            <a:r>
              <a:rPr sz="950" i="1" spc="-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positifs</a:t>
            </a:r>
            <a:r>
              <a:rPr sz="950" i="1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+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i="1" spc="45" dirty="0">
                <a:latin typeface="Times New Roman"/>
                <a:cs typeface="Times New Roman"/>
              </a:rPr>
              <a:t>Faux</a:t>
            </a:r>
            <a:r>
              <a:rPr sz="950" i="1" spc="-5" dirty="0">
                <a:latin typeface="Times New Roman"/>
                <a:cs typeface="Times New Roman"/>
              </a:rPr>
              <a:t> </a:t>
            </a:r>
            <a:r>
              <a:rPr sz="950" i="1" spc="35" dirty="0">
                <a:latin typeface="Times New Roman"/>
                <a:cs typeface="Times New Roman"/>
              </a:rPr>
              <a:t>Positifs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906" y="3650722"/>
            <a:ext cx="55855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métrique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permettant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d’optimiser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deux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valeurs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F-Score: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028" y="3945131"/>
            <a:ext cx="14159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45" dirty="0">
                <a:latin typeface="Times New Roman"/>
                <a:cs typeface="Times New Roman"/>
              </a:rPr>
              <a:t>FScore</a:t>
            </a:r>
            <a:r>
              <a:rPr sz="1400" i="1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×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818" y="3934827"/>
            <a:ext cx="1263051" cy="294311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335" marR="5080" indent="-1270">
              <a:lnSpc>
                <a:spcPts val="980"/>
              </a:lnSpc>
              <a:spcBef>
                <a:spcPts val="295"/>
              </a:spcBef>
            </a:pPr>
            <a:r>
              <a:rPr sz="95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Precision</a:t>
            </a:r>
            <a:r>
              <a:rPr sz="9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×</a:t>
            </a:r>
            <a:r>
              <a:rPr sz="9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Recall </a:t>
            </a:r>
            <a:r>
              <a:rPr sz="950" i="1" spc="-22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Precision</a:t>
            </a:r>
            <a:r>
              <a:rPr sz="950" i="1" spc="-2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+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Recall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906" y="4324859"/>
            <a:ext cx="7714727" cy="591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Cependant,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avec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score,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 précision et le recall ont tous deux le même poids. Comme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évoqué plus tôt, nous voulons mettre plus de poids sur le recall, pour ce faire, nous utilisons le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F-Beta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score où Beta est le poids du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Recall comparé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-5" dirty="0">
                <a:latin typeface="Arial"/>
                <a:cs typeface="Arial"/>
              </a:rPr>
              <a:t> la précision: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907" y="4871438"/>
            <a:ext cx="3601250" cy="3181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66906" y="5252247"/>
            <a:ext cx="7721301" cy="591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Dans le cadre d’une analyse poussée, il serait important de déterminer la valeur de Beta selon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perte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revenus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coûts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additionnels.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projet,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avons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utilisé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valeur de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 pour donner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fois plus d’importance au recall qu’à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 précision.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8714815" y="7267454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pPr marL="38100">
                <a:lnSpc>
                  <a:spcPts val="1315"/>
                </a:lnSpc>
              </a:pPr>
              <a:t>5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66907" y="6177709"/>
            <a:ext cx="77204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Interprétabilité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  <a:spcBef>
                <a:spcPts val="725"/>
              </a:spcBef>
            </a:pPr>
            <a:r>
              <a:rPr sz="1100" spc="-5" dirty="0">
                <a:latin typeface="Arial"/>
                <a:cs typeface="Arial"/>
              </a:rPr>
              <a:t>Pour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l’interprétabilité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du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modèle,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avons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choisi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d’utiliser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(Local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interpretable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model-agnostic explanations). LIME est particulièrement intéressant dans notre cas car cette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méthode, étant locale, permet d’expliquer les prédictions individuelles d’un modèle. C’est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dire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pouvons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prendre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observation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(dans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notre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client)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mieux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comprendre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6736-1D7A-4136-A38B-21C160B95136}" type="datetime4">
              <a:rPr lang="fr-FR" smtClean="0"/>
              <a:t>6 mars 2022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1048"/>
            <a:ext cx="7722945" cy="30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OpenClassrooms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7</a:t>
            </a: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quelles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features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d’impact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déterminer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catégorie</a:t>
            </a:r>
            <a:r>
              <a:rPr sz="1100" dirty="0">
                <a:latin typeface="Arial"/>
                <a:cs typeface="Arial"/>
              </a:rPr>
              <a:t> à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laquelle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cette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observation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appartient.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2700" marR="6985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Pour chaque observation, le dashboard nous permet donc de voir les </a:t>
            </a:r>
            <a:r>
              <a:rPr sz="1100" dirty="0">
                <a:latin typeface="Arial"/>
                <a:cs typeface="Arial"/>
              </a:rPr>
              <a:t>5 </a:t>
            </a:r>
            <a:r>
              <a:rPr sz="1100" spc="-5" dirty="0">
                <a:latin typeface="Arial"/>
                <a:cs typeface="Arial"/>
              </a:rPr>
              <a:t>features ayant le plus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d’impact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prédiction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permet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comprendre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l’influence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cette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feature. Par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exemple: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“Quand </a:t>
            </a:r>
            <a:r>
              <a:rPr sz="1100" b="1" i="1" spc="-5" dirty="0">
                <a:latin typeface="Arial"/>
                <a:cs typeface="Arial"/>
              </a:rPr>
              <a:t>feature </a:t>
            </a:r>
            <a:r>
              <a:rPr sz="1100" b="1" i="1" dirty="0">
                <a:latin typeface="Arial"/>
                <a:cs typeface="Arial"/>
              </a:rPr>
              <a:t>X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 valeur </a:t>
            </a:r>
            <a:r>
              <a:rPr sz="1100" dirty="0">
                <a:latin typeface="Arial"/>
                <a:cs typeface="Arial"/>
              </a:rPr>
              <a:t>&gt;</a:t>
            </a:r>
            <a:r>
              <a:rPr sz="1100" spc="-5" dirty="0">
                <a:latin typeface="Arial"/>
                <a:cs typeface="Arial"/>
              </a:rPr>
              <a:t> 0.7,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 risque de défaut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du client </a:t>
            </a:r>
            <a:r>
              <a:rPr sz="1100" b="1" spc="-5" dirty="0">
                <a:latin typeface="Arial"/>
                <a:cs typeface="Arial"/>
              </a:rPr>
              <a:t>augmente</a:t>
            </a:r>
            <a:r>
              <a:rPr sz="1100" spc="-5" dirty="0">
                <a:latin typeface="Arial"/>
                <a:cs typeface="Arial"/>
              </a:rPr>
              <a:t>”.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2700" marR="5080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La possibilité de comprendre les features est d’autant plus important dans le contexte d’une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régression logistique car nous ne pouvons pas nous fier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des mesures de ‘feature importance’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comme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c’est le cas avec un modèle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Random Forest, par exemple.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2700" marR="6985" algn="just">
              <a:lnSpc>
                <a:spcPct val="113599"/>
              </a:lnSpc>
            </a:pPr>
            <a:r>
              <a:rPr sz="1100" spc="-5" dirty="0">
                <a:latin typeface="Arial"/>
                <a:cs typeface="Arial"/>
              </a:rPr>
              <a:t>Nous avons aussi rajouté des descriptions claires des features au sein du dashboard pour que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l’utilisateur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comprenne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bien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représente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feature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sans devoir se fier au nom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 du feature. Par exemple, le feature “FLAG_DOCUMENT_3” sera décrit comme “Did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 provide document 3?”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14815" y="7267454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pPr marL="38100">
                <a:lnSpc>
                  <a:spcPts val="1315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6907" y="3410263"/>
            <a:ext cx="7723766" cy="285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Limitations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Améliorations</a:t>
            </a:r>
            <a:endParaRPr sz="1600">
              <a:latin typeface="Arial"/>
              <a:cs typeface="Arial"/>
            </a:endParaRPr>
          </a:p>
          <a:p>
            <a:pPr marL="12700" marR="12065" algn="just">
              <a:lnSpc>
                <a:spcPct val="113599"/>
              </a:lnSpc>
              <a:spcBef>
                <a:spcPts val="725"/>
              </a:spcBef>
            </a:pPr>
            <a:r>
              <a:rPr sz="1100" spc="-5" dirty="0">
                <a:latin typeface="Arial"/>
                <a:cs typeface="Arial"/>
              </a:rPr>
              <a:t>Un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nombre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points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pourraient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être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améliorés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avec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 temps et de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ressources:</a:t>
            </a:r>
            <a:endParaRPr sz="1100">
              <a:latin typeface="Arial"/>
              <a:cs typeface="Arial"/>
            </a:endParaRPr>
          </a:p>
          <a:p>
            <a:pPr marL="469900" marR="5080" indent="-228600" algn="just">
              <a:lnSpc>
                <a:spcPct val="113599"/>
              </a:lnSpc>
              <a:buFont typeface="Arial"/>
              <a:buChar char="●"/>
              <a:tabLst>
                <a:tab pos="469900" algn="l"/>
              </a:tabLst>
            </a:pPr>
            <a:r>
              <a:rPr sz="1100" b="1" spc="-5" dirty="0">
                <a:latin typeface="Arial"/>
                <a:cs typeface="Arial"/>
              </a:rPr>
              <a:t>Performance des modèles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Le gros point d’attention de ce projet étant le dashboard et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 déploiement en ligne, moins d’attention fut consacré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l’optimisation des modèles pour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obtenir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meilleures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prédictions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possibles.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jeu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données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étant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particulièrement lourd (300,000 observations sur 240 colonnes), le temps de calcul sur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 ordinateur personnel était trop long que pour effectuer une optimisation approfondie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hyper-paramètres.</a:t>
            </a:r>
            <a:endParaRPr sz="1100">
              <a:latin typeface="Arial"/>
              <a:cs typeface="Arial"/>
            </a:endParaRPr>
          </a:p>
          <a:p>
            <a:pPr marL="469900" marR="6350" indent="-228600" algn="just">
              <a:lnSpc>
                <a:spcPct val="113599"/>
              </a:lnSpc>
              <a:buFont typeface="Arial"/>
              <a:buChar char="●"/>
              <a:tabLst>
                <a:tab pos="469900" algn="l"/>
              </a:tabLst>
            </a:pPr>
            <a:r>
              <a:rPr sz="1100" b="1" spc="-5" dirty="0">
                <a:latin typeface="Arial"/>
                <a:cs typeface="Arial"/>
              </a:rPr>
              <a:t>Feature Engineering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M’étant basé sur une manipulation des données et un feature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engineering déjà existant sur Kaggle, je n’ai pas eu l’occasion de pousser le feature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engineering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aussi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loin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l’aurais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fait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d’habitude.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 y</a:t>
            </a:r>
            <a:r>
              <a:rPr sz="1100" spc="3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donc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très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probablement des modifications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apporter qui pourraient augmenter la qualité de 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prédiction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finale.</a:t>
            </a:r>
            <a:endParaRPr sz="1100">
              <a:latin typeface="Arial"/>
              <a:cs typeface="Arial"/>
            </a:endParaRPr>
          </a:p>
          <a:p>
            <a:pPr marL="469900" marR="5715" indent="-228600" algn="just">
              <a:lnSpc>
                <a:spcPct val="113599"/>
              </a:lnSpc>
              <a:buFont typeface="Arial"/>
              <a:buChar char="●"/>
              <a:tabLst>
                <a:tab pos="469900" algn="l"/>
              </a:tabLst>
            </a:pPr>
            <a:r>
              <a:rPr sz="1100" b="1" spc="-5" dirty="0">
                <a:latin typeface="Arial"/>
                <a:cs typeface="Arial"/>
              </a:rPr>
              <a:t>Interprétabilité </a:t>
            </a:r>
            <a:r>
              <a:rPr sz="1100" b="1" dirty="0">
                <a:latin typeface="Arial"/>
                <a:cs typeface="Arial"/>
              </a:rPr>
              <a:t>à </a:t>
            </a:r>
            <a:r>
              <a:rPr sz="1100" b="1" spc="-5" dirty="0">
                <a:latin typeface="Arial"/>
                <a:cs typeface="Arial"/>
              </a:rPr>
              <a:t>l’échelle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Ayant eu recours </a:t>
            </a:r>
            <a:r>
              <a:rPr sz="110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un scaler avant l'entraînement des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modèles,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toutes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valeurs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features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montrées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dashboard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à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l’échelle.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</a:t>
            </a:r>
            <a:r>
              <a:rPr sz="1100" spc="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exemple,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prenons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feature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“nombre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d’enfants”,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les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valeurs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du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jeu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données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initial se trouveraient certainement quelque part entre </a:t>
            </a:r>
            <a:r>
              <a:rPr sz="110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et 7.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l’échelle, cependant, les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valeurs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comprises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entre</a:t>
            </a:r>
            <a:r>
              <a:rPr sz="1100" dirty="0">
                <a:latin typeface="Arial"/>
                <a:cs typeface="Arial"/>
              </a:rPr>
              <a:t> 0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Cela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enlève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une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partie de l’interprétabilité du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modèle et rend l’interactivité moins intuitive. Avec plus de temps et de ressources, cela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serait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 point d’amélioration.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CAE4-C9EE-4E5B-8AC4-9D82A18CAC3B}" type="datetime4">
              <a:rPr lang="fr-FR" smtClean="0"/>
              <a:t>6 mars 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Parcours Openclassrooms Data-Sciences</a:t>
            </a:r>
            <a:endParaRPr lang="fr-FR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è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D966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20</TotalTime>
  <Words>1605</Words>
  <Application>Microsoft Office PowerPoint</Application>
  <PresentationFormat>Personnalisé</PresentationFormat>
  <Paragraphs>123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Thème1</vt:lpstr>
      <vt:lpstr>Office Theme</vt:lpstr>
      <vt:lpstr>Débit</vt:lpstr>
      <vt:lpstr>1_Débit</vt:lpstr>
      <vt:lpstr>Technique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hamadi zarrouk</cp:lastModifiedBy>
  <cp:revision>3</cp:revision>
  <dcterms:created xsi:type="dcterms:W3CDTF">2022-03-05T21:13:29Z</dcterms:created>
  <dcterms:modified xsi:type="dcterms:W3CDTF">2022-03-06T07:52:04Z</dcterms:modified>
</cp:coreProperties>
</file>