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5143500" type="screen16x9"/>
  <p:notesSz cx="6858000" cy="9144000"/>
  <p:embeddedFontLst>
    <p:embeddedFont>
      <p:font typeface="Nunito" charset="0"/>
      <p:regular r:id="rId27"/>
      <p:bold r:id="rId28"/>
      <p:italic r:id="rId29"/>
      <p:boldItalic r:id="rId30"/>
    </p:embeddedFont>
    <p:embeddedFont>
      <p:font typeface="Proxima Nova" charset="0"/>
      <p:regular r:id="rId31"/>
      <p:bold r:id="rId32"/>
      <p:italic r:id="rId33"/>
      <p:boldItalic r:id="rId34"/>
    </p:embeddedFont>
    <p:embeddedFont>
      <p:font typeface="Nunito SemiBold" charset="0"/>
      <p:regular r:id="rId35"/>
      <p:bold r:id="rId36"/>
      <p:italic r:id="rId37"/>
      <p:boldItalic r:id="rId38"/>
    </p:embeddedFont>
    <p:embeddedFont>
      <p:font typeface="Nunito ExtraLight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ETU7pWnbU/A4RCAFMPpmJpUqo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850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a66c9348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ca66c9348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b7ffea2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c8b7ffea2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8b7ffea2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c8b7ffea2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65962317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c65962317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a9fa3e57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ca9fa3e57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8b7ffea2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c8b7ffea2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8b7ffea2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c8b7ffea2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a9fa3e57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ca9fa3e57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a9fa3e57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gca9fa3e57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a9fa3e5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ca9fa3e5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b989312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cb989312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a9fa3e57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gca9fa3e57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b7ffea2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c8b7ffea2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66c9348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a66c9348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b7ffea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c8b7ffea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8ee23b8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c8ee23b8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8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38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3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 thruBlk="1"/>
      </p:transition>
    </mc:Choice>
    <mc:Fallback>
      <p:transition spd="slow">
        <p:fade/>
      </p:transition>
    </mc:Fallback>
  </mc:AlternateConten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35781" y="238125"/>
            <a:ext cx="5847432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Déployez un modèle </a:t>
            </a:r>
            <a:r>
              <a:rPr lang="fr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       dans </a:t>
            </a:r>
            <a:r>
              <a:rPr lang="fr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 cloud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0450" y="3182336"/>
            <a:ext cx="81231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34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            Projet </a:t>
            </a:r>
            <a:r>
              <a:rPr lang="fr" sz="234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8</a:t>
            </a:r>
            <a:endParaRPr sz="234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84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1540" i="1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                       Déploiement </a:t>
            </a:r>
            <a:r>
              <a:rPr lang="fr" sz="1540" i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d’une chaîne de traitement d’images sur AWS</a:t>
            </a:r>
            <a:endParaRPr sz="1540" i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510450" y="442758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22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fr" sz="22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amadi Zarrouk  </a:t>
            </a:r>
            <a:r>
              <a:rPr lang="fr" sz="22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|  Parcours Data </a:t>
            </a:r>
            <a:r>
              <a:rPr lang="fr" sz="2200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Scientist| 23/03/2022  </a:t>
            </a:r>
            <a:endParaRPr sz="22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2" name="Google Shape;62;p1"/>
          <p:cNvGrpSpPr/>
          <p:nvPr/>
        </p:nvGrpSpPr>
        <p:grpSpPr>
          <a:xfrm>
            <a:off x="6538960" y="253436"/>
            <a:ext cx="200565" cy="1907239"/>
            <a:chOff x="982478" y="1862313"/>
            <a:chExt cx="250800" cy="2516478"/>
          </a:xfrm>
        </p:grpSpPr>
        <p:grpSp>
          <p:nvGrpSpPr>
            <p:cNvPr id="63" name="Google Shape;63;p1"/>
            <p:cNvGrpSpPr/>
            <p:nvPr/>
          </p:nvGrpSpPr>
          <p:grpSpPr>
            <a:xfrm>
              <a:off x="982528" y="1862313"/>
              <a:ext cx="250705" cy="1887379"/>
              <a:chOff x="611600" y="2145600"/>
              <a:chExt cx="962400" cy="2857500"/>
            </a:xfrm>
          </p:grpSpPr>
          <p:sp>
            <p:nvSpPr>
              <p:cNvPr id="64" name="Google Shape;64;p1"/>
              <p:cNvSpPr/>
              <p:nvPr/>
            </p:nvSpPr>
            <p:spPr>
              <a:xfrm>
                <a:off x="611600" y="2145600"/>
                <a:ext cx="962400" cy="952500"/>
              </a:xfrm>
              <a:prstGeom prst="rect">
                <a:avLst/>
              </a:prstGeom>
              <a:solidFill>
                <a:srgbClr val="BF9000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11600" y="3098100"/>
                <a:ext cx="962400" cy="952500"/>
              </a:xfrm>
              <a:prstGeom prst="rect">
                <a:avLst/>
              </a:prstGeom>
              <a:solidFill>
                <a:srgbClr val="38761D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611600" y="4050600"/>
                <a:ext cx="962400" cy="952500"/>
              </a:xfrm>
              <a:prstGeom prst="rect">
                <a:avLst/>
              </a:prstGeom>
              <a:solidFill>
                <a:srgbClr val="990000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" name="Google Shape;67;p1"/>
            <p:cNvSpPr/>
            <p:nvPr/>
          </p:nvSpPr>
          <p:spPr>
            <a:xfrm>
              <a:off x="982478" y="3749691"/>
              <a:ext cx="250800" cy="629100"/>
            </a:xfrm>
            <a:prstGeom prst="rect">
              <a:avLst/>
            </a:prstGeom>
            <a:solidFill>
              <a:srgbClr val="351C75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"/>
          <p:cNvSpPr txBox="1">
            <a:spLocks noGrp="1"/>
          </p:cNvSpPr>
          <p:nvPr>
            <p:ph type="body" idx="4294967295"/>
          </p:nvPr>
        </p:nvSpPr>
        <p:spPr>
          <a:xfrm>
            <a:off x="6739575" y="227325"/>
            <a:ext cx="1917000" cy="1933500"/>
          </a:xfrm>
          <a:prstGeom prst="rect">
            <a:avLst/>
          </a:prstGeom>
          <a:solidFill>
            <a:srgbClr val="0B5394">
              <a:alpha val="4352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10025" y="2977818"/>
            <a:ext cx="9144000" cy="78300"/>
          </a:xfrm>
          <a:prstGeom prst="rect">
            <a:avLst/>
          </a:prstGeom>
          <a:solidFill>
            <a:srgbClr val="073763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a66c93485_0_7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7" name="Google Shape;207;gca66c93485_0_7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8" name="Google Shape;208;gca66c93485_0_76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l’application et les jobs Spark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209" name="Google Shape;209;gca66c93485_0_76"/>
          <p:cNvGrpSpPr/>
          <p:nvPr/>
        </p:nvGrpSpPr>
        <p:grpSpPr>
          <a:xfrm>
            <a:off x="5257800" y="1445800"/>
            <a:ext cx="3338700" cy="3009786"/>
            <a:chOff x="4572000" y="1293400"/>
            <a:chExt cx="3338700" cy="3009786"/>
          </a:xfrm>
        </p:grpSpPr>
        <p:sp>
          <p:nvSpPr>
            <p:cNvPr id="210" name="Google Shape;210;gca66c93485_0_76"/>
            <p:cNvSpPr/>
            <p:nvPr/>
          </p:nvSpPr>
          <p:spPr>
            <a:xfrm>
              <a:off x="4572000" y="1293400"/>
              <a:ext cx="3338700" cy="20454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ca66c93485_0_76"/>
            <p:cNvSpPr txBox="1"/>
            <p:nvPr/>
          </p:nvSpPr>
          <p:spPr>
            <a:xfrm>
              <a:off x="4572000" y="3458086"/>
              <a:ext cx="3338700" cy="8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Les étapes sont </a:t>
              </a:r>
              <a:r>
                <a:rPr lang="fr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délimitées par des shuffle</a:t>
              </a:r>
              <a:endParaRPr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Chaque étape est subdivisées en </a:t>
              </a:r>
              <a:r>
                <a:rPr lang="fr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tâches </a:t>
              </a: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(</a:t>
              </a:r>
              <a:r>
                <a:rPr lang="fr" sz="1300" i="1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tasks</a:t>
              </a: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), basées sur le </a:t>
              </a:r>
              <a:r>
                <a:rPr lang="fr" sz="13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nombre de partitions</a:t>
              </a:r>
              <a:r>
                <a:rPr lang="fr" sz="1300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.</a:t>
              </a:r>
              <a:endParaRPr sz="13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pic>
          <p:nvPicPr>
            <p:cNvPr id="212" name="Google Shape;212;gca66c93485_0_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7950" y="1383550"/>
              <a:ext cx="3205570" cy="18764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gca66c93485_0_76"/>
          <p:cNvGrpSpPr/>
          <p:nvPr/>
        </p:nvGrpSpPr>
        <p:grpSpPr>
          <a:xfrm>
            <a:off x="575500" y="1764548"/>
            <a:ext cx="4191000" cy="2585602"/>
            <a:chOff x="270700" y="1307348"/>
            <a:chExt cx="4191000" cy="2585602"/>
          </a:xfrm>
        </p:grpSpPr>
        <p:pic>
          <p:nvPicPr>
            <p:cNvPr id="214" name="Google Shape;214;gca66c93485_0_76"/>
            <p:cNvPicPr preferRelativeResize="0"/>
            <p:nvPr/>
          </p:nvPicPr>
          <p:blipFill rotWithShape="1">
            <a:blip r:embed="rId4">
              <a:alphaModFix/>
            </a:blip>
            <a:srcRect l="7216" t="7260" r="20902" b="7524"/>
            <a:stretch/>
          </p:blipFill>
          <p:spPr>
            <a:xfrm>
              <a:off x="270700" y="1307348"/>
              <a:ext cx="4191000" cy="13984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15" name="Google Shape;215;gca66c93485_0_76"/>
            <p:cNvSpPr txBox="1"/>
            <p:nvPr/>
          </p:nvSpPr>
          <p:spPr>
            <a:xfrm>
              <a:off x="499300" y="2835450"/>
              <a:ext cx="3944400" cy="105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Chaque </a:t>
              </a:r>
              <a:r>
                <a:rPr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application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Spark est un </a:t>
              </a:r>
              <a:r>
                <a:rPr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ensemble de </a:t>
              </a:r>
              <a:r>
                <a:rPr lang="fr" sz="1300" i="1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jobs</a:t>
              </a:r>
              <a:endParaRPr sz="13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Chaque </a:t>
              </a:r>
              <a:r>
                <a:rPr lang="fr" sz="1300" i="1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job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correspond à une </a:t>
              </a:r>
              <a:r>
                <a:rPr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action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sur une RDD</a:t>
              </a:r>
              <a:endParaRPr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→ chaque job on peut associer un DAG</a:t>
              </a:r>
              <a:endParaRPr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Chaque </a:t>
              </a:r>
              <a:r>
                <a:rPr lang="fr" sz="1300" i="1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job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est découpé en </a:t>
              </a:r>
              <a:r>
                <a:rPr lang="fr" sz="1300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étapes 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(</a:t>
              </a:r>
              <a:r>
                <a:rPr lang="fr" sz="1300" i="1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stages</a:t>
              </a:r>
              <a:r>
                <a:rPr lang="fr" sz="13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)</a:t>
              </a:r>
              <a:endParaRPr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</p:grpSp>
      <p:cxnSp>
        <p:nvCxnSpPr>
          <p:cNvPr id="216" name="Google Shape;216;gca66c93485_0_76"/>
          <p:cNvCxnSpPr/>
          <p:nvPr/>
        </p:nvCxnSpPr>
        <p:spPr>
          <a:xfrm rot="10800000" flipH="1">
            <a:off x="4436175" y="1724675"/>
            <a:ext cx="1028100" cy="6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Espace réservé du numéro de diapositive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8b7ffea2c_0_140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gc8b7ffea2c_0_140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3" name="Google Shape;223;gc8b7ffea2c_0_140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les modes de déploiement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24" name="Google Shape;224;gc8b7ffea2c_0_140"/>
          <p:cNvSpPr txBox="1"/>
          <p:nvPr/>
        </p:nvSpPr>
        <p:spPr>
          <a:xfrm>
            <a:off x="0" y="1467988"/>
            <a:ext cx="3000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programme pilote (driver program) orchestre la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parallélisation</a:t>
            </a: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des opérations sur le cluster Spark/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driver accède au éléments du cluster spark (cluster manager et aux exécuteurs) par le biais de l'objet SparkSession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25" name="Google Shape;225;gc8b7ffea2c_0_140"/>
          <p:cNvSpPr txBox="1"/>
          <p:nvPr/>
        </p:nvSpPr>
        <p:spPr>
          <a:xfrm>
            <a:off x="4246550" y="3887500"/>
            <a:ext cx="45120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1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différents modes de déploiements avec Spark</a:t>
            </a:r>
            <a:endParaRPr sz="1200" b="0" i="1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 b="0" i="1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(Learning Spark 2nd ed. - J.S. Damji, B.Wenig, T. Das, and D. Lee)</a:t>
            </a:r>
            <a:endParaRPr sz="1000" b="0" i="1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226" name="Google Shape;226;gc8b7ffea2c_0_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2400" y="1280650"/>
            <a:ext cx="5606150" cy="24807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b7ffea2c_0_86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la chaîne de pré-traitement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32" name="Google Shape;232;gc8b7ffea2c_0_8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3" name="Google Shape;233;gc8b7ffea2c_0_8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4" name="Google Shape;234;gc8b7ffea2c_0_86"/>
          <p:cNvCxnSpPr/>
          <p:nvPr/>
        </p:nvCxnSpPr>
        <p:spPr>
          <a:xfrm rot="-5400000" flipH="1">
            <a:off x="4385545" y="2184200"/>
            <a:ext cx="1380900" cy="647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gc8b7ffea2c_0_86"/>
          <p:cNvSpPr txBox="1"/>
          <p:nvPr/>
        </p:nvSpPr>
        <p:spPr>
          <a:xfrm>
            <a:off x="222950" y="2164900"/>
            <a:ext cx="2443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chargement des images depuis S3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36" name="Google Shape;236;gc8b7ffea2c_0_86"/>
          <p:cNvSpPr txBox="1"/>
          <p:nvPr/>
        </p:nvSpPr>
        <p:spPr>
          <a:xfrm>
            <a:off x="1689050" y="4064300"/>
            <a:ext cx="606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classes correspondent au noms de dossier contenant les images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237" name="Google Shape;237;gc8b7ffea2c_0_86"/>
          <p:cNvSpPr txBox="1"/>
          <p:nvPr/>
        </p:nvSpPr>
        <p:spPr>
          <a:xfrm>
            <a:off x="406650" y="2714400"/>
            <a:ext cx="4233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extraction de features par transfer learning sur un réseau pré-entraîné (ResNet50)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238" name="Google Shape;238;gc8b7ffea2c_0_86"/>
          <p:cNvCxnSpPr/>
          <p:nvPr/>
        </p:nvCxnSpPr>
        <p:spPr>
          <a:xfrm rot="-5400000" flipH="1">
            <a:off x="6889650" y="2695100"/>
            <a:ext cx="2704500" cy="977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gc8b7ffea2c_0_86"/>
          <p:cNvCxnSpPr/>
          <p:nvPr/>
        </p:nvCxnSpPr>
        <p:spPr>
          <a:xfrm rot="-5400000" flipH="1">
            <a:off x="5657800" y="2459900"/>
            <a:ext cx="2253900" cy="968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0" name="Google Shape;240;gc8b7ffea2c_0_86"/>
          <p:cNvGrpSpPr/>
          <p:nvPr/>
        </p:nvGrpSpPr>
        <p:grpSpPr>
          <a:xfrm>
            <a:off x="346910" y="1186042"/>
            <a:ext cx="8430989" cy="598083"/>
            <a:chOff x="480967" y="1186030"/>
            <a:chExt cx="8220543" cy="572712"/>
          </a:xfrm>
        </p:grpSpPr>
        <p:sp>
          <p:nvSpPr>
            <p:cNvPr id="241" name="Google Shape;241;gc8b7ffea2c_0_86"/>
            <p:cNvSpPr/>
            <p:nvPr/>
          </p:nvSpPr>
          <p:spPr>
            <a:xfrm>
              <a:off x="5550399" y="1186042"/>
              <a:ext cx="1461300" cy="572700"/>
            </a:xfrm>
            <a:prstGeom prst="roundRect">
              <a:avLst>
                <a:gd name="adj" fmla="val 16667"/>
              </a:avLst>
            </a:prstGeom>
            <a:solidFill>
              <a:srgbClr val="38761D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chemeClr val="lt1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Extraction des classes</a:t>
              </a:r>
              <a:endParaRPr sz="1400" b="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242" name="Google Shape;242;gc8b7ffea2c_0_86"/>
            <p:cNvSpPr/>
            <p:nvPr/>
          </p:nvSpPr>
          <p:spPr>
            <a:xfrm>
              <a:off x="7240210" y="1186030"/>
              <a:ext cx="1461300" cy="572700"/>
            </a:xfrm>
            <a:prstGeom prst="roundRect">
              <a:avLst>
                <a:gd name="adj" fmla="val 16667"/>
              </a:avLst>
            </a:prstGeom>
            <a:solidFill>
              <a:srgbClr val="38761D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Exportation au format parquet</a:t>
              </a:r>
              <a:endParaRPr sz="1400" b="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243" name="Google Shape;243;gc8b7ffea2c_0_86"/>
            <p:cNvSpPr/>
            <p:nvPr/>
          </p:nvSpPr>
          <p:spPr>
            <a:xfrm>
              <a:off x="1982018" y="1411303"/>
              <a:ext cx="165900" cy="110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8761D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gc8b7ffea2c_0_86"/>
            <p:cNvSpPr/>
            <p:nvPr/>
          </p:nvSpPr>
          <p:spPr>
            <a:xfrm>
              <a:off x="3683965" y="1402728"/>
              <a:ext cx="165900" cy="110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8761D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Google Shape;245;gc8b7ffea2c_0_86"/>
            <p:cNvSpPr/>
            <p:nvPr/>
          </p:nvSpPr>
          <p:spPr>
            <a:xfrm>
              <a:off x="5347626" y="1411303"/>
              <a:ext cx="165900" cy="110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8761D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gc8b7ffea2c_0_86"/>
            <p:cNvSpPr/>
            <p:nvPr/>
          </p:nvSpPr>
          <p:spPr>
            <a:xfrm>
              <a:off x="7049573" y="1402728"/>
              <a:ext cx="165900" cy="110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8761D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gc8b7ffea2c_0_86"/>
            <p:cNvSpPr/>
            <p:nvPr/>
          </p:nvSpPr>
          <p:spPr>
            <a:xfrm>
              <a:off x="3860589" y="1186042"/>
              <a:ext cx="1461300" cy="572700"/>
            </a:xfrm>
            <a:prstGeom prst="roundRect">
              <a:avLst>
                <a:gd name="adj" fmla="val 16667"/>
              </a:avLst>
            </a:prstGeom>
            <a:solidFill>
              <a:srgbClr val="38761D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Réduction dimensionnelle</a:t>
              </a:r>
              <a:endParaRPr sz="1400" b="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248" name="Google Shape;248;gc8b7ffea2c_0_86"/>
            <p:cNvSpPr/>
            <p:nvPr/>
          </p:nvSpPr>
          <p:spPr>
            <a:xfrm>
              <a:off x="480967" y="1186042"/>
              <a:ext cx="1461300" cy="572700"/>
            </a:xfrm>
            <a:prstGeom prst="roundRect">
              <a:avLst>
                <a:gd name="adj" fmla="val 16667"/>
              </a:avLst>
            </a:prstGeom>
            <a:solidFill>
              <a:srgbClr val="38761D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Chargement des images</a:t>
              </a:r>
              <a:endParaRPr sz="1400" b="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  <p:sp>
          <p:nvSpPr>
            <p:cNvPr id="249" name="Google Shape;249;gc8b7ffea2c_0_86"/>
            <p:cNvSpPr/>
            <p:nvPr/>
          </p:nvSpPr>
          <p:spPr>
            <a:xfrm>
              <a:off x="2170778" y="1186042"/>
              <a:ext cx="1461300" cy="572700"/>
            </a:xfrm>
            <a:prstGeom prst="roundRect">
              <a:avLst>
                <a:gd name="adj" fmla="val 16667"/>
              </a:avLst>
            </a:prstGeom>
            <a:solidFill>
              <a:srgbClr val="38761D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" sz="1400" b="0" i="0" u="none" strike="noStrike" cap="non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Extraction de features</a:t>
              </a:r>
              <a:endParaRPr sz="1400" b="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</p:txBody>
        </p:sp>
      </p:grpSp>
      <p:sp>
        <p:nvSpPr>
          <p:cNvPr id="250" name="Google Shape;250;gc8b7ffea2c_0_86"/>
          <p:cNvSpPr txBox="1"/>
          <p:nvPr/>
        </p:nvSpPr>
        <p:spPr>
          <a:xfrm>
            <a:off x="2666750" y="3286200"/>
            <a:ext cx="3277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PCA sur l’ensemble des features (réduction à 8 features)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251" name="Google Shape;251;gc8b7ffea2c_0_86"/>
          <p:cNvCxnSpPr/>
          <p:nvPr/>
        </p:nvCxnSpPr>
        <p:spPr>
          <a:xfrm rot="-5400000" flipH="1">
            <a:off x="1421601" y="1905758"/>
            <a:ext cx="389100" cy="145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2" name="Google Shape;252;gc8b7ffea2c_0_86"/>
          <p:cNvSpPr txBox="1"/>
          <p:nvPr/>
        </p:nvSpPr>
        <p:spPr>
          <a:xfrm>
            <a:off x="2998800" y="4467050"/>
            <a:ext cx="595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base de donnée contenant la classe, les 8 features et le chemin de l’image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cxnSp>
        <p:nvCxnSpPr>
          <p:cNvPr id="253" name="Google Shape;253;gc8b7ffea2c_0_86"/>
          <p:cNvCxnSpPr/>
          <p:nvPr/>
        </p:nvCxnSpPr>
        <p:spPr>
          <a:xfrm rot="-5400000" flipH="1">
            <a:off x="2732226" y="1984946"/>
            <a:ext cx="854100" cy="45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Espace réservé du numéro de diapositive 2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659623170_0_33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gc659623170_0_33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gc659623170_0_33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les services AWS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20" name="Google Shape;320;gc659623170_0_33"/>
          <p:cNvSpPr txBox="1"/>
          <p:nvPr/>
        </p:nvSpPr>
        <p:spPr>
          <a:xfrm>
            <a:off x="5067300" y="1275749"/>
            <a:ext cx="40005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EC2 : Elastic Cloud Computing</a:t>
            </a:r>
            <a:endParaRPr sz="14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S3 : Simple Storage Service</a:t>
            </a:r>
            <a:endParaRPr sz="14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lang="fr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IAM : Identity and Access Management</a:t>
            </a:r>
            <a:endParaRPr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EMR : Elastic Map Reduce une </a:t>
            </a:r>
            <a:r>
              <a:rPr lang="fr" sz="1400" b="0" i="0" u="none" strike="noStrike" cap="none" dirty="0" smtClean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plateforme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endParaRPr lang="fr" dirty="0" smtClean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400" b="0" i="0" u="none" strike="noStrike" cap="none" dirty="0" smtClean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SageMaker</a:t>
            </a:r>
            <a:endParaRPr sz="14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321" name="Google Shape;321;gc659623170_0_33"/>
          <p:cNvGrpSpPr/>
          <p:nvPr/>
        </p:nvGrpSpPr>
        <p:grpSpPr>
          <a:xfrm>
            <a:off x="306738" y="1101125"/>
            <a:ext cx="4390962" cy="3529500"/>
            <a:chOff x="4396588" y="1064675"/>
            <a:chExt cx="4390962" cy="3529500"/>
          </a:xfrm>
        </p:grpSpPr>
        <p:grpSp>
          <p:nvGrpSpPr>
            <p:cNvPr id="322" name="Google Shape;322;gc659623170_0_33"/>
            <p:cNvGrpSpPr/>
            <p:nvPr/>
          </p:nvGrpSpPr>
          <p:grpSpPr>
            <a:xfrm>
              <a:off x="4396588" y="2193325"/>
              <a:ext cx="1408800" cy="2210102"/>
              <a:chOff x="4756125" y="1205175"/>
              <a:chExt cx="1408800" cy="2210102"/>
            </a:xfrm>
          </p:grpSpPr>
          <p:sp>
            <p:nvSpPr>
              <p:cNvPr id="323" name="Google Shape;323;gc659623170_0_33"/>
              <p:cNvSpPr/>
              <p:nvPr/>
            </p:nvSpPr>
            <p:spPr>
              <a:xfrm>
                <a:off x="4756125" y="1205175"/>
                <a:ext cx="1408800" cy="18615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gc659623170_0_33"/>
              <p:cNvSpPr txBox="1"/>
              <p:nvPr/>
            </p:nvSpPr>
            <p:spPr>
              <a:xfrm>
                <a:off x="4842750" y="3015077"/>
                <a:ext cx="1235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storage S3</a:t>
                </a:r>
                <a:endParaRPr/>
              </a:p>
            </p:txBody>
          </p:sp>
        </p:grpSp>
        <p:pic>
          <p:nvPicPr>
            <p:cNvPr id="325" name="Google Shape;325;gc659623170_0_33"/>
            <p:cNvPicPr preferRelativeResize="0"/>
            <p:nvPr/>
          </p:nvPicPr>
          <p:blipFill rotWithShape="1">
            <a:blip r:embed="rId3">
              <a:alphaModFix/>
            </a:blip>
            <a:srcRect l="12032" r="10434"/>
            <a:stretch/>
          </p:blipFill>
          <p:spPr>
            <a:xfrm>
              <a:off x="4460431" y="2500261"/>
              <a:ext cx="1281125" cy="12299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6" name="Google Shape;326;gc659623170_0_33"/>
            <p:cNvGrpSpPr/>
            <p:nvPr/>
          </p:nvGrpSpPr>
          <p:grpSpPr>
            <a:xfrm>
              <a:off x="6439842" y="1064675"/>
              <a:ext cx="512108" cy="1186418"/>
              <a:chOff x="6592242" y="455075"/>
              <a:chExt cx="512108" cy="1186418"/>
            </a:xfrm>
          </p:grpSpPr>
          <p:pic>
            <p:nvPicPr>
              <p:cNvPr id="327" name="Google Shape;327;gc659623170_0_33"/>
              <p:cNvPicPr preferRelativeResize="0"/>
              <p:nvPr/>
            </p:nvPicPr>
            <p:blipFill rotWithShape="1">
              <a:blip r:embed="rId4">
                <a:alphaModFix/>
              </a:blip>
              <a:srcRect l="25695" t="-9989" r="25859" b="17832"/>
              <a:stretch/>
            </p:blipFill>
            <p:spPr>
              <a:xfrm>
                <a:off x="6592242" y="702495"/>
                <a:ext cx="512100" cy="9389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8" name="Google Shape;328;gc659623170_0_33"/>
              <p:cNvSpPr txBox="1"/>
              <p:nvPr/>
            </p:nvSpPr>
            <p:spPr>
              <a:xfrm>
                <a:off x="6592250" y="455075"/>
                <a:ext cx="512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IAM</a:t>
                </a:r>
                <a:endParaRPr/>
              </a:p>
            </p:txBody>
          </p:sp>
        </p:grpSp>
        <p:grpSp>
          <p:nvGrpSpPr>
            <p:cNvPr id="329" name="Google Shape;329;gc659623170_0_33"/>
            <p:cNvGrpSpPr/>
            <p:nvPr/>
          </p:nvGrpSpPr>
          <p:grpSpPr>
            <a:xfrm>
              <a:off x="7506425" y="1445675"/>
              <a:ext cx="1281125" cy="1554138"/>
              <a:chOff x="7658825" y="455075"/>
              <a:chExt cx="1281125" cy="1554138"/>
            </a:xfrm>
          </p:grpSpPr>
          <p:pic>
            <p:nvPicPr>
              <p:cNvPr id="330" name="Google Shape;330;gc659623170_0_33"/>
              <p:cNvPicPr preferRelativeResize="0"/>
              <p:nvPr/>
            </p:nvPicPr>
            <p:blipFill rotWithShape="1">
              <a:blip r:embed="rId5">
                <a:alphaModFix/>
              </a:blip>
              <a:srcRect l="24656" r="27981" b="31072"/>
              <a:stretch/>
            </p:blipFill>
            <p:spPr>
              <a:xfrm>
                <a:off x="7658825" y="847163"/>
                <a:ext cx="1281125" cy="1162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" name="Google Shape;331;gc659623170_0_33"/>
              <p:cNvSpPr txBox="1"/>
              <p:nvPr/>
            </p:nvSpPr>
            <p:spPr>
              <a:xfrm>
                <a:off x="7673075" y="455075"/>
                <a:ext cx="1235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instance EC2</a:t>
                </a:r>
                <a:endParaRPr/>
              </a:p>
            </p:txBody>
          </p:sp>
        </p:grpSp>
        <p:grpSp>
          <p:nvGrpSpPr>
            <p:cNvPr id="332" name="Google Shape;332;gc659623170_0_33"/>
            <p:cNvGrpSpPr/>
            <p:nvPr/>
          </p:nvGrpSpPr>
          <p:grpSpPr>
            <a:xfrm>
              <a:off x="7506425" y="3077889"/>
              <a:ext cx="1281125" cy="1516286"/>
              <a:chOff x="7658825" y="2392089"/>
              <a:chExt cx="1281125" cy="1516286"/>
            </a:xfrm>
          </p:grpSpPr>
          <p:pic>
            <p:nvPicPr>
              <p:cNvPr id="333" name="Google Shape;333;gc659623170_0_3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7658825" y="2392089"/>
                <a:ext cx="1281125" cy="115473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4" name="Google Shape;334;gc659623170_0_33"/>
              <p:cNvSpPr txBox="1"/>
              <p:nvPr/>
            </p:nvSpPr>
            <p:spPr>
              <a:xfrm>
                <a:off x="7681688" y="3508175"/>
                <a:ext cx="1235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cluster EMR</a:t>
                </a:r>
                <a:endParaRPr/>
              </a:p>
            </p:txBody>
          </p:sp>
        </p:grpSp>
        <p:cxnSp>
          <p:nvCxnSpPr>
            <p:cNvPr id="335" name="Google Shape;335;gc659623170_0_33"/>
            <p:cNvCxnSpPr/>
            <p:nvPr/>
          </p:nvCxnSpPr>
          <p:spPr>
            <a:xfrm rot="10800000" flipH="1">
              <a:off x="7161785" y="3893115"/>
              <a:ext cx="72000" cy="3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36" name="Google Shape;336;gc659623170_0_33"/>
            <p:cNvGrpSpPr/>
            <p:nvPr/>
          </p:nvGrpSpPr>
          <p:grpSpPr>
            <a:xfrm>
              <a:off x="5936325" y="2502125"/>
              <a:ext cx="1515300" cy="1560988"/>
              <a:chOff x="6164925" y="1740125"/>
              <a:chExt cx="1515300" cy="1560988"/>
            </a:xfrm>
          </p:grpSpPr>
          <p:sp>
            <p:nvSpPr>
              <p:cNvPr id="337" name="Google Shape;337;gc659623170_0_33"/>
              <p:cNvSpPr/>
              <p:nvPr/>
            </p:nvSpPr>
            <p:spPr>
              <a:xfrm>
                <a:off x="6207975" y="1740125"/>
                <a:ext cx="1344900" cy="26910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gc659623170_0_33"/>
              <p:cNvSpPr/>
              <p:nvPr/>
            </p:nvSpPr>
            <p:spPr>
              <a:xfrm>
                <a:off x="6207475" y="2059288"/>
                <a:ext cx="1344900" cy="26910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gc659623170_0_33"/>
              <p:cNvSpPr txBox="1"/>
              <p:nvPr/>
            </p:nvSpPr>
            <p:spPr>
              <a:xfrm>
                <a:off x="6164925" y="2363013"/>
                <a:ext cx="1515300" cy="93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script pyspark</a:t>
                </a:r>
                <a:endParaRPr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données</a:t>
                </a:r>
                <a:endParaRPr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  <a:p>
                <a:pPr marL="0" lvl="0" indent="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résultats</a:t>
                </a:r>
                <a:endParaRPr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1100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bootstrap / config</a:t>
                </a:r>
                <a:endParaRPr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</p:txBody>
          </p:sp>
          <p:cxnSp>
            <p:nvCxnSpPr>
              <p:cNvPr id="340" name="Google Shape;340;gc659623170_0_33"/>
              <p:cNvCxnSpPr/>
              <p:nvPr/>
            </p:nvCxnSpPr>
            <p:spPr>
              <a:xfrm rot="10800000" flipH="1">
                <a:off x="7187975" y="2535869"/>
                <a:ext cx="360000" cy="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1" name="Google Shape;341;gc659623170_0_33"/>
              <p:cNvCxnSpPr/>
              <p:nvPr/>
            </p:nvCxnSpPr>
            <p:spPr>
              <a:xfrm rot="10800000" flipH="1">
                <a:off x="6883175" y="2764469"/>
                <a:ext cx="615600" cy="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42" name="Google Shape;342;gc659623170_0_33"/>
              <p:cNvCxnSpPr/>
              <p:nvPr/>
            </p:nvCxnSpPr>
            <p:spPr>
              <a:xfrm flipH="1">
                <a:off x="6328254" y="2938390"/>
                <a:ext cx="615600" cy="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8" name="Espace réservé du numéro de diapositive 2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a9fa3e57d_0_7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gca9fa3e57d_0_7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gca9fa3e57d_0_75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le stockage des données sur S3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50" name="Google Shape;350;gca9fa3e57d_0_75"/>
          <p:cNvSpPr txBox="1"/>
          <p:nvPr/>
        </p:nvSpPr>
        <p:spPr>
          <a:xfrm>
            <a:off x="471100" y="2794060"/>
            <a:ext cx="35694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Contenu du stockage sur S3 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données (Samples, Test, Train)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notebook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scripts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fichiers de configurations pour le cluster EMR (config.json, bootstrap.sh)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logs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résultats (fichiers parquet)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351" name="Google Shape;351;gca9fa3e57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50" y="1176850"/>
            <a:ext cx="3639549" cy="13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ca9fa3e57d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629" y="1479082"/>
            <a:ext cx="4394053" cy="31174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Espace réservé du numéro de diapositive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2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1 : en local (principe)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270700" y="1748550"/>
            <a:ext cx="3389100" cy="29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instanciation d’une machine virtuelle Ubuntu 20.04 (VirtualBox)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implémentation d’un notebook utilisant pyspark pour le traitement des images (échantillon)</a:t>
            </a:r>
            <a:endParaRPr sz="12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récupération du script et des datas depuis depuis S3</a:t>
            </a:r>
            <a:endParaRPr sz="12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export des résultats sur S3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exécution sur un échantillon de 25 images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363" name="Google Shape;363;p22"/>
          <p:cNvGrpSpPr/>
          <p:nvPr/>
        </p:nvGrpSpPr>
        <p:grpSpPr>
          <a:xfrm>
            <a:off x="4366225" y="1425063"/>
            <a:ext cx="4165200" cy="2871950"/>
            <a:chOff x="4572000" y="1266125"/>
            <a:chExt cx="4165200" cy="2871950"/>
          </a:xfrm>
        </p:grpSpPr>
        <p:pic>
          <p:nvPicPr>
            <p:cNvPr id="364" name="Google Shape;364;p22"/>
            <p:cNvPicPr preferRelativeResize="0"/>
            <p:nvPr/>
          </p:nvPicPr>
          <p:blipFill rotWithShape="1">
            <a:blip r:embed="rId3">
              <a:alphaModFix/>
            </a:blip>
            <a:srcRect l="11679" t="20379" r="62073" b="21659"/>
            <a:stretch/>
          </p:blipFill>
          <p:spPr>
            <a:xfrm>
              <a:off x="4695263" y="1894923"/>
              <a:ext cx="1341450" cy="1648865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  <p:grpSp>
          <p:nvGrpSpPr>
            <p:cNvPr id="365" name="Google Shape;365;p22"/>
            <p:cNvGrpSpPr/>
            <p:nvPr/>
          </p:nvGrpSpPr>
          <p:grpSpPr>
            <a:xfrm>
              <a:off x="7304100" y="2159575"/>
              <a:ext cx="1433100" cy="1308025"/>
              <a:chOff x="7105575" y="909750"/>
              <a:chExt cx="1433100" cy="1308025"/>
            </a:xfrm>
          </p:grpSpPr>
          <p:pic>
            <p:nvPicPr>
              <p:cNvPr id="366" name="Google Shape;366;p2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318113" y="909750"/>
                <a:ext cx="1008026" cy="10080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7" name="Google Shape;367;p22"/>
              <p:cNvSpPr/>
              <p:nvPr/>
            </p:nvSpPr>
            <p:spPr>
              <a:xfrm>
                <a:off x="7105575" y="1841575"/>
                <a:ext cx="14331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fr" i="0" u="none" strike="noStrike" cap="none">
                    <a:solidFill>
                      <a:srgbClr val="000000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Bucket S3</a:t>
                </a:r>
                <a:endParaRPr i="0" u="none" strike="noStrike" cap="none">
                  <a:solidFill>
                    <a:srgbClr val="000000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endParaRPr>
              </a:p>
            </p:txBody>
          </p:sp>
        </p:grpSp>
        <p:grpSp>
          <p:nvGrpSpPr>
            <p:cNvPr id="368" name="Google Shape;368;p22"/>
            <p:cNvGrpSpPr/>
            <p:nvPr/>
          </p:nvGrpSpPr>
          <p:grpSpPr>
            <a:xfrm>
              <a:off x="6410617" y="1313100"/>
              <a:ext cx="512108" cy="1186418"/>
              <a:chOff x="6592242" y="455075"/>
              <a:chExt cx="512108" cy="1186418"/>
            </a:xfrm>
          </p:grpSpPr>
          <p:pic>
            <p:nvPicPr>
              <p:cNvPr id="369" name="Google Shape;369;p22"/>
              <p:cNvPicPr preferRelativeResize="0"/>
              <p:nvPr/>
            </p:nvPicPr>
            <p:blipFill rotWithShape="1">
              <a:blip r:embed="rId5">
                <a:alphaModFix/>
              </a:blip>
              <a:srcRect l="25695" t="-9989" r="25859" b="17832"/>
              <a:stretch/>
            </p:blipFill>
            <p:spPr>
              <a:xfrm>
                <a:off x="6592242" y="702495"/>
                <a:ext cx="512100" cy="9389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0" name="Google Shape;370;p22"/>
              <p:cNvSpPr txBox="1"/>
              <p:nvPr/>
            </p:nvSpPr>
            <p:spPr>
              <a:xfrm>
                <a:off x="6592250" y="455075"/>
                <a:ext cx="512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 ExtraLight"/>
                    <a:ea typeface="Nunito ExtraLight"/>
                    <a:cs typeface="Nunito ExtraLight"/>
                    <a:sym typeface="Nunito ExtraLight"/>
                  </a:rPr>
                  <a:t>IAM</a:t>
                </a:r>
                <a:endParaRPr/>
              </a:p>
            </p:txBody>
          </p:sp>
        </p:grpSp>
        <p:sp>
          <p:nvSpPr>
            <p:cNvPr id="371" name="Google Shape;371;p22"/>
            <p:cNvSpPr txBox="1"/>
            <p:nvPr/>
          </p:nvSpPr>
          <p:spPr>
            <a:xfrm>
              <a:off x="5975975" y="2704075"/>
              <a:ext cx="151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résultats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cxnSp>
          <p:nvCxnSpPr>
            <p:cNvPr id="372" name="Google Shape;372;p22"/>
            <p:cNvCxnSpPr/>
            <p:nvPr/>
          </p:nvCxnSpPr>
          <p:spPr>
            <a:xfrm rot="10800000" flipH="1">
              <a:off x="6292875" y="3002281"/>
              <a:ext cx="900000" cy="3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3" name="Google Shape;373;p22"/>
            <p:cNvCxnSpPr/>
            <p:nvPr/>
          </p:nvCxnSpPr>
          <p:spPr>
            <a:xfrm flipH="1">
              <a:off x="6254404" y="3355215"/>
              <a:ext cx="900000" cy="3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4695275" y="3589375"/>
              <a:ext cx="12264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script pyspark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notebook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6388543" y="3057700"/>
              <a:ext cx="73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données</a:t>
              </a:r>
              <a:endParaRPr/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4572000" y="1266125"/>
              <a:ext cx="15564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Machine</a:t>
              </a:r>
              <a:endParaRPr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virtuelle locale</a:t>
              </a:r>
              <a:endParaRPr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</p:grpSp>
      <p:sp>
        <p:nvSpPr>
          <p:cNvPr id="20" name="Espace réservé du numéro de diapositive 1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8b7ffea2c_0_58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gc8b7ffea2c_0_58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gc8b7ffea2c_0_58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2 : sur un EC2 t2x.2xlarge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384" name="Google Shape;384;gc8b7ffea2c_0_58"/>
          <p:cNvSpPr txBox="1"/>
          <p:nvPr/>
        </p:nvSpPr>
        <p:spPr>
          <a:xfrm>
            <a:off x="192925" y="2284423"/>
            <a:ext cx="449190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 ExtraLight"/>
              <a:buChar char="-"/>
            </a:pPr>
            <a:r>
              <a:rPr lang="fr" sz="11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location d’une instance t2x.2xlarge :</a:t>
            </a:r>
            <a:endParaRPr sz="110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32 Go de RAM, 8 CPU (3GHz)</a:t>
            </a:r>
            <a:endParaRPr sz="11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lang="fr" sz="11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installation d’un environnement adapté sur l’EC2</a:t>
            </a:r>
            <a:endParaRPr sz="11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ExtraLight"/>
              <a:buChar char="○"/>
            </a:pPr>
            <a:r>
              <a:rPr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Java 8</a:t>
            </a: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ExtraLight"/>
              <a:buChar char="○"/>
            </a:pPr>
            <a:r>
              <a:rPr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Spark 2.4.7</a:t>
            </a: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ExtraLight"/>
              <a:buChar char="○"/>
            </a:pPr>
            <a:r>
              <a:rPr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Conda</a:t>
            </a: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ExtraLight"/>
              <a:buChar char="○"/>
            </a:pPr>
            <a:r>
              <a:rPr lang="fr" sz="10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environnement conda avec Python 3.7</a:t>
            </a: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lang="fr" sz="11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du notebook ou du script sur l’instance distante</a:t>
            </a:r>
            <a:endParaRPr sz="11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lang="fr" sz="11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script, datas et résultats stockés sur S3</a:t>
            </a:r>
            <a:endParaRPr sz="11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lang="fr" sz="11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sur un échantillon de 815 images</a:t>
            </a:r>
            <a:endParaRPr sz="11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 ExtraLight"/>
              <a:buChar char="-"/>
            </a:pPr>
            <a:r>
              <a:rPr lang="fr" sz="11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optimisation du choix des partitions et des ressources executor/driver</a:t>
            </a:r>
            <a:endParaRPr sz="13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385" name="Google Shape;385;gc8b7ffea2c_0_58"/>
          <p:cNvGrpSpPr/>
          <p:nvPr/>
        </p:nvGrpSpPr>
        <p:grpSpPr>
          <a:xfrm>
            <a:off x="4753400" y="2092700"/>
            <a:ext cx="4216225" cy="2867275"/>
            <a:chOff x="4542875" y="1617900"/>
            <a:chExt cx="4216225" cy="2867275"/>
          </a:xfrm>
        </p:grpSpPr>
        <p:sp>
          <p:nvSpPr>
            <p:cNvPr id="386" name="Google Shape;386;gc8b7ffea2c_0_58"/>
            <p:cNvSpPr/>
            <p:nvPr/>
          </p:nvSpPr>
          <p:spPr>
            <a:xfrm>
              <a:off x="7479624" y="2370224"/>
              <a:ext cx="1052700" cy="11103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gc8b7ffea2c_0_58"/>
            <p:cNvGrpSpPr/>
            <p:nvPr/>
          </p:nvGrpSpPr>
          <p:grpSpPr>
            <a:xfrm>
              <a:off x="7304100" y="2026620"/>
              <a:ext cx="1433100" cy="1369581"/>
              <a:chOff x="7105575" y="548195"/>
              <a:chExt cx="1433100" cy="1369581"/>
            </a:xfrm>
          </p:grpSpPr>
          <p:pic>
            <p:nvPicPr>
              <p:cNvPr id="388" name="Google Shape;388;gc8b7ffea2c_0_58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318113" y="909750"/>
                <a:ext cx="1008026" cy="10080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9" name="Google Shape;389;gc8b7ffea2c_0_58"/>
              <p:cNvSpPr/>
              <p:nvPr/>
            </p:nvSpPr>
            <p:spPr>
              <a:xfrm>
                <a:off x="7105575" y="548195"/>
                <a:ext cx="1433100" cy="3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fr" i="0" u="none" strike="noStrike" cap="none">
                    <a:solidFill>
                      <a:srgbClr val="000000"/>
                    </a:solidFill>
                    <a:latin typeface="Nunito"/>
                    <a:ea typeface="Nunito"/>
                    <a:cs typeface="Nunito"/>
                    <a:sym typeface="Nunito"/>
                  </a:rPr>
                  <a:t>Bucket S3</a:t>
                </a:r>
                <a:endParaRPr i="0" u="none" strike="noStrike" cap="none">
                  <a:solidFill>
                    <a:srgbClr val="000000"/>
                  </a:solidFill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grpSp>
          <p:nvGrpSpPr>
            <p:cNvPr id="390" name="Google Shape;390;gc8b7ffea2c_0_58"/>
            <p:cNvGrpSpPr/>
            <p:nvPr/>
          </p:nvGrpSpPr>
          <p:grpSpPr>
            <a:xfrm>
              <a:off x="6410625" y="1617900"/>
              <a:ext cx="512100" cy="1186424"/>
              <a:chOff x="6592250" y="455075"/>
              <a:chExt cx="512100" cy="1186424"/>
            </a:xfrm>
          </p:grpSpPr>
          <p:pic>
            <p:nvPicPr>
              <p:cNvPr id="391" name="Google Shape;391;gc8b7ffea2c_0_58"/>
              <p:cNvPicPr preferRelativeResize="0"/>
              <p:nvPr/>
            </p:nvPicPr>
            <p:blipFill rotWithShape="1">
              <a:blip r:embed="rId4">
                <a:alphaModFix/>
              </a:blip>
              <a:srcRect l="25695" r="25859" b="17830"/>
              <a:stretch/>
            </p:blipFill>
            <p:spPr>
              <a:xfrm>
                <a:off x="6592250" y="804274"/>
                <a:ext cx="512100" cy="837225"/>
              </a:xfrm>
              <a:prstGeom prst="rect">
                <a:avLst/>
              </a:pr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392" name="Google Shape;392;gc8b7ffea2c_0_58"/>
              <p:cNvSpPr txBox="1"/>
              <p:nvPr/>
            </p:nvSpPr>
            <p:spPr>
              <a:xfrm>
                <a:off x="6592250" y="455075"/>
                <a:ext cx="512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rPr>
                  <a:t>IAM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393" name="Google Shape;393;gc8b7ffea2c_0_58"/>
            <p:cNvSpPr txBox="1"/>
            <p:nvPr/>
          </p:nvSpPr>
          <p:spPr>
            <a:xfrm>
              <a:off x="5975975" y="3008875"/>
              <a:ext cx="151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résultats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cxnSp>
          <p:nvCxnSpPr>
            <p:cNvPr id="394" name="Google Shape;394;gc8b7ffea2c_0_58"/>
            <p:cNvCxnSpPr/>
            <p:nvPr/>
          </p:nvCxnSpPr>
          <p:spPr>
            <a:xfrm rot="10800000" flipH="1">
              <a:off x="6292875" y="3307081"/>
              <a:ext cx="900000" cy="3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5" name="Google Shape;395;gc8b7ffea2c_0_58"/>
            <p:cNvCxnSpPr/>
            <p:nvPr/>
          </p:nvCxnSpPr>
          <p:spPr>
            <a:xfrm flipH="1">
              <a:off x="6254404" y="3660015"/>
              <a:ext cx="900000" cy="3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6" name="Google Shape;396;gc8b7ffea2c_0_58"/>
            <p:cNvSpPr txBox="1"/>
            <p:nvPr/>
          </p:nvSpPr>
          <p:spPr>
            <a:xfrm>
              <a:off x="4542875" y="3741775"/>
              <a:ext cx="1971300" cy="7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script pyspark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notebook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credentials IAM (accès S3)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397" name="Google Shape;397;gc8b7ffea2c_0_58"/>
            <p:cNvSpPr txBox="1"/>
            <p:nvPr/>
          </p:nvSpPr>
          <p:spPr>
            <a:xfrm>
              <a:off x="6388543" y="3362500"/>
              <a:ext cx="735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données</a:t>
              </a:r>
              <a:endParaRPr/>
            </a:p>
          </p:txBody>
        </p:sp>
        <p:grpSp>
          <p:nvGrpSpPr>
            <p:cNvPr id="398" name="Google Shape;398;gc8b7ffea2c_0_58"/>
            <p:cNvGrpSpPr/>
            <p:nvPr/>
          </p:nvGrpSpPr>
          <p:grpSpPr>
            <a:xfrm>
              <a:off x="4591713" y="2136075"/>
              <a:ext cx="1281125" cy="1554138"/>
              <a:chOff x="7658825" y="455075"/>
              <a:chExt cx="1281125" cy="1554138"/>
            </a:xfrm>
          </p:grpSpPr>
          <p:pic>
            <p:nvPicPr>
              <p:cNvPr id="399" name="Google Shape;399;gc8b7ffea2c_0_58"/>
              <p:cNvPicPr preferRelativeResize="0"/>
              <p:nvPr/>
            </p:nvPicPr>
            <p:blipFill rotWithShape="1">
              <a:blip r:embed="rId5">
                <a:alphaModFix/>
              </a:blip>
              <a:srcRect l="24656" r="27981" b="31072"/>
              <a:stretch/>
            </p:blipFill>
            <p:spPr>
              <a:xfrm>
                <a:off x="7658825" y="847163"/>
                <a:ext cx="1281125" cy="1162050"/>
              </a:xfrm>
              <a:prstGeom prst="rect">
                <a:avLst/>
              </a:prstGeom>
              <a:noFill/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400" name="Google Shape;400;gc8b7ffea2c_0_58"/>
              <p:cNvSpPr txBox="1"/>
              <p:nvPr/>
            </p:nvSpPr>
            <p:spPr>
              <a:xfrm>
                <a:off x="7673075" y="455075"/>
                <a:ext cx="1235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Nunito"/>
                    <a:ea typeface="Nunito"/>
                    <a:cs typeface="Nunito"/>
                    <a:sym typeface="Nunito"/>
                  </a:rPr>
                  <a:t>Instance EC2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401" name="Google Shape;401;gc8b7ffea2c_0_58"/>
            <p:cNvSpPr txBox="1"/>
            <p:nvPr/>
          </p:nvSpPr>
          <p:spPr>
            <a:xfrm>
              <a:off x="7532700" y="3542688"/>
              <a:ext cx="12264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données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résultats</a:t>
              </a:r>
              <a:endParaRPr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</p:grpSp>
      <p:grpSp>
        <p:nvGrpSpPr>
          <p:cNvPr id="402" name="Google Shape;402;gc8b7ffea2c_0_58"/>
          <p:cNvGrpSpPr/>
          <p:nvPr/>
        </p:nvGrpSpPr>
        <p:grpSpPr>
          <a:xfrm>
            <a:off x="367138" y="1145603"/>
            <a:ext cx="8426729" cy="870900"/>
            <a:chOff x="367138" y="1221803"/>
            <a:chExt cx="8426729" cy="870900"/>
          </a:xfrm>
        </p:grpSpPr>
        <p:pic>
          <p:nvPicPr>
            <p:cNvPr id="403" name="Google Shape;403;gc8b7ffea2c_0_58"/>
            <p:cNvPicPr preferRelativeResize="0"/>
            <p:nvPr/>
          </p:nvPicPr>
          <p:blipFill rotWithShape="1">
            <a:blip r:embed="rId6">
              <a:alphaModFix/>
            </a:blip>
            <a:srcRect b="3465"/>
            <a:stretch/>
          </p:blipFill>
          <p:spPr>
            <a:xfrm>
              <a:off x="367138" y="1221803"/>
              <a:ext cx="4779276" cy="8709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404" name="Google Shape;404;gc8b7ffea2c_0_5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56041" y="1686800"/>
              <a:ext cx="3637826" cy="4059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6" name="Espace réservé du numéro de diapositive 2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8b7ffea2c_0_153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gc8b7ffea2c_0_153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gc8b7ffea2c_0_153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 (1/3)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12" name="Google Shape;412;gc8b7ffea2c_0_153"/>
          <p:cNvSpPr txBox="1"/>
          <p:nvPr/>
        </p:nvSpPr>
        <p:spPr>
          <a:xfrm>
            <a:off x="689625" y="1166275"/>
            <a:ext cx="4047000" cy="2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Choix de l’architecture du cluster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</a:t>
            </a: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luster EMR préconfiguré pour l’utilisation de Spark</a:t>
            </a:r>
            <a:endParaRPr sz="12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utilisation d’un script stocké sur S3</a:t>
            </a:r>
            <a:endParaRPr sz="12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exécution sur un échantillon de 815 images</a:t>
            </a:r>
            <a:endParaRPr sz="12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89998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-"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optimisation du choix des partitions et des ressources executor/driver</a:t>
            </a:r>
            <a:endParaRPr sz="12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YARN est le manager des ressources du cluster (cluster resource manager) de Hadoop2.</a:t>
            </a:r>
            <a:endParaRPr sz="12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a9fa3e57d_0_2"/>
          <p:cNvSpPr txBox="1"/>
          <p:nvPr/>
        </p:nvSpPr>
        <p:spPr>
          <a:xfrm>
            <a:off x="5836250" y="973025"/>
            <a:ext cx="55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ca9fa3e57d_0_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gca9fa3e57d_0_2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gca9fa3e57d_0_2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 (2/3) 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21" name="Google Shape;421;gca9fa3e57d_0_2"/>
          <p:cNvSpPr txBox="1"/>
          <p:nvPr/>
        </p:nvSpPr>
        <p:spPr>
          <a:xfrm>
            <a:off x="613425" y="1166275"/>
            <a:ext cx="734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Configuration du cluster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Choix des programmes et modules pré-installés : Hadoop, Ganglia, Spark, Livy, Tensorflow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Ajout de programmes et modules supplémentaires à installer via un fichier bootstrap.sh :  Pillow, Keras, Wrapt, Pandas (compatibilité avec Spark DL)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Paramètres de configuration (configuration .json) : variables d’environnement et propriétés Spark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Attachement d’une paire de clés AWS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Attachement des rôles par défaut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Groupes de sécurités permettant la communication entre les instances + autorisation entrante de ssh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422" name="Google Shape;422;gca9fa3e57d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2175" y="3826350"/>
            <a:ext cx="5653274" cy="1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a9fa3e57d_0_48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gca9fa3e57d_0_48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gca9fa3e57d_0_48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</a:t>
            </a:r>
            <a:r>
              <a:rPr lang="fr" dirty="0" smtClean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EMR  ou SageMaker (3/3</a:t>
            </a:r>
            <a:r>
              <a:rPr lang="fr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</a:t>
            </a:r>
            <a:endParaRPr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30" name="Google Shape;430;gca9fa3e57d_0_48"/>
          <p:cNvSpPr txBox="1"/>
          <p:nvPr/>
        </p:nvSpPr>
        <p:spPr>
          <a:xfrm>
            <a:off x="384825" y="1166275"/>
            <a:ext cx="4392900" cy="3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7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Choix des paramètres du </a:t>
            </a:r>
            <a:r>
              <a:rPr lang="fr" sz="1700" b="1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spark-submit</a:t>
            </a:r>
            <a:endParaRPr sz="1700" b="1" i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Ressources du cluster: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3 instances EC2 m5.xlarge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Pour chaque instance : 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4 vCPU (16 ECU) 16Go de RAM, 0,192$/h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Recommandations :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partitions : maximum 128 Mo par partition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Avoir plus d’un coeur par exécuteur c’est à dire par JVM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exécuteurs : de 4 à 6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Garder un coeur et 1Go de RAM par noeud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31" name="Google Shape;431;gca9fa3e57d_0_48"/>
          <p:cNvSpPr txBox="1"/>
          <p:nvPr/>
        </p:nvSpPr>
        <p:spPr>
          <a:xfrm>
            <a:off x="9687300" y="873075"/>
            <a:ext cx="30000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Granularité maximale : les exécuteurs les plus petits possibles (le plus grand nombre possible)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 (--executor-cores) -&gt; 1 coeur par exécuteur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d’exécuteur (--num-executors) -&gt; 96 executors ?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(--executor-memory) -&gt; 64/16 = 4Go par exécuteur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Non car ainsi on n’utilise qu’une seule JVM par tâche</a:t>
            </a:r>
            <a:endParaRPr/>
          </a:p>
        </p:txBody>
      </p:sp>
      <p:sp>
        <p:nvSpPr>
          <p:cNvPr id="432" name="Google Shape;432;gca9fa3e57d_0_48"/>
          <p:cNvSpPr txBox="1"/>
          <p:nvPr/>
        </p:nvSpPr>
        <p:spPr>
          <a:xfrm>
            <a:off x="4637750" y="3711425"/>
            <a:ext cx="4249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total de coeurs disponibles : (4-1) * 3 = 9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exécuteurs : 4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total d‘exécuteurs : 2</a:t>
            </a:r>
            <a:endParaRPr sz="13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: (16-1) * 3 / 4 = 11</a:t>
            </a:r>
            <a:endParaRPr sz="1500"/>
          </a:p>
        </p:txBody>
      </p:sp>
      <p:sp>
        <p:nvSpPr>
          <p:cNvPr id="433" name="Google Shape;433;gca9fa3e57d_0_48"/>
          <p:cNvSpPr/>
          <p:nvPr/>
        </p:nvSpPr>
        <p:spPr>
          <a:xfrm>
            <a:off x="3959850" y="1667700"/>
            <a:ext cx="4927500" cy="18081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spark-submit </a:t>
            </a:r>
            <a:r>
              <a:rPr lang="fr" sz="1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--deploy-mode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client </a:t>
            </a:r>
            <a:r>
              <a:rPr lang="fr" sz="1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--master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yarn </a:t>
            </a:r>
            <a:r>
              <a:rPr lang="fr" sz="1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--packages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com.amazonaws:aws-java-sdk-pom:1.10.34,org.apache.hadoop:hadoop-aws:2.7.2,databricks:spark-deep-learning:1.5.0-spark2.4-s_2.11 --deploy-mode client </a:t>
            </a:r>
            <a:r>
              <a:rPr lang="fr" sz="1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--executor-memory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7g </a:t>
            </a:r>
            <a:r>
              <a:rPr lang="fr" sz="1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--num-executors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 </a:t>
            </a:r>
            <a:r>
              <a:rPr lang="fr" sz="12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--executor-cores</a:t>
            </a:r>
            <a:r>
              <a:rPr lang="f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4 s3://ocfruitpictures/app_s3.py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/>
        </p:nvSpPr>
        <p:spPr>
          <a:xfrm>
            <a:off x="357375" y="1093925"/>
            <a:ext cx="83988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b="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 besoin :</a:t>
            </a:r>
            <a:endParaRPr b="0" i="0" u="none" strike="noStrike" cap="none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projet final : </a:t>
            </a:r>
            <a:r>
              <a:rPr lang="fr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</a:t>
            </a:r>
            <a:r>
              <a:rPr lang="fr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application mobile de classification d’images</a:t>
            </a:r>
            <a:r>
              <a:rPr lang="fr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fruits</a:t>
            </a:r>
            <a:endParaRPr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</a:t>
            </a:r>
            <a:r>
              <a:rPr lang="fr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ne </a:t>
            </a:r>
            <a:r>
              <a:rPr lang="fr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base de données</a:t>
            </a:r>
            <a:r>
              <a:rPr lang="fr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de travail de nombreux fruits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disponible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Prévision d’un accroissement </a:t>
            </a:r>
            <a:r>
              <a:rPr lang="fr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progressi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 des données </a:t>
            </a:r>
            <a:r>
              <a:rPr lang="fr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grâce aux utilisateurs</a:t>
            </a:r>
            <a:endParaRPr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Light"/>
              <a:buChar char="-"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1ère étape : </a:t>
            </a:r>
            <a:r>
              <a:rPr lang="fr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on se focalise sur la </a:t>
            </a:r>
            <a:r>
              <a:rPr lang="fr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conversion des images en données structurées</a:t>
            </a:r>
            <a:endParaRPr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-"/>
            </a:pPr>
            <a:r>
              <a:rPr lang="fr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Ce projet doit pouvoir facilement être </a:t>
            </a:r>
            <a:r>
              <a:rPr lang="fr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mis à l’échelle </a:t>
            </a:r>
            <a:r>
              <a:rPr lang="fr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ultérieurement</a:t>
            </a:r>
            <a:endParaRPr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0" y="5033100"/>
            <a:ext cx="9144000" cy="110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509775" y="2894825"/>
            <a:ext cx="8154900" cy="1878600"/>
          </a:xfrm>
          <a:prstGeom prst="snip1Rect">
            <a:avLst>
              <a:gd name="adj" fmla="val 16667"/>
            </a:avLst>
          </a:prstGeom>
          <a:solidFill>
            <a:srgbClr val="7F60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6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dirty="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Choix stratégiques 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:</a:t>
            </a:r>
            <a:endParaRPr b="0" i="0" u="none" strike="noStrike" cap="none" dirty="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26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Utiliser les outils du </a:t>
            </a:r>
            <a:r>
              <a:rPr lang="fr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louds (AWS </a:t>
            </a:r>
            <a:r>
              <a:rPr lang="fr" b="0" i="0" u="none" strike="noStrike" cap="none" dirty="0" smtClean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  S3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pour le 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stockage des </a:t>
            </a:r>
            <a:r>
              <a:rPr lang="fr" b="0" i="0" u="none" strike="noStrike" cap="none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données .</a:t>
            </a:r>
            <a:endParaRPr b="0" i="0" u="none" strike="noStrike" cap="none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Mettre en place une chaîne de traitement d’images 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adaptée au calcul distribué 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(script </a:t>
            </a:r>
            <a:r>
              <a:rPr lang="fr" b="0" i="0" u="none" strike="noStrike" cap="none" dirty="0" smtClean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pyspark 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ou </a:t>
            </a:r>
            <a:r>
              <a:rPr lang="fr" b="0" i="0" u="none" strike="noStrike" cap="none" dirty="0" smtClean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notebook  python ) 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qui permettra à terme la classification des </a:t>
            </a:r>
            <a:r>
              <a:rPr lang="fr" b="0" i="0" u="none" strike="noStrike" cap="none" dirty="0" smtClean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fruits  .</a:t>
            </a:r>
            <a:endParaRPr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Construire </a:t>
            </a:r>
            <a:r>
              <a:rPr lang="fr" b="0" i="0" u="none" strike="noStrike" cap="none" dirty="0" smtClean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une  première 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version d’une 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architecture Big Data</a:t>
            </a:r>
            <a:r>
              <a:rPr lang="fr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pour déployer cette chaîne de pré-traitement sur AWS (Instances distantes EC2 ou Cluster EMR couplé à un stockage S3)</a:t>
            </a:r>
            <a:endParaRPr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26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une application mobile pour Big Data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a9fa3e57d_0_56"/>
          <p:cNvSpPr txBox="1"/>
          <p:nvPr/>
        </p:nvSpPr>
        <p:spPr>
          <a:xfrm>
            <a:off x="5836250" y="973025"/>
            <a:ext cx="55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ca9fa3e57d_0_5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gca9fa3e57d_0_5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gca9fa3e57d_0_56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 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42" name="Google Shape;442;gca9fa3e57d_0_56"/>
          <p:cNvSpPr txBox="1"/>
          <p:nvPr/>
        </p:nvSpPr>
        <p:spPr>
          <a:xfrm>
            <a:off x="384825" y="1166275"/>
            <a:ext cx="7346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Ganglia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Module permettant une mesure en temps réel de la performance des clusters Spark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b98931260_0_5"/>
          <p:cNvSpPr txBox="1"/>
          <p:nvPr/>
        </p:nvSpPr>
        <p:spPr>
          <a:xfrm>
            <a:off x="5836250" y="973025"/>
            <a:ext cx="55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cb98931260_0_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gcb98931260_0_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gcb98931260_0_5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Déploiement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3 : sur un cluster EMR 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51" name="Google Shape;451;gcb98931260_0_5"/>
          <p:cNvSpPr txBox="1"/>
          <p:nvPr/>
        </p:nvSpPr>
        <p:spPr>
          <a:xfrm>
            <a:off x="384825" y="1166275"/>
            <a:ext cx="7346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6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Spark UI</a:t>
            </a:r>
            <a:endParaRPr sz="16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Interface web associée à une application Spark permettant d’analyser et d’inspecter l’exécution des jobs Sparks dans un navigateur web.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/>
        </p:nvSpPr>
        <p:spPr>
          <a:xfrm>
            <a:off x="995025" y="1194825"/>
            <a:ext cx="7383600" cy="3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Dans le cadre de ce projet, nous avons pu apprendre à :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-"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installer et utiliser pypark dans le cadre d’un projet de machine learning</a:t>
            </a:r>
            <a:endParaRPr sz="14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-"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communiquer avec une machine distante ou un cluster AWS en ssh</a:t>
            </a:r>
            <a:endParaRPr sz="14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lang="fr" sz="14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exécuter un script python de machine learning sur :</a:t>
            </a:r>
            <a:endParaRPr sz="14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○"/>
            </a:pPr>
            <a:r>
              <a:rPr lang="fr" sz="14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machine virtuelle (</a:t>
            </a:r>
            <a:r>
              <a:rPr lang="fr" sz="140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VirtualBox</a:t>
            </a:r>
            <a:r>
              <a:rPr lang="fr" sz="14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locale</a:t>
            </a:r>
            <a:endParaRPr sz="14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○"/>
            </a:pPr>
            <a:r>
              <a:rPr lang="fr" sz="14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une instance </a:t>
            </a:r>
            <a:r>
              <a:rPr lang="fr" sz="140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AWS EC2</a:t>
            </a:r>
            <a:r>
              <a:rPr lang="fr" sz="14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distante</a:t>
            </a:r>
            <a:endParaRPr sz="14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○"/>
            </a:pPr>
            <a:r>
              <a:rPr lang="fr" sz="14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</a:t>
            </a:r>
            <a:r>
              <a:rPr lang="fr" sz="140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cluster EMR</a:t>
            </a:r>
            <a:endParaRPr sz="1400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lang="fr" sz="14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lire et écrire sur un</a:t>
            </a:r>
            <a:r>
              <a:rPr lang="fr" sz="140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bucket AWS S3</a:t>
            </a:r>
            <a:endParaRPr sz="1400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lang="fr" sz="140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lancer, configurer et utiliser un cluster EMR</a:t>
            </a:r>
            <a:r>
              <a:rPr lang="fr" sz="14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dans le cadre d’une mission simple de machine learning avec Spark.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Conclusions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27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Limites et améliorations possibles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6" name="Google Shape;466;p2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51C75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7" name="Google Shape;467;p26"/>
          <p:cNvSpPr txBox="1"/>
          <p:nvPr/>
        </p:nvSpPr>
        <p:spPr>
          <a:xfrm>
            <a:off x="1324200" y="1690900"/>
            <a:ext cx="68292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Optimisation du code</a:t>
            </a:r>
            <a:endParaRPr sz="14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analyse fine de SparkUI pour détecter le code redondant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optimisation des opérations (mise en cache, persistance en mémoire etc.)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Optimisation de la parallélisation et ressources du cluster </a:t>
            </a:r>
            <a:endParaRPr sz="14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partitionnement optimisé en fonction du volume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optimisation de l’architecture du cluster choisie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optimisation des options du spark submit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→ utilisation de la fonction autoscaling du cluster EMR</a:t>
            </a:r>
            <a:endParaRPr sz="14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fr-F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a9fa3e57d_0_11"/>
          <p:cNvSpPr txBox="1"/>
          <p:nvPr/>
        </p:nvSpPr>
        <p:spPr>
          <a:xfrm>
            <a:off x="5836250" y="973025"/>
            <a:ext cx="55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ca9fa3e57d_0_11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4" name="Google Shape;474;gca9fa3e57d_0_11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5" name="Google Shape;475;gca9fa3e57d_0_11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Annexe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Les erreurs d’options du spark-submit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476" name="Google Shape;476;gca9fa3e57d_0_11"/>
          <p:cNvSpPr txBox="1"/>
          <p:nvPr/>
        </p:nvSpPr>
        <p:spPr>
          <a:xfrm>
            <a:off x="541425" y="1055225"/>
            <a:ext cx="7860900" cy="4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Granularité maximale</a:t>
            </a: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les exécuteurs les plus petits possibles (le plus grand nombre possible)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 (--executor-cores) -&gt; 1 coeur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d’exécuteur (--num-executors) -&gt; 96 executors ?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(--executor-memory) -&gt; 64/16 = 4Go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Non, Erreur ! car ainsi on n’utilise qu’une seule JVM par tâche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Granularité minimale</a:t>
            </a: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les exécuteurs les plus gros possibles (le plus petit nombre possible)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 (--executor-cores) -&gt; 16 coeur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d’exécuteur (--num-executors) -&gt; 6 executors (1 par machine) ?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(--executor-memory) -&gt; 64Go par exécuteur=machine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Non car il faut garder de la mémoire pour Hadoop et tous les autres daemons tournant sur les noeuds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Granularité minimale mais en laissant des ressources (proc et ram) pour chaque noeud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de coeurs par exécuteur (--executor-cores) -&gt; 15 coeurs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Nombre d’exécuteur (--num-executors) -&gt; 6 executors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Mémoire allouée à chaque exécuteur (--executor-memory) -&gt; 63Go par exécuteur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Non plus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SOLUTION : entre 4 et 6 coeurs par exécuteurs seulement ! calculer le nombre d’exécuteurs correspondant en fonction des ressources</a:t>
            </a:r>
            <a:endParaRPr sz="11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</a:t>
            </a: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les grandes étapes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619975" y="3273124"/>
            <a:ext cx="2287500" cy="1549500"/>
          </a:xfrm>
          <a:prstGeom prst="rect">
            <a:avLst/>
          </a:prstGeom>
          <a:solidFill>
            <a:srgbClr val="7F60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416575" y="1351775"/>
            <a:ext cx="3519600" cy="1630200"/>
          </a:xfrm>
          <a:prstGeom prst="rect">
            <a:avLst/>
          </a:prstGeom>
          <a:solidFill>
            <a:srgbClr val="7F60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3634625" y="3273675"/>
            <a:ext cx="5197500" cy="1665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2.     Mise en place d’une architecture sur AWS</a:t>
            </a:r>
            <a:r>
              <a:rPr lang="fr" sz="15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en vue                   du déploiement</a:t>
            </a:r>
            <a:endParaRPr sz="1500" b="1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152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 b="0" i="0" u="none" strike="noStrike" cap="none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stockage S3 des données et des résultats</a:t>
            </a:r>
            <a:endParaRPr sz="1500" b="0" i="0" u="none" strike="noStrike" cap="none" dirty="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152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 b="0" i="0" u="none" strike="noStrike" cap="none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exécution du code sur une instance ou sur un cluster distant </a:t>
            </a:r>
            <a:r>
              <a:rPr lang="fr" sz="1500" b="0" i="0" u="none" strike="noStrike" cap="none" dirty="0" smtClean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 EC2 </a:t>
            </a:r>
            <a:r>
              <a:rPr lang="fr" sz="1500" b="0" i="0" u="none" strike="noStrike" cap="none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ou Cluster </a:t>
            </a:r>
            <a:r>
              <a:rPr lang="fr" sz="1500" b="0" i="0" u="none" strike="noStrike" cap="none" dirty="0" smtClean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EMR  ou  SageMaker ) </a:t>
            </a:r>
            <a:endParaRPr sz="1500" b="0" i="0" u="none" strike="noStrike" cap="none" dirty="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8692"/>
          <a:stretch/>
        </p:blipFill>
        <p:spPr>
          <a:xfrm>
            <a:off x="541425" y="1485000"/>
            <a:ext cx="1522398" cy="1371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3663" y="1485000"/>
            <a:ext cx="1247775" cy="1371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0250" y="3392875"/>
            <a:ext cx="2032473" cy="127837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5"/>
          <p:cNvSpPr txBox="1"/>
          <p:nvPr/>
        </p:nvSpPr>
        <p:spPr>
          <a:xfrm>
            <a:off x="4336850" y="1279500"/>
            <a:ext cx="4545600" cy="17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52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fr" sz="1500" b="1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1.     Construire un script de traitement des images du jeu de données d’entraînement :</a:t>
            </a:r>
            <a:endParaRPr sz="15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152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extraction de features</a:t>
            </a:r>
            <a:endParaRPr sz="15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152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réduction de dimension</a:t>
            </a:r>
            <a:endParaRPr sz="15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152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extraction de la catégorie</a:t>
            </a:r>
            <a:endParaRPr sz="15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152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ExtraLight"/>
              <a:buChar char="-"/>
            </a:pPr>
            <a:r>
              <a:rPr lang="fr" sz="15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exportation des données structurées</a:t>
            </a:r>
            <a:endParaRPr sz="15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173165" y="1984225"/>
            <a:ext cx="284700" cy="28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624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b7ffea2c_0_114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</a:t>
            </a:r>
            <a:r>
              <a:rPr lang="fr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</a:t>
            </a:r>
            <a:r>
              <a:rPr lang="fr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les données</a:t>
            </a:r>
            <a:endParaRPr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gc8b7ffea2c_0_114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gc8b7ffea2c_0_114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gc8b7ffea2c_0_114"/>
          <p:cNvSpPr txBox="1"/>
          <p:nvPr/>
        </p:nvSpPr>
        <p:spPr>
          <a:xfrm>
            <a:off x="175525" y="1476825"/>
            <a:ext cx="354390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Plus de </a:t>
            </a:r>
            <a:r>
              <a:rPr lang="fr" dirty="0" smtClean="0">
                <a:solidFill>
                  <a:srgbClr val="FFFFFF"/>
                </a:solidFill>
                <a:latin typeface="Nunito"/>
                <a:ea typeface="Nunito ExtraLight"/>
                <a:cs typeface="Nunito ExtraLight"/>
                <a:sym typeface="Nunito"/>
              </a:rPr>
              <a:t>97</a:t>
            </a:r>
            <a:r>
              <a:rPr lang="fr" sz="1400" b="0" i="0" u="none" strike="noStrike" cap="none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" sz="1400" b="0" i="0" u="none" strike="noStrike" cap="none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000 Images</a:t>
            </a: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couleur sur fond blanc de fruits de 100 x 100 pixels, RGB 256 niveaux</a:t>
            </a:r>
            <a:endParaRPr sz="14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Char char="●"/>
            </a:pPr>
            <a:r>
              <a:rPr lang="fr" sz="1400" b="0" i="0" u="none" strike="noStrike" cap="none" dirty="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séparées en deux groupes :</a:t>
            </a:r>
            <a:endParaRPr sz="1400" b="0" i="0" u="none" strike="noStrike" cap="none" dirty="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540000" marR="0" lvl="0" indent="-1788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lang="fr" sz="1400" b="0" i="1" u="none" strike="noStrike" cap="none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Training </a:t>
            </a:r>
            <a:r>
              <a:rPr lang="fr" sz="1400" b="0" i="0" u="none" strike="noStrike" cap="none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61k</a:t>
            </a:r>
            <a:endParaRPr sz="1400" b="0" i="0" u="none" strike="noStrike" cap="none" dirty="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540000" marR="0" lvl="0" indent="-1788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ExtraLight"/>
              <a:buChar char="-"/>
            </a:pPr>
            <a:r>
              <a:rPr lang="fr" sz="1400" b="0" i="1" u="none" strike="noStrike" cap="none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Test</a:t>
            </a:r>
            <a:r>
              <a:rPr lang="fr" sz="1400" b="0" i="0" u="none" strike="noStrike" cap="none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21k </a:t>
            </a:r>
            <a:endParaRPr sz="1400" b="0" i="0" u="none" strike="noStrike" cap="none" dirty="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●"/>
            </a:pPr>
            <a:r>
              <a:rPr lang="fr" sz="1400" b="0" i="0" u="none" strike="noStrike" cap="none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131 catégories</a:t>
            </a:r>
            <a:r>
              <a:rPr lang="fr" sz="1400" i="0" u="none" strike="noStrike" cap="none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(dossiers), plusieurs centaines d’images du même fruit (angle de vue variable)</a:t>
            </a:r>
            <a:endParaRPr sz="140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02" name="Google Shape;102;gc8b7ffea2c_0_114"/>
          <p:cNvSpPr txBox="1"/>
          <p:nvPr/>
        </p:nvSpPr>
        <p:spPr>
          <a:xfrm>
            <a:off x="4107625" y="4141925"/>
            <a:ext cx="4555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⇒ On extrait de ces données 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des échantillons de taille croissante (25, 815, 20 000 images) pour l</a:t>
            </a: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 mise au point du script</a:t>
            </a:r>
            <a:endParaRPr sz="1200" b="0" i="0" u="none" strike="noStrike" cap="none">
              <a:solidFill>
                <a:srgbClr val="000000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103" name="Google Shape;103;gc8b7ffea2c_0_114"/>
          <p:cNvGrpSpPr/>
          <p:nvPr/>
        </p:nvGrpSpPr>
        <p:grpSpPr>
          <a:xfrm>
            <a:off x="4120825" y="1337500"/>
            <a:ext cx="4511700" cy="2306100"/>
            <a:chOff x="4120825" y="1413700"/>
            <a:chExt cx="4511700" cy="2306100"/>
          </a:xfrm>
        </p:grpSpPr>
        <p:sp>
          <p:nvSpPr>
            <p:cNvPr id="104" name="Google Shape;104;gc8b7ffea2c_0_114"/>
            <p:cNvSpPr/>
            <p:nvPr/>
          </p:nvSpPr>
          <p:spPr>
            <a:xfrm>
              <a:off x="4120825" y="1413700"/>
              <a:ext cx="4511700" cy="23061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gc8b7ffea2c_0_114"/>
            <p:cNvGrpSpPr/>
            <p:nvPr/>
          </p:nvGrpSpPr>
          <p:grpSpPr>
            <a:xfrm>
              <a:off x="4251625" y="1551125"/>
              <a:ext cx="4267200" cy="2057400"/>
              <a:chOff x="4175425" y="1170125"/>
              <a:chExt cx="4267200" cy="2057400"/>
            </a:xfrm>
          </p:grpSpPr>
          <p:pic>
            <p:nvPicPr>
              <p:cNvPr id="106" name="Google Shape;106;gc8b7ffea2c_0_11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175425" y="11701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gc8b7ffea2c_0_1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280325" y="11701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gc8b7ffea2c_0_114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175425" y="22750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gc8b7ffea2c_0_11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385225" y="11701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gc8b7ffea2c_0_11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5280325" y="22750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gc8b7ffea2c_0_114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6385225" y="22750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gc8b7ffea2c_0_114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7490125" y="11701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gc8b7ffea2c_0_114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7490125" y="2275025"/>
                <a:ext cx="952500" cy="952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4" name="Google Shape;114;gc8b7ffea2c_0_114"/>
          <p:cNvSpPr txBox="1"/>
          <p:nvPr/>
        </p:nvSpPr>
        <p:spPr>
          <a:xfrm>
            <a:off x="4071525" y="3593400"/>
            <a:ext cx="451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1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Extrait de la classe “Physalis with Husk” </a:t>
            </a:r>
            <a:endParaRPr sz="1000" b="0" i="1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/>
        </p:nvSpPr>
        <p:spPr>
          <a:xfrm>
            <a:off x="6534000" y="2584325"/>
            <a:ext cx="2064600" cy="20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cluster EMR préconfiguré pour l’utilisation de Spark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utilisation d’un script stocké sur S3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</a:t>
            </a: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sur un échantillon de 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20k </a:t>
            </a: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images</a:t>
            </a:r>
            <a:endParaRPr sz="1200" b="0" i="0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89998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-"/>
            </a:pPr>
            <a:r>
              <a:rPr lang="fr"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optimisation du choix des partitions et des ressources executor/driver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Problématique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la démarche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BF9000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2850763" y="1486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456686" y="11951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899288" y="1975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1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 local, puis ...</a:t>
            </a:r>
            <a:endParaRPr sz="1400" b="1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411075" y="2584325"/>
            <a:ext cx="2601300" cy="19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instanciation d’une machine virtuelle Ubuntu 20.04 (VirtualBox)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implémentation d’un notebook utilisant pyspark pour le traitement des images (échantillon)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récupération du script et des datas depuis depuis S3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 export des résultats sur S3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 exécution sur un échantillon de 25 images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4247423" y="11951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3613825" y="2087420"/>
            <a:ext cx="201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… s</a:t>
            </a:r>
            <a:r>
              <a:rPr lang="fr" sz="1400" b="1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ur une  instance distante EC2</a:t>
            </a:r>
            <a:r>
              <a:rPr lang="fr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...</a:t>
            </a:r>
            <a:endParaRPr sz="1400" b="1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3217050" y="2584325"/>
            <a:ext cx="30099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 installation d’un environnement adapté sur l’EC2 t2.micro, puis t2.2xlarge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89998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du notebook ou du script sur l’instance distante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89998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script, datas et résultats stockés sur S3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89998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exécution sur un échantillon de 815 images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89999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ExtraLight"/>
              <a:buChar char="-"/>
            </a:pPr>
            <a:r>
              <a:rPr lang="fr" sz="12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optimisation du choix des partitions et des ressources executor/driver</a:t>
            </a:r>
            <a:endParaRPr sz="12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7015208" y="1195150"/>
            <a:ext cx="594300" cy="594300"/>
          </a:xfrm>
          <a:prstGeom prst="ellipse">
            <a:avLst/>
          </a:prstGeom>
          <a:noFill/>
          <a:ln w="3810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6429238" y="2187056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… puis sur un c</a:t>
            </a:r>
            <a:r>
              <a:rPr lang="fr" sz="1400" b="1" i="0" u="none" strike="noStrike" cap="none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luster </a:t>
            </a:r>
            <a:r>
              <a:rPr lang="fr" b="1" dirty="0" smtClean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SageMaker</a:t>
            </a:r>
            <a:endParaRPr sz="1400" b="1" i="0" u="none" strike="noStrike" cap="none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5632575" y="14861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1569334" y="1300954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4362884" y="1304479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7133634" y="1300954"/>
            <a:ext cx="35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qu’est-ce que Spark ?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064925" y="1459325"/>
            <a:ext cx="6916200" cy="30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Quoi ?</a:t>
            </a: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Un </a:t>
            </a:r>
            <a:r>
              <a:rPr lang="fr" sz="1400" b="0" i="1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framework</a:t>
            </a: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(plateforme) open source, multi langages, permettant </a:t>
            </a:r>
            <a:r>
              <a:rPr lang="fr" sz="1400" b="0" i="0" u="none" strike="noStrike" cap="none" dirty="0" smtClean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la </a:t>
            </a: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parallélisation de tâches sur de grosses quantités de données sur des </a:t>
            </a:r>
            <a:r>
              <a:rPr lang="fr" sz="1400" b="0" i="1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clusters</a:t>
            </a: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.</a:t>
            </a:r>
            <a:endParaRPr sz="14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Qui l’utilise ?</a:t>
            </a:r>
            <a:r>
              <a:rPr lang="fr" sz="14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data engineers, data scientists, ML engineers</a:t>
            </a:r>
            <a:endParaRPr sz="14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 ExtraLight"/>
              <a:buChar char="-"/>
            </a:pPr>
            <a:r>
              <a:rPr lang="fr" sz="1400" b="0" i="0" u="none" strike="noStrike" cap="none" dirty="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Pourquoi Spark ?</a:t>
            </a:r>
            <a:endParaRPr sz="1400" b="0" i="0" u="none" strike="noStrike" cap="none" dirty="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lang="fr" sz="13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Facile à utiliser et </a:t>
            </a:r>
            <a:r>
              <a:rPr lang="fr" sz="1300" b="0" i="0" u="none" strike="noStrike" cap="none" dirty="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disponible avec de nombreux langages, dont Python</a:t>
            </a:r>
            <a:r>
              <a:rPr lang="fr" sz="13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,</a:t>
            </a:r>
            <a:endParaRPr sz="13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lang="fr" sz="13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plus rapide (utilisation de la RAM) comparé aux solutions antérieures (Hadoop),</a:t>
            </a:r>
            <a:endParaRPr sz="13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lang="fr" sz="13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permet d’autres opérations que MapReduce,</a:t>
            </a:r>
            <a:endParaRPr sz="13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lang="fr" sz="13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dispose de librairies ML</a:t>
            </a:r>
            <a:endParaRPr sz="13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ExtraLight"/>
              <a:buChar char="○"/>
            </a:pPr>
            <a:r>
              <a:rPr lang="fr" sz="1300" b="0" i="0" u="none" strike="noStrike" cap="none" dirty="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permet de faire du traitement en temps réel (real-time)</a:t>
            </a:r>
            <a:endParaRPr sz="1300" b="0" i="0" u="none" strike="noStrike" cap="none" dirty="0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a66c93485_0_86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Script 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</a:t>
            </a: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qu’est-ce que Spark ?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49" name="Google Shape;149;gca66c93485_0_86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gca66c93485_0_86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51" name="Google Shape;151;gca66c93485_0_86"/>
          <p:cNvGrpSpPr/>
          <p:nvPr/>
        </p:nvGrpSpPr>
        <p:grpSpPr>
          <a:xfrm>
            <a:off x="379125" y="1078313"/>
            <a:ext cx="8424750" cy="4000500"/>
            <a:chOff x="607725" y="1078313"/>
            <a:chExt cx="8424750" cy="4000500"/>
          </a:xfrm>
        </p:grpSpPr>
        <p:sp>
          <p:nvSpPr>
            <p:cNvPr id="152" name="Google Shape;152;gca66c93485_0_86"/>
            <p:cNvSpPr txBox="1"/>
            <p:nvPr/>
          </p:nvSpPr>
          <p:spPr>
            <a:xfrm>
              <a:off x="607725" y="1078313"/>
              <a:ext cx="8158200" cy="40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unito ExtraLight"/>
                <a:buChar char="-"/>
              </a:pPr>
              <a:r>
                <a:rPr lang="fr" sz="1400" b="0" i="0" u="none" strike="noStrike" cap="non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Qui l’utilise ?</a:t>
              </a:r>
              <a:r>
                <a:rPr lang="fr" sz="1400" b="0" i="0" u="none" strike="noStrike" cap="none">
                  <a:solidFill>
                    <a:srgbClr val="FFFFFF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data engineers, data scientists, ML engineers</a:t>
              </a:r>
              <a:endParaRPr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unito SemiBold"/>
                <a:buChar char="-"/>
              </a:pPr>
              <a:r>
                <a:rPr lang="fr" sz="1400" b="0" i="0" u="none" strike="noStrike" cap="none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Pour quoi faire ?</a:t>
              </a:r>
              <a:endParaRPr sz="1400" b="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unito SemiBold"/>
                <a:buChar char="-"/>
              </a:pPr>
              <a:r>
                <a:rPr lang="fr">
                  <a:solidFill>
                    <a:srgbClr val="FFFFFF"/>
                  </a:solidFill>
                  <a:latin typeface="Nunito SemiBold"/>
                  <a:ea typeface="Nunito SemiBold"/>
                  <a:cs typeface="Nunito SemiBold"/>
                  <a:sym typeface="Nunito SemiBold"/>
                </a:rPr>
                <a:t>En pratique ?</a:t>
              </a:r>
              <a:endParaRPr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</p:txBody>
        </p:sp>
        <p:sp>
          <p:nvSpPr>
            <p:cNvPr id="153" name="Google Shape;153;gca66c93485_0_86"/>
            <p:cNvSpPr txBox="1"/>
            <p:nvPr/>
          </p:nvSpPr>
          <p:spPr>
            <a:xfrm>
              <a:off x="921525" y="1950300"/>
              <a:ext cx="2960100" cy="100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30399" marR="0" lvl="1" indent="-23674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lang="fr" sz="1200" b="0" i="0" u="none" strike="noStrike" cap="non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parallélisation de traitement de gros dataset (distribution sur un cluster)</a:t>
              </a:r>
              <a:endParaRPr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230399" marR="0" lvl="1" indent="-23674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lang="fr" sz="1200" b="0" i="0" u="none" strike="noStrike" cap="non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requêtes interactives pour explorer et visualiser de gros datasets (SparkSQL)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ca66c93485_0_86"/>
            <p:cNvSpPr txBox="1"/>
            <p:nvPr/>
          </p:nvSpPr>
          <p:spPr>
            <a:xfrm>
              <a:off x="3919875" y="1950300"/>
              <a:ext cx="51126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30399" marR="0" lvl="1" indent="-23674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lang="fr" sz="1200" b="0" i="0" u="none" strike="noStrike" cap="non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modèles de ML (</a:t>
              </a:r>
              <a:r>
                <a:rPr lang="fr" sz="12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MLL</a:t>
              </a:r>
              <a:r>
                <a:rPr lang="fr" sz="1200" b="0" i="0" u="none" strike="noStrike" cap="non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ib, </a:t>
              </a:r>
              <a:r>
                <a:rPr lang="fr" sz="12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S</a:t>
              </a:r>
              <a:r>
                <a:rPr lang="fr" sz="1200" b="0" i="0" u="none" strike="noStrike" cap="non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park</a:t>
              </a:r>
              <a:r>
                <a:rPr lang="fr" sz="1200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 DL</a:t>
              </a:r>
              <a:r>
                <a:rPr lang="fr" sz="1200" b="0" i="0" u="none" strike="noStrike" cap="non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)</a:t>
              </a:r>
              <a:endParaRPr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230399" marR="0" lvl="1" indent="-23674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lang="fr" sz="1200" b="0" i="0" u="none" strike="noStrike" cap="non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data pipelines utilisant de nombreux flux de données (Spark streaming)</a:t>
              </a:r>
              <a:endParaRPr sz="1200" b="0" i="0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endParaRPr>
            </a:p>
            <a:p>
              <a:pPr marL="230399" marR="0" lvl="1" indent="-23674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Nunito ExtraLight"/>
                <a:buChar char="○"/>
              </a:pPr>
              <a:r>
                <a:rPr lang="fr" sz="1200" b="0" i="0" u="none" strike="noStrike" cap="none">
                  <a:solidFill>
                    <a:schemeClr val="lt1"/>
                  </a:solidFill>
                  <a:latin typeface="Nunito ExtraLight"/>
                  <a:ea typeface="Nunito ExtraLight"/>
                  <a:cs typeface="Nunito ExtraLight"/>
                  <a:sym typeface="Nunito ExtraLight"/>
                </a:rPr>
                <a:t>analyses de "graph datasets" et des réseaux sociaux (GraphX)</a:t>
              </a: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gca66c93485_0_86"/>
          <p:cNvSpPr txBox="1"/>
          <p:nvPr/>
        </p:nvSpPr>
        <p:spPr>
          <a:xfrm>
            <a:off x="989625" y="3473825"/>
            <a:ext cx="68985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30399" marR="0" lvl="1" indent="-2367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○"/>
            </a:pPr>
            <a:r>
              <a:rPr lang="fr" sz="1200" u="sng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Secteur Bancaire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JP Morgan Chase &amp; Co ⇒ détection de transactions frauduleuses, analyse des dépenses des clients pour la suggestion d’offres adaptées, décisions d’investissement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230399" marR="0" lvl="1" indent="-2367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○"/>
            </a:pPr>
            <a:r>
              <a:rPr lang="fr" sz="1200" u="sng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E-commerce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Alibaba ⇒ analyse de gros volumes de données (détails de transactions et données de navigation en temps réel) pour la recommandation de produits.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230399" marR="0" lvl="1" indent="-2367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○"/>
            </a:pPr>
            <a:r>
              <a:rPr lang="fr" sz="1200" u="sng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Divertissement 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 Netflix ⇒ recommandations de contenus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230399" marR="0" lvl="1" indent="-2367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ExtraLight"/>
              <a:buChar char="○"/>
            </a:pPr>
            <a:r>
              <a:rPr lang="fr" sz="1200" u="sng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Secteur médical</a:t>
            </a: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: analyse de données médicales pour l’aide au diagnostic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8b7ffea2c_0_29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gc8b7ffea2c_0_29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Google Shape;162;gc8b7ffea2c_0_29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Pyspark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| le cluster Spark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63" name="Google Shape;163;gc8b7ffea2c_0_29"/>
          <p:cNvSpPr txBox="1"/>
          <p:nvPr/>
        </p:nvSpPr>
        <p:spPr>
          <a:xfrm>
            <a:off x="0" y="1338413"/>
            <a:ext cx="31452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ressources matérielles disponibles (coeurs d’une machine unique d’un cluster) ou forment un </a:t>
            </a:r>
            <a:r>
              <a:rPr lang="fr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cluster Spark</a:t>
            </a:r>
            <a:endParaRPr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Un </a:t>
            </a:r>
            <a:r>
              <a:rPr lang="fr" sz="140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programme pilote</a:t>
            </a: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</a:t>
            </a:r>
            <a:r>
              <a:rPr lang="fr" sz="1400" b="0" i="1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driver program</a:t>
            </a: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sur le noeud master orchestre la parallélisation des opérations sur le cluster Spark.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 </a:t>
            </a:r>
            <a:r>
              <a:rPr lang="fr" sz="1400" b="0" i="1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driver </a:t>
            </a: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accède au éléments du </a:t>
            </a:r>
            <a:r>
              <a:rPr lang="fr" sz="1400" b="0" i="1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cluster spark</a:t>
            </a: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(</a:t>
            </a:r>
            <a:r>
              <a:rPr lang="fr" sz="1400" i="0" u="none" strike="noStrike" cap="non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cluster manager et exécuteurs</a:t>
            </a: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) par le biais de l'objet </a:t>
            </a:r>
            <a:r>
              <a:rPr lang="fr" sz="1400" b="0" i="1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SparkSession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164" name="Google Shape;164;gc8b7ffea2c_0_29"/>
          <p:cNvGrpSpPr/>
          <p:nvPr/>
        </p:nvGrpSpPr>
        <p:grpSpPr>
          <a:xfrm>
            <a:off x="3308675" y="1070800"/>
            <a:ext cx="5634900" cy="3218400"/>
            <a:chOff x="3308675" y="1223200"/>
            <a:chExt cx="5634900" cy="3218400"/>
          </a:xfrm>
        </p:grpSpPr>
        <p:sp>
          <p:nvSpPr>
            <p:cNvPr id="165" name="Google Shape;165;gc8b7ffea2c_0_29"/>
            <p:cNvSpPr/>
            <p:nvPr/>
          </p:nvSpPr>
          <p:spPr>
            <a:xfrm>
              <a:off x="3308675" y="1223200"/>
              <a:ext cx="5634900" cy="32184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6" name="Google Shape;166;gc8b7ffea2c_0_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19475" y="1323150"/>
              <a:ext cx="5368099" cy="29809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gc8b7ffea2c_0_29"/>
          <p:cNvSpPr txBox="1"/>
          <p:nvPr/>
        </p:nvSpPr>
        <p:spPr>
          <a:xfrm>
            <a:off x="4299850" y="4304075"/>
            <a:ext cx="4512000" cy="5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b="0" i="1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Les composants du cluster Spark</a:t>
            </a:r>
            <a:endParaRPr sz="1200" b="0" i="1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 b="0" i="1" u="none" strike="noStrike" cap="none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(Learning Spark 2nd ed. - J.S. Damji, B.Wenig, T. Das, and D. Lee)</a:t>
            </a:r>
            <a:endParaRPr sz="1000" b="0" i="1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ee23b85b_0_0"/>
          <p:cNvSpPr/>
          <p:nvPr/>
        </p:nvSpPr>
        <p:spPr>
          <a:xfrm>
            <a:off x="1253300" y="1965150"/>
            <a:ext cx="6336600" cy="1224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c8ee23b85b_0_0"/>
          <p:cNvSpPr/>
          <p:nvPr/>
        </p:nvSpPr>
        <p:spPr>
          <a:xfrm>
            <a:off x="270700" y="489737"/>
            <a:ext cx="200400" cy="4833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gc8ee23b85b_0_0"/>
          <p:cNvSpPr/>
          <p:nvPr/>
        </p:nvSpPr>
        <p:spPr>
          <a:xfrm>
            <a:off x="0" y="5033200"/>
            <a:ext cx="9144000" cy="110400"/>
          </a:xfrm>
          <a:prstGeom prst="rect">
            <a:avLst/>
          </a:prstGeom>
          <a:solidFill>
            <a:srgbClr val="274E1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gc8ee23b85b_0_0"/>
          <p:cNvSpPr txBox="1">
            <a:spLocks noGrp="1"/>
          </p:cNvSpPr>
          <p:nvPr>
            <p:ph type="title"/>
          </p:nvPr>
        </p:nvSpPr>
        <p:spPr>
          <a:xfrm>
            <a:off x="541425" y="445025"/>
            <a:ext cx="82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Pyspark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| des APIs permettant le calcul distribué</a:t>
            </a:r>
            <a:endParaRPr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6" name="Google Shape;176;gc8ee23b85b_0_0"/>
          <p:cNvSpPr txBox="1"/>
          <p:nvPr/>
        </p:nvSpPr>
        <p:spPr>
          <a:xfrm>
            <a:off x="541425" y="3683825"/>
            <a:ext cx="79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Deux types d’opérations peuvent être appelées sur ces objets </a:t>
            </a:r>
            <a:r>
              <a:rPr lang="fr">
                <a:solidFill>
                  <a:srgbClr val="FFFFFF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:</a:t>
            </a:r>
            <a:endParaRPr sz="1400" b="0" i="0" u="none" strike="noStrike" cap="none">
              <a:solidFill>
                <a:srgbClr val="FFFFFF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7" name="Google Shape;177;gc8ee23b85b_0_0"/>
          <p:cNvSpPr txBox="1"/>
          <p:nvPr/>
        </p:nvSpPr>
        <p:spPr>
          <a:xfrm>
            <a:off x="1266026" y="3189680"/>
            <a:ext cx="568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fr" sz="1200" i="1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Opérations sur les RDD représentées par un graphe orienté acyclique (DAG) </a:t>
            </a:r>
            <a:endParaRPr sz="1000" b="0" i="1" u="none" strike="noStrike" cap="none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sp>
        <p:nvSpPr>
          <p:cNvPr id="178" name="Google Shape;178;gc8ee23b85b_0_0"/>
          <p:cNvSpPr txBox="1"/>
          <p:nvPr/>
        </p:nvSpPr>
        <p:spPr>
          <a:xfrm>
            <a:off x="8398525" y="1190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c8ee23b85b_0_0"/>
          <p:cNvSpPr txBox="1"/>
          <p:nvPr/>
        </p:nvSpPr>
        <p:spPr>
          <a:xfrm>
            <a:off x="270700" y="1066275"/>
            <a:ext cx="80424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3 manières de gérer les données dans Spark : RDDs, Spark DataFrames et Spark Datasets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-&gt; on privilégiera les DataFrames dans ce projet (données structurées, haut-niveau, optimisation implicite)</a:t>
            </a:r>
            <a:endParaRPr sz="1200"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  <p:grpSp>
        <p:nvGrpSpPr>
          <p:cNvPr id="180" name="Google Shape;180;gc8ee23b85b_0_0"/>
          <p:cNvGrpSpPr/>
          <p:nvPr/>
        </p:nvGrpSpPr>
        <p:grpSpPr>
          <a:xfrm>
            <a:off x="1546738" y="2055727"/>
            <a:ext cx="5821490" cy="1134433"/>
            <a:chOff x="1546738" y="1979600"/>
            <a:chExt cx="6468323" cy="1470807"/>
          </a:xfrm>
        </p:grpSpPr>
        <p:sp>
          <p:nvSpPr>
            <p:cNvPr id="181" name="Google Shape;181;gc8ee23b85b_0_0"/>
            <p:cNvSpPr/>
            <p:nvPr/>
          </p:nvSpPr>
          <p:spPr>
            <a:xfrm>
              <a:off x="1546738" y="2085359"/>
              <a:ext cx="607500" cy="341100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gc8ee23b85b_0_0"/>
            <p:cNvSpPr/>
            <p:nvPr/>
          </p:nvSpPr>
          <p:spPr>
            <a:xfrm>
              <a:off x="3539613" y="2085359"/>
              <a:ext cx="607500" cy="341100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gc8ee23b85b_0_0"/>
            <p:cNvSpPr txBox="1"/>
            <p:nvPr/>
          </p:nvSpPr>
          <p:spPr>
            <a:xfrm>
              <a:off x="2177925" y="1979600"/>
              <a:ext cx="1338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transformation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4" name="Google Shape;184;gc8ee23b85b_0_0"/>
            <p:cNvSpPr txBox="1"/>
            <p:nvPr/>
          </p:nvSpPr>
          <p:spPr>
            <a:xfrm>
              <a:off x="4236839" y="2010208"/>
              <a:ext cx="725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action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5" name="Google Shape;185;gc8ee23b85b_0_0"/>
            <p:cNvSpPr/>
            <p:nvPr/>
          </p:nvSpPr>
          <p:spPr>
            <a:xfrm>
              <a:off x="5051663" y="2080638"/>
              <a:ext cx="1041600" cy="341100"/>
            </a:xfrm>
            <a:prstGeom prst="rect">
              <a:avLst/>
            </a:prstGeom>
            <a:solidFill>
              <a:srgbClr val="134F5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Résultat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6" name="Google Shape;186;gc8ee23b85b_0_0"/>
            <p:cNvSpPr/>
            <p:nvPr/>
          </p:nvSpPr>
          <p:spPr>
            <a:xfrm>
              <a:off x="1546750" y="2892072"/>
              <a:ext cx="607500" cy="341100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7" name="Google Shape;187;gc8ee23b85b_0_0"/>
            <p:cNvSpPr txBox="1"/>
            <p:nvPr/>
          </p:nvSpPr>
          <p:spPr>
            <a:xfrm>
              <a:off x="2177938" y="2786313"/>
              <a:ext cx="1338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transformation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88" name="Google Shape;188;gc8ee23b85b_0_0"/>
            <p:cNvSpPr/>
            <p:nvPr/>
          </p:nvSpPr>
          <p:spPr>
            <a:xfrm>
              <a:off x="3539650" y="2892072"/>
              <a:ext cx="607500" cy="341100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gc8ee23b85b_0_0"/>
            <p:cNvSpPr txBox="1"/>
            <p:nvPr/>
          </p:nvSpPr>
          <p:spPr>
            <a:xfrm>
              <a:off x="4190098" y="2776823"/>
              <a:ext cx="1338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transformation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0" name="Google Shape;190;gc8ee23b85b_0_0"/>
            <p:cNvSpPr/>
            <p:nvPr/>
          </p:nvSpPr>
          <p:spPr>
            <a:xfrm>
              <a:off x="5551530" y="2893152"/>
              <a:ext cx="607500" cy="341100"/>
            </a:xfrm>
            <a:prstGeom prst="rect">
              <a:avLst/>
            </a:prstGeom>
            <a:solidFill>
              <a:srgbClr val="38761D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RDD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191" name="Google Shape;191;gc8ee23b85b_0_0"/>
            <p:cNvSpPr txBox="1"/>
            <p:nvPr/>
          </p:nvSpPr>
          <p:spPr>
            <a:xfrm>
              <a:off x="6244325" y="2834807"/>
              <a:ext cx="725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Proxima Nova"/>
                  <a:ea typeface="Proxima Nova"/>
                  <a:cs typeface="Proxima Nova"/>
                  <a:sym typeface="Proxima Nova"/>
                </a:rPr>
                <a:t>action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2" name="Google Shape;192;gc8ee23b85b_0_0"/>
            <p:cNvSpPr/>
            <p:nvPr/>
          </p:nvSpPr>
          <p:spPr>
            <a:xfrm>
              <a:off x="6973460" y="2899013"/>
              <a:ext cx="1041600" cy="341100"/>
            </a:xfrm>
            <a:prstGeom prst="rect">
              <a:avLst/>
            </a:prstGeom>
            <a:solidFill>
              <a:srgbClr val="134F5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FFFFFF"/>
                  </a:solidFill>
                </a:rPr>
                <a:t>Résultat</a:t>
              </a:r>
              <a:endParaRPr sz="1300">
                <a:solidFill>
                  <a:srgbClr val="FFFFFF"/>
                </a:solidFill>
              </a:endParaRPr>
            </a:p>
          </p:txBody>
        </p:sp>
        <p:cxnSp>
          <p:nvCxnSpPr>
            <p:cNvPr id="193" name="Google Shape;193;gc8ee23b85b_0_0"/>
            <p:cNvCxnSpPr/>
            <p:nvPr/>
          </p:nvCxnSpPr>
          <p:spPr>
            <a:xfrm>
              <a:off x="2177925" y="2332100"/>
              <a:ext cx="133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4" name="Google Shape;194;gc8ee23b85b_0_0"/>
            <p:cNvCxnSpPr/>
            <p:nvPr/>
          </p:nvCxnSpPr>
          <p:spPr>
            <a:xfrm>
              <a:off x="2168180" y="3139875"/>
              <a:ext cx="133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5" name="Google Shape;195;gc8ee23b85b_0_0"/>
            <p:cNvCxnSpPr/>
            <p:nvPr/>
          </p:nvCxnSpPr>
          <p:spPr>
            <a:xfrm>
              <a:off x="4194700" y="3139875"/>
              <a:ext cx="133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196;gc8ee23b85b_0_0"/>
            <p:cNvCxnSpPr/>
            <p:nvPr/>
          </p:nvCxnSpPr>
          <p:spPr>
            <a:xfrm>
              <a:off x="4270879" y="2351330"/>
              <a:ext cx="690300" cy="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7" name="Google Shape;197;gc8ee23b85b_0_0"/>
            <p:cNvCxnSpPr/>
            <p:nvPr/>
          </p:nvCxnSpPr>
          <p:spPr>
            <a:xfrm>
              <a:off x="6221091" y="3171843"/>
              <a:ext cx="690300" cy="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Google Shape;198;gc8ee23b85b_0_0"/>
            <p:cNvCxnSpPr/>
            <p:nvPr/>
          </p:nvCxnSpPr>
          <p:spPr>
            <a:xfrm>
              <a:off x="4243448" y="2492173"/>
              <a:ext cx="711900" cy="35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" name="Google Shape;199;gc8ee23b85b_0_0"/>
            <p:cNvCxnSpPr/>
            <p:nvPr/>
          </p:nvCxnSpPr>
          <p:spPr>
            <a:xfrm rot="10800000" flipH="1">
              <a:off x="2199375" y="2379800"/>
              <a:ext cx="678900" cy="47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00" name="Google Shape;200;gc8ee23b85b_0_0"/>
          <p:cNvSpPr txBox="1"/>
          <p:nvPr/>
        </p:nvSpPr>
        <p:spPr>
          <a:xfrm>
            <a:off x="3764725" y="4024925"/>
            <a:ext cx="4891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Char char="❏"/>
            </a:pPr>
            <a:r>
              <a:rPr lang="fr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les actions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(reduce, first, count, collect)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aboutit à l’exécution d’un calcul concret et renvoie une valeur</a:t>
            </a:r>
            <a:endParaRPr/>
          </a:p>
        </p:txBody>
      </p:sp>
      <p:sp>
        <p:nvSpPr>
          <p:cNvPr id="201" name="Google Shape;201;gc8ee23b85b_0_0"/>
          <p:cNvSpPr txBox="1"/>
          <p:nvPr/>
        </p:nvSpPr>
        <p:spPr>
          <a:xfrm>
            <a:off x="586225" y="3996425"/>
            <a:ext cx="25818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emiBold"/>
              <a:buChar char="❏"/>
            </a:pPr>
            <a:r>
              <a:rPr lang="fr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les transformations</a:t>
            </a:r>
            <a:endParaRPr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(map; filter, join, union)</a:t>
            </a:r>
            <a:endParaRPr>
              <a:solidFill>
                <a:schemeClr val="lt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aboutit à une nouvelle RDD</a:t>
            </a:r>
            <a:endParaRPr/>
          </a:p>
        </p:txBody>
      </p:sp>
      <p:sp>
        <p:nvSpPr>
          <p:cNvPr id="32" name="Espace réservé du numéro de diapositive 3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2229</Words>
  <Application>Microsoft Office PowerPoint</Application>
  <PresentationFormat>Affichage à l'écran (16:9)</PresentationFormat>
  <Paragraphs>333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Nunito</vt:lpstr>
      <vt:lpstr>Proxima Nova</vt:lpstr>
      <vt:lpstr>Nunito SemiBold</vt:lpstr>
      <vt:lpstr>Nunito ExtraLight</vt:lpstr>
      <vt:lpstr>Nunito Light</vt:lpstr>
      <vt:lpstr>Courier New</vt:lpstr>
      <vt:lpstr>Spearmint</vt:lpstr>
      <vt:lpstr>Déployez un modèle               dans le cloud</vt:lpstr>
      <vt:lpstr>Problématique | une application mobile pour Big Data</vt:lpstr>
      <vt:lpstr>Problématique | les grandes étapes</vt:lpstr>
      <vt:lpstr>Problématique | les données</vt:lpstr>
      <vt:lpstr>Problématique | la démarche</vt:lpstr>
      <vt:lpstr>Script Pyspark | qu’est-ce que Spark ?</vt:lpstr>
      <vt:lpstr>Script Pyspark | qu’est-ce que Spark ?</vt:lpstr>
      <vt:lpstr>Pyspark | le cluster Spark</vt:lpstr>
      <vt:lpstr>Pyspark | des APIs permettant le calcul distribué</vt:lpstr>
      <vt:lpstr>Pyspark | l’application et les jobs Spark</vt:lpstr>
      <vt:lpstr>Pyspark | les modes de déploiement</vt:lpstr>
      <vt:lpstr>Script Pyspark | la chaîne de pré-traitement</vt:lpstr>
      <vt:lpstr>Déploiement | les services AWS</vt:lpstr>
      <vt:lpstr>Déploiement | le stockage des données sur S3</vt:lpstr>
      <vt:lpstr>Déploiement | 1 : en local (principe)</vt:lpstr>
      <vt:lpstr>Déploiement | 2 : sur un EC2 t2x.2xlarge</vt:lpstr>
      <vt:lpstr>Déploiement | 3 : sur un cluster EMR (1/3)</vt:lpstr>
      <vt:lpstr>Déploiement | 3 : sur un cluster EMR (2/3) </vt:lpstr>
      <vt:lpstr>Déploiement | 3 : sur un cluster  EMR  ou SageMaker (3/3) </vt:lpstr>
      <vt:lpstr>Déploiement | 3 : sur un cluster EMR </vt:lpstr>
      <vt:lpstr>Déploiement | 3 : sur un cluster EMR </vt:lpstr>
      <vt:lpstr>Conclusions</vt:lpstr>
      <vt:lpstr>Limites et améliorations possibles</vt:lpstr>
      <vt:lpstr>Annexe | Les erreurs d’options du spark-submit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Déployez un modèle               dans le cloud</dc:title>
  <cp:lastModifiedBy>hamadi zarrouk</cp:lastModifiedBy>
  <cp:revision>7</cp:revision>
  <dcterms:modified xsi:type="dcterms:W3CDTF">2022-03-21T20:19:49Z</dcterms:modified>
</cp:coreProperties>
</file>