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715000" type="screen16x10"/>
  <p:notesSz cx="9144000" cy="5715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4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93CE-12D2-4BDC-ACC5-D33D7D739A9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80013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88F33-75BF-4D45-BEC4-421B530B116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51D48-72C5-45A9-B4FB-E48B0B54D224}" type="datetimeFigureOut">
              <a:rPr lang="fr-FR" smtClean="0"/>
              <a:t>17/03/2022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428625"/>
            <a:ext cx="3429000" cy="214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2714625"/>
            <a:ext cx="7315200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EB994-E502-4BF4-B5FC-69C7E5C00E63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B994-E502-4BF4-B5FC-69C7E5C00E63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D1DC70-7AE7-424D-9EC9-17EAEFC58B8F}" type="datetime1">
              <a:rPr lang="fr-FR" smtClean="0"/>
              <a:t>17/03/2022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712099" y="4270717"/>
            <a:ext cx="1577458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646907"/>
            <a:ext cx="8062912" cy="1225021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1875233"/>
            <a:ext cx="8062912" cy="14605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5010547"/>
            <a:ext cx="5791200" cy="304271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8A12381-84E6-4535-B906-50166538AF3B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4708920"/>
            <a:ext cx="5791200" cy="304271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4793590"/>
            <a:ext cx="502920" cy="304271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C82D-91F7-42A0-BE22-81866D6932CA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17500"/>
            <a:ext cx="1905000" cy="45720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175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D818-FAD4-4518-8E3D-AA4B8E5839A6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Parcours Data-scientist d'OpenClassrooms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8BA-4FFC-44C3-90EB-658558B3B6F0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Parcours Data-scientist d'OpenClassrooms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40FB-E111-4EB5-AD1B-84506FE3A8B0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pPr marL="38100">
                <a:lnSpc>
                  <a:spcPts val="2090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2912"/>
            <a:ext cx="8229600" cy="11658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69007"/>
            <a:ext cx="8229600" cy="3810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5400040"/>
            <a:ext cx="2133600" cy="251460"/>
          </a:xfrm>
        </p:spPr>
        <p:txBody>
          <a:bodyPr/>
          <a:lstStyle/>
          <a:p>
            <a:fld id="{B61A064C-1A24-490A-8A29-B9DE0F27A0DE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0056" cy="250693"/>
          </a:xfrm>
        </p:spPr>
        <p:txBody>
          <a:bodyPr/>
          <a:lstStyle/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5862"/>
            <a:ext cx="9129932" cy="5697416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712099" y="150056"/>
            <a:ext cx="1577458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5397500"/>
            <a:ext cx="2133600" cy="254000"/>
          </a:xfrm>
        </p:spPr>
        <p:txBody>
          <a:bodyPr/>
          <a:lstStyle/>
          <a:p>
            <a:fld id="{3795F968-81BE-496C-A97D-A3065BDFF1B1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5400808"/>
            <a:ext cx="4260056" cy="250693"/>
          </a:xfrm>
        </p:spPr>
        <p:txBody>
          <a:bodyPr/>
          <a:lstStyle/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674687"/>
            <a:ext cx="502920" cy="250693"/>
          </a:xfrm>
        </p:spPr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5" y="7818"/>
            <a:ext cx="2672861" cy="158350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5862"/>
            <a:ext cx="9136966" cy="5703278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6220"/>
            <a:ext cx="7239000" cy="1135063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361280"/>
            <a:ext cx="3886200" cy="1905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35365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35365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3600" cy="251460"/>
          </a:xfrm>
        </p:spPr>
        <p:txBody>
          <a:bodyPr/>
          <a:lstStyle/>
          <a:p>
            <a:fld id="{B4850236-4DDC-4524-B097-24EC0DCDA176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0056" cy="251460"/>
          </a:xfrm>
        </p:spPr>
        <p:txBody>
          <a:bodyPr/>
          <a:lstStyle/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5400808"/>
            <a:ext cx="502920" cy="251460"/>
          </a:xfrm>
        </p:spPr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42277"/>
            <a:ext cx="1066800" cy="5128260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42277"/>
            <a:ext cx="581024" cy="251460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2855937"/>
            <a:ext cx="581024" cy="251460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42277"/>
            <a:ext cx="6858000" cy="25146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2855937"/>
            <a:ext cx="6858000" cy="2514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0552" cy="251460"/>
          </a:xfrm>
        </p:spPr>
        <p:txBody>
          <a:bodyPr/>
          <a:lstStyle/>
          <a:p>
            <a:fld id="{6C8E0D02-178B-4EB0-95EB-90881FD85ECB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1104" cy="251460"/>
          </a:xfrm>
        </p:spPr>
        <p:txBody>
          <a:bodyPr/>
          <a:lstStyle/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5402580"/>
            <a:ext cx="502920" cy="251460"/>
          </a:xfrm>
        </p:spPr>
        <p:txBody>
          <a:bodyPr/>
          <a:lstStyle>
            <a:lvl1pPr algn="ctr">
              <a:defRPr/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7C9A-C722-4AB7-B855-6FC92A21F6FE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3600" cy="251460"/>
          </a:xfrm>
        </p:spPr>
        <p:txBody>
          <a:bodyPr/>
          <a:lstStyle/>
          <a:p>
            <a:fld id="{CE954A4B-227A-4727-A632-5A8CFDC794B2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5401575"/>
            <a:ext cx="4260056" cy="250693"/>
          </a:xfrm>
        </p:spPr>
        <p:txBody>
          <a:bodyPr/>
          <a:lstStyle/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5400808"/>
            <a:ext cx="502920" cy="251460"/>
          </a:xfrm>
        </p:spPr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06387"/>
            <a:ext cx="914400" cy="49530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06387"/>
            <a:ext cx="2438400" cy="4953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266700"/>
            <a:ext cx="5276088" cy="499110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5463540"/>
            <a:ext cx="2133600" cy="251460"/>
          </a:xfrm>
        </p:spPr>
        <p:txBody>
          <a:bodyPr/>
          <a:lstStyle>
            <a:lvl1pPr>
              <a:defRPr sz="900"/>
            </a:lvl1pPr>
          </a:lstStyle>
          <a:p>
            <a:fld id="{097273CD-9421-47E3-9545-A440E3061808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5463540"/>
            <a:ext cx="5143120" cy="251460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5463540"/>
            <a:ext cx="502920" cy="251460"/>
          </a:xfrm>
        </p:spPr>
        <p:txBody>
          <a:bodyPr/>
          <a:lstStyle>
            <a:lvl1pPr>
              <a:defRPr sz="900"/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25747"/>
            <a:ext cx="914400" cy="53340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11638"/>
            <a:ext cx="7333488" cy="45720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4889500"/>
            <a:ext cx="7333488" cy="5715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5463540"/>
            <a:ext cx="2103120" cy="251460"/>
          </a:xfrm>
        </p:spPr>
        <p:txBody>
          <a:bodyPr/>
          <a:lstStyle>
            <a:lvl1pPr>
              <a:defRPr sz="900"/>
            </a:lvl1pPr>
          </a:lstStyle>
          <a:p>
            <a:fld id="{6DDF7629-9F19-4EC6-A744-187CD49C26F2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5464308"/>
            <a:ext cx="4948072" cy="251460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5463540"/>
            <a:ext cx="365760" cy="251460"/>
          </a:xfrm>
        </p:spPr>
        <p:txBody>
          <a:bodyPr/>
          <a:lstStyle>
            <a:lvl1pPr algn="ctr">
              <a:defRPr sz="900"/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1724"/>
            <a:ext cx="9129932" cy="5697416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5862"/>
            <a:ext cx="9136966" cy="5703278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5" y="4123675"/>
            <a:ext cx="2672861" cy="158350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22912"/>
            <a:ext cx="8229600" cy="116586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569007"/>
            <a:ext cx="8229600" cy="3810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5400808"/>
            <a:ext cx="2133600" cy="2514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35A174A-1BE9-4A19-B973-008AD0A88614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5401575"/>
            <a:ext cx="4260056" cy="25069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Parcours Data-scientist d'OpenClassrooms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5400808"/>
            <a:ext cx="502920" cy="2514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‹N°›</a:t>
            </a:fld>
            <a:endParaRPr lang="fr-FR" spc="-5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28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hyperlink" Target="https://www.kaggle.com/moltean/frui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5800" y="283210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630080"/>
            <a:ext cx="8991600" cy="1981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>
              <a:lnSpc>
                <a:spcPct val="100000"/>
              </a:lnSpc>
              <a:spcBef>
                <a:spcPts val="95"/>
              </a:spcBef>
              <a:tabLst>
                <a:tab pos="2331720" algn="l"/>
                <a:tab pos="2924810" algn="l"/>
                <a:tab pos="3520440" algn="l"/>
                <a:tab pos="4116704" algn="l"/>
                <a:tab pos="7044690" algn="l"/>
              </a:tabLst>
            </a:pPr>
            <a:r>
              <a:rPr lang="fr-FR" sz="3200" spc="-105" dirty="0" smtClean="0"/>
              <a:t> </a:t>
            </a:r>
            <a:r>
              <a:rPr lang="fr-FR" sz="3200" spc="-105" dirty="0" smtClean="0"/>
              <a:t>                                PROJET 8</a:t>
            </a:r>
            <a:br>
              <a:rPr lang="fr-FR" sz="3200" spc="-105" dirty="0" smtClean="0"/>
            </a:br>
            <a:r>
              <a:rPr sz="3200" dirty="0"/>
              <a:t>	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   </a:t>
            </a:r>
            <a:r>
              <a:rPr sz="3200" spc="-5" dirty="0" smtClean="0"/>
              <a:t>«</a:t>
            </a:r>
            <a:r>
              <a:rPr sz="3200" spc="-120" dirty="0" smtClean="0"/>
              <a:t>D</a:t>
            </a:r>
            <a:r>
              <a:rPr sz="3200" spc="-105" dirty="0" smtClean="0"/>
              <a:t>ÉPL</a:t>
            </a:r>
            <a:r>
              <a:rPr sz="3200" spc="-114" dirty="0" smtClean="0"/>
              <a:t>O</a:t>
            </a:r>
            <a:r>
              <a:rPr sz="3200" spc="-105" dirty="0" smtClean="0"/>
              <a:t>YE</a:t>
            </a:r>
            <a:r>
              <a:rPr sz="3200" spc="-5" dirty="0" smtClean="0"/>
              <a:t>Z</a:t>
            </a:r>
            <a:r>
              <a:rPr lang="fr-FR" sz="3200" dirty="0" smtClean="0"/>
              <a:t> </a:t>
            </a:r>
            <a:r>
              <a:rPr sz="3200" spc="-105" dirty="0" smtClean="0"/>
              <a:t>UN  </a:t>
            </a:r>
            <a:r>
              <a:rPr sz="3200" spc="-105" dirty="0"/>
              <a:t>MODÈL</a:t>
            </a:r>
            <a:r>
              <a:rPr sz="3200" spc="-5" dirty="0"/>
              <a:t>E</a:t>
            </a:r>
            <a:r>
              <a:rPr sz="3200" spc="-190" dirty="0"/>
              <a:t> </a:t>
            </a:r>
            <a:r>
              <a:rPr sz="3200" spc="-105" dirty="0"/>
              <a:t>DAN</a:t>
            </a:r>
            <a:r>
              <a:rPr sz="3200" spc="-5" dirty="0"/>
              <a:t>S</a:t>
            </a:r>
            <a:r>
              <a:rPr sz="3200" spc="-204" dirty="0"/>
              <a:t> </a:t>
            </a:r>
            <a:r>
              <a:rPr sz="3200" spc="-105" dirty="0" smtClean="0"/>
              <a:t>L</a:t>
            </a:r>
            <a:r>
              <a:rPr sz="3200" spc="-5" dirty="0" smtClean="0"/>
              <a:t>E</a:t>
            </a:r>
            <a:r>
              <a:rPr sz="3200" spc="-204" dirty="0" smtClean="0"/>
              <a:t> </a:t>
            </a:r>
            <a:r>
              <a:rPr sz="3200" spc="-105" dirty="0" smtClean="0"/>
              <a:t>CLOU</a:t>
            </a:r>
            <a:r>
              <a:rPr sz="3200" spc="-5" dirty="0" smtClean="0"/>
              <a:t>D»</a:t>
            </a:r>
            <a:endParaRPr sz="3200"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2874006"/>
            <a:ext cx="7769860" cy="1823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fr-FR" sz="2400" spc="-5" dirty="0" smtClean="0">
                <a:solidFill>
                  <a:srgbClr val="56566D"/>
                </a:solidFill>
                <a:latin typeface="Arial"/>
                <a:cs typeface="Arial"/>
              </a:rPr>
              <a:t>    </a:t>
            </a: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fr-FR" sz="2400" spc="-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lang="fr-FR" sz="2400" spc="-5" dirty="0" smtClean="0">
                <a:solidFill>
                  <a:srgbClr val="56566D"/>
                </a:solidFill>
                <a:latin typeface="Arial"/>
                <a:cs typeface="Arial"/>
              </a:rPr>
              <a:t>       </a:t>
            </a:r>
            <a:r>
              <a:rPr lang="fr-FR" sz="2400" spc="-5" dirty="0" smtClean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56566D"/>
                </a:solidFill>
                <a:latin typeface="Arial"/>
                <a:cs typeface="Arial"/>
              </a:rPr>
              <a:t>Soutenance</a:t>
            </a:r>
            <a:r>
              <a:rPr sz="2400" spc="30" dirty="0" smtClean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de</a:t>
            </a:r>
            <a:r>
              <a:rPr sz="2400" spc="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projet</a:t>
            </a:r>
            <a:r>
              <a:rPr sz="2400" spc="-2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–</a:t>
            </a:r>
            <a:r>
              <a:rPr sz="2400" spc="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parcours</a:t>
            </a:r>
            <a:r>
              <a:rPr sz="2400" spc="1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Data</a:t>
            </a:r>
            <a:r>
              <a:rPr sz="2400" spc="1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Scientist </a:t>
            </a:r>
            <a:r>
              <a:rPr sz="2400" spc="-65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endParaRPr lang="fr-FR" sz="2400" dirty="0">
              <a:solidFill>
                <a:srgbClr val="56566D"/>
              </a:solidFill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fr-FR" sz="2400" dirty="0" smtClean="0">
                <a:solidFill>
                  <a:srgbClr val="56566D"/>
                </a:solidFill>
                <a:latin typeface="Arial"/>
                <a:cs typeface="Arial"/>
              </a:rPr>
              <a:t>                            </a:t>
            </a: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fr-FR" sz="240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lang="fr-FR" sz="2400" dirty="0" smtClean="0">
                <a:solidFill>
                  <a:srgbClr val="56566D"/>
                </a:solidFill>
                <a:latin typeface="Arial"/>
                <a:cs typeface="Arial"/>
              </a:rPr>
              <a:t>                                 </a:t>
            </a:r>
            <a:r>
              <a:rPr lang="fr-FR" sz="2400" dirty="0" smtClean="0">
                <a:solidFill>
                  <a:srgbClr val="56566D"/>
                </a:solidFill>
                <a:latin typeface="Arial"/>
                <a:cs typeface="Arial"/>
              </a:rPr>
              <a:t> Par </a:t>
            </a:r>
            <a:r>
              <a:rPr lang="fr-FR" sz="2400" dirty="0" smtClean="0">
                <a:solidFill>
                  <a:srgbClr val="56566D"/>
                </a:solidFill>
                <a:latin typeface="Arial"/>
                <a:cs typeface="Arial"/>
              </a:rPr>
              <a:t>Hamadi</a:t>
            </a:r>
            <a:r>
              <a:rPr lang="fr-FR" sz="2400" dirty="0" smtClean="0">
                <a:solidFill>
                  <a:srgbClr val="56566D"/>
                </a:solidFill>
                <a:latin typeface="Arial"/>
                <a:cs typeface="Arial"/>
              </a:rPr>
              <a:t> Zarrouk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5" y="4729709"/>
            <a:ext cx="720001" cy="720001"/>
          </a:xfrm>
          <a:prstGeom prst="rect">
            <a:avLst/>
          </a:prstGeom>
        </p:spPr>
      </p:pic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788-EEED-41D2-A948-EFED7A26F1B0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</a:t>
            </a:fld>
            <a:endParaRPr lang="fr-FR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495300"/>
            <a:ext cx="73126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</a:t>
            </a:r>
            <a:r>
              <a:rPr spc="-110" dirty="0"/>
              <a:t>mm</a:t>
            </a:r>
            <a:r>
              <a:rPr spc="-105" dirty="0"/>
              <a:t>en</a:t>
            </a:r>
            <a:r>
              <a:rPr dirty="0"/>
              <a:t>t</a:t>
            </a:r>
            <a:r>
              <a:rPr spc="-175" dirty="0"/>
              <a:t> </a:t>
            </a:r>
            <a:r>
              <a:rPr spc="-105" dirty="0"/>
              <a:t>répondr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à</a:t>
            </a:r>
            <a:r>
              <a:rPr spc="-204" dirty="0"/>
              <a:t> 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00" dirty="0"/>
              <a:t> </a:t>
            </a:r>
            <a:r>
              <a:rPr spc="-105" dirty="0"/>
              <a:t>enjeu</a:t>
            </a:r>
            <a:r>
              <a:rPr spc="-100" dirty="0"/>
              <a:t>x</a:t>
            </a:r>
            <a:r>
              <a:rPr spc="-5" dirty="0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639" y="3432848"/>
            <a:ext cx="5681600" cy="1791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457" y="1303098"/>
            <a:ext cx="4768943" cy="18299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3160" y="5421145"/>
            <a:ext cx="332612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292934"/>
                </a:solidFill>
                <a:latin typeface="Arial"/>
                <a:cs typeface="Arial"/>
              </a:rPr>
              <a:t>Shuffle</a:t>
            </a:r>
            <a:r>
              <a:rPr sz="1100" i="1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100" i="1" spc="-5" dirty="0">
                <a:solidFill>
                  <a:srgbClr val="292934"/>
                </a:solidFill>
                <a:latin typeface="Arial"/>
                <a:cs typeface="Arial"/>
              </a:rPr>
              <a:t>redistribution</a:t>
            </a:r>
            <a:r>
              <a:rPr sz="1100" i="1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1100" i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292934"/>
                </a:solidFill>
                <a:latin typeface="Arial"/>
                <a:cs typeface="Arial"/>
              </a:rPr>
              <a:t>données</a:t>
            </a:r>
            <a:r>
              <a:rPr sz="1100" i="1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292934"/>
                </a:solidFill>
                <a:latin typeface="Arial"/>
                <a:cs typeface="Arial"/>
              </a:rPr>
              <a:t>entre</a:t>
            </a:r>
            <a:r>
              <a:rPr sz="1100" i="1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11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292934"/>
                </a:solidFill>
                <a:latin typeface="Arial"/>
                <a:cs typeface="Arial"/>
              </a:rPr>
              <a:t>noeuds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396C95-2535-42D1-89FA-3BAC55A4BB35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10</a:t>
            </a:fld>
            <a:endParaRPr lang="fr-FR"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028700"/>
            <a:ext cx="6354445" cy="1997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fr-FR" sz="4300" spc="-110" dirty="0" smtClean="0">
                <a:solidFill>
                  <a:srgbClr val="F3F1DC"/>
                </a:solidFill>
              </a:rPr>
              <a:t> </a:t>
            </a:r>
            <a:r>
              <a:rPr sz="4300" spc="-110" dirty="0" smtClean="0">
                <a:solidFill>
                  <a:srgbClr val="F3F1DC"/>
                </a:solidFill>
              </a:rPr>
              <a:t>II</a:t>
            </a:r>
            <a:r>
              <a:rPr sz="4300" spc="-5" dirty="0" smtClean="0">
                <a:solidFill>
                  <a:srgbClr val="F3F1DC"/>
                </a:solidFill>
              </a:rPr>
              <a:t>I</a:t>
            </a:r>
            <a:r>
              <a:rPr sz="4300" spc="-170" dirty="0" smtClean="0">
                <a:solidFill>
                  <a:srgbClr val="F3F1DC"/>
                </a:solidFill>
              </a:rPr>
              <a:t> </a:t>
            </a:r>
            <a:r>
              <a:rPr sz="4300" spc="-5" dirty="0">
                <a:solidFill>
                  <a:srgbClr val="F3F1DC"/>
                </a:solidFill>
              </a:rPr>
              <a:t>–</a:t>
            </a:r>
            <a:r>
              <a:rPr sz="4300" spc="-440" dirty="0">
                <a:solidFill>
                  <a:srgbClr val="F3F1DC"/>
                </a:solidFill>
              </a:rPr>
              <a:t> </a:t>
            </a:r>
            <a:r>
              <a:rPr sz="4300" spc="-100" dirty="0" smtClean="0">
                <a:solidFill>
                  <a:srgbClr val="F3F1DC"/>
                </a:solidFill>
              </a:rPr>
              <a:t>ARC</a:t>
            </a:r>
            <a:r>
              <a:rPr sz="4300" spc="-110" dirty="0" smtClean="0">
                <a:solidFill>
                  <a:srgbClr val="F3F1DC"/>
                </a:solidFill>
              </a:rPr>
              <a:t>HI</a:t>
            </a:r>
            <a:r>
              <a:rPr sz="4300" spc="-100" dirty="0" smtClean="0">
                <a:solidFill>
                  <a:srgbClr val="F3F1DC"/>
                </a:solidFill>
              </a:rPr>
              <a:t>TE</a:t>
            </a:r>
            <a:r>
              <a:rPr sz="4300" spc="-110" dirty="0" smtClean="0">
                <a:solidFill>
                  <a:srgbClr val="F3F1DC"/>
                </a:solidFill>
              </a:rPr>
              <a:t>CTUR</a:t>
            </a:r>
            <a:r>
              <a:rPr lang="fr-FR" sz="4300" spc="-5" dirty="0" smtClean="0">
                <a:solidFill>
                  <a:srgbClr val="F3F1DC"/>
                </a:solidFill>
              </a:rPr>
              <a:t>E</a:t>
            </a:r>
            <a:r>
              <a:rPr sz="4300" spc="-5" dirty="0" smtClean="0">
                <a:solidFill>
                  <a:srgbClr val="F3F1DC"/>
                </a:solidFill>
              </a:rPr>
              <a:t>  </a:t>
            </a:r>
            <a:r>
              <a:rPr sz="4300" spc="-100" dirty="0">
                <a:solidFill>
                  <a:srgbClr val="F3F1DC"/>
                </a:solidFill>
              </a:rPr>
              <a:t>RETE</a:t>
            </a:r>
            <a:r>
              <a:rPr sz="4300" spc="-110" dirty="0">
                <a:solidFill>
                  <a:srgbClr val="F3F1DC"/>
                </a:solidFill>
              </a:rPr>
              <a:t>NU</a:t>
            </a:r>
            <a:r>
              <a:rPr sz="4300" spc="-5" dirty="0">
                <a:solidFill>
                  <a:srgbClr val="F3F1DC"/>
                </a:solidFill>
              </a:rPr>
              <a:t>E</a:t>
            </a:r>
            <a:r>
              <a:rPr sz="4300" spc="-215" dirty="0">
                <a:solidFill>
                  <a:srgbClr val="F3F1DC"/>
                </a:solidFill>
              </a:rPr>
              <a:t> </a:t>
            </a:r>
            <a:r>
              <a:rPr sz="4300" spc="-100" dirty="0">
                <a:solidFill>
                  <a:srgbClr val="F3F1DC"/>
                </a:solidFill>
              </a:rPr>
              <a:t>E</a:t>
            </a:r>
            <a:r>
              <a:rPr sz="4300" spc="-5" dirty="0">
                <a:solidFill>
                  <a:srgbClr val="F3F1DC"/>
                </a:solidFill>
              </a:rPr>
              <a:t>T</a:t>
            </a:r>
            <a:r>
              <a:rPr sz="4300" spc="-280" dirty="0">
                <a:solidFill>
                  <a:srgbClr val="F3F1DC"/>
                </a:solidFill>
              </a:rPr>
              <a:t> </a:t>
            </a:r>
            <a:r>
              <a:rPr sz="4300" spc="-100" dirty="0">
                <a:solidFill>
                  <a:srgbClr val="F3F1DC"/>
                </a:solidFill>
              </a:rPr>
              <a:t>C</a:t>
            </a:r>
            <a:r>
              <a:rPr sz="4300" spc="-110" dirty="0">
                <a:solidFill>
                  <a:srgbClr val="F3F1DC"/>
                </a:solidFill>
              </a:rPr>
              <a:t>H</a:t>
            </a:r>
            <a:r>
              <a:rPr sz="4300" spc="-114" dirty="0">
                <a:solidFill>
                  <a:srgbClr val="F3F1DC"/>
                </a:solidFill>
              </a:rPr>
              <a:t>A</a:t>
            </a:r>
            <a:r>
              <a:rPr sz="4300" spc="-105" dirty="0">
                <a:solidFill>
                  <a:srgbClr val="F3F1DC"/>
                </a:solidFill>
              </a:rPr>
              <a:t>Î</a:t>
            </a:r>
            <a:r>
              <a:rPr sz="4300" spc="-110" dirty="0">
                <a:solidFill>
                  <a:srgbClr val="F3F1DC"/>
                </a:solidFill>
              </a:rPr>
              <a:t>N</a:t>
            </a:r>
            <a:r>
              <a:rPr sz="4300" spc="-5" dirty="0">
                <a:solidFill>
                  <a:srgbClr val="F3F1DC"/>
                </a:solidFill>
              </a:rPr>
              <a:t>E</a:t>
            </a:r>
            <a:r>
              <a:rPr sz="4300" spc="-235" dirty="0">
                <a:solidFill>
                  <a:srgbClr val="F3F1DC"/>
                </a:solidFill>
              </a:rPr>
              <a:t> </a:t>
            </a:r>
            <a:r>
              <a:rPr sz="4300" spc="-100" dirty="0">
                <a:solidFill>
                  <a:srgbClr val="F3F1DC"/>
                </a:solidFill>
              </a:rPr>
              <a:t>D</a:t>
            </a:r>
            <a:r>
              <a:rPr sz="4300" spc="-5" dirty="0">
                <a:solidFill>
                  <a:srgbClr val="F3F1DC"/>
                </a:solidFill>
              </a:rPr>
              <a:t>E  </a:t>
            </a:r>
            <a:r>
              <a:rPr lang="fr-FR" sz="4300" spc="-5" dirty="0" smtClean="0">
                <a:solidFill>
                  <a:srgbClr val="F3F1DC"/>
                </a:solidFill>
              </a:rPr>
              <a:t>            -         </a:t>
            </a:r>
            <a:r>
              <a:rPr sz="4300" spc="-90" dirty="0" smtClean="0">
                <a:solidFill>
                  <a:srgbClr val="F3F1DC"/>
                </a:solidFill>
              </a:rPr>
              <a:t>TRAITEMENT</a:t>
            </a:r>
            <a:endParaRPr sz="430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2FD7F0B-CF59-48F7-855C-93494D49752C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11</a:t>
            </a:fld>
            <a:endParaRPr lang="fr-FR"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90500"/>
            <a:ext cx="510286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Que</a:t>
            </a:r>
            <a:r>
              <a:rPr spc="-5" dirty="0"/>
              <a:t>l</a:t>
            </a:r>
            <a:r>
              <a:rPr spc="-204" dirty="0"/>
              <a:t> </a:t>
            </a:r>
            <a:r>
              <a:rPr spc="-105" dirty="0"/>
              <a:t>pré</a:t>
            </a:r>
            <a:r>
              <a:rPr spc="-100" dirty="0"/>
              <a:t>t</a:t>
            </a:r>
            <a:r>
              <a:rPr spc="-105" dirty="0"/>
              <a:t>rai</a:t>
            </a:r>
            <a:r>
              <a:rPr spc="-100" dirty="0"/>
              <a:t>t</a:t>
            </a:r>
            <a:r>
              <a:rPr spc="-105" dirty="0"/>
              <a:t>emen</a:t>
            </a:r>
            <a:r>
              <a:rPr spc="-100" dirty="0"/>
              <a:t>t</a:t>
            </a:r>
            <a:r>
              <a:rPr spc="-5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3033" y="1188848"/>
            <a:ext cx="5447030" cy="927735"/>
            <a:chOff x="1923033" y="1188847"/>
            <a:chExt cx="5447030" cy="927735"/>
          </a:xfrm>
        </p:grpSpPr>
        <p:sp>
          <p:nvSpPr>
            <p:cNvPr id="4" name="object 4"/>
            <p:cNvSpPr/>
            <p:nvPr/>
          </p:nvSpPr>
          <p:spPr>
            <a:xfrm>
              <a:off x="1936368" y="1202182"/>
              <a:ext cx="5420360" cy="901065"/>
            </a:xfrm>
            <a:custGeom>
              <a:avLst/>
              <a:gdLst/>
              <a:ahLst/>
              <a:cxnLst/>
              <a:rect l="l" t="t" r="r" b="b"/>
              <a:pathLst>
                <a:path w="5420359" h="901064">
                  <a:moveTo>
                    <a:pt x="5330189" y="0"/>
                  </a:moveTo>
                  <a:lnTo>
                    <a:pt x="90043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2"/>
                  </a:lnTo>
                  <a:lnTo>
                    <a:pt x="0" y="810767"/>
                  </a:lnTo>
                  <a:lnTo>
                    <a:pt x="7068" y="845839"/>
                  </a:lnTo>
                  <a:lnTo>
                    <a:pt x="26352" y="874458"/>
                  </a:lnTo>
                  <a:lnTo>
                    <a:pt x="54971" y="893742"/>
                  </a:lnTo>
                  <a:lnTo>
                    <a:pt x="90043" y="900810"/>
                  </a:lnTo>
                  <a:lnTo>
                    <a:pt x="5330189" y="900810"/>
                  </a:lnTo>
                  <a:lnTo>
                    <a:pt x="5365208" y="893742"/>
                  </a:lnTo>
                  <a:lnTo>
                    <a:pt x="5393832" y="874458"/>
                  </a:lnTo>
                  <a:lnTo>
                    <a:pt x="5413146" y="845839"/>
                  </a:lnTo>
                  <a:lnTo>
                    <a:pt x="5420233" y="810767"/>
                  </a:lnTo>
                  <a:lnTo>
                    <a:pt x="5420233" y="90042"/>
                  </a:lnTo>
                  <a:lnTo>
                    <a:pt x="5413146" y="54971"/>
                  </a:lnTo>
                  <a:lnTo>
                    <a:pt x="5393832" y="26352"/>
                  </a:lnTo>
                  <a:lnTo>
                    <a:pt x="5365208" y="7068"/>
                  </a:lnTo>
                  <a:lnTo>
                    <a:pt x="5330189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936368" y="1202182"/>
              <a:ext cx="5420360" cy="901065"/>
            </a:xfrm>
            <a:custGeom>
              <a:avLst/>
              <a:gdLst/>
              <a:ahLst/>
              <a:cxnLst/>
              <a:rect l="l" t="t" r="r" b="b"/>
              <a:pathLst>
                <a:path w="5420359" h="901064">
                  <a:moveTo>
                    <a:pt x="0" y="90042"/>
                  </a:moveTo>
                  <a:lnTo>
                    <a:pt x="7068" y="54971"/>
                  </a:lnTo>
                  <a:lnTo>
                    <a:pt x="26352" y="26352"/>
                  </a:lnTo>
                  <a:lnTo>
                    <a:pt x="54971" y="7068"/>
                  </a:lnTo>
                  <a:lnTo>
                    <a:pt x="90043" y="0"/>
                  </a:lnTo>
                  <a:lnTo>
                    <a:pt x="5330189" y="0"/>
                  </a:lnTo>
                  <a:lnTo>
                    <a:pt x="5365208" y="7068"/>
                  </a:lnTo>
                  <a:lnTo>
                    <a:pt x="5393832" y="26352"/>
                  </a:lnTo>
                  <a:lnTo>
                    <a:pt x="5413146" y="54971"/>
                  </a:lnTo>
                  <a:lnTo>
                    <a:pt x="5420233" y="90042"/>
                  </a:lnTo>
                  <a:lnTo>
                    <a:pt x="5420233" y="810767"/>
                  </a:lnTo>
                  <a:lnTo>
                    <a:pt x="5413146" y="845839"/>
                  </a:lnTo>
                  <a:lnTo>
                    <a:pt x="5393832" y="874458"/>
                  </a:lnTo>
                  <a:lnTo>
                    <a:pt x="5365208" y="893742"/>
                  </a:lnTo>
                  <a:lnTo>
                    <a:pt x="5330189" y="900810"/>
                  </a:lnTo>
                  <a:lnTo>
                    <a:pt x="90043" y="900810"/>
                  </a:lnTo>
                  <a:lnTo>
                    <a:pt x="54971" y="893742"/>
                  </a:lnTo>
                  <a:lnTo>
                    <a:pt x="26352" y="874458"/>
                  </a:lnTo>
                  <a:lnTo>
                    <a:pt x="7068" y="845839"/>
                  </a:lnTo>
                  <a:lnTo>
                    <a:pt x="0" y="810767"/>
                  </a:lnTo>
                  <a:lnTo>
                    <a:pt x="0" y="90042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51331" y="1251585"/>
            <a:ext cx="4788535" cy="7482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00480" marR="5080" indent="-1288415">
              <a:lnSpc>
                <a:spcPts val="2700"/>
              </a:lnSpc>
              <a:spcBef>
                <a:spcPts val="434"/>
              </a:spcBef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Objectif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préparer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algorithmes </a:t>
            </a:r>
            <a:r>
              <a:rPr sz="25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 le learning</a:t>
            </a:r>
            <a:endParaRPr sz="25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23033" y="2124076"/>
            <a:ext cx="2627630" cy="927735"/>
            <a:chOff x="1923033" y="2124075"/>
            <a:chExt cx="2627630" cy="927735"/>
          </a:xfrm>
        </p:grpSpPr>
        <p:sp>
          <p:nvSpPr>
            <p:cNvPr id="8" name="object 8"/>
            <p:cNvSpPr/>
            <p:nvPr/>
          </p:nvSpPr>
          <p:spPr>
            <a:xfrm>
              <a:off x="1936368" y="2137409"/>
              <a:ext cx="2600960" cy="901065"/>
            </a:xfrm>
            <a:custGeom>
              <a:avLst/>
              <a:gdLst/>
              <a:ahLst/>
              <a:cxnLst/>
              <a:rect l="l" t="t" r="r" b="b"/>
              <a:pathLst>
                <a:path w="2600960" h="901064">
                  <a:moveTo>
                    <a:pt x="2510790" y="0"/>
                  </a:moveTo>
                  <a:lnTo>
                    <a:pt x="90043" y="0"/>
                  </a:lnTo>
                  <a:lnTo>
                    <a:pt x="54971" y="7086"/>
                  </a:lnTo>
                  <a:lnTo>
                    <a:pt x="26352" y="26400"/>
                  </a:lnTo>
                  <a:lnTo>
                    <a:pt x="7068" y="55024"/>
                  </a:lnTo>
                  <a:lnTo>
                    <a:pt x="0" y="90042"/>
                  </a:lnTo>
                  <a:lnTo>
                    <a:pt x="0" y="810767"/>
                  </a:lnTo>
                  <a:lnTo>
                    <a:pt x="7068" y="845859"/>
                  </a:lnTo>
                  <a:lnTo>
                    <a:pt x="26352" y="874522"/>
                  </a:lnTo>
                  <a:lnTo>
                    <a:pt x="54971" y="893849"/>
                  </a:lnTo>
                  <a:lnTo>
                    <a:pt x="90043" y="900938"/>
                  </a:lnTo>
                  <a:lnTo>
                    <a:pt x="2510790" y="900938"/>
                  </a:lnTo>
                  <a:lnTo>
                    <a:pt x="2545861" y="893849"/>
                  </a:lnTo>
                  <a:lnTo>
                    <a:pt x="2574480" y="874521"/>
                  </a:lnTo>
                  <a:lnTo>
                    <a:pt x="2593764" y="845859"/>
                  </a:lnTo>
                  <a:lnTo>
                    <a:pt x="2600833" y="810767"/>
                  </a:lnTo>
                  <a:lnTo>
                    <a:pt x="2600833" y="90042"/>
                  </a:lnTo>
                  <a:lnTo>
                    <a:pt x="2593764" y="55024"/>
                  </a:lnTo>
                  <a:lnTo>
                    <a:pt x="2574480" y="26400"/>
                  </a:lnTo>
                  <a:lnTo>
                    <a:pt x="2545861" y="7086"/>
                  </a:lnTo>
                  <a:lnTo>
                    <a:pt x="251079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936368" y="2137409"/>
              <a:ext cx="2600960" cy="901065"/>
            </a:xfrm>
            <a:custGeom>
              <a:avLst/>
              <a:gdLst/>
              <a:ahLst/>
              <a:cxnLst/>
              <a:rect l="l" t="t" r="r" b="b"/>
              <a:pathLst>
                <a:path w="2600960" h="901064">
                  <a:moveTo>
                    <a:pt x="0" y="90042"/>
                  </a:moveTo>
                  <a:lnTo>
                    <a:pt x="7068" y="55024"/>
                  </a:lnTo>
                  <a:lnTo>
                    <a:pt x="26352" y="26400"/>
                  </a:lnTo>
                  <a:lnTo>
                    <a:pt x="54971" y="7086"/>
                  </a:lnTo>
                  <a:lnTo>
                    <a:pt x="90043" y="0"/>
                  </a:lnTo>
                  <a:lnTo>
                    <a:pt x="2510790" y="0"/>
                  </a:lnTo>
                  <a:lnTo>
                    <a:pt x="2545861" y="7086"/>
                  </a:lnTo>
                  <a:lnTo>
                    <a:pt x="2574480" y="26400"/>
                  </a:lnTo>
                  <a:lnTo>
                    <a:pt x="2593764" y="55024"/>
                  </a:lnTo>
                  <a:lnTo>
                    <a:pt x="2600833" y="90042"/>
                  </a:lnTo>
                  <a:lnTo>
                    <a:pt x="2600833" y="810767"/>
                  </a:lnTo>
                  <a:lnTo>
                    <a:pt x="2593764" y="845859"/>
                  </a:lnTo>
                  <a:lnTo>
                    <a:pt x="2574480" y="874521"/>
                  </a:lnTo>
                  <a:lnTo>
                    <a:pt x="2545861" y="893849"/>
                  </a:lnTo>
                  <a:lnTo>
                    <a:pt x="2510790" y="900938"/>
                  </a:lnTo>
                  <a:lnTo>
                    <a:pt x="90043" y="900938"/>
                  </a:lnTo>
                  <a:lnTo>
                    <a:pt x="54971" y="893849"/>
                  </a:lnTo>
                  <a:lnTo>
                    <a:pt x="26352" y="874522"/>
                  </a:lnTo>
                  <a:lnTo>
                    <a:pt x="7068" y="845859"/>
                  </a:lnTo>
                  <a:lnTo>
                    <a:pt x="0" y="810767"/>
                  </a:lnTo>
                  <a:lnTo>
                    <a:pt x="0" y="90042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51559" y="2295526"/>
            <a:ext cx="1374775" cy="53155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8585" marR="5080" indent="-9652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Réduction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dimensions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42429" y="2124198"/>
            <a:ext cx="2627630" cy="927735"/>
            <a:chOff x="4742429" y="2124197"/>
            <a:chExt cx="2627630" cy="927735"/>
          </a:xfrm>
        </p:grpSpPr>
        <p:sp>
          <p:nvSpPr>
            <p:cNvPr id="12" name="object 12"/>
            <p:cNvSpPr/>
            <p:nvPr/>
          </p:nvSpPr>
          <p:spPr>
            <a:xfrm>
              <a:off x="4755641" y="2137409"/>
              <a:ext cx="2600960" cy="901065"/>
            </a:xfrm>
            <a:custGeom>
              <a:avLst/>
              <a:gdLst/>
              <a:ahLst/>
              <a:cxnLst/>
              <a:rect l="l" t="t" r="r" b="b"/>
              <a:pathLst>
                <a:path w="2600959" h="901064">
                  <a:moveTo>
                    <a:pt x="2510916" y="0"/>
                  </a:moveTo>
                  <a:lnTo>
                    <a:pt x="90170" y="0"/>
                  </a:lnTo>
                  <a:lnTo>
                    <a:pt x="55078" y="7086"/>
                  </a:lnTo>
                  <a:lnTo>
                    <a:pt x="26416" y="26400"/>
                  </a:lnTo>
                  <a:lnTo>
                    <a:pt x="7088" y="55024"/>
                  </a:lnTo>
                  <a:lnTo>
                    <a:pt x="0" y="90042"/>
                  </a:lnTo>
                  <a:lnTo>
                    <a:pt x="0" y="810767"/>
                  </a:lnTo>
                  <a:lnTo>
                    <a:pt x="7088" y="845859"/>
                  </a:lnTo>
                  <a:lnTo>
                    <a:pt x="26416" y="874522"/>
                  </a:lnTo>
                  <a:lnTo>
                    <a:pt x="55078" y="893849"/>
                  </a:lnTo>
                  <a:lnTo>
                    <a:pt x="90170" y="900938"/>
                  </a:lnTo>
                  <a:lnTo>
                    <a:pt x="2510916" y="900938"/>
                  </a:lnTo>
                  <a:lnTo>
                    <a:pt x="2545935" y="893849"/>
                  </a:lnTo>
                  <a:lnTo>
                    <a:pt x="2574559" y="874521"/>
                  </a:lnTo>
                  <a:lnTo>
                    <a:pt x="2593873" y="845859"/>
                  </a:lnTo>
                  <a:lnTo>
                    <a:pt x="2600960" y="810767"/>
                  </a:lnTo>
                  <a:lnTo>
                    <a:pt x="2600960" y="90042"/>
                  </a:lnTo>
                  <a:lnTo>
                    <a:pt x="2593873" y="55024"/>
                  </a:lnTo>
                  <a:lnTo>
                    <a:pt x="2574559" y="26400"/>
                  </a:lnTo>
                  <a:lnTo>
                    <a:pt x="2545935" y="7086"/>
                  </a:lnTo>
                  <a:lnTo>
                    <a:pt x="2510916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5641" y="2137409"/>
              <a:ext cx="2600960" cy="901065"/>
            </a:xfrm>
            <a:custGeom>
              <a:avLst/>
              <a:gdLst/>
              <a:ahLst/>
              <a:cxnLst/>
              <a:rect l="l" t="t" r="r" b="b"/>
              <a:pathLst>
                <a:path w="2600959" h="901064">
                  <a:moveTo>
                    <a:pt x="0" y="90042"/>
                  </a:moveTo>
                  <a:lnTo>
                    <a:pt x="7088" y="55024"/>
                  </a:lnTo>
                  <a:lnTo>
                    <a:pt x="26416" y="26400"/>
                  </a:lnTo>
                  <a:lnTo>
                    <a:pt x="55078" y="7086"/>
                  </a:lnTo>
                  <a:lnTo>
                    <a:pt x="90170" y="0"/>
                  </a:lnTo>
                  <a:lnTo>
                    <a:pt x="2510916" y="0"/>
                  </a:lnTo>
                  <a:lnTo>
                    <a:pt x="2545935" y="7086"/>
                  </a:lnTo>
                  <a:lnTo>
                    <a:pt x="2574559" y="26400"/>
                  </a:lnTo>
                  <a:lnTo>
                    <a:pt x="2593873" y="55024"/>
                  </a:lnTo>
                  <a:lnTo>
                    <a:pt x="2600960" y="90042"/>
                  </a:lnTo>
                  <a:lnTo>
                    <a:pt x="2600960" y="810767"/>
                  </a:lnTo>
                  <a:lnTo>
                    <a:pt x="2593873" y="845859"/>
                  </a:lnTo>
                  <a:lnTo>
                    <a:pt x="2574559" y="874521"/>
                  </a:lnTo>
                  <a:lnTo>
                    <a:pt x="2545935" y="893849"/>
                  </a:lnTo>
                  <a:lnTo>
                    <a:pt x="2510916" y="900938"/>
                  </a:lnTo>
                  <a:lnTo>
                    <a:pt x="90170" y="900938"/>
                  </a:lnTo>
                  <a:lnTo>
                    <a:pt x="55078" y="893849"/>
                  </a:lnTo>
                  <a:lnTo>
                    <a:pt x="26416" y="874522"/>
                  </a:lnTo>
                  <a:lnTo>
                    <a:pt x="7088" y="845859"/>
                  </a:lnTo>
                  <a:lnTo>
                    <a:pt x="0" y="810767"/>
                  </a:lnTo>
                  <a:lnTo>
                    <a:pt x="0" y="90042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51653" y="2295526"/>
            <a:ext cx="2410460" cy="53155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22300" marR="5080" indent="-6096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Extraction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d’information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46655" y="3276981"/>
            <a:ext cx="5447030" cy="927735"/>
            <a:chOff x="1946655" y="3276980"/>
            <a:chExt cx="5447030" cy="927735"/>
          </a:xfrm>
        </p:grpSpPr>
        <p:sp>
          <p:nvSpPr>
            <p:cNvPr id="16" name="object 16"/>
            <p:cNvSpPr/>
            <p:nvPr/>
          </p:nvSpPr>
          <p:spPr>
            <a:xfrm>
              <a:off x="1959990" y="3290315"/>
              <a:ext cx="5420360" cy="901065"/>
            </a:xfrm>
            <a:custGeom>
              <a:avLst/>
              <a:gdLst/>
              <a:ahLst/>
              <a:cxnLst/>
              <a:rect l="l" t="t" r="r" b="b"/>
              <a:pathLst>
                <a:path w="5420359" h="901064">
                  <a:moveTo>
                    <a:pt x="5330189" y="0"/>
                  </a:moveTo>
                  <a:lnTo>
                    <a:pt x="90042" y="0"/>
                  </a:lnTo>
                  <a:lnTo>
                    <a:pt x="54971" y="7088"/>
                  </a:lnTo>
                  <a:lnTo>
                    <a:pt x="26352" y="26415"/>
                  </a:lnTo>
                  <a:lnTo>
                    <a:pt x="7068" y="55078"/>
                  </a:lnTo>
                  <a:lnTo>
                    <a:pt x="0" y="90169"/>
                  </a:lnTo>
                  <a:lnTo>
                    <a:pt x="0" y="810894"/>
                  </a:lnTo>
                  <a:lnTo>
                    <a:pt x="7068" y="845966"/>
                  </a:lnTo>
                  <a:lnTo>
                    <a:pt x="26352" y="874585"/>
                  </a:lnTo>
                  <a:lnTo>
                    <a:pt x="54971" y="893869"/>
                  </a:lnTo>
                  <a:lnTo>
                    <a:pt x="90042" y="900937"/>
                  </a:lnTo>
                  <a:lnTo>
                    <a:pt x="5330189" y="900937"/>
                  </a:lnTo>
                  <a:lnTo>
                    <a:pt x="5365281" y="893869"/>
                  </a:lnTo>
                  <a:lnTo>
                    <a:pt x="5393943" y="874585"/>
                  </a:lnTo>
                  <a:lnTo>
                    <a:pt x="5413271" y="845966"/>
                  </a:lnTo>
                  <a:lnTo>
                    <a:pt x="5420359" y="810894"/>
                  </a:lnTo>
                  <a:lnTo>
                    <a:pt x="5420359" y="90169"/>
                  </a:lnTo>
                  <a:lnTo>
                    <a:pt x="5413271" y="55078"/>
                  </a:lnTo>
                  <a:lnTo>
                    <a:pt x="5393944" y="26415"/>
                  </a:lnTo>
                  <a:lnTo>
                    <a:pt x="5365281" y="7088"/>
                  </a:lnTo>
                  <a:lnTo>
                    <a:pt x="5330189" y="0"/>
                  </a:lnTo>
                  <a:close/>
                </a:path>
              </a:pathLst>
            </a:custGeom>
            <a:solidFill>
              <a:srgbClr val="856C4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59990" y="3290315"/>
              <a:ext cx="5420360" cy="901065"/>
            </a:xfrm>
            <a:custGeom>
              <a:avLst/>
              <a:gdLst/>
              <a:ahLst/>
              <a:cxnLst/>
              <a:rect l="l" t="t" r="r" b="b"/>
              <a:pathLst>
                <a:path w="5420359" h="901064">
                  <a:moveTo>
                    <a:pt x="0" y="90169"/>
                  </a:moveTo>
                  <a:lnTo>
                    <a:pt x="7068" y="55078"/>
                  </a:lnTo>
                  <a:lnTo>
                    <a:pt x="26352" y="26415"/>
                  </a:lnTo>
                  <a:lnTo>
                    <a:pt x="54971" y="7088"/>
                  </a:lnTo>
                  <a:lnTo>
                    <a:pt x="90042" y="0"/>
                  </a:lnTo>
                  <a:lnTo>
                    <a:pt x="5330189" y="0"/>
                  </a:lnTo>
                  <a:lnTo>
                    <a:pt x="5365281" y="7088"/>
                  </a:lnTo>
                  <a:lnTo>
                    <a:pt x="5393944" y="26415"/>
                  </a:lnTo>
                  <a:lnTo>
                    <a:pt x="5413271" y="55078"/>
                  </a:lnTo>
                  <a:lnTo>
                    <a:pt x="5420359" y="90169"/>
                  </a:lnTo>
                  <a:lnTo>
                    <a:pt x="5420359" y="810894"/>
                  </a:lnTo>
                  <a:lnTo>
                    <a:pt x="5413271" y="845966"/>
                  </a:lnTo>
                  <a:lnTo>
                    <a:pt x="5393943" y="874585"/>
                  </a:lnTo>
                  <a:lnTo>
                    <a:pt x="5365281" y="893869"/>
                  </a:lnTo>
                  <a:lnTo>
                    <a:pt x="5330189" y="900937"/>
                  </a:lnTo>
                  <a:lnTo>
                    <a:pt x="90042" y="900937"/>
                  </a:lnTo>
                  <a:lnTo>
                    <a:pt x="54971" y="893869"/>
                  </a:lnTo>
                  <a:lnTo>
                    <a:pt x="26352" y="874585"/>
                  </a:lnTo>
                  <a:lnTo>
                    <a:pt x="7068" y="845966"/>
                  </a:lnTo>
                  <a:lnTo>
                    <a:pt x="0" y="810894"/>
                  </a:lnTo>
                  <a:lnTo>
                    <a:pt x="0" y="90169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37230" y="3485210"/>
            <a:ext cx="38646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envisageables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46657" y="4212336"/>
            <a:ext cx="1737995" cy="927735"/>
            <a:chOff x="1946655" y="4212335"/>
            <a:chExt cx="1737995" cy="927735"/>
          </a:xfrm>
        </p:grpSpPr>
        <p:sp>
          <p:nvSpPr>
            <p:cNvPr id="20" name="object 20"/>
            <p:cNvSpPr/>
            <p:nvPr/>
          </p:nvSpPr>
          <p:spPr>
            <a:xfrm>
              <a:off x="1959990" y="4225670"/>
              <a:ext cx="1711325" cy="901065"/>
            </a:xfrm>
            <a:custGeom>
              <a:avLst/>
              <a:gdLst/>
              <a:ahLst/>
              <a:cxnLst/>
              <a:rect l="l" t="t" r="r" b="b"/>
              <a:pathLst>
                <a:path w="1711325" h="901064">
                  <a:moveTo>
                    <a:pt x="1620900" y="0"/>
                  </a:moveTo>
                  <a:lnTo>
                    <a:pt x="90042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2"/>
                  </a:lnTo>
                  <a:lnTo>
                    <a:pt x="0" y="810793"/>
                  </a:lnTo>
                  <a:lnTo>
                    <a:pt x="7068" y="845862"/>
                  </a:lnTo>
                  <a:lnTo>
                    <a:pt x="26352" y="874499"/>
                  </a:lnTo>
                  <a:lnTo>
                    <a:pt x="54971" y="893807"/>
                  </a:lnTo>
                  <a:lnTo>
                    <a:pt x="90042" y="900887"/>
                  </a:lnTo>
                  <a:lnTo>
                    <a:pt x="1620900" y="900887"/>
                  </a:lnTo>
                  <a:lnTo>
                    <a:pt x="1655919" y="893807"/>
                  </a:lnTo>
                  <a:lnTo>
                    <a:pt x="1684543" y="874499"/>
                  </a:lnTo>
                  <a:lnTo>
                    <a:pt x="1703857" y="845862"/>
                  </a:lnTo>
                  <a:lnTo>
                    <a:pt x="1710944" y="810793"/>
                  </a:lnTo>
                  <a:lnTo>
                    <a:pt x="1710944" y="90042"/>
                  </a:lnTo>
                  <a:lnTo>
                    <a:pt x="1703857" y="54971"/>
                  </a:lnTo>
                  <a:lnTo>
                    <a:pt x="1684543" y="26352"/>
                  </a:lnTo>
                  <a:lnTo>
                    <a:pt x="1655919" y="7068"/>
                  </a:lnTo>
                  <a:lnTo>
                    <a:pt x="1620900" y="0"/>
                  </a:lnTo>
                  <a:close/>
                </a:path>
              </a:pathLst>
            </a:custGeom>
            <a:solidFill>
              <a:srgbClr val="856C4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9990" y="4225670"/>
              <a:ext cx="1711325" cy="901065"/>
            </a:xfrm>
            <a:custGeom>
              <a:avLst/>
              <a:gdLst/>
              <a:ahLst/>
              <a:cxnLst/>
              <a:rect l="l" t="t" r="r" b="b"/>
              <a:pathLst>
                <a:path w="1711325" h="901064">
                  <a:moveTo>
                    <a:pt x="0" y="90042"/>
                  </a:moveTo>
                  <a:lnTo>
                    <a:pt x="7068" y="54971"/>
                  </a:lnTo>
                  <a:lnTo>
                    <a:pt x="26352" y="26352"/>
                  </a:lnTo>
                  <a:lnTo>
                    <a:pt x="54971" y="7068"/>
                  </a:lnTo>
                  <a:lnTo>
                    <a:pt x="90042" y="0"/>
                  </a:lnTo>
                  <a:lnTo>
                    <a:pt x="1620900" y="0"/>
                  </a:lnTo>
                  <a:lnTo>
                    <a:pt x="1655919" y="7068"/>
                  </a:lnTo>
                  <a:lnTo>
                    <a:pt x="1684543" y="26352"/>
                  </a:lnTo>
                  <a:lnTo>
                    <a:pt x="1703857" y="54971"/>
                  </a:lnTo>
                  <a:lnTo>
                    <a:pt x="1710944" y="90042"/>
                  </a:lnTo>
                  <a:lnTo>
                    <a:pt x="1710944" y="810793"/>
                  </a:lnTo>
                  <a:lnTo>
                    <a:pt x="1703857" y="845862"/>
                  </a:lnTo>
                  <a:lnTo>
                    <a:pt x="1684543" y="874499"/>
                  </a:lnTo>
                  <a:lnTo>
                    <a:pt x="1655919" y="893807"/>
                  </a:lnTo>
                  <a:lnTo>
                    <a:pt x="1620900" y="900887"/>
                  </a:lnTo>
                  <a:lnTo>
                    <a:pt x="90042" y="900887"/>
                  </a:lnTo>
                  <a:lnTo>
                    <a:pt x="54971" y="893807"/>
                  </a:lnTo>
                  <a:lnTo>
                    <a:pt x="26352" y="874499"/>
                  </a:lnTo>
                  <a:lnTo>
                    <a:pt x="7068" y="845862"/>
                  </a:lnTo>
                  <a:lnTo>
                    <a:pt x="0" y="810793"/>
                  </a:lnTo>
                  <a:lnTo>
                    <a:pt x="0" y="90042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34870" y="4395013"/>
            <a:ext cx="1361440" cy="533478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indent="1270" algn="ctr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Egalisation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historgramme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redime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01366" y="4212336"/>
            <a:ext cx="1737995" cy="927735"/>
            <a:chOff x="3801364" y="4212335"/>
            <a:chExt cx="1737995" cy="927735"/>
          </a:xfrm>
        </p:grpSpPr>
        <p:sp>
          <p:nvSpPr>
            <p:cNvPr id="24" name="object 24"/>
            <p:cNvSpPr/>
            <p:nvPr/>
          </p:nvSpPr>
          <p:spPr>
            <a:xfrm>
              <a:off x="3814699" y="4225670"/>
              <a:ext cx="1711325" cy="901065"/>
            </a:xfrm>
            <a:custGeom>
              <a:avLst/>
              <a:gdLst/>
              <a:ahLst/>
              <a:cxnLst/>
              <a:rect l="l" t="t" r="r" b="b"/>
              <a:pathLst>
                <a:path w="1711325" h="901064">
                  <a:moveTo>
                    <a:pt x="1620774" y="0"/>
                  </a:moveTo>
                  <a:lnTo>
                    <a:pt x="90042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2"/>
                  </a:lnTo>
                  <a:lnTo>
                    <a:pt x="0" y="810793"/>
                  </a:lnTo>
                  <a:lnTo>
                    <a:pt x="7068" y="845862"/>
                  </a:lnTo>
                  <a:lnTo>
                    <a:pt x="26352" y="874499"/>
                  </a:lnTo>
                  <a:lnTo>
                    <a:pt x="54971" y="893807"/>
                  </a:lnTo>
                  <a:lnTo>
                    <a:pt x="90042" y="900887"/>
                  </a:lnTo>
                  <a:lnTo>
                    <a:pt x="1620774" y="900887"/>
                  </a:lnTo>
                  <a:lnTo>
                    <a:pt x="1655865" y="893807"/>
                  </a:lnTo>
                  <a:lnTo>
                    <a:pt x="1684527" y="874499"/>
                  </a:lnTo>
                  <a:lnTo>
                    <a:pt x="1703855" y="845862"/>
                  </a:lnTo>
                  <a:lnTo>
                    <a:pt x="1710943" y="810793"/>
                  </a:lnTo>
                  <a:lnTo>
                    <a:pt x="1710943" y="90042"/>
                  </a:lnTo>
                  <a:lnTo>
                    <a:pt x="1703855" y="54971"/>
                  </a:lnTo>
                  <a:lnTo>
                    <a:pt x="1684527" y="26352"/>
                  </a:lnTo>
                  <a:lnTo>
                    <a:pt x="1655865" y="7068"/>
                  </a:lnTo>
                  <a:lnTo>
                    <a:pt x="1620774" y="0"/>
                  </a:lnTo>
                  <a:close/>
                </a:path>
              </a:pathLst>
            </a:custGeom>
            <a:solidFill>
              <a:srgbClr val="856C4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4699" y="4225670"/>
              <a:ext cx="1711325" cy="901065"/>
            </a:xfrm>
            <a:custGeom>
              <a:avLst/>
              <a:gdLst/>
              <a:ahLst/>
              <a:cxnLst/>
              <a:rect l="l" t="t" r="r" b="b"/>
              <a:pathLst>
                <a:path w="1711325" h="901064">
                  <a:moveTo>
                    <a:pt x="0" y="90042"/>
                  </a:moveTo>
                  <a:lnTo>
                    <a:pt x="7068" y="54971"/>
                  </a:lnTo>
                  <a:lnTo>
                    <a:pt x="26352" y="26352"/>
                  </a:lnTo>
                  <a:lnTo>
                    <a:pt x="54971" y="7068"/>
                  </a:lnTo>
                  <a:lnTo>
                    <a:pt x="90042" y="0"/>
                  </a:lnTo>
                  <a:lnTo>
                    <a:pt x="1620774" y="0"/>
                  </a:lnTo>
                  <a:lnTo>
                    <a:pt x="1655865" y="7068"/>
                  </a:lnTo>
                  <a:lnTo>
                    <a:pt x="1684527" y="26352"/>
                  </a:lnTo>
                  <a:lnTo>
                    <a:pt x="1703855" y="54971"/>
                  </a:lnTo>
                  <a:lnTo>
                    <a:pt x="1710943" y="90042"/>
                  </a:lnTo>
                  <a:lnTo>
                    <a:pt x="1710943" y="810793"/>
                  </a:lnTo>
                  <a:lnTo>
                    <a:pt x="1703855" y="845862"/>
                  </a:lnTo>
                  <a:lnTo>
                    <a:pt x="1684527" y="874499"/>
                  </a:lnTo>
                  <a:lnTo>
                    <a:pt x="1655865" y="893807"/>
                  </a:lnTo>
                  <a:lnTo>
                    <a:pt x="1620774" y="900887"/>
                  </a:lnTo>
                  <a:lnTo>
                    <a:pt x="90042" y="900887"/>
                  </a:lnTo>
                  <a:lnTo>
                    <a:pt x="54971" y="893807"/>
                  </a:lnTo>
                  <a:lnTo>
                    <a:pt x="26352" y="874499"/>
                  </a:lnTo>
                  <a:lnTo>
                    <a:pt x="7068" y="845862"/>
                  </a:lnTo>
                  <a:lnTo>
                    <a:pt x="0" y="810793"/>
                  </a:lnTo>
                  <a:lnTo>
                    <a:pt x="0" y="90042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84803" y="4363008"/>
            <a:ext cx="1570990" cy="58990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52069" marR="45720" indent="19685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Traitement d’image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12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extraction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ORB,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SURF,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SIFT,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6069" y="4212458"/>
            <a:ext cx="1737995" cy="927735"/>
            <a:chOff x="5656067" y="4212458"/>
            <a:chExt cx="1737995" cy="927735"/>
          </a:xfrm>
        </p:grpSpPr>
        <p:sp>
          <p:nvSpPr>
            <p:cNvPr id="28" name="object 28"/>
            <p:cNvSpPr/>
            <p:nvPr/>
          </p:nvSpPr>
          <p:spPr>
            <a:xfrm>
              <a:off x="5669279" y="4225670"/>
              <a:ext cx="1711325" cy="901065"/>
            </a:xfrm>
            <a:custGeom>
              <a:avLst/>
              <a:gdLst/>
              <a:ahLst/>
              <a:cxnLst/>
              <a:rect l="l" t="t" r="r" b="b"/>
              <a:pathLst>
                <a:path w="1711325" h="901064">
                  <a:moveTo>
                    <a:pt x="1620901" y="0"/>
                  </a:moveTo>
                  <a:lnTo>
                    <a:pt x="90170" y="0"/>
                  </a:lnTo>
                  <a:lnTo>
                    <a:pt x="55078" y="7068"/>
                  </a:lnTo>
                  <a:lnTo>
                    <a:pt x="26416" y="26352"/>
                  </a:lnTo>
                  <a:lnTo>
                    <a:pt x="7088" y="54971"/>
                  </a:lnTo>
                  <a:lnTo>
                    <a:pt x="0" y="90042"/>
                  </a:lnTo>
                  <a:lnTo>
                    <a:pt x="0" y="810793"/>
                  </a:lnTo>
                  <a:lnTo>
                    <a:pt x="7088" y="845862"/>
                  </a:lnTo>
                  <a:lnTo>
                    <a:pt x="26416" y="874499"/>
                  </a:lnTo>
                  <a:lnTo>
                    <a:pt x="55078" y="893807"/>
                  </a:lnTo>
                  <a:lnTo>
                    <a:pt x="90170" y="900887"/>
                  </a:lnTo>
                  <a:lnTo>
                    <a:pt x="1620901" y="900887"/>
                  </a:lnTo>
                  <a:lnTo>
                    <a:pt x="1655992" y="893807"/>
                  </a:lnTo>
                  <a:lnTo>
                    <a:pt x="1684654" y="874499"/>
                  </a:lnTo>
                  <a:lnTo>
                    <a:pt x="1703982" y="845862"/>
                  </a:lnTo>
                  <a:lnTo>
                    <a:pt x="1711071" y="810793"/>
                  </a:lnTo>
                  <a:lnTo>
                    <a:pt x="1711071" y="90042"/>
                  </a:lnTo>
                  <a:lnTo>
                    <a:pt x="1703982" y="54971"/>
                  </a:lnTo>
                  <a:lnTo>
                    <a:pt x="1684655" y="26352"/>
                  </a:lnTo>
                  <a:lnTo>
                    <a:pt x="1655992" y="7068"/>
                  </a:lnTo>
                  <a:lnTo>
                    <a:pt x="162090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9279" y="4225670"/>
              <a:ext cx="1711325" cy="901065"/>
            </a:xfrm>
            <a:custGeom>
              <a:avLst/>
              <a:gdLst/>
              <a:ahLst/>
              <a:cxnLst/>
              <a:rect l="l" t="t" r="r" b="b"/>
              <a:pathLst>
                <a:path w="1711325" h="901064">
                  <a:moveTo>
                    <a:pt x="0" y="90042"/>
                  </a:moveTo>
                  <a:lnTo>
                    <a:pt x="7088" y="54971"/>
                  </a:lnTo>
                  <a:lnTo>
                    <a:pt x="26416" y="26352"/>
                  </a:lnTo>
                  <a:lnTo>
                    <a:pt x="55078" y="7068"/>
                  </a:lnTo>
                  <a:lnTo>
                    <a:pt x="90170" y="0"/>
                  </a:lnTo>
                  <a:lnTo>
                    <a:pt x="1620901" y="0"/>
                  </a:lnTo>
                  <a:lnTo>
                    <a:pt x="1655992" y="7068"/>
                  </a:lnTo>
                  <a:lnTo>
                    <a:pt x="1684655" y="26352"/>
                  </a:lnTo>
                  <a:lnTo>
                    <a:pt x="1703982" y="54971"/>
                  </a:lnTo>
                  <a:lnTo>
                    <a:pt x="1711071" y="90042"/>
                  </a:lnTo>
                  <a:lnTo>
                    <a:pt x="1711071" y="810793"/>
                  </a:lnTo>
                  <a:lnTo>
                    <a:pt x="1703982" y="845862"/>
                  </a:lnTo>
                  <a:lnTo>
                    <a:pt x="1684654" y="874499"/>
                  </a:lnTo>
                  <a:lnTo>
                    <a:pt x="1655992" y="893807"/>
                  </a:lnTo>
                  <a:lnTo>
                    <a:pt x="1620901" y="900887"/>
                  </a:lnTo>
                  <a:lnTo>
                    <a:pt x="90170" y="900887"/>
                  </a:lnTo>
                  <a:lnTo>
                    <a:pt x="55078" y="893807"/>
                  </a:lnTo>
                  <a:lnTo>
                    <a:pt x="26416" y="874499"/>
                  </a:lnTo>
                  <a:lnTo>
                    <a:pt x="7088" y="845862"/>
                  </a:lnTo>
                  <a:lnTo>
                    <a:pt x="0" y="810793"/>
                  </a:lnTo>
                  <a:lnTo>
                    <a:pt x="0" y="90042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64148" y="4477309"/>
            <a:ext cx="1522730" cy="366766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11760" marR="5080" indent="-99060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Rés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préen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î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(Transfer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Learning)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7" name="Espace réservé de la date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2ACF-213F-4699-B404-D37477EA6981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12</a:t>
            </a:fld>
            <a:endParaRPr lang="fr-FR"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0404" y="1620012"/>
            <a:ext cx="4131310" cy="2635885"/>
            <a:chOff x="2470404" y="1620011"/>
            <a:chExt cx="4131310" cy="2635885"/>
          </a:xfrm>
        </p:grpSpPr>
        <p:sp>
          <p:nvSpPr>
            <p:cNvPr id="3" name="object 3"/>
            <p:cNvSpPr/>
            <p:nvPr/>
          </p:nvSpPr>
          <p:spPr>
            <a:xfrm>
              <a:off x="2483739" y="1633346"/>
              <a:ext cx="4104640" cy="2609215"/>
            </a:xfrm>
            <a:custGeom>
              <a:avLst/>
              <a:gdLst/>
              <a:ahLst/>
              <a:cxnLst/>
              <a:rect l="l" t="t" r="r" b="b"/>
              <a:pathLst>
                <a:path w="4104640" h="2609215">
                  <a:moveTo>
                    <a:pt x="4104513" y="0"/>
                  </a:moveTo>
                  <a:lnTo>
                    <a:pt x="0" y="0"/>
                  </a:lnTo>
                  <a:lnTo>
                    <a:pt x="0" y="2609088"/>
                  </a:lnTo>
                  <a:lnTo>
                    <a:pt x="4104513" y="2609088"/>
                  </a:lnTo>
                  <a:lnTo>
                    <a:pt x="4104513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483739" y="1633346"/>
              <a:ext cx="4104640" cy="2609215"/>
            </a:xfrm>
            <a:custGeom>
              <a:avLst/>
              <a:gdLst/>
              <a:ahLst/>
              <a:cxnLst/>
              <a:rect l="l" t="t" r="r" b="b"/>
              <a:pathLst>
                <a:path w="4104640" h="2609215">
                  <a:moveTo>
                    <a:pt x="0" y="2609088"/>
                  </a:moveTo>
                  <a:lnTo>
                    <a:pt x="4104513" y="2609088"/>
                  </a:lnTo>
                  <a:lnTo>
                    <a:pt x="4104513" y="0"/>
                  </a:lnTo>
                  <a:lnTo>
                    <a:pt x="0" y="0"/>
                  </a:lnTo>
                  <a:lnTo>
                    <a:pt x="0" y="2609088"/>
                  </a:lnTo>
                  <a:close/>
                </a:path>
              </a:pathLst>
            </a:custGeom>
            <a:ln w="26424">
              <a:solidFill>
                <a:srgbClr val="6B766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88461" y="1660602"/>
            <a:ext cx="2707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Spark</a:t>
            </a:r>
            <a:endParaRPr sz="1800" dirty="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dédié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190500"/>
            <a:ext cx="906780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Dé</a:t>
            </a:r>
            <a:r>
              <a:rPr spc="-100" dirty="0"/>
              <a:t>c</a:t>
            </a:r>
            <a:r>
              <a:rPr spc="-105" dirty="0"/>
              <a:t>ompo</a:t>
            </a:r>
            <a:r>
              <a:rPr spc="-100" dirty="0"/>
              <a:t>s</a:t>
            </a:r>
            <a:r>
              <a:rPr spc="-105" dirty="0"/>
              <a:t>i</a:t>
            </a:r>
            <a:r>
              <a:rPr spc="-100" dirty="0"/>
              <a:t>t</a:t>
            </a:r>
            <a:r>
              <a:rPr spc="-105" dirty="0"/>
              <a:t>io</a:t>
            </a:r>
            <a:r>
              <a:rPr spc="-5" dirty="0"/>
              <a:t>n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5" dirty="0"/>
              <a:t>e</a:t>
            </a:r>
            <a:r>
              <a:rPr spc="-190" dirty="0"/>
              <a:t> </a:t>
            </a:r>
            <a:r>
              <a:rPr spc="-105" dirty="0"/>
              <a:t>l</a:t>
            </a:r>
            <a:r>
              <a:rPr spc="-5" dirty="0"/>
              <a:t>a</a:t>
            </a:r>
            <a:r>
              <a:rPr spc="-204" dirty="0"/>
              <a:t> </a:t>
            </a:r>
            <a:r>
              <a:rPr spc="-105" dirty="0"/>
              <a:t>probléma</a:t>
            </a:r>
            <a:r>
              <a:rPr spc="-100" dirty="0"/>
              <a:t>t</a:t>
            </a:r>
            <a:r>
              <a:rPr spc="-105" dirty="0"/>
              <a:t>iqu</a:t>
            </a:r>
            <a:r>
              <a:rPr spc="-5" dirty="0"/>
              <a:t>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4017" y="2465954"/>
            <a:ext cx="1645285" cy="1680845"/>
            <a:chOff x="314015" y="2465954"/>
            <a:chExt cx="1645285" cy="1680845"/>
          </a:xfrm>
        </p:grpSpPr>
        <p:sp>
          <p:nvSpPr>
            <p:cNvPr id="8" name="object 8"/>
            <p:cNvSpPr/>
            <p:nvPr/>
          </p:nvSpPr>
          <p:spPr>
            <a:xfrm>
              <a:off x="327228" y="2479166"/>
              <a:ext cx="1619250" cy="1654175"/>
            </a:xfrm>
            <a:custGeom>
              <a:avLst/>
              <a:gdLst/>
              <a:ahLst/>
              <a:cxnLst/>
              <a:rect l="l" t="t" r="r" b="b"/>
              <a:pathLst>
                <a:path w="1619250" h="1654175">
                  <a:moveTo>
                    <a:pt x="1456867" y="0"/>
                  </a:moveTo>
                  <a:lnTo>
                    <a:pt x="161874" y="0"/>
                  </a:lnTo>
                  <a:lnTo>
                    <a:pt x="118843" y="5785"/>
                  </a:lnTo>
                  <a:lnTo>
                    <a:pt x="80175" y="22112"/>
                  </a:lnTo>
                  <a:lnTo>
                    <a:pt x="47413" y="47434"/>
                  </a:lnTo>
                  <a:lnTo>
                    <a:pt x="22101" y="80207"/>
                  </a:lnTo>
                  <a:lnTo>
                    <a:pt x="5782" y="118886"/>
                  </a:lnTo>
                  <a:lnTo>
                    <a:pt x="0" y="161925"/>
                  </a:lnTo>
                  <a:lnTo>
                    <a:pt x="0" y="1492377"/>
                  </a:lnTo>
                  <a:lnTo>
                    <a:pt x="5782" y="1535406"/>
                  </a:lnTo>
                  <a:lnTo>
                    <a:pt x="22101" y="1574061"/>
                  </a:lnTo>
                  <a:lnTo>
                    <a:pt x="47413" y="1606803"/>
                  </a:lnTo>
                  <a:lnTo>
                    <a:pt x="80175" y="1632095"/>
                  </a:lnTo>
                  <a:lnTo>
                    <a:pt x="118843" y="1648398"/>
                  </a:lnTo>
                  <a:lnTo>
                    <a:pt x="161874" y="1654175"/>
                  </a:lnTo>
                  <a:lnTo>
                    <a:pt x="1456867" y="1654175"/>
                  </a:lnTo>
                  <a:lnTo>
                    <a:pt x="1499906" y="1648398"/>
                  </a:lnTo>
                  <a:lnTo>
                    <a:pt x="1538585" y="1632095"/>
                  </a:lnTo>
                  <a:lnTo>
                    <a:pt x="1571358" y="1606803"/>
                  </a:lnTo>
                  <a:lnTo>
                    <a:pt x="1596680" y="1574061"/>
                  </a:lnTo>
                  <a:lnTo>
                    <a:pt x="1613007" y="1535406"/>
                  </a:lnTo>
                  <a:lnTo>
                    <a:pt x="1618792" y="1492377"/>
                  </a:lnTo>
                  <a:lnTo>
                    <a:pt x="1618792" y="161925"/>
                  </a:lnTo>
                  <a:lnTo>
                    <a:pt x="1613007" y="118886"/>
                  </a:lnTo>
                  <a:lnTo>
                    <a:pt x="1596680" y="80207"/>
                  </a:lnTo>
                  <a:lnTo>
                    <a:pt x="1571358" y="47434"/>
                  </a:lnTo>
                  <a:lnTo>
                    <a:pt x="1538585" y="22112"/>
                  </a:lnTo>
                  <a:lnTo>
                    <a:pt x="1499906" y="5785"/>
                  </a:lnTo>
                  <a:lnTo>
                    <a:pt x="1456867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27228" y="2479166"/>
              <a:ext cx="1619250" cy="1654175"/>
            </a:xfrm>
            <a:custGeom>
              <a:avLst/>
              <a:gdLst/>
              <a:ahLst/>
              <a:cxnLst/>
              <a:rect l="l" t="t" r="r" b="b"/>
              <a:pathLst>
                <a:path w="1619250" h="1654175">
                  <a:moveTo>
                    <a:pt x="0" y="161925"/>
                  </a:moveTo>
                  <a:lnTo>
                    <a:pt x="5782" y="118886"/>
                  </a:lnTo>
                  <a:lnTo>
                    <a:pt x="22101" y="80207"/>
                  </a:lnTo>
                  <a:lnTo>
                    <a:pt x="47413" y="47434"/>
                  </a:lnTo>
                  <a:lnTo>
                    <a:pt x="80175" y="22112"/>
                  </a:lnTo>
                  <a:lnTo>
                    <a:pt x="118843" y="5785"/>
                  </a:lnTo>
                  <a:lnTo>
                    <a:pt x="161874" y="0"/>
                  </a:lnTo>
                  <a:lnTo>
                    <a:pt x="1456867" y="0"/>
                  </a:lnTo>
                  <a:lnTo>
                    <a:pt x="1499906" y="5785"/>
                  </a:lnTo>
                  <a:lnTo>
                    <a:pt x="1538585" y="22112"/>
                  </a:lnTo>
                  <a:lnTo>
                    <a:pt x="1571358" y="47434"/>
                  </a:lnTo>
                  <a:lnTo>
                    <a:pt x="1596680" y="80207"/>
                  </a:lnTo>
                  <a:lnTo>
                    <a:pt x="1613007" y="118886"/>
                  </a:lnTo>
                  <a:lnTo>
                    <a:pt x="1618792" y="161925"/>
                  </a:lnTo>
                  <a:lnTo>
                    <a:pt x="1618792" y="1492377"/>
                  </a:lnTo>
                  <a:lnTo>
                    <a:pt x="1613007" y="1535406"/>
                  </a:lnTo>
                  <a:lnTo>
                    <a:pt x="1596680" y="1574061"/>
                  </a:lnTo>
                  <a:lnTo>
                    <a:pt x="1571358" y="1606803"/>
                  </a:lnTo>
                  <a:lnTo>
                    <a:pt x="1538585" y="1632095"/>
                  </a:lnTo>
                  <a:lnTo>
                    <a:pt x="1499906" y="1648398"/>
                  </a:lnTo>
                  <a:lnTo>
                    <a:pt x="1456867" y="1654175"/>
                  </a:lnTo>
                  <a:lnTo>
                    <a:pt x="161874" y="1654175"/>
                  </a:lnTo>
                  <a:lnTo>
                    <a:pt x="118843" y="1648398"/>
                  </a:lnTo>
                  <a:lnTo>
                    <a:pt x="80175" y="1632095"/>
                  </a:lnTo>
                  <a:lnTo>
                    <a:pt x="47413" y="1606803"/>
                  </a:lnTo>
                  <a:lnTo>
                    <a:pt x="22101" y="1574061"/>
                  </a:lnTo>
                  <a:lnTo>
                    <a:pt x="5782" y="1535406"/>
                  </a:lnTo>
                  <a:lnTo>
                    <a:pt x="0" y="1492377"/>
                  </a:lnTo>
                  <a:lnTo>
                    <a:pt x="0" y="161925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2003" y="2543301"/>
            <a:ext cx="1409700" cy="147925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5080" algn="ctr">
              <a:lnSpc>
                <a:spcPct val="86400"/>
              </a:lnSpc>
              <a:spcBef>
                <a:spcPts val="3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Stockage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données sur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 système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pouvant être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mis</a:t>
            </a:r>
            <a:r>
              <a:rPr sz="1800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à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l’échelle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07821" y="2465832"/>
            <a:ext cx="2117725" cy="1680845"/>
            <a:chOff x="2107819" y="2465832"/>
            <a:chExt cx="2117725" cy="1680845"/>
          </a:xfrm>
        </p:grpSpPr>
        <p:sp>
          <p:nvSpPr>
            <p:cNvPr id="12" name="object 12"/>
            <p:cNvSpPr/>
            <p:nvPr/>
          </p:nvSpPr>
          <p:spPr>
            <a:xfrm>
              <a:off x="2107819" y="3105531"/>
              <a:ext cx="343535" cy="401955"/>
            </a:xfrm>
            <a:custGeom>
              <a:avLst/>
              <a:gdLst/>
              <a:ahLst/>
              <a:cxnLst/>
              <a:rect l="l" t="t" r="r" b="b"/>
              <a:pathLst>
                <a:path w="343535" h="401954">
                  <a:moveTo>
                    <a:pt x="171576" y="0"/>
                  </a:moveTo>
                  <a:lnTo>
                    <a:pt x="171576" y="80263"/>
                  </a:lnTo>
                  <a:lnTo>
                    <a:pt x="0" y="80263"/>
                  </a:lnTo>
                  <a:lnTo>
                    <a:pt x="0" y="321182"/>
                  </a:lnTo>
                  <a:lnTo>
                    <a:pt x="171576" y="321182"/>
                  </a:lnTo>
                  <a:lnTo>
                    <a:pt x="171576" y="401446"/>
                  </a:lnTo>
                  <a:lnTo>
                    <a:pt x="343281" y="200787"/>
                  </a:lnTo>
                  <a:lnTo>
                    <a:pt x="171576" y="0"/>
                  </a:lnTo>
                  <a:close/>
                </a:path>
              </a:pathLst>
            </a:custGeom>
            <a:solidFill>
              <a:srgbClr val="C7CEC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93467" y="2479167"/>
              <a:ext cx="1619250" cy="1654175"/>
            </a:xfrm>
            <a:custGeom>
              <a:avLst/>
              <a:gdLst/>
              <a:ahLst/>
              <a:cxnLst/>
              <a:rect l="l" t="t" r="r" b="b"/>
              <a:pathLst>
                <a:path w="1619250" h="1654175">
                  <a:moveTo>
                    <a:pt x="1456944" y="0"/>
                  </a:moveTo>
                  <a:lnTo>
                    <a:pt x="161925" y="0"/>
                  </a:lnTo>
                  <a:lnTo>
                    <a:pt x="118886" y="5785"/>
                  </a:lnTo>
                  <a:lnTo>
                    <a:pt x="80207" y="22112"/>
                  </a:lnTo>
                  <a:lnTo>
                    <a:pt x="47434" y="47434"/>
                  </a:lnTo>
                  <a:lnTo>
                    <a:pt x="22112" y="80207"/>
                  </a:lnTo>
                  <a:lnTo>
                    <a:pt x="5785" y="118886"/>
                  </a:lnTo>
                  <a:lnTo>
                    <a:pt x="0" y="161925"/>
                  </a:lnTo>
                  <a:lnTo>
                    <a:pt x="0" y="1492377"/>
                  </a:lnTo>
                  <a:lnTo>
                    <a:pt x="5785" y="1535406"/>
                  </a:lnTo>
                  <a:lnTo>
                    <a:pt x="22112" y="1574061"/>
                  </a:lnTo>
                  <a:lnTo>
                    <a:pt x="47434" y="1606803"/>
                  </a:lnTo>
                  <a:lnTo>
                    <a:pt x="80207" y="1632095"/>
                  </a:lnTo>
                  <a:lnTo>
                    <a:pt x="118886" y="1648398"/>
                  </a:lnTo>
                  <a:lnTo>
                    <a:pt x="161925" y="1654175"/>
                  </a:lnTo>
                  <a:lnTo>
                    <a:pt x="1456944" y="1654175"/>
                  </a:lnTo>
                  <a:lnTo>
                    <a:pt x="1499973" y="1648398"/>
                  </a:lnTo>
                  <a:lnTo>
                    <a:pt x="1538628" y="1632095"/>
                  </a:lnTo>
                  <a:lnTo>
                    <a:pt x="1571371" y="1606803"/>
                  </a:lnTo>
                  <a:lnTo>
                    <a:pt x="1596662" y="1574061"/>
                  </a:lnTo>
                  <a:lnTo>
                    <a:pt x="1612965" y="1535406"/>
                  </a:lnTo>
                  <a:lnTo>
                    <a:pt x="1618742" y="1492377"/>
                  </a:lnTo>
                  <a:lnTo>
                    <a:pt x="1618742" y="161925"/>
                  </a:lnTo>
                  <a:lnTo>
                    <a:pt x="1612965" y="118886"/>
                  </a:lnTo>
                  <a:lnTo>
                    <a:pt x="1596662" y="80207"/>
                  </a:lnTo>
                  <a:lnTo>
                    <a:pt x="1571371" y="47434"/>
                  </a:lnTo>
                  <a:lnTo>
                    <a:pt x="1538628" y="22112"/>
                  </a:lnTo>
                  <a:lnTo>
                    <a:pt x="1499973" y="5785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3467" y="2479167"/>
              <a:ext cx="1619250" cy="1654175"/>
            </a:xfrm>
            <a:custGeom>
              <a:avLst/>
              <a:gdLst/>
              <a:ahLst/>
              <a:cxnLst/>
              <a:rect l="l" t="t" r="r" b="b"/>
              <a:pathLst>
                <a:path w="1619250" h="1654175">
                  <a:moveTo>
                    <a:pt x="0" y="161925"/>
                  </a:moveTo>
                  <a:lnTo>
                    <a:pt x="5785" y="118886"/>
                  </a:lnTo>
                  <a:lnTo>
                    <a:pt x="22112" y="80207"/>
                  </a:lnTo>
                  <a:lnTo>
                    <a:pt x="47434" y="47434"/>
                  </a:lnTo>
                  <a:lnTo>
                    <a:pt x="80207" y="22112"/>
                  </a:lnTo>
                  <a:lnTo>
                    <a:pt x="118886" y="5785"/>
                  </a:lnTo>
                  <a:lnTo>
                    <a:pt x="161925" y="0"/>
                  </a:lnTo>
                  <a:lnTo>
                    <a:pt x="1456944" y="0"/>
                  </a:lnTo>
                  <a:lnTo>
                    <a:pt x="1499973" y="5785"/>
                  </a:lnTo>
                  <a:lnTo>
                    <a:pt x="1538628" y="22112"/>
                  </a:lnTo>
                  <a:lnTo>
                    <a:pt x="1571371" y="47434"/>
                  </a:lnTo>
                  <a:lnTo>
                    <a:pt x="1596662" y="80207"/>
                  </a:lnTo>
                  <a:lnTo>
                    <a:pt x="1612965" y="118886"/>
                  </a:lnTo>
                  <a:lnTo>
                    <a:pt x="1618742" y="161925"/>
                  </a:lnTo>
                  <a:lnTo>
                    <a:pt x="1618742" y="1492377"/>
                  </a:lnTo>
                  <a:lnTo>
                    <a:pt x="1612965" y="1535406"/>
                  </a:lnTo>
                  <a:lnTo>
                    <a:pt x="1596662" y="1574061"/>
                  </a:lnTo>
                  <a:lnTo>
                    <a:pt x="1571371" y="1606803"/>
                  </a:lnTo>
                  <a:lnTo>
                    <a:pt x="1538628" y="1632095"/>
                  </a:lnTo>
                  <a:lnTo>
                    <a:pt x="1499973" y="1648398"/>
                  </a:lnTo>
                  <a:lnTo>
                    <a:pt x="1456944" y="1654175"/>
                  </a:lnTo>
                  <a:lnTo>
                    <a:pt x="161925" y="1654175"/>
                  </a:lnTo>
                  <a:lnTo>
                    <a:pt x="118886" y="1648398"/>
                  </a:lnTo>
                  <a:lnTo>
                    <a:pt x="80207" y="1632095"/>
                  </a:lnTo>
                  <a:lnTo>
                    <a:pt x="47434" y="1606803"/>
                  </a:lnTo>
                  <a:lnTo>
                    <a:pt x="22112" y="1574061"/>
                  </a:lnTo>
                  <a:lnTo>
                    <a:pt x="5785" y="1535406"/>
                  </a:lnTo>
                  <a:lnTo>
                    <a:pt x="0" y="1492377"/>
                  </a:lnTo>
                  <a:lnTo>
                    <a:pt x="0" y="161925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51075" y="2661667"/>
            <a:ext cx="1317625" cy="124168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R="5080" indent="-1905" algn="ctr">
              <a:lnSpc>
                <a:spcPct val="86300"/>
              </a:lnSpc>
              <a:spcBef>
                <a:spcPts val="39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Chargement </a:t>
            </a:r>
            <a:r>
              <a:rPr sz="1800" spc="-4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18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données </a:t>
            </a:r>
            <a:r>
              <a:rPr sz="1800" spc="-48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dans un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format 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structuré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74136" y="2465832"/>
            <a:ext cx="2117725" cy="1680845"/>
            <a:chOff x="4374134" y="2465832"/>
            <a:chExt cx="2117725" cy="1680845"/>
          </a:xfrm>
        </p:grpSpPr>
        <p:sp>
          <p:nvSpPr>
            <p:cNvPr id="17" name="object 17"/>
            <p:cNvSpPr/>
            <p:nvPr/>
          </p:nvSpPr>
          <p:spPr>
            <a:xfrm>
              <a:off x="4374134" y="3105531"/>
              <a:ext cx="343535" cy="401955"/>
            </a:xfrm>
            <a:custGeom>
              <a:avLst/>
              <a:gdLst/>
              <a:ahLst/>
              <a:cxnLst/>
              <a:rect l="l" t="t" r="r" b="b"/>
              <a:pathLst>
                <a:path w="343535" h="401954">
                  <a:moveTo>
                    <a:pt x="171576" y="0"/>
                  </a:moveTo>
                  <a:lnTo>
                    <a:pt x="171576" y="80263"/>
                  </a:lnTo>
                  <a:lnTo>
                    <a:pt x="0" y="80263"/>
                  </a:lnTo>
                  <a:lnTo>
                    <a:pt x="0" y="321182"/>
                  </a:lnTo>
                  <a:lnTo>
                    <a:pt x="171576" y="321182"/>
                  </a:lnTo>
                  <a:lnTo>
                    <a:pt x="171576" y="401446"/>
                  </a:lnTo>
                  <a:lnTo>
                    <a:pt x="343153" y="200787"/>
                  </a:lnTo>
                  <a:lnTo>
                    <a:pt x="171576" y="0"/>
                  </a:lnTo>
                  <a:close/>
                </a:path>
              </a:pathLst>
            </a:custGeom>
            <a:solidFill>
              <a:srgbClr val="C7CEC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859782" y="2479167"/>
              <a:ext cx="1619250" cy="1654175"/>
            </a:xfrm>
            <a:custGeom>
              <a:avLst/>
              <a:gdLst/>
              <a:ahLst/>
              <a:cxnLst/>
              <a:rect l="l" t="t" r="r" b="b"/>
              <a:pathLst>
                <a:path w="1619250" h="1654175">
                  <a:moveTo>
                    <a:pt x="1456816" y="0"/>
                  </a:moveTo>
                  <a:lnTo>
                    <a:pt x="161797" y="0"/>
                  </a:lnTo>
                  <a:lnTo>
                    <a:pt x="118768" y="5785"/>
                  </a:lnTo>
                  <a:lnTo>
                    <a:pt x="80113" y="22112"/>
                  </a:lnTo>
                  <a:lnTo>
                    <a:pt x="47370" y="47434"/>
                  </a:lnTo>
                  <a:lnTo>
                    <a:pt x="22079" y="80207"/>
                  </a:lnTo>
                  <a:lnTo>
                    <a:pt x="5776" y="118886"/>
                  </a:lnTo>
                  <a:lnTo>
                    <a:pt x="0" y="161925"/>
                  </a:lnTo>
                  <a:lnTo>
                    <a:pt x="0" y="1492377"/>
                  </a:lnTo>
                  <a:lnTo>
                    <a:pt x="5776" y="1535406"/>
                  </a:lnTo>
                  <a:lnTo>
                    <a:pt x="22079" y="1574061"/>
                  </a:lnTo>
                  <a:lnTo>
                    <a:pt x="47371" y="1606803"/>
                  </a:lnTo>
                  <a:lnTo>
                    <a:pt x="80113" y="1632095"/>
                  </a:lnTo>
                  <a:lnTo>
                    <a:pt x="118768" y="1648398"/>
                  </a:lnTo>
                  <a:lnTo>
                    <a:pt x="161797" y="1654175"/>
                  </a:lnTo>
                  <a:lnTo>
                    <a:pt x="1456816" y="1654175"/>
                  </a:lnTo>
                  <a:lnTo>
                    <a:pt x="1499855" y="1648398"/>
                  </a:lnTo>
                  <a:lnTo>
                    <a:pt x="1538534" y="1632095"/>
                  </a:lnTo>
                  <a:lnTo>
                    <a:pt x="1571307" y="1606803"/>
                  </a:lnTo>
                  <a:lnTo>
                    <a:pt x="1596629" y="1574061"/>
                  </a:lnTo>
                  <a:lnTo>
                    <a:pt x="1612956" y="1535406"/>
                  </a:lnTo>
                  <a:lnTo>
                    <a:pt x="1618741" y="1492377"/>
                  </a:lnTo>
                  <a:lnTo>
                    <a:pt x="1618741" y="161925"/>
                  </a:lnTo>
                  <a:lnTo>
                    <a:pt x="1612956" y="118886"/>
                  </a:lnTo>
                  <a:lnTo>
                    <a:pt x="1596629" y="80207"/>
                  </a:lnTo>
                  <a:lnTo>
                    <a:pt x="1571307" y="47434"/>
                  </a:lnTo>
                  <a:lnTo>
                    <a:pt x="1538534" y="22112"/>
                  </a:lnTo>
                  <a:lnTo>
                    <a:pt x="1499855" y="5785"/>
                  </a:lnTo>
                  <a:lnTo>
                    <a:pt x="1456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859782" y="2479167"/>
              <a:ext cx="1619250" cy="1654175"/>
            </a:xfrm>
            <a:custGeom>
              <a:avLst/>
              <a:gdLst/>
              <a:ahLst/>
              <a:cxnLst/>
              <a:rect l="l" t="t" r="r" b="b"/>
              <a:pathLst>
                <a:path w="1619250" h="1654175">
                  <a:moveTo>
                    <a:pt x="0" y="161925"/>
                  </a:moveTo>
                  <a:lnTo>
                    <a:pt x="5776" y="118886"/>
                  </a:lnTo>
                  <a:lnTo>
                    <a:pt x="22079" y="80207"/>
                  </a:lnTo>
                  <a:lnTo>
                    <a:pt x="47370" y="47434"/>
                  </a:lnTo>
                  <a:lnTo>
                    <a:pt x="80113" y="22112"/>
                  </a:lnTo>
                  <a:lnTo>
                    <a:pt x="118768" y="5785"/>
                  </a:lnTo>
                  <a:lnTo>
                    <a:pt x="161797" y="0"/>
                  </a:lnTo>
                  <a:lnTo>
                    <a:pt x="1456816" y="0"/>
                  </a:lnTo>
                  <a:lnTo>
                    <a:pt x="1499855" y="5785"/>
                  </a:lnTo>
                  <a:lnTo>
                    <a:pt x="1538534" y="22112"/>
                  </a:lnTo>
                  <a:lnTo>
                    <a:pt x="1571307" y="47434"/>
                  </a:lnTo>
                  <a:lnTo>
                    <a:pt x="1596629" y="80207"/>
                  </a:lnTo>
                  <a:lnTo>
                    <a:pt x="1612956" y="118886"/>
                  </a:lnTo>
                  <a:lnTo>
                    <a:pt x="1618741" y="161925"/>
                  </a:lnTo>
                  <a:lnTo>
                    <a:pt x="1618741" y="1492377"/>
                  </a:lnTo>
                  <a:lnTo>
                    <a:pt x="1612956" y="1535406"/>
                  </a:lnTo>
                  <a:lnTo>
                    <a:pt x="1596629" y="1574061"/>
                  </a:lnTo>
                  <a:lnTo>
                    <a:pt x="1571307" y="1606803"/>
                  </a:lnTo>
                  <a:lnTo>
                    <a:pt x="1538534" y="1632095"/>
                  </a:lnTo>
                  <a:lnTo>
                    <a:pt x="1499855" y="1648398"/>
                  </a:lnTo>
                  <a:lnTo>
                    <a:pt x="1456816" y="1654175"/>
                  </a:lnTo>
                  <a:lnTo>
                    <a:pt x="161797" y="1654175"/>
                  </a:lnTo>
                  <a:lnTo>
                    <a:pt x="118768" y="1648398"/>
                  </a:lnTo>
                  <a:lnTo>
                    <a:pt x="80113" y="1632095"/>
                  </a:lnTo>
                  <a:lnTo>
                    <a:pt x="47371" y="1606803"/>
                  </a:lnTo>
                  <a:lnTo>
                    <a:pt x="22079" y="1574061"/>
                  </a:lnTo>
                  <a:lnTo>
                    <a:pt x="5776" y="1535406"/>
                  </a:lnTo>
                  <a:lnTo>
                    <a:pt x="0" y="1492377"/>
                  </a:lnTo>
                  <a:lnTo>
                    <a:pt x="0" y="161925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84115" y="2780158"/>
            <a:ext cx="1383030" cy="10034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R="5080" algn="ctr">
              <a:lnSpc>
                <a:spcPct val="86300"/>
              </a:lnSpc>
              <a:spcBef>
                <a:spcPts val="39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Prétr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item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nt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des données </a:t>
            </a:r>
            <a:r>
              <a:rPr sz="1800" spc="-4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par calcul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distribué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39432" y="3096895"/>
            <a:ext cx="344170" cy="401320"/>
          </a:xfrm>
          <a:custGeom>
            <a:avLst/>
            <a:gdLst/>
            <a:ahLst/>
            <a:cxnLst/>
            <a:rect l="l" t="t" r="r" b="b"/>
            <a:pathLst>
              <a:path w="344170" h="401320">
                <a:moveTo>
                  <a:pt x="170942" y="0"/>
                </a:moveTo>
                <a:lnTo>
                  <a:pt x="171576" y="80263"/>
                </a:lnTo>
                <a:lnTo>
                  <a:pt x="0" y="81534"/>
                </a:lnTo>
                <a:lnTo>
                  <a:pt x="1905" y="322453"/>
                </a:lnTo>
                <a:lnTo>
                  <a:pt x="173482" y="321056"/>
                </a:lnTo>
                <a:lnTo>
                  <a:pt x="174117" y="401319"/>
                </a:lnTo>
                <a:lnTo>
                  <a:pt x="344170" y="199390"/>
                </a:lnTo>
                <a:lnTo>
                  <a:pt x="170942" y="0"/>
                </a:lnTo>
                <a:close/>
              </a:path>
            </a:pathLst>
          </a:custGeom>
          <a:solidFill>
            <a:srgbClr val="C7CE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2" name="object 22"/>
          <p:cNvGrpSpPr/>
          <p:nvPr/>
        </p:nvGrpSpPr>
        <p:grpSpPr>
          <a:xfrm>
            <a:off x="7112759" y="2448683"/>
            <a:ext cx="1645285" cy="1680845"/>
            <a:chOff x="7112757" y="2448682"/>
            <a:chExt cx="1645285" cy="1680845"/>
          </a:xfrm>
        </p:grpSpPr>
        <p:sp>
          <p:nvSpPr>
            <p:cNvPr id="23" name="object 23"/>
            <p:cNvSpPr/>
            <p:nvPr/>
          </p:nvSpPr>
          <p:spPr>
            <a:xfrm>
              <a:off x="7125969" y="2461894"/>
              <a:ext cx="1619250" cy="1654175"/>
            </a:xfrm>
            <a:custGeom>
              <a:avLst/>
              <a:gdLst/>
              <a:ahLst/>
              <a:cxnLst/>
              <a:rect l="l" t="t" r="r" b="b"/>
              <a:pathLst>
                <a:path w="1619250" h="1654175">
                  <a:moveTo>
                    <a:pt x="1456944" y="0"/>
                  </a:moveTo>
                  <a:lnTo>
                    <a:pt x="161925" y="0"/>
                  </a:lnTo>
                  <a:lnTo>
                    <a:pt x="118886" y="5785"/>
                  </a:lnTo>
                  <a:lnTo>
                    <a:pt x="80207" y="22112"/>
                  </a:lnTo>
                  <a:lnTo>
                    <a:pt x="47434" y="47434"/>
                  </a:lnTo>
                  <a:lnTo>
                    <a:pt x="22112" y="80207"/>
                  </a:lnTo>
                  <a:lnTo>
                    <a:pt x="5785" y="118886"/>
                  </a:lnTo>
                  <a:lnTo>
                    <a:pt x="0" y="161924"/>
                  </a:lnTo>
                  <a:lnTo>
                    <a:pt x="0" y="1492249"/>
                  </a:lnTo>
                  <a:lnTo>
                    <a:pt x="5785" y="1535288"/>
                  </a:lnTo>
                  <a:lnTo>
                    <a:pt x="22112" y="1573967"/>
                  </a:lnTo>
                  <a:lnTo>
                    <a:pt x="47434" y="1606740"/>
                  </a:lnTo>
                  <a:lnTo>
                    <a:pt x="80207" y="1632062"/>
                  </a:lnTo>
                  <a:lnTo>
                    <a:pt x="118886" y="1648389"/>
                  </a:lnTo>
                  <a:lnTo>
                    <a:pt x="161925" y="1654174"/>
                  </a:lnTo>
                  <a:lnTo>
                    <a:pt x="1456944" y="1654174"/>
                  </a:lnTo>
                  <a:lnTo>
                    <a:pt x="1499973" y="1648389"/>
                  </a:lnTo>
                  <a:lnTo>
                    <a:pt x="1538628" y="1632062"/>
                  </a:lnTo>
                  <a:lnTo>
                    <a:pt x="1571370" y="1606740"/>
                  </a:lnTo>
                  <a:lnTo>
                    <a:pt x="1596662" y="1573967"/>
                  </a:lnTo>
                  <a:lnTo>
                    <a:pt x="1612965" y="1535288"/>
                  </a:lnTo>
                  <a:lnTo>
                    <a:pt x="1618741" y="1492249"/>
                  </a:lnTo>
                  <a:lnTo>
                    <a:pt x="1618741" y="161924"/>
                  </a:lnTo>
                  <a:lnTo>
                    <a:pt x="1612965" y="118886"/>
                  </a:lnTo>
                  <a:lnTo>
                    <a:pt x="1596662" y="80207"/>
                  </a:lnTo>
                  <a:lnTo>
                    <a:pt x="1571371" y="47434"/>
                  </a:lnTo>
                  <a:lnTo>
                    <a:pt x="1538628" y="22112"/>
                  </a:lnTo>
                  <a:lnTo>
                    <a:pt x="1499973" y="5785"/>
                  </a:lnTo>
                  <a:lnTo>
                    <a:pt x="1456944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125969" y="2461894"/>
              <a:ext cx="1619250" cy="1654175"/>
            </a:xfrm>
            <a:custGeom>
              <a:avLst/>
              <a:gdLst/>
              <a:ahLst/>
              <a:cxnLst/>
              <a:rect l="l" t="t" r="r" b="b"/>
              <a:pathLst>
                <a:path w="1619250" h="1654175">
                  <a:moveTo>
                    <a:pt x="0" y="161924"/>
                  </a:moveTo>
                  <a:lnTo>
                    <a:pt x="5785" y="118886"/>
                  </a:lnTo>
                  <a:lnTo>
                    <a:pt x="22112" y="80207"/>
                  </a:lnTo>
                  <a:lnTo>
                    <a:pt x="47434" y="47434"/>
                  </a:lnTo>
                  <a:lnTo>
                    <a:pt x="80207" y="22112"/>
                  </a:lnTo>
                  <a:lnTo>
                    <a:pt x="118886" y="5785"/>
                  </a:lnTo>
                  <a:lnTo>
                    <a:pt x="161925" y="0"/>
                  </a:lnTo>
                  <a:lnTo>
                    <a:pt x="1456944" y="0"/>
                  </a:lnTo>
                  <a:lnTo>
                    <a:pt x="1499973" y="5785"/>
                  </a:lnTo>
                  <a:lnTo>
                    <a:pt x="1538628" y="22112"/>
                  </a:lnTo>
                  <a:lnTo>
                    <a:pt x="1571371" y="47434"/>
                  </a:lnTo>
                  <a:lnTo>
                    <a:pt x="1596662" y="80207"/>
                  </a:lnTo>
                  <a:lnTo>
                    <a:pt x="1612965" y="118886"/>
                  </a:lnTo>
                  <a:lnTo>
                    <a:pt x="1618741" y="161924"/>
                  </a:lnTo>
                  <a:lnTo>
                    <a:pt x="1618741" y="1492249"/>
                  </a:lnTo>
                  <a:lnTo>
                    <a:pt x="1612965" y="1535288"/>
                  </a:lnTo>
                  <a:lnTo>
                    <a:pt x="1596662" y="1573967"/>
                  </a:lnTo>
                  <a:lnTo>
                    <a:pt x="1571370" y="1606740"/>
                  </a:lnTo>
                  <a:lnTo>
                    <a:pt x="1538628" y="1632062"/>
                  </a:lnTo>
                  <a:lnTo>
                    <a:pt x="1499973" y="1648389"/>
                  </a:lnTo>
                  <a:lnTo>
                    <a:pt x="1456944" y="1654174"/>
                  </a:lnTo>
                  <a:lnTo>
                    <a:pt x="161925" y="1654174"/>
                  </a:lnTo>
                  <a:lnTo>
                    <a:pt x="118886" y="1648389"/>
                  </a:lnTo>
                  <a:lnTo>
                    <a:pt x="80207" y="1632062"/>
                  </a:lnTo>
                  <a:lnTo>
                    <a:pt x="47434" y="1606740"/>
                  </a:lnTo>
                  <a:lnTo>
                    <a:pt x="22112" y="1573967"/>
                  </a:lnTo>
                  <a:lnTo>
                    <a:pt x="5785" y="1535288"/>
                  </a:lnTo>
                  <a:lnTo>
                    <a:pt x="0" y="1492249"/>
                  </a:lnTo>
                  <a:lnTo>
                    <a:pt x="0" y="161924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232142" y="2881123"/>
            <a:ext cx="1409700" cy="764633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6400"/>
              </a:lnSpc>
              <a:spcBef>
                <a:spcPts val="3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Stockage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résultats du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prétraitement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35" y="4332517"/>
            <a:ext cx="1482312" cy="62170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209" y="4350385"/>
            <a:ext cx="1152867" cy="82811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0804" y="4468155"/>
            <a:ext cx="968386" cy="41009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9278" y="4382680"/>
            <a:ext cx="1762806" cy="57979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68274" y="4386072"/>
            <a:ext cx="499945" cy="540778"/>
          </a:xfrm>
          <a:prstGeom prst="rect">
            <a:avLst/>
          </a:prstGeom>
        </p:spPr>
      </p:pic>
      <p:sp>
        <p:nvSpPr>
          <p:cNvPr id="37" name="Espace réservé de la date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7FD-C788-4C1B-899A-4F54909BFFA7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13</a:t>
            </a:fld>
            <a:endParaRPr lang="fr-FR"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3883658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</a:t>
            </a:r>
            <a:r>
              <a:rPr spc="-100" dirty="0"/>
              <a:t>st</a:t>
            </a:r>
            <a:r>
              <a:rPr spc="-105" dirty="0"/>
              <a:t>an</a:t>
            </a:r>
            <a:r>
              <a:rPr spc="-100" dirty="0"/>
              <a:t>c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05" dirty="0"/>
              <a:t>Spar</a:t>
            </a:r>
            <a:r>
              <a:rPr spc="-5" dirty="0"/>
              <a:t>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1030" y="875661"/>
            <a:ext cx="1086485" cy="1515745"/>
            <a:chOff x="241028" y="875660"/>
            <a:chExt cx="1086485" cy="1515745"/>
          </a:xfrm>
        </p:grpSpPr>
        <p:sp>
          <p:nvSpPr>
            <p:cNvPr id="4" name="object 4"/>
            <p:cNvSpPr/>
            <p:nvPr/>
          </p:nvSpPr>
          <p:spPr>
            <a:xfrm>
              <a:off x="254241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5" h="1489075">
                  <a:moveTo>
                    <a:pt x="953655" y="0"/>
                  </a:moveTo>
                  <a:lnTo>
                    <a:pt x="105968" y="0"/>
                  </a:lnTo>
                  <a:lnTo>
                    <a:pt x="64722" y="8336"/>
                  </a:lnTo>
                  <a:lnTo>
                    <a:pt x="31038" y="31067"/>
                  </a:lnTo>
                  <a:lnTo>
                    <a:pt x="8328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28" y="1424225"/>
                  </a:lnTo>
                  <a:lnTo>
                    <a:pt x="31038" y="1457896"/>
                  </a:lnTo>
                  <a:lnTo>
                    <a:pt x="64722" y="1480613"/>
                  </a:lnTo>
                  <a:lnTo>
                    <a:pt x="105968" y="1488948"/>
                  </a:lnTo>
                  <a:lnTo>
                    <a:pt x="953655" y="1488948"/>
                  </a:lnTo>
                  <a:lnTo>
                    <a:pt x="994894" y="1480613"/>
                  </a:lnTo>
                  <a:lnTo>
                    <a:pt x="1028560" y="1457896"/>
                  </a:lnTo>
                  <a:lnTo>
                    <a:pt x="1051253" y="1424225"/>
                  </a:lnTo>
                  <a:lnTo>
                    <a:pt x="1059573" y="1383029"/>
                  </a:lnTo>
                  <a:lnTo>
                    <a:pt x="1059573" y="106044"/>
                  </a:lnTo>
                  <a:lnTo>
                    <a:pt x="1051253" y="64775"/>
                  </a:lnTo>
                  <a:lnTo>
                    <a:pt x="1028560" y="31067"/>
                  </a:lnTo>
                  <a:lnTo>
                    <a:pt x="994894" y="8336"/>
                  </a:lnTo>
                  <a:lnTo>
                    <a:pt x="953655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54241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5" h="1489075">
                  <a:moveTo>
                    <a:pt x="0" y="106044"/>
                  </a:moveTo>
                  <a:lnTo>
                    <a:pt x="8328" y="64775"/>
                  </a:lnTo>
                  <a:lnTo>
                    <a:pt x="31038" y="31067"/>
                  </a:lnTo>
                  <a:lnTo>
                    <a:pt x="64722" y="8336"/>
                  </a:lnTo>
                  <a:lnTo>
                    <a:pt x="105968" y="0"/>
                  </a:lnTo>
                  <a:lnTo>
                    <a:pt x="953655" y="0"/>
                  </a:lnTo>
                  <a:lnTo>
                    <a:pt x="994894" y="8336"/>
                  </a:lnTo>
                  <a:lnTo>
                    <a:pt x="1028560" y="31067"/>
                  </a:lnTo>
                  <a:lnTo>
                    <a:pt x="1051253" y="64775"/>
                  </a:lnTo>
                  <a:lnTo>
                    <a:pt x="1059573" y="106044"/>
                  </a:lnTo>
                  <a:lnTo>
                    <a:pt x="1059573" y="1383029"/>
                  </a:lnTo>
                  <a:lnTo>
                    <a:pt x="1051253" y="1424225"/>
                  </a:lnTo>
                  <a:lnTo>
                    <a:pt x="1028560" y="1457896"/>
                  </a:lnTo>
                  <a:lnTo>
                    <a:pt x="994894" y="1480613"/>
                  </a:lnTo>
                  <a:lnTo>
                    <a:pt x="953655" y="1488948"/>
                  </a:lnTo>
                  <a:lnTo>
                    <a:pt x="105968" y="1488948"/>
                  </a:lnTo>
                  <a:lnTo>
                    <a:pt x="64722" y="1480613"/>
                  </a:lnTo>
                  <a:lnTo>
                    <a:pt x="31038" y="1457896"/>
                  </a:lnTo>
                  <a:lnTo>
                    <a:pt x="8328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993" y="1458595"/>
            <a:ext cx="89725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175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Création</a:t>
            </a:r>
            <a:r>
              <a:rPr sz="10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d’un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ts val="1175"/>
              </a:lnSpc>
            </a:pP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SparkCo</a:t>
            </a: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ext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9860" y="1502028"/>
            <a:ext cx="224790" cy="262890"/>
          </a:xfrm>
          <a:custGeom>
            <a:avLst/>
            <a:gdLst/>
            <a:ahLst/>
            <a:cxnLst/>
            <a:rect l="l" t="t" r="r" b="b"/>
            <a:pathLst>
              <a:path w="224789" h="262889">
                <a:moveTo>
                  <a:pt x="112268" y="0"/>
                </a:moveTo>
                <a:lnTo>
                  <a:pt x="112268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268" y="210185"/>
                </a:lnTo>
                <a:lnTo>
                  <a:pt x="112268" y="262763"/>
                </a:lnTo>
                <a:lnTo>
                  <a:pt x="224535" y="131318"/>
                </a:lnTo>
                <a:lnTo>
                  <a:pt x="112268" y="0"/>
                </a:lnTo>
                <a:close/>
              </a:path>
            </a:pathLst>
          </a:custGeom>
          <a:solidFill>
            <a:srgbClr val="C7CE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1724530" y="875661"/>
            <a:ext cx="1086485" cy="1515745"/>
            <a:chOff x="1724528" y="875660"/>
            <a:chExt cx="1086485" cy="1515745"/>
          </a:xfrm>
        </p:grpSpPr>
        <p:sp>
          <p:nvSpPr>
            <p:cNvPr id="9" name="object 9"/>
            <p:cNvSpPr/>
            <p:nvPr/>
          </p:nvSpPr>
          <p:spPr>
            <a:xfrm>
              <a:off x="1737741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4" h="1489075">
                  <a:moveTo>
                    <a:pt x="953642" y="0"/>
                  </a:moveTo>
                  <a:lnTo>
                    <a:pt x="105917" y="0"/>
                  </a:lnTo>
                  <a:lnTo>
                    <a:pt x="64668" y="8336"/>
                  </a:lnTo>
                  <a:lnTo>
                    <a:pt x="31003" y="31067"/>
                  </a:lnTo>
                  <a:lnTo>
                    <a:pt x="8316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16" y="1424225"/>
                  </a:lnTo>
                  <a:lnTo>
                    <a:pt x="31003" y="1457896"/>
                  </a:lnTo>
                  <a:lnTo>
                    <a:pt x="64668" y="1480613"/>
                  </a:lnTo>
                  <a:lnTo>
                    <a:pt x="105917" y="1488948"/>
                  </a:lnTo>
                  <a:lnTo>
                    <a:pt x="953642" y="1488948"/>
                  </a:lnTo>
                  <a:lnTo>
                    <a:pt x="994892" y="1480613"/>
                  </a:lnTo>
                  <a:lnTo>
                    <a:pt x="1028557" y="1457896"/>
                  </a:lnTo>
                  <a:lnTo>
                    <a:pt x="1051244" y="1424225"/>
                  </a:lnTo>
                  <a:lnTo>
                    <a:pt x="1059560" y="1383029"/>
                  </a:lnTo>
                  <a:lnTo>
                    <a:pt x="1059560" y="106044"/>
                  </a:lnTo>
                  <a:lnTo>
                    <a:pt x="1051244" y="64775"/>
                  </a:lnTo>
                  <a:lnTo>
                    <a:pt x="1028557" y="31067"/>
                  </a:lnTo>
                  <a:lnTo>
                    <a:pt x="994892" y="8336"/>
                  </a:lnTo>
                  <a:lnTo>
                    <a:pt x="95364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7741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4" h="1489075">
                  <a:moveTo>
                    <a:pt x="0" y="106044"/>
                  </a:moveTo>
                  <a:lnTo>
                    <a:pt x="8316" y="64775"/>
                  </a:lnTo>
                  <a:lnTo>
                    <a:pt x="31003" y="31067"/>
                  </a:lnTo>
                  <a:lnTo>
                    <a:pt x="64668" y="8336"/>
                  </a:lnTo>
                  <a:lnTo>
                    <a:pt x="105917" y="0"/>
                  </a:lnTo>
                  <a:lnTo>
                    <a:pt x="953642" y="0"/>
                  </a:lnTo>
                  <a:lnTo>
                    <a:pt x="994892" y="8336"/>
                  </a:lnTo>
                  <a:lnTo>
                    <a:pt x="1028557" y="31067"/>
                  </a:lnTo>
                  <a:lnTo>
                    <a:pt x="1051244" y="64775"/>
                  </a:lnTo>
                  <a:lnTo>
                    <a:pt x="1059560" y="106044"/>
                  </a:lnTo>
                  <a:lnTo>
                    <a:pt x="1059560" y="1383029"/>
                  </a:lnTo>
                  <a:lnTo>
                    <a:pt x="1051244" y="1424225"/>
                  </a:lnTo>
                  <a:lnTo>
                    <a:pt x="1028557" y="1457896"/>
                  </a:lnTo>
                  <a:lnTo>
                    <a:pt x="994892" y="1480613"/>
                  </a:lnTo>
                  <a:lnTo>
                    <a:pt x="953642" y="1488948"/>
                  </a:lnTo>
                  <a:lnTo>
                    <a:pt x="105917" y="1488948"/>
                  </a:lnTo>
                  <a:lnTo>
                    <a:pt x="64668" y="1480613"/>
                  </a:lnTo>
                  <a:lnTo>
                    <a:pt x="31003" y="1457896"/>
                  </a:lnTo>
                  <a:lnTo>
                    <a:pt x="8316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86841" y="1113535"/>
            <a:ext cx="763905" cy="31803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 marR="5080" indent="-26034">
              <a:lnSpc>
                <a:spcPts val="1090"/>
              </a:lnSpc>
              <a:spcBef>
                <a:spcPts val="28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Charge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  des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1497" y="1389380"/>
            <a:ext cx="934085" cy="73802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-1905" algn="ctr">
              <a:lnSpc>
                <a:spcPct val="86500"/>
              </a:lnSpc>
              <a:spcBef>
                <a:spcPts val="27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dans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l’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arborescen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e: 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stockage dans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un spark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DataFrame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03220" y="1502028"/>
            <a:ext cx="224790" cy="262890"/>
          </a:xfrm>
          <a:custGeom>
            <a:avLst/>
            <a:gdLst/>
            <a:ahLst/>
            <a:cxnLst/>
            <a:rect l="l" t="t" r="r" b="b"/>
            <a:pathLst>
              <a:path w="224789" h="262889">
                <a:moveTo>
                  <a:pt x="112394" y="0"/>
                </a:moveTo>
                <a:lnTo>
                  <a:pt x="112394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394" y="210185"/>
                </a:lnTo>
                <a:lnTo>
                  <a:pt x="112394" y="262763"/>
                </a:lnTo>
                <a:lnTo>
                  <a:pt x="224662" y="131318"/>
                </a:lnTo>
                <a:lnTo>
                  <a:pt x="112394" y="0"/>
                </a:lnTo>
                <a:close/>
              </a:path>
            </a:pathLst>
          </a:custGeom>
          <a:solidFill>
            <a:srgbClr val="C7CE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4" name="object 14"/>
          <p:cNvGrpSpPr/>
          <p:nvPr/>
        </p:nvGrpSpPr>
        <p:grpSpPr>
          <a:xfrm>
            <a:off x="3207890" y="875661"/>
            <a:ext cx="1086485" cy="1515745"/>
            <a:chOff x="3207888" y="875660"/>
            <a:chExt cx="1086485" cy="1515745"/>
          </a:xfrm>
        </p:grpSpPr>
        <p:sp>
          <p:nvSpPr>
            <p:cNvPr id="15" name="object 15"/>
            <p:cNvSpPr/>
            <p:nvPr/>
          </p:nvSpPr>
          <p:spPr>
            <a:xfrm>
              <a:off x="3221100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4" h="1489075">
                  <a:moveTo>
                    <a:pt x="953770" y="0"/>
                  </a:moveTo>
                  <a:lnTo>
                    <a:pt x="106045" y="0"/>
                  </a:lnTo>
                  <a:lnTo>
                    <a:pt x="64775" y="8336"/>
                  </a:lnTo>
                  <a:lnTo>
                    <a:pt x="31067" y="31067"/>
                  </a:lnTo>
                  <a:lnTo>
                    <a:pt x="8336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36" y="1424225"/>
                  </a:lnTo>
                  <a:lnTo>
                    <a:pt x="31067" y="1457896"/>
                  </a:lnTo>
                  <a:lnTo>
                    <a:pt x="64775" y="1480613"/>
                  </a:lnTo>
                  <a:lnTo>
                    <a:pt x="106045" y="1488948"/>
                  </a:lnTo>
                  <a:lnTo>
                    <a:pt x="953770" y="1488948"/>
                  </a:lnTo>
                  <a:lnTo>
                    <a:pt x="994965" y="1480613"/>
                  </a:lnTo>
                  <a:lnTo>
                    <a:pt x="1028636" y="1457896"/>
                  </a:lnTo>
                  <a:lnTo>
                    <a:pt x="1051353" y="1424225"/>
                  </a:lnTo>
                  <a:lnTo>
                    <a:pt x="1059688" y="1383029"/>
                  </a:lnTo>
                  <a:lnTo>
                    <a:pt x="1059688" y="106044"/>
                  </a:lnTo>
                  <a:lnTo>
                    <a:pt x="1051353" y="64775"/>
                  </a:lnTo>
                  <a:lnTo>
                    <a:pt x="1028636" y="31067"/>
                  </a:lnTo>
                  <a:lnTo>
                    <a:pt x="994965" y="8336"/>
                  </a:lnTo>
                  <a:lnTo>
                    <a:pt x="95377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1100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4" h="1489075">
                  <a:moveTo>
                    <a:pt x="0" y="106044"/>
                  </a:move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lnTo>
                    <a:pt x="953770" y="0"/>
                  </a:lnTo>
                  <a:lnTo>
                    <a:pt x="994965" y="8336"/>
                  </a:lnTo>
                  <a:lnTo>
                    <a:pt x="1028636" y="31067"/>
                  </a:lnTo>
                  <a:lnTo>
                    <a:pt x="1051353" y="64775"/>
                  </a:lnTo>
                  <a:lnTo>
                    <a:pt x="1059688" y="106044"/>
                  </a:lnTo>
                  <a:lnTo>
                    <a:pt x="1059688" y="1383029"/>
                  </a:lnTo>
                  <a:lnTo>
                    <a:pt x="1051353" y="1424225"/>
                  </a:lnTo>
                  <a:lnTo>
                    <a:pt x="1028636" y="1457896"/>
                  </a:lnTo>
                  <a:lnTo>
                    <a:pt x="994965" y="1480613"/>
                  </a:lnTo>
                  <a:lnTo>
                    <a:pt x="953770" y="1488948"/>
                  </a:lnTo>
                  <a:lnTo>
                    <a:pt x="106045" y="1488948"/>
                  </a:lnTo>
                  <a:lnTo>
                    <a:pt x="64775" y="1480613"/>
                  </a:lnTo>
                  <a:lnTo>
                    <a:pt x="31067" y="1457896"/>
                  </a:lnTo>
                  <a:lnTo>
                    <a:pt x="8336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48990" y="1389634"/>
            <a:ext cx="80391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21560" y="1528317"/>
            <a:ext cx="859155" cy="31931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57785">
              <a:lnSpc>
                <a:spcPts val="1080"/>
              </a:lnSpc>
              <a:spcBef>
                <a:spcPts val="29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chemin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vers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 chaque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ich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86707" y="1502028"/>
            <a:ext cx="224790" cy="262890"/>
          </a:xfrm>
          <a:custGeom>
            <a:avLst/>
            <a:gdLst/>
            <a:ahLst/>
            <a:cxnLst/>
            <a:rect l="l" t="t" r="r" b="b"/>
            <a:pathLst>
              <a:path w="224789" h="262889">
                <a:moveTo>
                  <a:pt x="112394" y="0"/>
                </a:moveTo>
                <a:lnTo>
                  <a:pt x="112394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394" y="210185"/>
                </a:lnTo>
                <a:lnTo>
                  <a:pt x="112394" y="262763"/>
                </a:lnTo>
                <a:lnTo>
                  <a:pt x="224662" y="131318"/>
                </a:lnTo>
                <a:lnTo>
                  <a:pt x="112394" y="0"/>
                </a:lnTo>
                <a:close/>
              </a:path>
            </a:pathLst>
          </a:custGeom>
          <a:solidFill>
            <a:srgbClr val="C7CE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20"/>
          <p:cNvGrpSpPr/>
          <p:nvPr/>
        </p:nvGrpSpPr>
        <p:grpSpPr>
          <a:xfrm>
            <a:off x="4691377" y="875661"/>
            <a:ext cx="1086485" cy="1515745"/>
            <a:chOff x="4691375" y="875660"/>
            <a:chExt cx="1086485" cy="1515745"/>
          </a:xfrm>
        </p:grpSpPr>
        <p:sp>
          <p:nvSpPr>
            <p:cNvPr id="21" name="object 21"/>
            <p:cNvSpPr/>
            <p:nvPr/>
          </p:nvSpPr>
          <p:spPr>
            <a:xfrm>
              <a:off x="4704588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4" h="1489075">
                  <a:moveTo>
                    <a:pt x="953642" y="0"/>
                  </a:moveTo>
                  <a:lnTo>
                    <a:pt x="106045" y="0"/>
                  </a:lnTo>
                  <a:lnTo>
                    <a:pt x="64775" y="8336"/>
                  </a:lnTo>
                  <a:lnTo>
                    <a:pt x="31067" y="31067"/>
                  </a:lnTo>
                  <a:lnTo>
                    <a:pt x="8336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36" y="1424225"/>
                  </a:lnTo>
                  <a:lnTo>
                    <a:pt x="31067" y="1457896"/>
                  </a:lnTo>
                  <a:lnTo>
                    <a:pt x="64775" y="1480613"/>
                  </a:lnTo>
                  <a:lnTo>
                    <a:pt x="106045" y="1488948"/>
                  </a:lnTo>
                  <a:lnTo>
                    <a:pt x="953642" y="1488948"/>
                  </a:lnTo>
                  <a:lnTo>
                    <a:pt x="994912" y="1480613"/>
                  </a:lnTo>
                  <a:lnTo>
                    <a:pt x="1028620" y="1457896"/>
                  </a:lnTo>
                  <a:lnTo>
                    <a:pt x="1051351" y="1424225"/>
                  </a:lnTo>
                  <a:lnTo>
                    <a:pt x="1059688" y="1383029"/>
                  </a:lnTo>
                  <a:lnTo>
                    <a:pt x="1059688" y="106044"/>
                  </a:lnTo>
                  <a:lnTo>
                    <a:pt x="1051351" y="64775"/>
                  </a:lnTo>
                  <a:lnTo>
                    <a:pt x="1028620" y="31067"/>
                  </a:lnTo>
                  <a:lnTo>
                    <a:pt x="994912" y="8336"/>
                  </a:lnTo>
                  <a:lnTo>
                    <a:pt x="95364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4588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4" h="1489075">
                  <a:moveTo>
                    <a:pt x="0" y="106044"/>
                  </a:move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lnTo>
                    <a:pt x="953642" y="0"/>
                  </a:lnTo>
                  <a:lnTo>
                    <a:pt x="994912" y="8336"/>
                  </a:lnTo>
                  <a:lnTo>
                    <a:pt x="1028620" y="31067"/>
                  </a:lnTo>
                  <a:lnTo>
                    <a:pt x="1051351" y="64775"/>
                  </a:lnTo>
                  <a:lnTo>
                    <a:pt x="1059688" y="106044"/>
                  </a:lnTo>
                  <a:lnTo>
                    <a:pt x="1059688" y="1383029"/>
                  </a:lnTo>
                  <a:lnTo>
                    <a:pt x="1051351" y="1424225"/>
                  </a:lnTo>
                  <a:lnTo>
                    <a:pt x="1028620" y="1457896"/>
                  </a:lnTo>
                  <a:lnTo>
                    <a:pt x="994912" y="1480613"/>
                  </a:lnTo>
                  <a:lnTo>
                    <a:pt x="953642" y="1488948"/>
                  </a:lnTo>
                  <a:lnTo>
                    <a:pt x="106045" y="1488948"/>
                  </a:lnTo>
                  <a:lnTo>
                    <a:pt x="64775" y="1480613"/>
                  </a:lnTo>
                  <a:lnTo>
                    <a:pt x="31067" y="1457896"/>
                  </a:lnTo>
                  <a:lnTo>
                    <a:pt x="8336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87010" y="1182371"/>
            <a:ext cx="895350" cy="86895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275"/>
              </a:spcBef>
            </a:pP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  catégorie du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fruit</a:t>
            </a:r>
            <a:endParaRPr sz="1050" dirty="0">
              <a:latin typeface="Arial"/>
              <a:cs typeface="Arial"/>
            </a:endParaRPr>
          </a:p>
          <a:p>
            <a:pPr marL="21590" marR="12700" algn="ctr">
              <a:lnSpc>
                <a:spcPct val="86200"/>
              </a:lnSpc>
              <a:spcBef>
                <a:spcPts val="1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(split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105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nom de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dossier)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70194" y="1502028"/>
            <a:ext cx="224790" cy="262890"/>
          </a:xfrm>
          <a:custGeom>
            <a:avLst/>
            <a:gdLst/>
            <a:ahLst/>
            <a:cxnLst/>
            <a:rect l="l" t="t" r="r" b="b"/>
            <a:pathLst>
              <a:path w="224789" h="262889">
                <a:moveTo>
                  <a:pt x="112267" y="0"/>
                </a:moveTo>
                <a:lnTo>
                  <a:pt x="112267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267" y="210185"/>
                </a:lnTo>
                <a:lnTo>
                  <a:pt x="112267" y="262763"/>
                </a:lnTo>
                <a:lnTo>
                  <a:pt x="224662" y="131318"/>
                </a:lnTo>
                <a:lnTo>
                  <a:pt x="112267" y="0"/>
                </a:lnTo>
                <a:close/>
              </a:path>
            </a:pathLst>
          </a:custGeom>
          <a:solidFill>
            <a:srgbClr val="C7CE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5" name="object 25"/>
          <p:cNvGrpSpPr/>
          <p:nvPr/>
        </p:nvGrpSpPr>
        <p:grpSpPr>
          <a:xfrm>
            <a:off x="6174862" y="875661"/>
            <a:ext cx="1172845" cy="1515745"/>
            <a:chOff x="6174862" y="875660"/>
            <a:chExt cx="1172845" cy="1515745"/>
          </a:xfrm>
        </p:grpSpPr>
        <p:sp>
          <p:nvSpPr>
            <p:cNvPr id="26" name="object 26"/>
            <p:cNvSpPr/>
            <p:nvPr/>
          </p:nvSpPr>
          <p:spPr>
            <a:xfrm>
              <a:off x="6188075" y="888873"/>
              <a:ext cx="1146175" cy="1489075"/>
            </a:xfrm>
            <a:custGeom>
              <a:avLst/>
              <a:gdLst/>
              <a:ahLst/>
              <a:cxnLst/>
              <a:rect l="l" t="t" r="r" b="b"/>
              <a:pathLst>
                <a:path w="1146175" h="1489075">
                  <a:moveTo>
                    <a:pt x="1031621" y="0"/>
                  </a:moveTo>
                  <a:lnTo>
                    <a:pt x="114680" y="0"/>
                  </a:lnTo>
                  <a:lnTo>
                    <a:pt x="70026" y="9007"/>
                  </a:lnTo>
                  <a:lnTo>
                    <a:pt x="33575" y="33575"/>
                  </a:lnTo>
                  <a:lnTo>
                    <a:pt x="9007" y="70026"/>
                  </a:lnTo>
                  <a:lnTo>
                    <a:pt x="0" y="114680"/>
                  </a:lnTo>
                  <a:lnTo>
                    <a:pt x="0" y="1374393"/>
                  </a:lnTo>
                  <a:lnTo>
                    <a:pt x="9007" y="1418974"/>
                  </a:lnTo>
                  <a:lnTo>
                    <a:pt x="33575" y="1455388"/>
                  </a:lnTo>
                  <a:lnTo>
                    <a:pt x="70026" y="1479942"/>
                  </a:lnTo>
                  <a:lnTo>
                    <a:pt x="114680" y="1488948"/>
                  </a:lnTo>
                  <a:lnTo>
                    <a:pt x="1031621" y="1488948"/>
                  </a:lnTo>
                  <a:lnTo>
                    <a:pt x="1076201" y="1479942"/>
                  </a:lnTo>
                  <a:lnTo>
                    <a:pt x="1112615" y="1455388"/>
                  </a:lnTo>
                  <a:lnTo>
                    <a:pt x="1137169" y="1418974"/>
                  </a:lnTo>
                  <a:lnTo>
                    <a:pt x="1146175" y="1374393"/>
                  </a:lnTo>
                  <a:lnTo>
                    <a:pt x="1146175" y="114680"/>
                  </a:lnTo>
                  <a:lnTo>
                    <a:pt x="1137169" y="70026"/>
                  </a:lnTo>
                  <a:lnTo>
                    <a:pt x="1112615" y="33575"/>
                  </a:lnTo>
                  <a:lnTo>
                    <a:pt x="1076201" y="9007"/>
                  </a:lnTo>
                  <a:lnTo>
                    <a:pt x="1031621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188075" y="888873"/>
              <a:ext cx="1146175" cy="1489075"/>
            </a:xfrm>
            <a:custGeom>
              <a:avLst/>
              <a:gdLst/>
              <a:ahLst/>
              <a:cxnLst/>
              <a:rect l="l" t="t" r="r" b="b"/>
              <a:pathLst>
                <a:path w="1146175" h="1489075">
                  <a:moveTo>
                    <a:pt x="0" y="114680"/>
                  </a:moveTo>
                  <a:lnTo>
                    <a:pt x="9007" y="70026"/>
                  </a:lnTo>
                  <a:lnTo>
                    <a:pt x="33575" y="33575"/>
                  </a:lnTo>
                  <a:lnTo>
                    <a:pt x="70026" y="9007"/>
                  </a:lnTo>
                  <a:lnTo>
                    <a:pt x="114680" y="0"/>
                  </a:lnTo>
                  <a:lnTo>
                    <a:pt x="1031621" y="0"/>
                  </a:lnTo>
                  <a:lnTo>
                    <a:pt x="1076201" y="9007"/>
                  </a:lnTo>
                  <a:lnTo>
                    <a:pt x="1112615" y="33575"/>
                  </a:lnTo>
                  <a:lnTo>
                    <a:pt x="1137169" y="70026"/>
                  </a:lnTo>
                  <a:lnTo>
                    <a:pt x="1146175" y="114680"/>
                  </a:lnTo>
                  <a:lnTo>
                    <a:pt x="1146175" y="1374393"/>
                  </a:lnTo>
                  <a:lnTo>
                    <a:pt x="1137169" y="1418974"/>
                  </a:lnTo>
                  <a:lnTo>
                    <a:pt x="1112615" y="1455388"/>
                  </a:lnTo>
                  <a:lnTo>
                    <a:pt x="1076201" y="1479942"/>
                  </a:lnTo>
                  <a:lnTo>
                    <a:pt x="1031621" y="1488948"/>
                  </a:lnTo>
                  <a:lnTo>
                    <a:pt x="114680" y="1488948"/>
                  </a:lnTo>
                  <a:lnTo>
                    <a:pt x="70026" y="1479942"/>
                  </a:lnTo>
                  <a:lnTo>
                    <a:pt x="33575" y="1455388"/>
                  </a:lnTo>
                  <a:lnTo>
                    <a:pt x="9007" y="1418974"/>
                  </a:lnTo>
                  <a:lnTo>
                    <a:pt x="0" y="1374393"/>
                  </a:lnTo>
                  <a:lnTo>
                    <a:pt x="0" y="114680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75070" y="1389635"/>
            <a:ext cx="974090" cy="4527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algn="ctr">
              <a:lnSpc>
                <a:spcPct val="86200"/>
              </a:lnSpc>
              <a:spcBef>
                <a:spcPts val="28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et  Réduction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Dimensionnelle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40294" y="1502028"/>
            <a:ext cx="224790" cy="262890"/>
          </a:xfrm>
          <a:custGeom>
            <a:avLst/>
            <a:gdLst/>
            <a:ahLst/>
            <a:cxnLst/>
            <a:rect l="l" t="t" r="r" b="b"/>
            <a:pathLst>
              <a:path w="224790" h="262889">
                <a:moveTo>
                  <a:pt x="112268" y="0"/>
                </a:moveTo>
                <a:lnTo>
                  <a:pt x="112268" y="52450"/>
                </a:lnTo>
                <a:lnTo>
                  <a:pt x="0" y="52450"/>
                </a:lnTo>
                <a:lnTo>
                  <a:pt x="0" y="210185"/>
                </a:lnTo>
                <a:lnTo>
                  <a:pt x="112268" y="210185"/>
                </a:lnTo>
                <a:lnTo>
                  <a:pt x="112268" y="262763"/>
                </a:lnTo>
                <a:lnTo>
                  <a:pt x="224535" y="131318"/>
                </a:lnTo>
                <a:lnTo>
                  <a:pt x="112268" y="0"/>
                </a:lnTo>
                <a:close/>
              </a:path>
            </a:pathLst>
          </a:custGeom>
          <a:solidFill>
            <a:srgbClr val="C7CE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0"/>
          <p:cNvGrpSpPr/>
          <p:nvPr/>
        </p:nvGrpSpPr>
        <p:grpSpPr>
          <a:xfrm>
            <a:off x="7744965" y="875661"/>
            <a:ext cx="1086485" cy="1515745"/>
            <a:chOff x="7744963" y="875660"/>
            <a:chExt cx="1086485" cy="1515745"/>
          </a:xfrm>
        </p:grpSpPr>
        <p:sp>
          <p:nvSpPr>
            <p:cNvPr id="31" name="object 31"/>
            <p:cNvSpPr/>
            <p:nvPr/>
          </p:nvSpPr>
          <p:spPr>
            <a:xfrm>
              <a:off x="7758176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5" h="1489075">
                  <a:moveTo>
                    <a:pt x="953643" y="0"/>
                  </a:moveTo>
                  <a:lnTo>
                    <a:pt x="105918" y="0"/>
                  </a:lnTo>
                  <a:lnTo>
                    <a:pt x="64668" y="8336"/>
                  </a:lnTo>
                  <a:lnTo>
                    <a:pt x="31003" y="31067"/>
                  </a:lnTo>
                  <a:lnTo>
                    <a:pt x="8316" y="64775"/>
                  </a:lnTo>
                  <a:lnTo>
                    <a:pt x="0" y="106044"/>
                  </a:lnTo>
                  <a:lnTo>
                    <a:pt x="0" y="1383029"/>
                  </a:lnTo>
                  <a:lnTo>
                    <a:pt x="8316" y="1424225"/>
                  </a:lnTo>
                  <a:lnTo>
                    <a:pt x="31003" y="1457896"/>
                  </a:lnTo>
                  <a:lnTo>
                    <a:pt x="64668" y="1480613"/>
                  </a:lnTo>
                  <a:lnTo>
                    <a:pt x="105918" y="1488948"/>
                  </a:lnTo>
                  <a:lnTo>
                    <a:pt x="953643" y="1488948"/>
                  </a:lnTo>
                  <a:lnTo>
                    <a:pt x="994892" y="1480613"/>
                  </a:lnTo>
                  <a:lnTo>
                    <a:pt x="1028557" y="1457896"/>
                  </a:lnTo>
                  <a:lnTo>
                    <a:pt x="1051244" y="1424225"/>
                  </a:lnTo>
                  <a:lnTo>
                    <a:pt x="1059560" y="1383029"/>
                  </a:lnTo>
                  <a:lnTo>
                    <a:pt x="1059560" y="106044"/>
                  </a:lnTo>
                  <a:lnTo>
                    <a:pt x="1051244" y="64775"/>
                  </a:lnTo>
                  <a:lnTo>
                    <a:pt x="1028557" y="31067"/>
                  </a:lnTo>
                  <a:lnTo>
                    <a:pt x="994892" y="8336"/>
                  </a:lnTo>
                  <a:lnTo>
                    <a:pt x="953643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758176" y="888873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5" h="1489075">
                  <a:moveTo>
                    <a:pt x="0" y="106044"/>
                  </a:moveTo>
                  <a:lnTo>
                    <a:pt x="8316" y="64775"/>
                  </a:lnTo>
                  <a:lnTo>
                    <a:pt x="31003" y="31067"/>
                  </a:lnTo>
                  <a:lnTo>
                    <a:pt x="64668" y="8336"/>
                  </a:lnTo>
                  <a:lnTo>
                    <a:pt x="105918" y="0"/>
                  </a:lnTo>
                  <a:lnTo>
                    <a:pt x="953643" y="0"/>
                  </a:lnTo>
                  <a:lnTo>
                    <a:pt x="994892" y="8336"/>
                  </a:lnTo>
                  <a:lnTo>
                    <a:pt x="1028557" y="31067"/>
                  </a:lnTo>
                  <a:lnTo>
                    <a:pt x="1051244" y="64775"/>
                  </a:lnTo>
                  <a:lnTo>
                    <a:pt x="1059560" y="106044"/>
                  </a:lnTo>
                  <a:lnTo>
                    <a:pt x="1059560" y="1383029"/>
                  </a:lnTo>
                  <a:lnTo>
                    <a:pt x="1051244" y="1424225"/>
                  </a:lnTo>
                  <a:lnTo>
                    <a:pt x="1028557" y="1457896"/>
                  </a:lnTo>
                  <a:lnTo>
                    <a:pt x="994892" y="1480613"/>
                  </a:lnTo>
                  <a:lnTo>
                    <a:pt x="953643" y="1488948"/>
                  </a:lnTo>
                  <a:lnTo>
                    <a:pt x="105918" y="1488948"/>
                  </a:lnTo>
                  <a:lnTo>
                    <a:pt x="64668" y="1480613"/>
                  </a:lnTo>
                  <a:lnTo>
                    <a:pt x="31003" y="1457896"/>
                  </a:lnTo>
                  <a:lnTo>
                    <a:pt x="8316" y="1424225"/>
                  </a:lnTo>
                  <a:lnTo>
                    <a:pt x="0" y="1383029"/>
                  </a:lnTo>
                  <a:lnTo>
                    <a:pt x="0" y="106044"/>
                  </a:lnTo>
                  <a:close/>
                </a:path>
              </a:pathLst>
            </a:custGeom>
            <a:ln w="264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22820" y="1389634"/>
            <a:ext cx="934085" cy="459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090"/>
              </a:lnSpc>
              <a:spcBef>
                <a:spcPts val="28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Enregis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5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nt  au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ts val="1075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«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Parquet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»</a:t>
            </a:r>
            <a:endParaRPr sz="1050" dirty="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95149" y="2353436"/>
          <a:ext cx="8448039" cy="96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/>
                <a:gridCol w="1452245"/>
                <a:gridCol w="1568450"/>
                <a:gridCol w="1360170"/>
                <a:gridCol w="1562734"/>
                <a:gridCol w="1167765"/>
              </a:tblGrid>
              <a:tr h="969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40335" marR="236854" indent="-1397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Spark</a:t>
                      </a:r>
                      <a:r>
                        <a:rPr sz="12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ont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t. 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getOrCreate()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12700">
                      <a:solidFill>
                        <a:srgbClr val="29293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3143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spark.read()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9113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Input_file_name()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UDF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35585" marR="22606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(user</a:t>
                      </a:r>
                      <a:r>
                        <a:rPr sz="12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function) 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Str.split()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ResNet50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Spark.save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34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11557" y="3414420"/>
            <a:ext cx="7776845" cy="47192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calculs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ne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sont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réellement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exécutés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que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lorsqu’une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action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réalisée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affichage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endParaRPr sz="14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données,</a:t>
            </a:r>
            <a:r>
              <a:rPr sz="14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enregistrement,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requête,</a:t>
            </a:r>
            <a:r>
              <a:rPr sz="1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etc.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587" y="4013848"/>
            <a:ext cx="693325" cy="78786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199" y="4883822"/>
            <a:ext cx="750710" cy="78198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630" y="4081641"/>
            <a:ext cx="691274" cy="72007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9632" y="4962156"/>
            <a:ext cx="720077" cy="720077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2830571" y="4572478"/>
            <a:ext cx="1755139" cy="530860"/>
            <a:chOff x="2830571" y="4572478"/>
            <a:chExt cx="1755139" cy="530860"/>
          </a:xfrm>
        </p:grpSpPr>
        <p:sp>
          <p:nvSpPr>
            <p:cNvPr id="41" name="object 41"/>
            <p:cNvSpPr/>
            <p:nvPr/>
          </p:nvSpPr>
          <p:spPr>
            <a:xfrm>
              <a:off x="2843784" y="4585690"/>
              <a:ext cx="1728470" cy="504190"/>
            </a:xfrm>
            <a:custGeom>
              <a:avLst/>
              <a:gdLst/>
              <a:ahLst/>
              <a:cxnLst/>
              <a:rect l="l" t="t" r="r" b="b"/>
              <a:pathLst>
                <a:path w="1728470" h="504189">
                  <a:moveTo>
                    <a:pt x="1476248" y="0"/>
                  </a:moveTo>
                  <a:lnTo>
                    <a:pt x="1476248" y="126009"/>
                  </a:lnTo>
                  <a:lnTo>
                    <a:pt x="0" y="126009"/>
                  </a:lnTo>
                  <a:lnTo>
                    <a:pt x="0" y="378040"/>
                  </a:lnTo>
                  <a:lnTo>
                    <a:pt x="1476248" y="378040"/>
                  </a:lnTo>
                  <a:lnTo>
                    <a:pt x="1476248" y="504063"/>
                  </a:lnTo>
                  <a:lnTo>
                    <a:pt x="1728216" y="252031"/>
                  </a:lnTo>
                  <a:lnTo>
                    <a:pt x="1476248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2843784" y="4585690"/>
              <a:ext cx="1728470" cy="504190"/>
            </a:xfrm>
            <a:custGeom>
              <a:avLst/>
              <a:gdLst/>
              <a:ahLst/>
              <a:cxnLst/>
              <a:rect l="l" t="t" r="r" b="b"/>
              <a:pathLst>
                <a:path w="1728470" h="504189">
                  <a:moveTo>
                    <a:pt x="0" y="126009"/>
                  </a:moveTo>
                  <a:lnTo>
                    <a:pt x="1476248" y="126009"/>
                  </a:lnTo>
                  <a:lnTo>
                    <a:pt x="1476248" y="0"/>
                  </a:lnTo>
                  <a:lnTo>
                    <a:pt x="1728216" y="252031"/>
                  </a:lnTo>
                  <a:lnTo>
                    <a:pt x="1476248" y="504063"/>
                  </a:lnTo>
                  <a:lnTo>
                    <a:pt x="1476248" y="378040"/>
                  </a:lnTo>
                  <a:lnTo>
                    <a:pt x="0" y="378040"/>
                  </a:lnTo>
                  <a:lnTo>
                    <a:pt x="0" y="126009"/>
                  </a:lnTo>
                  <a:close/>
                </a:path>
              </a:pathLst>
            </a:custGeom>
            <a:ln w="26424">
              <a:solidFill>
                <a:srgbClr val="6B766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9629" y="4091902"/>
            <a:ext cx="4131996" cy="1285875"/>
          </a:xfrm>
          <a:prstGeom prst="rect">
            <a:avLst/>
          </a:prstGeom>
        </p:spPr>
      </p:pic>
      <p:sp>
        <p:nvSpPr>
          <p:cNvPr id="50" name="Espace réservé de la date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DF16-D500-4090-9521-7223C16E9DE4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14</a:t>
            </a:fld>
            <a:endParaRPr lang="fr-FR"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190500"/>
            <a:ext cx="6626858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L</a:t>
            </a:r>
            <a:r>
              <a:rPr spc="-5" dirty="0"/>
              <a:t>e</a:t>
            </a:r>
            <a:r>
              <a:rPr spc="-190" dirty="0"/>
              <a:t> </a:t>
            </a:r>
            <a:r>
              <a:rPr spc="-105" dirty="0"/>
              <a:t>pré</a:t>
            </a:r>
            <a:r>
              <a:rPr spc="-100" dirty="0"/>
              <a:t>t</a:t>
            </a:r>
            <a:r>
              <a:rPr spc="-105" dirty="0"/>
              <a:t>rai</a:t>
            </a:r>
            <a:r>
              <a:rPr spc="-100" dirty="0"/>
              <a:t>t</a:t>
            </a:r>
            <a:r>
              <a:rPr spc="-105" dirty="0"/>
              <a:t>emen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5" dirty="0"/>
              <a:t>n</a:t>
            </a:r>
            <a:r>
              <a:rPr spc="-190" dirty="0"/>
              <a:t> </a:t>
            </a:r>
            <a:r>
              <a:rPr spc="-105" dirty="0"/>
              <a:t>dé</a:t>
            </a:r>
            <a:r>
              <a:rPr spc="-100" dirty="0"/>
              <a:t>t</a:t>
            </a:r>
            <a:r>
              <a:rPr spc="-105" dirty="0"/>
              <a:t>ai</a:t>
            </a:r>
            <a:r>
              <a:rPr spc="-5" dirty="0"/>
              <a:t>l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16331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pc="-5" dirty="0"/>
              <a:t>Réseau</a:t>
            </a:r>
            <a:r>
              <a:rPr spc="-10" dirty="0"/>
              <a:t> </a:t>
            </a:r>
            <a:r>
              <a:rPr spc="-5" dirty="0"/>
              <a:t>RESNET50 </a:t>
            </a:r>
            <a:r>
              <a:rPr dirty="0"/>
              <a:t>:</a:t>
            </a: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Approche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Transfer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Learning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23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paramètres</a:t>
            </a:r>
            <a:r>
              <a:rPr sz="20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pré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entraînés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50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couches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neurones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2" y="4377029"/>
            <a:ext cx="72066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Combine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prétraitement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la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réduction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dimension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192" y="2752084"/>
            <a:ext cx="6265675" cy="12195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35" y="1758811"/>
            <a:ext cx="1872234" cy="2579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4063" y="4933458"/>
            <a:ext cx="1743257" cy="5346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08594" y="4859845"/>
            <a:ext cx="767204" cy="6434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9514" y="2932760"/>
            <a:ext cx="720090" cy="759182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100x100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x3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6468" y="2901519"/>
            <a:ext cx="720090" cy="692497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40335" marR="131445" indent="19685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05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2048x1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6855" y="2936189"/>
            <a:ext cx="720090" cy="759182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02235" marR="94615" indent="-1905" algn="ctr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Redim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224x224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x3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516" y="3394837"/>
            <a:ext cx="207365" cy="998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4900" y="4855693"/>
            <a:ext cx="1762806" cy="579793"/>
          </a:xfrm>
          <a:prstGeom prst="rect">
            <a:avLst/>
          </a:prstGeom>
        </p:spPr>
      </p:pic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EC1F-1705-4368-AB78-53D8969C422F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15</a:t>
            </a:fld>
            <a:endParaRPr lang="fr-FR"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66700"/>
            <a:ext cx="722183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Zoo</a:t>
            </a:r>
            <a:r>
              <a:rPr spc="-5" dirty="0"/>
              <a:t>m</a:t>
            </a:r>
            <a:r>
              <a:rPr spc="-195" dirty="0"/>
              <a:t> </a:t>
            </a:r>
            <a:r>
              <a:rPr spc="-100" dirty="0"/>
              <a:t>s</a:t>
            </a:r>
            <a:r>
              <a:rPr spc="-105" dirty="0"/>
              <a:t>u</a:t>
            </a:r>
            <a:r>
              <a:rPr spc="-5" dirty="0"/>
              <a:t>r</a:t>
            </a:r>
            <a:r>
              <a:rPr spc="-204" dirty="0"/>
              <a:t> </a:t>
            </a:r>
            <a:r>
              <a:rPr spc="-105" dirty="0"/>
              <a:t>l’in</a:t>
            </a:r>
            <a:r>
              <a:rPr spc="-100" dirty="0"/>
              <a:t>f</a:t>
            </a:r>
            <a:r>
              <a:rPr spc="-105" dirty="0"/>
              <a:t>ra</a:t>
            </a:r>
            <a:r>
              <a:rPr spc="-100" dirty="0"/>
              <a:t>st</a:t>
            </a:r>
            <a:r>
              <a:rPr spc="-105" dirty="0"/>
              <a:t>ru</a:t>
            </a:r>
            <a:r>
              <a:rPr spc="-100" dirty="0"/>
              <a:t>c</a:t>
            </a:r>
            <a:r>
              <a:rPr spc="-110" dirty="0"/>
              <a:t>t</a:t>
            </a:r>
            <a:r>
              <a:rPr spc="-105" dirty="0"/>
              <a:t>ur</a:t>
            </a:r>
            <a:r>
              <a:rPr spc="-5" dirty="0"/>
              <a:t>e</a:t>
            </a:r>
            <a:r>
              <a:rPr spc="-445" dirty="0"/>
              <a:t> </a:t>
            </a:r>
            <a:r>
              <a:rPr spc="-245" dirty="0"/>
              <a:t>A</a:t>
            </a:r>
            <a:r>
              <a:rPr spc="-105" dirty="0"/>
              <a:t>W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9" y="1238251"/>
            <a:ext cx="7050405" cy="4135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Stockage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fichiers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sur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S3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5294"/>
              <a:buChar char="•"/>
              <a:tabLst>
                <a:tab pos="469900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upload via</a:t>
            </a:r>
            <a:r>
              <a:rPr sz="17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AWS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CLI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ou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Interface</a:t>
            </a:r>
            <a:r>
              <a:rPr sz="17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endParaRPr sz="17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69900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Lecture des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fichiers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depuis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Spark</a:t>
            </a:r>
            <a:endParaRPr sz="17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69900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Enregistrement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de fichier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depuis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spark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vers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S3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Font typeface="Arial"/>
              <a:buChar char="•"/>
            </a:pPr>
            <a:endParaRPr sz="175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Instance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EC2 (</a:t>
            </a:r>
            <a:r>
              <a:rPr sz="2000" dirty="0" smtClean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lang="fr-FR" sz="2000" dirty="0" smtClean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sz="2000" dirty="0" smtClean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lang="fr-FR" sz="2000" dirty="0" smtClean="0">
                <a:solidFill>
                  <a:srgbClr val="292934"/>
                </a:solidFill>
                <a:latin typeface="Arial"/>
                <a:cs typeface="Arial"/>
              </a:rPr>
              <a:t>micro</a:t>
            </a:r>
            <a:r>
              <a:rPr sz="2000" dirty="0" smtClean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r>
              <a:rPr sz="2000" spc="-45" dirty="0" smtClean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OS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Ubuntu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Server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"/>
              <a:buChar char="•"/>
            </a:pPr>
            <a:endParaRPr sz="2150" dirty="0">
              <a:latin typeface="Arial"/>
              <a:cs typeface="Arial"/>
            </a:endParaRPr>
          </a:p>
          <a:p>
            <a:pPr marL="194945" marR="5080" indent="-182880">
              <a:lnSpc>
                <a:spcPct val="8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Configuration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Python 3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Java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8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Spark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Hadoop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Hadoop- </a:t>
            </a:r>
            <a:r>
              <a:rPr sz="2000" spc="-5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AWS/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Spark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MLLib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Pillow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A199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Configuration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sur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machine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distante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accès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SSH</a:t>
            </a:r>
            <a:endParaRPr sz="20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5294"/>
              <a:buChar char="•"/>
              <a:tabLst>
                <a:tab pos="469900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Chargement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clés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IAM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17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AWS</a:t>
            </a:r>
            <a:endParaRPr sz="17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69900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Installation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des logiciels</a:t>
            </a:r>
            <a:r>
              <a:rPr sz="17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packages</a:t>
            </a:r>
            <a:endParaRPr sz="1700" dirty="0">
              <a:latin typeface="Arial"/>
              <a:cs typeface="Arial"/>
            </a:endParaRPr>
          </a:p>
          <a:p>
            <a:pPr marL="469900" marR="870585" lvl="1" indent="-182880">
              <a:lnSpc>
                <a:spcPct val="80000"/>
              </a:lnSpc>
              <a:spcBef>
                <a:spcPts val="405"/>
              </a:spcBef>
              <a:buClr>
                <a:srgbClr val="92A199"/>
              </a:buClr>
              <a:buSzPct val="85294"/>
              <a:buChar char="•"/>
              <a:tabLst>
                <a:tab pos="469900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Mise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place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Jupyter</a:t>
            </a:r>
            <a:r>
              <a:rPr sz="17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Notebook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accessible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à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distance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pour </a:t>
            </a:r>
            <a:r>
              <a:rPr sz="1700" spc="-4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exécution</a:t>
            </a: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du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analyse</a:t>
            </a: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résultats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6958" y="1476914"/>
            <a:ext cx="1211816" cy="5090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3833" y="2425458"/>
            <a:ext cx="648068" cy="648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4541" y="2403293"/>
            <a:ext cx="453151" cy="8101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9555" y="4433913"/>
            <a:ext cx="297604" cy="6287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42310" y="4341405"/>
            <a:ext cx="681844" cy="7971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8386" y="3315078"/>
            <a:ext cx="1297304" cy="674169"/>
          </a:xfrm>
          <a:prstGeom prst="rect">
            <a:avLst/>
          </a:prstGeom>
        </p:spPr>
      </p:pic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A6D-52DD-4E39-BCDC-7C34E45DAB62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16</a:t>
            </a:fld>
            <a:endParaRPr lang="fr-FR"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745043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ommen</a:t>
            </a:r>
            <a:r>
              <a:rPr spc="-5" dirty="0"/>
              <a:t>t</a:t>
            </a:r>
            <a:r>
              <a:rPr spc="-175" dirty="0"/>
              <a:t> </a:t>
            </a:r>
            <a:r>
              <a:rPr spc="-105" dirty="0"/>
              <a:t>pa</a:t>
            </a:r>
            <a:r>
              <a:rPr spc="-100" dirty="0"/>
              <a:t>ss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5" dirty="0"/>
              <a:t>à</a:t>
            </a:r>
            <a:r>
              <a:rPr spc="-190" dirty="0"/>
              <a:t> </a:t>
            </a:r>
            <a:r>
              <a:rPr spc="-105" dirty="0"/>
              <a:t>l’é</a:t>
            </a:r>
            <a:r>
              <a:rPr spc="-100" dirty="0"/>
              <a:t>c</a:t>
            </a:r>
            <a:r>
              <a:rPr spc="-105" dirty="0"/>
              <a:t>helle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242822"/>
            <a:ext cx="6845934" cy="4153701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4945" marR="714375" indent="-182880">
              <a:lnSpc>
                <a:spcPct val="80000"/>
              </a:lnSpc>
              <a:spcBef>
                <a:spcPts val="550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Aucune</a:t>
            </a:r>
            <a:r>
              <a:rPr sz="19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modification</a:t>
            </a:r>
            <a:r>
              <a:rPr sz="19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r>
              <a:rPr sz="19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Spark/Python</a:t>
            </a:r>
            <a:r>
              <a:rPr sz="19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à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apporter</a:t>
            </a:r>
            <a:r>
              <a:rPr sz="19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1900" spc="-509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évolution</a:t>
            </a:r>
            <a:r>
              <a:rPr sz="19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sans</a:t>
            </a:r>
            <a:r>
              <a:rPr sz="19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coupure</a:t>
            </a:r>
            <a:r>
              <a:rPr sz="19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9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charge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2A199"/>
              </a:buClr>
              <a:buFont typeface="Arial"/>
              <a:buChar char="•"/>
            </a:pPr>
            <a:endParaRPr sz="195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Stockage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fichiers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S3</a:t>
            </a:r>
            <a:r>
              <a:rPr sz="16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 OK</a:t>
            </a:r>
            <a:endParaRPr sz="16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Alternative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HDFS sur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serveurs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2A199"/>
              </a:buClr>
              <a:buFont typeface="Arial"/>
              <a:buChar char="•"/>
            </a:pPr>
            <a:endParaRPr sz="195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Évolution</a:t>
            </a:r>
            <a:r>
              <a:rPr sz="19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9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l’infrastructure</a:t>
            </a:r>
            <a:r>
              <a:rPr sz="19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9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calcul:</a:t>
            </a:r>
            <a:endParaRPr sz="19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Instance</a:t>
            </a:r>
            <a:r>
              <a:rPr sz="16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EC2 de</a:t>
            </a:r>
            <a:r>
              <a:rPr sz="16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plus grande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capacité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RAM/Processeur</a:t>
            </a:r>
            <a:endParaRPr sz="1600" dirty="0">
              <a:latin typeface="Arial"/>
              <a:cs typeface="Arial"/>
            </a:endParaRPr>
          </a:p>
          <a:p>
            <a:pPr marL="469900" marR="498475" lvl="1" indent="-182880">
              <a:lnSpc>
                <a:spcPct val="80000"/>
              </a:lnSpc>
              <a:spcBef>
                <a:spcPts val="385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Remplacement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par</a:t>
            </a:r>
            <a:r>
              <a:rPr sz="16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un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cluster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Elastic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Map</a:t>
            </a:r>
            <a:r>
              <a:rPr sz="16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Reduce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avec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plusieurs </a:t>
            </a:r>
            <a:r>
              <a:rPr sz="1600" spc="-4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instances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EC2 (1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Maître</a:t>
            </a:r>
            <a:r>
              <a:rPr sz="16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+ n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esclaves)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744220" lvl="2" indent="-182880">
              <a:lnSpc>
                <a:spcPts val="1675"/>
              </a:lnSpc>
              <a:buClr>
                <a:srgbClr val="92A199"/>
              </a:buClr>
              <a:buSzPct val="89285"/>
              <a:buChar char="•"/>
              <a:tabLst>
                <a:tab pos="74422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Configuration</a:t>
            </a:r>
            <a:r>
              <a:rPr sz="1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automatique</a:t>
            </a:r>
            <a:endParaRPr sz="14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Alternative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hors</a:t>
            </a:r>
            <a:r>
              <a:rPr sz="16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92934"/>
                </a:solidFill>
                <a:latin typeface="Arial"/>
                <a:cs typeface="Arial"/>
              </a:rPr>
              <a:t>AWS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6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Créer</a:t>
            </a:r>
            <a:r>
              <a:rPr sz="16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un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cluster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avec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plusieurs noeuds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94945" marR="5080" indent="-182880">
              <a:lnSpc>
                <a:spcPts val="1820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Dans</a:t>
            </a:r>
            <a:r>
              <a:rPr sz="19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un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second</a:t>
            </a:r>
            <a:r>
              <a:rPr sz="19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temps</a:t>
            </a:r>
            <a:r>
              <a:rPr sz="19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9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augmentation</a:t>
            </a:r>
            <a:r>
              <a:rPr sz="19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du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nombre</a:t>
            </a:r>
            <a:r>
              <a:rPr sz="19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d’instances </a:t>
            </a:r>
            <a:r>
              <a:rPr sz="1900" spc="-509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esclaves</a:t>
            </a:r>
            <a:r>
              <a:rPr sz="19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/ noeuds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99D9-0D51-465A-82FA-F160BA192A81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17</a:t>
            </a:fld>
            <a:endParaRPr lang="fr-FR"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880802"/>
            <a:ext cx="47244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 smtClean="0">
                <a:solidFill>
                  <a:srgbClr val="F3F1DC"/>
                </a:solidFill>
              </a:rPr>
              <a:t>CONCLUSION</a:t>
            </a:r>
            <a:r>
              <a:rPr lang="fr-FR" sz="6600" spc="-90" dirty="0" smtClean="0">
                <a:solidFill>
                  <a:srgbClr val="F3F1DC"/>
                </a:solidFill>
              </a:rPr>
              <a:t>s</a:t>
            </a:r>
            <a:endParaRPr sz="480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F8D899-CE47-4A50-BC9B-DDB73BB9029B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18</a:t>
            </a:fld>
            <a:endParaRPr lang="fr-FR"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95300"/>
            <a:ext cx="685546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Con</a:t>
            </a:r>
            <a:r>
              <a:rPr spc="-100" dirty="0"/>
              <a:t>c</a:t>
            </a:r>
            <a:r>
              <a:rPr spc="-105" dirty="0"/>
              <a:t>lu</a:t>
            </a:r>
            <a:r>
              <a:rPr spc="-100" dirty="0"/>
              <a:t>s</a:t>
            </a:r>
            <a:r>
              <a:rPr spc="-105" dirty="0"/>
              <a:t>io</a:t>
            </a:r>
            <a:r>
              <a:rPr spc="-5" dirty="0"/>
              <a:t>n</a:t>
            </a:r>
            <a:r>
              <a:rPr spc="-215" dirty="0"/>
              <a:t> 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5" dirty="0"/>
              <a:t>per</a:t>
            </a:r>
            <a:r>
              <a:rPr spc="-100" dirty="0"/>
              <a:t>s</a:t>
            </a:r>
            <a:r>
              <a:rPr spc="-105" dirty="0"/>
              <a:t>pe</a:t>
            </a:r>
            <a:r>
              <a:rPr spc="-100" dirty="0"/>
              <a:t>ct</a:t>
            </a:r>
            <a:r>
              <a:rPr spc="-105" dirty="0"/>
              <a:t>i</a:t>
            </a:r>
            <a:r>
              <a:rPr spc="-100" dirty="0"/>
              <a:t>v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6224"/>
            <a:ext cx="7581900" cy="38952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Enseignements</a:t>
            </a:r>
            <a:endParaRPr sz="24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Prise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main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Pyspark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éc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uvert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l’éc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système</a:t>
            </a:r>
            <a:r>
              <a:rPr sz="2000" spc="-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WS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Administration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d’un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 serveur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Linux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par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SSH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Découverture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du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format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distribué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parquet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0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Difficultés</a:t>
            </a:r>
            <a:r>
              <a:rPr sz="2400" b="1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rencontrées</a:t>
            </a:r>
            <a:endParaRPr sz="24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Nombreuses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possibilités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techniques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choix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complexes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Débug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complexe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dû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à des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erreurs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peu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explicites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(superposition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Spark/hadoop/Java/S3)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9F20-07DC-4D20-84AF-EDBF90987211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19</a:t>
            </a:fld>
            <a:endParaRPr lang="fr-FR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90500"/>
            <a:ext cx="274066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Sommaire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035"/>
            <a:ext cx="7485380" cy="373179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633730" indent="-515620">
              <a:lnSpc>
                <a:spcPts val="3020"/>
              </a:lnSpc>
              <a:spcBef>
                <a:spcPts val="480"/>
              </a:spcBef>
              <a:buClr>
                <a:srgbClr val="92A199"/>
              </a:buClr>
              <a:buSzPct val="83928"/>
              <a:buAutoNum type="romanU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Problématique</a:t>
            </a:r>
            <a:r>
              <a:rPr sz="2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 présentation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du jeu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2800" spc="-7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données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A199"/>
              </a:buClr>
              <a:buFont typeface="Arial"/>
              <a:buAutoNum type="romanUcPeriod"/>
            </a:pPr>
            <a:endParaRPr sz="345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3928"/>
              <a:buAutoNum type="romanU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Rappels</a:t>
            </a:r>
            <a:r>
              <a:rPr sz="2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sur la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notion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 de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Big</a:t>
            </a:r>
            <a:r>
              <a:rPr sz="2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AutoNum type="romanUcPeriod"/>
            </a:pPr>
            <a:endParaRPr sz="35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3928"/>
              <a:buAutoNum type="romanUcPeriod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Architecture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 retenue</a:t>
            </a:r>
            <a:r>
              <a:rPr sz="2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chaîne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 traitement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AutoNum type="romanUcPeriod"/>
            </a:pPr>
            <a:endParaRPr sz="35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92A199"/>
              </a:buClr>
              <a:buSzPct val="83928"/>
              <a:buAutoNum type="romanU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Conclusion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08E-7A23-4F88-BAE7-A63222C91773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2</a:t>
            </a:fld>
            <a:endParaRPr lang="fr-FR"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514404"/>
            <a:ext cx="3274058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6630"/>
            <a:ext cx="7975600" cy="382348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Aller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plus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loin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45"/>
              </a:spcBef>
              <a:buClr>
                <a:srgbClr val="92A199"/>
              </a:buClr>
              <a:buSzPct val="88888"/>
              <a:buChar char="•"/>
              <a:tabLst>
                <a:tab pos="470534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Prétraitement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pour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cas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réels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(recadrage,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plusieurs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fruits,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 arrière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plan,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etc.)</a:t>
            </a:r>
            <a:endParaRPr sz="18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470534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Entraîner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le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modèle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(approche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transfer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470534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Déployer</a:t>
            </a:r>
            <a:r>
              <a:rPr sz="18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le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modèle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production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sur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un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cluster</a:t>
            </a:r>
            <a:endParaRPr sz="18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470534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Monitoring...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Font typeface="Arial"/>
              <a:buChar char="•"/>
            </a:pPr>
            <a:endParaRPr sz="265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Tester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solutions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existantes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sur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le marché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API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 Pl@ntnet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A199"/>
              </a:buClr>
              <a:buFont typeface="Arial"/>
              <a:buChar char="•"/>
            </a:pPr>
            <a:endParaRPr sz="29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Pousser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le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cas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d’usage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470534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Identifier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la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maturité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fruits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pour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cueillir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au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bon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moment</a:t>
            </a:r>
            <a:endParaRPr sz="18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470534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Identifier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pathologies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fruits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abîmés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2D97-B9EF-4D34-A839-A88DADE7A63A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20</a:t>
            </a:fld>
            <a:endParaRPr lang="fr-FR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257300"/>
            <a:ext cx="5745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3F1DC"/>
                </a:solidFill>
                <a:latin typeface="Arial"/>
                <a:cs typeface="Arial"/>
              </a:rPr>
              <a:t>I</a:t>
            </a:r>
            <a:r>
              <a:rPr sz="4800" spc="-22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F3F1DC"/>
                </a:solidFill>
                <a:latin typeface="Arial"/>
                <a:cs typeface="Arial"/>
              </a:rPr>
              <a:t>-</a:t>
            </a:r>
            <a:r>
              <a:rPr sz="4800" spc="-215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4800" spc="-125" dirty="0">
                <a:solidFill>
                  <a:srgbClr val="F3F1DC"/>
                </a:solidFill>
                <a:latin typeface="Arial"/>
                <a:cs typeface="Arial"/>
              </a:rPr>
              <a:t>PROBLÉMATIQUE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2781300"/>
            <a:ext cx="4329430" cy="89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Rappel</a:t>
            </a:r>
            <a:r>
              <a:rPr sz="2400" spc="25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de</a:t>
            </a:r>
            <a:r>
              <a:rPr sz="240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la</a:t>
            </a:r>
            <a:r>
              <a:rPr sz="2400" spc="-1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problématique </a:t>
            </a:r>
            <a:r>
              <a:rPr sz="240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Présentation</a:t>
            </a:r>
            <a:r>
              <a:rPr sz="2400" spc="5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du</a:t>
            </a:r>
            <a:r>
              <a:rPr sz="240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jeu de</a:t>
            </a:r>
            <a:r>
              <a:rPr sz="240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données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97EA93-605B-4CE6-AEAD-02FC7F209889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3</a:t>
            </a:fld>
            <a:endParaRPr lang="fr-FR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66700"/>
            <a:ext cx="3883658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Problématique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355217"/>
            <a:ext cx="7308215" cy="12791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195580" algn="l"/>
              </a:tabLst>
            </a:pPr>
            <a:r>
              <a:rPr sz="1900" b="1" spc="-5" dirty="0">
                <a:solidFill>
                  <a:srgbClr val="292934"/>
                </a:solidFill>
                <a:latin typeface="Arial"/>
                <a:cs typeface="Arial"/>
              </a:rPr>
              <a:t>Fruits!</a:t>
            </a:r>
            <a:r>
              <a:rPr sz="1900" b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900" b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Startup</a:t>
            </a:r>
            <a:r>
              <a:rPr sz="19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292934"/>
                </a:solidFill>
                <a:latin typeface="Arial"/>
                <a:cs typeface="Arial"/>
              </a:rPr>
              <a:t>AgriTech</a:t>
            </a:r>
            <a:endParaRPr sz="19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Font typeface="Arial"/>
              <a:buChar char="•"/>
              <a:tabLst>
                <a:tab pos="195580" algn="l"/>
              </a:tabLst>
            </a:pPr>
            <a:r>
              <a:rPr sz="1900" b="1" spc="-5" dirty="0">
                <a:solidFill>
                  <a:srgbClr val="292934"/>
                </a:solidFill>
                <a:latin typeface="Arial"/>
                <a:cs typeface="Arial"/>
              </a:rPr>
              <a:t>Produits</a:t>
            </a:r>
            <a:r>
              <a:rPr sz="1900" b="1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469900" marR="5080" lvl="1" indent="-183515">
              <a:lnSpc>
                <a:spcPts val="1540"/>
              </a:lnSpc>
              <a:spcBef>
                <a:spcPts val="380"/>
              </a:spcBef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r>
              <a:rPr sz="16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smartphone</a:t>
            </a:r>
            <a:r>
              <a:rPr sz="16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grand</a:t>
            </a:r>
            <a:r>
              <a:rPr sz="16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public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reconnaissance de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fruit</a:t>
            </a:r>
            <a:r>
              <a:rPr sz="16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6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affichage </a:t>
            </a:r>
            <a:r>
              <a:rPr sz="1600" spc="-4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d’informations</a:t>
            </a:r>
            <a:endParaRPr sz="16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Développement de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robots</a:t>
            </a:r>
            <a:r>
              <a:rPr sz="16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cueilleurs</a:t>
            </a: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intelligents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2" y="4080714"/>
            <a:ext cx="7456805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195580" algn="l"/>
              </a:tabLst>
            </a:pPr>
            <a:r>
              <a:rPr sz="1900" b="1" spc="-5" dirty="0">
                <a:solidFill>
                  <a:srgbClr val="292934"/>
                </a:solidFill>
                <a:latin typeface="Arial"/>
                <a:cs typeface="Arial"/>
              </a:rPr>
              <a:t>Objectif</a:t>
            </a:r>
            <a:r>
              <a:rPr sz="1900" b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900" b="1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Mettre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place</a:t>
            </a:r>
            <a:r>
              <a:rPr sz="19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l’architecture</a:t>
            </a:r>
            <a:r>
              <a:rPr sz="19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Big</a:t>
            </a:r>
            <a:r>
              <a:rPr sz="19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19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Preprocessing et</a:t>
            </a:r>
            <a:r>
              <a:rPr sz="16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réduction de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dimension</a:t>
            </a:r>
            <a:endParaRPr sz="1600" dirty="0">
              <a:latin typeface="Arial"/>
              <a:cs typeface="Arial"/>
            </a:endParaRPr>
          </a:p>
          <a:p>
            <a:pPr marL="469900" lvl="1" indent="-184150">
              <a:lnSpc>
                <a:spcPts val="1914"/>
              </a:lnSpc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Anticipation</a:t>
            </a:r>
            <a:r>
              <a:rPr sz="16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du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passage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à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l’échelle</a:t>
            </a:r>
            <a:r>
              <a:rPr sz="16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futur</a:t>
            </a:r>
            <a:r>
              <a:rPr sz="16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dans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un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contexte</a:t>
            </a:r>
            <a:r>
              <a:rPr sz="16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d’adoption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massive</a:t>
            </a:r>
            <a:endParaRPr sz="1600" dirty="0">
              <a:latin typeface="Arial"/>
              <a:cs typeface="Arial"/>
            </a:endParaRPr>
          </a:p>
          <a:p>
            <a:pPr marL="195580" indent="-182880">
              <a:lnSpc>
                <a:spcPts val="2275"/>
              </a:lnSpc>
              <a:buClr>
                <a:srgbClr val="92A199"/>
              </a:buClr>
              <a:buSzPct val="84210"/>
              <a:buFont typeface="Arial"/>
              <a:buChar char="•"/>
              <a:tabLst>
                <a:tab pos="195580" algn="l"/>
              </a:tabLst>
            </a:pPr>
            <a:r>
              <a:rPr sz="1900" b="1" spc="-10" dirty="0">
                <a:solidFill>
                  <a:srgbClr val="292934"/>
                </a:solidFill>
                <a:latin typeface="Arial"/>
                <a:cs typeface="Arial"/>
              </a:rPr>
              <a:t>Moyens</a:t>
            </a:r>
            <a:r>
              <a:rPr sz="1900" b="1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900" b="1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Scripts</a:t>
            </a:r>
            <a:r>
              <a:rPr sz="19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pyspark</a:t>
            </a:r>
            <a:r>
              <a:rPr sz="19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sz="19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solution</a:t>
            </a:r>
            <a:r>
              <a:rPr sz="19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évolutive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7611" y="612709"/>
            <a:ext cx="1263289" cy="9305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7592" y="2771139"/>
            <a:ext cx="1950974" cy="13047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858" y="2785491"/>
            <a:ext cx="1296161" cy="12961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3873" y="2785491"/>
            <a:ext cx="1295908" cy="1304798"/>
          </a:xfrm>
          <a:prstGeom prst="rect">
            <a:avLst/>
          </a:prstGeom>
        </p:spPr>
      </p:pic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6613-1591-4720-8DAE-B217E2919CF6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4</a:t>
            </a:fld>
            <a:endParaRPr lang="fr-FR"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90500"/>
            <a:ext cx="411226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J</a:t>
            </a:r>
            <a:r>
              <a:rPr spc="-105" dirty="0"/>
              <a:t>e</a:t>
            </a:r>
            <a:r>
              <a:rPr spc="-5" dirty="0"/>
              <a:t>u</a:t>
            </a:r>
            <a:r>
              <a:rPr spc="-204" dirty="0"/>
              <a:t> </a:t>
            </a:r>
            <a:r>
              <a:rPr spc="-105" dirty="0"/>
              <a:t>d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donnée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6" y="1069289"/>
            <a:ext cx="6265545" cy="9214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294"/>
              <a:buFont typeface="Arial"/>
              <a:buChar char="•"/>
              <a:tabLst>
                <a:tab pos="195580" algn="l"/>
              </a:tabLst>
            </a:pPr>
            <a:r>
              <a:rPr sz="1700" b="1" spc="-5" dirty="0">
                <a:solidFill>
                  <a:srgbClr val="292934"/>
                </a:solidFill>
                <a:latin typeface="Arial"/>
                <a:cs typeface="Arial"/>
              </a:rPr>
              <a:t>Origine:</a:t>
            </a:r>
            <a:endParaRPr sz="17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Images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fruits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labels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associés</a:t>
            </a:r>
            <a:r>
              <a:rPr sz="1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Fruits</a:t>
            </a:r>
            <a:r>
              <a:rPr sz="14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360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292934"/>
                </a:solidFill>
                <a:latin typeface="Arial"/>
                <a:cs typeface="Arial"/>
              </a:rPr>
              <a:t>Mihai</a:t>
            </a:r>
            <a:r>
              <a:rPr sz="14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92934"/>
                </a:solidFill>
                <a:latin typeface="Arial"/>
                <a:cs typeface="Arial"/>
              </a:rPr>
              <a:t>Oltean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120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variétés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fruits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différents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(un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dossier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par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variété)</a:t>
            </a:r>
            <a:endParaRPr sz="14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Plusieurs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variétés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du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même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fruit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(exemple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pomme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«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red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»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«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golden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»)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2182190"/>
            <a:ext cx="4980940" cy="9214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294"/>
              <a:buFont typeface="Arial"/>
              <a:buChar char="•"/>
              <a:tabLst>
                <a:tab pos="195580" algn="l"/>
              </a:tabLst>
            </a:pP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Caractéristiques</a:t>
            </a:r>
            <a:r>
              <a:rPr sz="1700" b="1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Images</a:t>
            </a:r>
            <a:r>
              <a:rPr sz="1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100x100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JPEG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RGB</a:t>
            </a:r>
            <a:endParaRPr sz="14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Photos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studio</a:t>
            </a:r>
            <a:r>
              <a:rPr sz="1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sur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fond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blanc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fruits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centrée</a:t>
            </a:r>
            <a:r>
              <a:rPr sz="1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sur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le</a:t>
            </a:r>
            <a:r>
              <a:rPr sz="1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fruit</a:t>
            </a:r>
            <a:endParaRPr sz="14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Photos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sous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tous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angles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(timelapse</a:t>
            </a:r>
            <a:r>
              <a:rPr sz="1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rotation</a:t>
            </a:r>
            <a:r>
              <a:rPr sz="1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axes)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3294964"/>
            <a:ext cx="4442460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294"/>
              <a:buFont typeface="Arial"/>
              <a:buChar char="•"/>
              <a:tabLst>
                <a:tab pos="195580" algn="l"/>
              </a:tabLst>
            </a:pP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Jeu</a:t>
            </a:r>
            <a:r>
              <a:rPr sz="1700" b="1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d’entraînement</a:t>
            </a:r>
            <a:r>
              <a:rPr sz="1700" b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700" b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53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000 images</a:t>
            </a:r>
            <a:endParaRPr sz="17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294"/>
              <a:buFont typeface="Arial"/>
              <a:buChar char="•"/>
              <a:tabLst>
                <a:tab pos="195580" algn="l"/>
              </a:tabLst>
            </a:pP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Jeu</a:t>
            </a:r>
            <a:r>
              <a:rPr sz="1700" b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700" b="1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292934"/>
                </a:solidFill>
                <a:latin typeface="Arial"/>
                <a:cs typeface="Arial"/>
              </a:rPr>
              <a:t>Test</a:t>
            </a:r>
            <a:r>
              <a:rPr sz="1700" b="1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700" b="1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18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000 images</a:t>
            </a:r>
            <a:endParaRPr sz="17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294"/>
              <a:buFont typeface="Arial"/>
              <a:buChar char="•"/>
              <a:tabLst>
                <a:tab pos="195580" algn="l"/>
              </a:tabLst>
            </a:pP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Jeu </a:t>
            </a:r>
            <a:r>
              <a:rPr sz="1700" b="1" spc="-5" dirty="0">
                <a:solidFill>
                  <a:srgbClr val="292934"/>
                </a:solidFill>
                <a:latin typeface="Arial"/>
                <a:cs typeface="Arial"/>
              </a:rPr>
              <a:t>multi fruits</a:t>
            </a:r>
            <a:r>
              <a:rPr sz="1700" b="1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non</a:t>
            </a:r>
            <a:r>
              <a:rPr sz="1700" b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292934"/>
                </a:solidFill>
                <a:latin typeface="Arial"/>
                <a:cs typeface="Arial"/>
              </a:rPr>
              <a:t>labellisé</a:t>
            </a:r>
            <a:r>
              <a:rPr sz="1700" b="1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700" b="1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103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images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0281" y="1057249"/>
            <a:ext cx="2098759" cy="82044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474374" y="3289593"/>
            <a:ext cx="3202305" cy="798195"/>
            <a:chOff x="5474372" y="3289592"/>
            <a:chExt cx="3202305" cy="7981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4372" y="3299625"/>
              <a:ext cx="693325" cy="7878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9423" y="3293783"/>
              <a:ext cx="787869" cy="7878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4451" y="3293783"/>
              <a:ext cx="787869" cy="7878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0523" y="3293783"/>
              <a:ext cx="787869" cy="7878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8604" y="3289592"/>
              <a:ext cx="787869" cy="78786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7627" y="4735589"/>
            <a:ext cx="750710" cy="781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23694" y="4723461"/>
            <a:ext cx="750710" cy="781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97961" y="4729938"/>
            <a:ext cx="750710" cy="7819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23921" y="4729937"/>
            <a:ext cx="781989" cy="75071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70071" y="4739806"/>
            <a:ext cx="781989" cy="78198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199253" y="2857500"/>
            <a:ext cx="1901189" cy="278281"/>
          </a:xfrm>
          <a:prstGeom prst="rect">
            <a:avLst/>
          </a:prstGeom>
          <a:solidFill>
            <a:srgbClr val="D3DAD5"/>
          </a:solidFill>
        </p:spPr>
        <p:txBody>
          <a:bodyPr vert="horz" wrap="square" lIns="0" tIns="127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Banana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0366" y="4282390"/>
            <a:ext cx="1901189" cy="278923"/>
          </a:xfrm>
          <a:prstGeom prst="rect">
            <a:avLst/>
          </a:prstGeom>
          <a:solidFill>
            <a:srgbClr val="D3DAD5"/>
          </a:solidFill>
        </p:spPr>
        <p:txBody>
          <a:bodyPr vert="horz" wrap="square" lIns="0" tIns="190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Apple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Red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43979" y="4739806"/>
            <a:ext cx="765644" cy="76564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32271" y="4297655"/>
            <a:ext cx="1189355" cy="278923"/>
          </a:xfrm>
          <a:prstGeom prst="rect">
            <a:avLst/>
          </a:prstGeom>
          <a:solidFill>
            <a:srgbClr val="D3DAD5"/>
          </a:solidFill>
        </p:spPr>
        <p:txBody>
          <a:bodyPr vert="horz" wrap="square" lIns="0" tIns="190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«</a:t>
            </a:r>
            <a:r>
              <a:rPr sz="18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Ratés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»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Espace réservé de la dat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9C04-2691-4C73-92B2-60B9553F3156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5</a:t>
            </a:fld>
            <a:endParaRPr lang="fr-FR"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8400" y="1943100"/>
            <a:ext cx="45262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3F1DC"/>
                </a:solidFill>
                <a:latin typeface="Arial"/>
                <a:cs typeface="Arial"/>
              </a:rPr>
              <a:t>II</a:t>
            </a:r>
            <a:r>
              <a:rPr sz="4800" spc="-22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F3F1DC"/>
                </a:solidFill>
                <a:latin typeface="Arial"/>
                <a:cs typeface="Arial"/>
              </a:rPr>
              <a:t>–</a:t>
            </a:r>
            <a:r>
              <a:rPr sz="4800" spc="-21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4800" spc="-55" dirty="0">
                <a:solidFill>
                  <a:srgbClr val="F3F1DC"/>
                </a:solidFill>
                <a:latin typeface="Arial"/>
                <a:cs typeface="Arial"/>
              </a:rPr>
              <a:t>LE</a:t>
            </a:r>
            <a:r>
              <a:rPr sz="4800" spc="-22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4800" spc="-70" dirty="0">
                <a:solidFill>
                  <a:srgbClr val="F3F1DC"/>
                </a:solidFill>
                <a:latin typeface="Arial"/>
                <a:cs typeface="Arial"/>
              </a:rPr>
              <a:t>BIG</a:t>
            </a:r>
            <a:r>
              <a:rPr sz="4800" spc="-22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4800" spc="-254" dirty="0">
                <a:solidFill>
                  <a:srgbClr val="F3F1DC"/>
                </a:solidFill>
                <a:latin typeface="Arial"/>
                <a:cs typeface="Arial"/>
              </a:rPr>
              <a:t>DATA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0800" y="3238500"/>
            <a:ext cx="4616450" cy="89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fr-FR" sz="2400" spc="-5" dirty="0" smtClean="0">
                <a:solidFill>
                  <a:srgbClr val="F3F1DC"/>
                </a:solidFill>
                <a:latin typeface="Arial"/>
                <a:cs typeface="Arial"/>
              </a:rPr>
              <a:t>       </a:t>
            </a:r>
            <a:r>
              <a:rPr sz="2400" spc="-5" dirty="0" err="1" smtClean="0">
                <a:solidFill>
                  <a:srgbClr val="F3F1DC"/>
                </a:solidFill>
                <a:latin typeface="Arial"/>
                <a:cs typeface="Arial"/>
              </a:rPr>
              <a:t>Qu’est-ce</a:t>
            </a:r>
            <a:r>
              <a:rPr sz="2400" spc="-15" dirty="0" smtClean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que</a:t>
            </a:r>
            <a:r>
              <a:rPr sz="2400" spc="5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le</a:t>
            </a:r>
            <a:r>
              <a:rPr sz="2400" spc="5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big</a:t>
            </a:r>
            <a:r>
              <a:rPr sz="2400" spc="-1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Comment</a:t>
            </a:r>
            <a:r>
              <a:rPr sz="2400" spc="-10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répondre</a:t>
            </a:r>
            <a:r>
              <a:rPr sz="2400" spc="5" dirty="0">
                <a:solidFill>
                  <a:srgbClr val="F3F1D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à </a:t>
            </a:r>
            <a:r>
              <a:rPr sz="2400" dirty="0">
                <a:solidFill>
                  <a:srgbClr val="F3F1DC"/>
                </a:solidFill>
                <a:latin typeface="Arial"/>
                <a:cs typeface="Arial"/>
              </a:rPr>
              <a:t>ses</a:t>
            </a:r>
            <a:r>
              <a:rPr sz="2400" spc="-5" dirty="0">
                <a:solidFill>
                  <a:srgbClr val="F3F1DC"/>
                </a:solidFill>
                <a:latin typeface="Arial"/>
                <a:cs typeface="Arial"/>
              </a:rPr>
              <a:t> enjeux?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44D7F4-D770-4595-9D80-7E7B559A0919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6</a:t>
            </a:fld>
            <a:endParaRPr lang="fr-FR"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363" y="2700244"/>
            <a:ext cx="7875905" cy="2042795"/>
            <a:chOff x="742361" y="2700244"/>
            <a:chExt cx="7875905" cy="2042795"/>
          </a:xfrm>
        </p:grpSpPr>
        <p:sp>
          <p:nvSpPr>
            <p:cNvPr id="3" name="object 3"/>
            <p:cNvSpPr/>
            <p:nvPr/>
          </p:nvSpPr>
          <p:spPr>
            <a:xfrm>
              <a:off x="755573" y="2713456"/>
              <a:ext cx="7849234" cy="2016760"/>
            </a:xfrm>
            <a:custGeom>
              <a:avLst/>
              <a:gdLst/>
              <a:ahLst/>
              <a:cxnLst/>
              <a:rect l="l" t="t" r="r" b="b"/>
              <a:pathLst>
                <a:path w="7849234" h="2016760">
                  <a:moveTo>
                    <a:pt x="7848854" y="0"/>
                  </a:moveTo>
                  <a:lnTo>
                    <a:pt x="0" y="0"/>
                  </a:lnTo>
                  <a:lnTo>
                    <a:pt x="0" y="2016252"/>
                  </a:lnTo>
                  <a:lnTo>
                    <a:pt x="7848854" y="2016252"/>
                  </a:lnTo>
                  <a:lnTo>
                    <a:pt x="784885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755573" y="2713456"/>
              <a:ext cx="7849234" cy="2016760"/>
            </a:xfrm>
            <a:custGeom>
              <a:avLst/>
              <a:gdLst/>
              <a:ahLst/>
              <a:cxnLst/>
              <a:rect l="l" t="t" r="r" b="b"/>
              <a:pathLst>
                <a:path w="7849234" h="2016760">
                  <a:moveTo>
                    <a:pt x="0" y="2016252"/>
                  </a:moveTo>
                  <a:lnTo>
                    <a:pt x="7848854" y="2016252"/>
                  </a:lnTo>
                  <a:lnTo>
                    <a:pt x="7848854" y="0"/>
                  </a:lnTo>
                  <a:lnTo>
                    <a:pt x="0" y="0"/>
                  </a:lnTo>
                  <a:lnTo>
                    <a:pt x="0" y="2016252"/>
                  </a:lnTo>
                  <a:close/>
                </a:path>
              </a:pathLst>
            </a:custGeom>
            <a:ln w="26424">
              <a:solidFill>
                <a:srgbClr val="6B766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701040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Qu’e</a:t>
            </a:r>
            <a:r>
              <a:rPr spc="-100" dirty="0"/>
              <a:t>st-c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05" dirty="0"/>
              <a:t>qu</a:t>
            </a:r>
            <a:r>
              <a:rPr spc="-5" dirty="0"/>
              <a:t>e</a:t>
            </a:r>
            <a:r>
              <a:rPr spc="-190" dirty="0"/>
              <a:t> </a:t>
            </a:r>
            <a:r>
              <a:rPr spc="-105" dirty="0"/>
              <a:t>l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Bi</a:t>
            </a:r>
            <a:r>
              <a:rPr spc="-5" dirty="0"/>
              <a:t>g</a:t>
            </a:r>
            <a:r>
              <a:rPr spc="-204" dirty="0"/>
              <a:t> </a:t>
            </a:r>
            <a:r>
              <a:rPr spc="-105" dirty="0"/>
              <a:t>Da</a:t>
            </a:r>
            <a:r>
              <a:rPr spc="-100" dirty="0"/>
              <a:t>t</a:t>
            </a:r>
            <a:r>
              <a:rPr spc="-5" dirty="0"/>
              <a:t>a</a:t>
            </a:r>
            <a:r>
              <a:rPr spc="-204" dirty="0"/>
              <a:t> </a:t>
            </a:r>
            <a:r>
              <a:rPr spc="-5" dirty="0"/>
              <a:t>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011428"/>
            <a:ext cx="2339340" cy="15580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647572"/>
            <a:ext cx="7927340" cy="381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Français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données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massives</a:t>
            </a:r>
            <a:endParaRPr sz="2400" dirty="0">
              <a:latin typeface="Arial"/>
              <a:cs typeface="Arial"/>
            </a:endParaRPr>
          </a:p>
          <a:p>
            <a:pPr marL="205740" indent="-183515">
              <a:lnSpc>
                <a:spcPct val="100000"/>
              </a:lnSpc>
              <a:spcBef>
                <a:spcPts val="2225"/>
              </a:spcBef>
              <a:buClr>
                <a:srgbClr val="92A199"/>
              </a:buClr>
              <a:buSzPct val="85416"/>
              <a:buChar char="•"/>
              <a:tabLst>
                <a:tab pos="206375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 smtClean="0">
                <a:solidFill>
                  <a:srgbClr val="292934"/>
                </a:solidFill>
                <a:latin typeface="Arial"/>
                <a:cs typeface="Arial"/>
              </a:rPr>
              <a:t>«</a:t>
            </a:r>
            <a:r>
              <a:rPr lang="fr-FR" sz="2400" b="1" dirty="0" smtClean="0">
                <a:solidFill>
                  <a:srgbClr val="292934"/>
                </a:solidFill>
                <a:latin typeface="Arial"/>
                <a:cs typeface="Arial"/>
              </a:rPr>
              <a:t> 3</a:t>
            </a:r>
            <a:r>
              <a:rPr sz="2400" b="1" dirty="0" smtClean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2400" b="1" spc="-35" dirty="0" smtClean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»</a:t>
            </a:r>
            <a:r>
              <a:rPr sz="2400" b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80059" marR="5080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80695" algn="l"/>
              </a:tabLst>
            </a:pPr>
            <a:r>
              <a:rPr sz="2000" b="1" spc="-30" dirty="0">
                <a:solidFill>
                  <a:srgbClr val="292934"/>
                </a:solidFill>
                <a:latin typeface="Arial"/>
                <a:cs typeface="Arial"/>
              </a:rPr>
              <a:t>Volume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 :</a:t>
            </a:r>
            <a:r>
              <a:rPr sz="2000" b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trop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important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pour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être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stocké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et/ou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traité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sur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une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seule </a:t>
            </a:r>
            <a:r>
              <a:rPr sz="2000" spc="-5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machine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avec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performances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acceptables.</a:t>
            </a:r>
            <a:endParaRPr sz="2000" dirty="0">
              <a:latin typeface="Arial"/>
              <a:cs typeface="Arial"/>
            </a:endParaRPr>
          </a:p>
          <a:p>
            <a:pPr marL="754380" lvl="2" indent="-183515">
              <a:lnSpc>
                <a:spcPct val="100000"/>
              </a:lnSpc>
              <a:spcBef>
                <a:spcPts val="445"/>
              </a:spcBef>
              <a:buClr>
                <a:srgbClr val="92A199"/>
              </a:buClr>
              <a:buSzPct val="88888"/>
              <a:buChar char="•"/>
              <a:tabLst>
                <a:tab pos="75501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Dépassement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la capacité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RAM</a:t>
            </a:r>
            <a:endParaRPr sz="1800" dirty="0">
              <a:latin typeface="Arial"/>
              <a:cs typeface="Arial"/>
            </a:endParaRPr>
          </a:p>
          <a:p>
            <a:pPr marL="754380" lvl="2" indent="-183515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5501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Dépassement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capacités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stockage</a:t>
            </a:r>
            <a:endParaRPr sz="1800" dirty="0">
              <a:latin typeface="Arial"/>
              <a:cs typeface="Arial"/>
            </a:endParaRPr>
          </a:p>
          <a:p>
            <a:pPr marL="754380" lvl="2" indent="-183515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55015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 marL="480059" lvl="1" indent="-183515">
              <a:lnSpc>
                <a:spcPct val="100000"/>
              </a:lnSpc>
              <a:spcBef>
                <a:spcPts val="47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80695" algn="l"/>
              </a:tabLst>
            </a:pP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Vitesse</a:t>
            </a:r>
            <a:r>
              <a:rPr sz="2000" b="1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à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laquelle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données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sont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produites</a:t>
            </a:r>
            <a:endParaRPr sz="2000" dirty="0">
              <a:latin typeface="Arial"/>
              <a:cs typeface="Arial"/>
            </a:endParaRPr>
          </a:p>
          <a:p>
            <a:pPr marL="480059" lvl="1" indent="-183515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8069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Large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292934"/>
                </a:solidFill>
                <a:latin typeface="Arial"/>
                <a:cs typeface="Arial"/>
              </a:rPr>
              <a:t>Variété</a:t>
            </a:r>
            <a:r>
              <a:rPr sz="2000" b="1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types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données</a:t>
            </a:r>
            <a:endParaRPr sz="2000" dirty="0">
              <a:latin typeface="Arial"/>
              <a:cs typeface="Arial"/>
            </a:endParaRPr>
          </a:p>
          <a:p>
            <a:pPr marL="480059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80695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B7E-517A-4D1B-9698-485D8B10857F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7</a:t>
            </a:fld>
            <a:endParaRPr lang="fr-FR"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3285" y="2633205"/>
            <a:ext cx="4870843" cy="22996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Commen</a:t>
            </a:r>
            <a:r>
              <a:rPr dirty="0"/>
              <a:t>t</a:t>
            </a:r>
            <a:r>
              <a:rPr spc="-175" dirty="0"/>
              <a:t> </a:t>
            </a:r>
            <a:r>
              <a:rPr spc="-105" dirty="0"/>
              <a:t>répondr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à</a:t>
            </a:r>
            <a:r>
              <a:rPr spc="-204" dirty="0"/>
              <a:t> 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00" dirty="0"/>
              <a:t> </a:t>
            </a:r>
            <a:r>
              <a:rPr spc="-105" dirty="0"/>
              <a:t>enjeu</a:t>
            </a:r>
            <a:r>
              <a:rPr spc="-100" dirty="0"/>
              <a:t>x</a:t>
            </a:r>
            <a:r>
              <a:rPr spc="-5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27049"/>
            <a:ext cx="7792720" cy="2088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Stockage</a:t>
            </a:r>
            <a:r>
              <a:rPr sz="2000" b="1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système</a:t>
            </a:r>
            <a:r>
              <a:rPr sz="2000" b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000" b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fichier</a:t>
            </a:r>
            <a:r>
              <a:rPr sz="2000" b="1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distribué</a:t>
            </a:r>
            <a:r>
              <a:rPr sz="2000" b="1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(ex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HDFS)</a:t>
            </a:r>
            <a:endParaRPr sz="2000" dirty="0">
              <a:latin typeface="Arial"/>
              <a:cs typeface="Arial"/>
            </a:endParaRPr>
          </a:p>
          <a:p>
            <a:pPr marL="194945" marR="1187450" indent="-182880">
              <a:lnSpc>
                <a:spcPct val="100000"/>
              </a:lnSpc>
              <a:spcBef>
                <a:spcPts val="173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Capacités</a:t>
            </a:r>
            <a:r>
              <a:rPr sz="2000" b="1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calcul</a:t>
            </a:r>
            <a:r>
              <a:rPr sz="2000" b="1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b="1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92934"/>
                </a:solidFill>
                <a:latin typeface="Arial"/>
                <a:cs typeface="Arial"/>
              </a:rPr>
              <a:t>Traitement</a:t>
            </a:r>
            <a:r>
              <a:rPr sz="2000" b="1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par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calculé</a:t>
            </a:r>
            <a:r>
              <a:rPr sz="2000" b="1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distribué </a:t>
            </a:r>
            <a:r>
              <a:rPr sz="2000" b="1" spc="-5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(MapReduce)</a:t>
            </a:r>
            <a:endParaRPr sz="20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3333"/>
              <a:buChar char="•"/>
              <a:tabLst>
                <a:tab pos="470534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Diviser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opérations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micro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opérations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distribuables</a:t>
            </a:r>
            <a:r>
              <a:rPr sz="1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entre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différentes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machines,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réalisables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en parallèle</a:t>
            </a:r>
            <a:endParaRPr sz="18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333"/>
              <a:buChar char="•"/>
              <a:tabLst>
                <a:tab pos="470534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Aggréger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les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résultats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sur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une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même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machine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08" y="3505504"/>
            <a:ext cx="1556639" cy="809955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97100" y="4873726"/>
          <a:ext cx="5445759" cy="110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0"/>
                <a:gridCol w="1944370"/>
                <a:gridCol w="1666239"/>
              </a:tblGrid>
              <a:tr h="1109345">
                <a:tc>
                  <a:txBody>
                    <a:bodyPr/>
                    <a:lstStyle/>
                    <a:p>
                      <a:pPr marL="127000" marR="876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200" b="1" spc="2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maître</a:t>
                      </a:r>
                      <a:r>
                        <a:rPr sz="1200" b="1" spc="-2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: </a:t>
                      </a:r>
                      <a:r>
                        <a:rPr sz="1200" b="1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Configuration 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sz="1200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Initialisation </a:t>
                      </a:r>
                      <a:r>
                        <a:rPr sz="1200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Aggrégation</a:t>
                      </a:r>
                      <a:r>
                        <a:rPr sz="1200" spc="-3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200" spc="-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calculs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29293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Cluster </a:t>
                      </a:r>
                      <a:r>
                        <a:rPr sz="1200" b="1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Manager </a:t>
                      </a:r>
                      <a:r>
                        <a:rPr sz="1200" b="1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: </a:t>
                      </a:r>
                      <a:r>
                        <a:rPr sz="1200" b="1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Gestion</a:t>
                      </a:r>
                      <a:r>
                        <a:rPr sz="1200" spc="-3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200" spc="-4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ressources </a:t>
                      </a:r>
                      <a:r>
                        <a:rPr sz="1200" spc="-3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Distribution des calculs 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entre</a:t>
                      </a:r>
                      <a:r>
                        <a:rPr sz="1200" spc="-2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les</a:t>
                      </a:r>
                      <a:r>
                        <a:rPr sz="12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workers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Workers</a:t>
                      </a:r>
                      <a:r>
                        <a:rPr sz="1200" b="1" spc="-6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92075" marR="11938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Exécution</a:t>
                      </a:r>
                      <a:r>
                        <a:rPr sz="1200" spc="-4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200" spc="-5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tâches </a:t>
                      </a:r>
                      <a:r>
                        <a:rPr sz="1200" spc="-3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2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parallèle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92934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EFA-B90E-4A1D-BEE2-0C8865A052AE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8</a:t>
            </a:fld>
            <a:endParaRPr lang="fr-FR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14300"/>
            <a:ext cx="861060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Commen</a:t>
            </a:r>
            <a:r>
              <a:rPr dirty="0"/>
              <a:t>t</a:t>
            </a:r>
            <a:r>
              <a:rPr spc="-175" dirty="0"/>
              <a:t> </a:t>
            </a:r>
            <a:r>
              <a:rPr spc="-105" dirty="0"/>
              <a:t>répondr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à</a:t>
            </a:r>
            <a:r>
              <a:rPr spc="-204" dirty="0"/>
              <a:t> 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00" dirty="0"/>
              <a:t> </a:t>
            </a:r>
            <a:r>
              <a:rPr spc="-105" dirty="0"/>
              <a:t>enjeu</a:t>
            </a:r>
            <a:r>
              <a:rPr spc="-100" dirty="0"/>
              <a:t>x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793441"/>
            <a:ext cx="7625715" cy="25128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25" dirty="0">
                <a:solidFill>
                  <a:srgbClr val="292934"/>
                </a:solidFill>
                <a:latin typeface="Arial"/>
                <a:cs typeface="Arial"/>
              </a:rPr>
              <a:t>Tolérance</a:t>
            </a:r>
            <a:r>
              <a:rPr sz="2400" b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aux</a:t>
            </a:r>
            <a:r>
              <a:rPr sz="2400" b="1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pannes</a:t>
            </a:r>
            <a:endParaRPr sz="24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Utilisation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Resilient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Distributed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Datasets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(RDD)</a:t>
            </a:r>
            <a:endParaRPr sz="2000" dirty="0">
              <a:latin typeface="Arial"/>
              <a:cs typeface="Arial"/>
            </a:endParaRPr>
          </a:p>
          <a:p>
            <a:pPr marL="744220" lvl="2" indent="-183515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Division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des données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partition</a:t>
            </a:r>
            <a:endParaRPr sz="1800" dirty="0">
              <a:latin typeface="Arial"/>
              <a:cs typeface="Arial"/>
            </a:endParaRPr>
          </a:p>
          <a:p>
            <a:pPr marL="744220" lvl="2" indent="-183515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Duplication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données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(3 machines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par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défaut)</a:t>
            </a:r>
            <a:endParaRPr sz="18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7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Gr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phe</a:t>
            </a:r>
            <a:r>
              <a:rPr sz="2000" spc="-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Acyclique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Orienté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AG)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44220" lvl="2" indent="-183515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Panne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: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 Régénération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à partir des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noeuds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parents</a:t>
            </a:r>
            <a:endParaRPr sz="1800" dirty="0">
              <a:latin typeface="Arial"/>
              <a:cs typeface="Arial"/>
            </a:endParaRPr>
          </a:p>
          <a:p>
            <a:pPr marL="744220" lvl="2" indent="-183515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Noeuds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(RDD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Résultats)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liés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par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des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actions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transformations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0560" y="3797145"/>
            <a:ext cx="5728045" cy="865390"/>
          </a:xfrm>
          <a:prstGeom prst="rect">
            <a:avLst/>
          </a:prstGeom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1DF0-1E47-42DB-BDDA-DF6F61BF1034}" type="datetime1">
              <a:rPr lang="fr-FR" smtClean="0"/>
              <a:t>17/03/2022</a:t>
            </a:fld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9</a:t>
            </a:fld>
            <a:endParaRPr lang="fr-FR" spc="-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</TotalTime>
  <Words>991</Words>
  <Application>Microsoft Office PowerPoint</Application>
  <PresentationFormat>Affichage à l'écran (16:10)</PresentationFormat>
  <Paragraphs>224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Verve</vt:lpstr>
      <vt:lpstr>                                 PROJET 8      «DÉPLOYEZ UN  MODÈLE DANS LE CLOUD»</vt:lpstr>
      <vt:lpstr>Sommaire</vt:lpstr>
      <vt:lpstr>Diapositive 3</vt:lpstr>
      <vt:lpstr>Problématique</vt:lpstr>
      <vt:lpstr>Jeu de données</vt:lpstr>
      <vt:lpstr>Diapositive 6</vt:lpstr>
      <vt:lpstr>Qu’est-ce que le Big Data ?</vt:lpstr>
      <vt:lpstr>Comment répondre à ces enjeux?</vt:lpstr>
      <vt:lpstr>Comment répondre à ces enjeux?</vt:lpstr>
      <vt:lpstr>Comment répondre à ces enjeux?</vt:lpstr>
      <vt:lpstr> III – ARCHITECTURE  RETENUE ET CHAÎNE DE              -         TRAITEMENT</vt:lpstr>
      <vt:lpstr>Quel prétraitement?</vt:lpstr>
      <vt:lpstr>Décomposition de la problématique</vt:lpstr>
      <vt:lpstr>Instance Spark</vt:lpstr>
      <vt:lpstr>Le prétraitement en détail</vt:lpstr>
      <vt:lpstr>Zoom sur l’infrastructure AWS</vt:lpstr>
      <vt:lpstr>Comment passer à l’échelle?</vt:lpstr>
      <vt:lpstr>CONCLUSIONs</vt:lpstr>
      <vt:lpstr>Conclusion et perspectives</vt:lpstr>
      <vt:lpstr>Perspectives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– Anticipez les besoins en consommation électrique de bâtiments</dc:title>
  <dc:creator>Vincent Koussouros</dc:creator>
  <cp:lastModifiedBy>hamadi zarrouk</cp:lastModifiedBy>
  <cp:revision>6</cp:revision>
  <dcterms:created xsi:type="dcterms:W3CDTF">2022-03-16T23:34:38Z</dcterms:created>
  <dcterms:modified xsi:type="dcterms:W3CDTF">2022-03-17T00:30:53Z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2022-03-16T00:00:00Z</vt:filetime>
  </property>
</Properties>
</file>