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82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69" r:id="rId20"/>
    <p:sldId id="270" r:id="rId21"/>
    <p:sldId id="275" r:id="rId22"/>
    <p:sldId id="276" r:id="rId23"/>
    <p:sldId id="277" r:id="rId24"/>
    <p:sldId id="278" r:id="rId25"/>
    <p:sldId id="279" r:id="rId26"/>
    <p:sldId id="281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500" dirty="0" smtClean="0"/>
              <a:t>Classification des catégories de produits lors d’un black-</a:t>
            </a:r>
            <a:r>
              <a:rPr lang="fr-FR" sz="4500" dirty="0" err="1" smtClean="0"/>
              <a:t>friday</a:t>
            </a:r>
            <a:endParaRPr lang="fr-F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 HAMANI Khalil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61649" y="-850799"/>
            <a:ext cx="1176373" cy="29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82" y="1840675"/>
            <a:ext cx="2604851" cy="14022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6" y="3348841"/>
            <a:ext cx="3598222" cy="2248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62" y="4813889"/>
            <a:ext cx="5242956" cy="125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16" y="414859"/>
            <a:ext cx="4324054" cy="21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979" y="2740232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Classification de la </a:t>
            </a:r>
            <a:r>
              <a:rPr lang="en-US" dirty="0" err="1" smtClean="0"/>
              <a:t>catégorie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9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Catégorie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044"/>
            <a:ext cx="9601200" cy="425235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Remplissage</a:t>
            </a:r>
            <a:r>
              <a:rPr lang="en-US" dirty="0" smtClean="0"/>
              <a:t> des vides par des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19852"/>
            <a:ext cx="10058400" cy="231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25587"/>
            <a:ext cx="10058400" cy="2253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0901" y="2449096"/>
            <a:ext cx="451262" cy="1275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44545" y="5088882"/>
            <a:ext cx="451262" cy="1395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Catégorie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Encodage</a:t>
            </a:r>
            <a:r>
              <a:rPr lang="en-US" dirty="0" smtClean="0"/>
              <a:t> des </a:t>
            </a:r>
            <a:r>
              <a:rPr lang="en-US" dirty="0" err="1" smtClean="0"/>
              <a:t>catégories</a:t>
            </a:r>
            <a:endParaRPr lang="en-US" dirty="0" smtClean="0"/>
          </a:p>
          <a:p>
            <a:pPr lvl="1"/>
            <a:r>
              <a:rPr lang="en-US" dirty="0" err="1" smtClean="0"/>
              <a:t>Catégorie</a:t>
            </a:r>
            <a:r>
              <a:rPr lang="en-US" dirty="0" smtClean="0"/>
              <a:t> 1 = {1, </a:t>
            </a:r>
            <a:r>
              <a:rPr lang="mr-IN" dirty="0" smtClean="0"/>
              <a:t>…</a:t>
            </a:r>
            <a:r>
              <a:rPr lang="fr-FR" dirty="0" smtClean="0"/>
              <a:t>, 18</a:t>
            </a:r>
            <a:r>
              <a:rPr lang="en-US" dirty="0" smtClean="0"/>
              <a:t>}		=&gt;	</a:t>
            </a:r>
            <a:r>
              <a:rPr lang="en-US" dirty="0" err="1"/>
              <a:t>Catégorie</a:t>
            </a:r>
            <a:r>
              <a:rPr lang="en-US" dirty="0"/>
              <a:t> 1 = </a:t>
            </a:r>
            <a:r>
              <a:rPr lang="en-US" dirty="0" smtClean="0"/>
              <a:t>{A, </a:t>
            </a:r>
            <a:r>
              <a:rPr lang="mr-IN" dirty="0"/>
              <a:t>…</a:t>
            </a:r>
            <a:r>
              <a:rPr lang="fr-FR" dirty="0"/>
              <a:t>, </a:t>
            </a:r>
            <a:r>
              <a:rPr lang="fr-FR" dirty="0" smtClean="0"/>
              <a:t>R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Catégorie</a:t>
            </a:r>
            <a:r>
              <a:rPr lang="en-US" dirty="0" smtClean="0"/>
              <a:t> 2 </a:t>
            </a:r>
            <a:r>
              <a:rPr lang="en-US" dirty="0"/>
              <a:t>= </a:t>
            </a:r>
            <a:r>
              <a:rPr lang="en-US" dirty="0" smtClean="0"/>
              <a:t>{2, </a:t>
            </a:r>
            <a:r>
              <a:rPr lang="mr-IN" dirty="0"/>
              <a:t>…</a:t>
            </a:r>
            <a:r>
              <a:rPr lang="fr-FR" dirty="0"/>
              <a:t>, 18</a:t>
            </a:r>
            <a:r>
              <a:rPr lang="en-US" dirty="0" smtClean="0"/>
              <a:t>}</a:t>
            </a:r>
            <a:r>
              <a:rPr lang="en-US" dirty="0"/>
              <a:t> 		=&gt;	</a:t>
            </a:r>
            <a:r>
              <a:rPr lang="en-US" dirty="0" err="1"/>
              <a:t>Catégorie</a:t>
            </a:r>
            <a:r>
              <a:rPr lang="en-US" dirty="0"/>
              <a:t> 1 = </a:t>
            </a:r>
            <a:r>
              <a:rPr lang="en-US" dirty="0" smtClean="0"/>
              <a:t>{B, </a:t>
            </a:r>
            <a:r>
              <a:rPr lang="mr-IN" dirty="0"/>
              <a:t>…</a:t>
            </a:r>
            <a:r>
              <a:rPr lang="fr-FR" dirty="0"/>
              <a:t>, </a:t>
            </a:r>
            <a:r>
              <a:rPr lang="fr-FR" dirty="0" smtClean="0"/>
              <a:t>R, 0}</a:t>
            </a:r>
            <a:endParaRPr lang="en-US" dirty="0"/>
          </a:p>
          <a:p>
            <a:pPr lvl="1"/>
            <a:r>
              <a:rPr lang="en-US" dirty="0" err="1"/>
              <a:t>Catégorie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smtClean="0"/>
              <a:t>{3, </a:t>
            </a:r>
            <a:r>
              <a:rPr lang="mr-IN" dirty="0"/>
              <a:t>…</a:t>
            </a:r>
            <a:r>
              <a:rPr lang="fr-FR" dirty="0"/>
              <a:t>, 18</a:t>
            </a:r>
            <a:r>
              <a:rPr lang="en-US" dirty="0" smtClean="0"/>
              <a:t>}</a:t>
            </a:r>
            <a:r>
              <a:rPr lang="en-US" dirty="0"/>
              <a:t> 		=&gt;	</a:t>
            </a:r>
            <a:r>
              <a:rPr lang="en-US" dirty="0" err="1"/>
              <a:t>Catégorie</a:t>
            </a:r>
            <a:r>
              <a:rPr lang="en-US" dirty="0"/>
              <a:t> 1 = </a:t>
            </a:r>
            <a:r>
              <a:rPr lang="en-US" dirty="0" smtClean="0"/>
              <a:t>{C, </a:t>
            </a:r>
            <a:r>
              <a:rPr lang="mr-IN" dirty="0"/>
              <a:t>…</a:t>
            </a:r>
            <a:r>
              <a:rPr lang="fr-FR" dirty="0"/>
              <a:t>, </a:t>
            </a:r>
            <a:r>
              <a:rPr lang="fr-FR" dirty="0" smtClean="0"/>
              <a:t>R, 0}</a:t>
            </a:r>
            <a:endParaRPr lang="en-US" dirty="0"/>
          </a:p>
          <a:p>
            <a:r>
              <a:rPr lang="en-US" dirty="0" err="1" smtClean="0"/>
              <a:t>Concaténation</a:t>
            </a:r>
            <a:r>
              <a:rPr lang="en-US" dirty="0" smtClean="0"/>
              <a:t> des </a:t>
            </a:r>
            <a:r>
              <a:rPr lang="en-US" dirty="0" err="1" smtClean="0"/>
              <a:t>catégories</a:t>
            </a:r>
            <a:endParaRPr lang="en-US" dirty="0"/>
          </a:p>
          <a:p>
            <a:pPr lvl="1"/>
            <a:r>
              <a:rPr lang="en-US" dirty="0" err="1" smtClean="0"/>
              <a:t>Product_Category</a:t>
            </a:r>
            <a:r>
              <a:rPr lang="en-US" dirty="0" smtClean="0"/>
              <a:t> : </a:t>
            </a:r>
            <a:r>
              <a:rPr lang="en-US" dirty="0" err="1"/>
              <a:t>Catégorie</a:t>
            </a:r>
            <a:r>
              <a:rPr lang="en-US" dirty="0"/>
              <a:t> </a:t>
            </a:r>
            <a:r>
              <a:rPr lang="en-US" dirty="0" smtClean="0"/>
              <a:t>1 + </a:t>
            </a:r>
            <a:r>
              <a:rPr lang="en-US" dirty="0" err="1"/>
              <a:t>Catégorie</a:t>
            </a:r>
            <a:r>
              <a:rPr lang="en-US" dirty="0"/>
              <a:t> </a:t>
            </a:r>
            <a:r>
              <a:rPr lang="en-US" dirty="0" smtClean="0"/>
              <a:t>2 + </a:t>
            </a:r>
            <a:r>
              <a:rPr lang="en-US" dirty="0" err="1"/>
              <a:t>Catégorie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  <a:p>
            <a:pPr lvl="2"/>
            <a:r>
              <a:rPr lang="en-US" dirty="0" err="1" smtClean="0"/>
              <a:t>Exemple</a:t>
            </a:r>
            <a:r>
              <a:rPr lang="en-US" dirty="0" smtClean="0"/>
              <a:t> :</a:t>
            </a:r>
          </a:p>
          <a:p>
            <a:pPr lvl="3"/>
            <a:r>
              <a:rPr lang="en-US" dirty="0" err="1"/>
              <a:t>Catégorie</a:t>
            </a:r>
            <a:r>
              <a:rPr lang="en-US" dirty="0"/>
              <a:t> </a:t>
            </a:r>
            <a:r>
              <a:rPr lang="en-US" dirty="0" smtClean="0"/>
              <a:t>1 : 1 =&gt; A</a:t>
            </a:r>
          </a:p>
          <a:p>
            <a:pPr lvl="3"/>
            <a:r>
              <a:rPr lang="en-US" dirty="0" err="1"/>
              <a:t>Catégorie</a:t>
            </a:r>
            <a:r>
              <a:rPr lang="en-US" dirty="0"/>
              <a:t> </a:t>
            </a:r>
            <a:r>
              <a:rPr lang="en-US" dirty="0" smtClean="0"/>
              <a:t>2 : 2 =&gt; B	=&gt;	</a:t>
            </a:r>
            <a:r>
              <a:rPr lang="en-US" dirty="0" err="1" smtClean="0"/>
              <a:t>Product_Category</a:t>
            </a:r>
            <a:r>
              <a:rPr lang="en-US" dirty="0" smtClean="0"/>
              <a:t> : ABC</a:t>
            </a:r>
          </a:p>
          <a:p>
            <a:pPr lvl="3"/>
            <a:r>
              <a:rPr lang="en-US" dirty="0" err="1"/>
              <a:t>Catégorie</a:t>
            </a:r>
            <a:r>
              <a:rPr lang="en-US" dirty="0"/>
              <a:t> </a:t>
            </a:r>
            <a:r>
              <a:rPr lang="en-US" dirty="0" smtClean="0"/>
              <a:t>3 : 3 =&gt; 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*On a </a:t>
            </a:r>
            <a:r>
              <a:rPr lang="en-US" dirty="0" err="1" smtClean="0"/>
              <a:t>jusqu’ici</a:t>
            </a:r>
            <a:r>
              <a:rPr lang="en-US" dirty="0" smtClean="0"/>
              <a:t> 235 </a:t>
            </a:r>
            <a:r>
              <a:rPr lang="en-US" dirty="0" err="1" smtClean="0"/>
              <a:t>catégories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6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242"/>
          </a:xfrm>
        </p:spPr>
        <p:txBody>
          <a:bodyPr/>
          <a:lstStyle/>
          <a:p>
            <a:r>
              <a:rPr lang="en-US" smtClean="0"/>
              <a:t>Pré-traitements (Catégorie)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en-US" dirty="0" smtClean="0"/>
              <a:t>Suppression des </a:t>
            </a:r>
            <a:r>
              <a:rPr lang="en-US" dirty="0" err="1" smtClean="0"/>
              <a:t>doublons</a:t>
            </a:r>
            <a:r>
              <a:rPr lang="en-US" dirty="0" smtClean="0"/>
              <a:t> par </a:t>
            </a:r>
            <a:r>
              <a:rPr lang="en-US" dirty="0" err="1" smtClean="0"/>
              <a:t>combinaison</a:t>
            </a:r>
            <a:endParaRPr lang="en-US" dirty="0" smtClean="0"/>
          </a:p>
          <a:p>
            <a:pPr lvl="1"/>
            <a:r>
              <a:rPr lang="en-US" dirty="0" err="1" smtClean="0"/>
              <a:t>Exemple</a:t>
            </a:r>
            <a:r>
              <a:rPr lang="en-US" dirty="0" smtClean="0"/>
              <a:t> : Les </a:t>
            </a:r>
            <a:r>
              <a:rPr lang="en-US" dirty="0" err="1" smtClean="0"/>
              <a:t>catégories</a:t>
            </a:r>
            <a:r>
              <a:rPr lang="en-US" dirty="0" smtClean="0"/>
              <a:t> </a:t>
            </a:r>
            <a:r>
              <a:rPr lang="en-US" dirty="0" err="1" smtClean="0"/>
              <a:t>suivantes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considérées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étant</a:t>
            </a:r>
            <a:r>
              <a:rPr lang="en-US" dirty="0" smtClean="0"/>
              <a:t> la m</a:t>
            </a:r>
            <a:r>
              <a:rPr lang="fr-FR" dirty="0" err="1" smtClean="0"/>
              <a:t>ême</a:t>
            </a:r>
            <a:r>
              <a:rPr lang="fr-FR" dirty="0" smtClean="0"/>
              <a:t> catégorie</a:t>
            </a:r>
          </a:p>
          <a:p>
            <a:pPr lvl="2"/>
            <a:r>
              <a:rPr lang="fr-FR" dirty="0" smtClean="0"/>
              <a:t>DEF, EDF, EFD, DFE, FDE, FED</a:t>
            </a:r>
          </a:p>
          <a:p>
            <a:r>
              <a:rPr lang="fr-FR" dirty="0" smtClean="0"/>
              <a:t>Après ce </a:t>
            </a:r>
            <a:r>
              <a:rPr lang="fr-FR" dirty="0" err="1" smtClean="0"/>
              <a:t>pré-traitement</a:t>
            </a:r>
            <a:r>
              <a:rPr lang="fr-FR" dirty="0" smtClean="0"/>
              <a:t> le nombre de catégories est resté le même i.e. 235</a:t>
            </a:r>
          </a:p>
        </p:txBody>
      </p:sp>
    </p:spTree>
    <p:extLst>
      <p:ext uri="{BB962C8B-B14F-4D97-AF65-F5344CB8AC3E}">
        <p14:creationId xmlns:p14="http://schemas.microsoft.com/office/powerpoint/2010/main" val="146500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User_ID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1294"/>
            <a:ext cx="9601200" cy="4276106"/>
          </a:xfrm>
        </p:spPr>
        <p:txBody>
          <a:bodyPr/>
          <a:lstStyle/>
          <a:p>
            <a:r>
              <a:rPr lang="fr-FR" dirty="0" smtClean="0"/>
              <a:t>Tout simplement supprimé pour cause d’</a:t>
            </a:r>
            <a:r>
              <a:rPr lang="fr-FR" dirty="0" err="1" smtClean="0"/>
              <a:t>impretinence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5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239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5039"/>
            <a:ext cx="9601200" cy="4442361"/>
          </a:xfrm>
        </p:spPr>
        <p:txBody>
          <a:bodyPr/>
          <a:lstStyle/>
          <a:p>
            <a:r>
              <a:rPr lang="en-US" dirty="0" err="1" smtClean="0"/>
              <a:t>Séquenciel</a:t>
            </a:r>
            <a:r>
              <a:rPr lang="en-US" dirty="0" smtClean="0"/>
              <a:t> et par </a:t>
            </a:r>
            <a:r>
              <a:rPr lang="en-US" dirty="0" err="1" smtClean="0"/>
              <a:t>ordre</a:t>
            </a:r>
            <a:r>
              <a:rPr lang="en-US" dirty="0" smtClean="0"/>
              <a:t> </a:t>
            </a:r>
            <a:r>
              <a:rPr lang="en-US" dirty="0" err="1" smtClean="0"/>
              <a:t>d’apparition</a:t>
            </a:r>
            <a:r>
              <a:rPr lang="en-US" dirty="0" smtClean="0"/>
              <a:t> : 0, 1, 2, 3</a:t>
            </a:r>
            <a:r>
              <a:rPr lang="mr-IN" dirty="0" smtClean="0"/>
              <a:t>…</a:t>
            </a:r>
            <a:r>
              <a:rPr lang="fr-FR" dirty="0" smtClean="0"/>
              <a:t> N pour toutes les colonnes à l’exception du coût de la transaction</a:t>
            </a:r>
          </a:p>
          <a:p>
            <a:endParaRPr lang="fr-FR" dirty="0"/>
          </a:p>
          <a:p>
            <a:r>
              <a:rPr lang="fr-FR" dirty="0" smtClean="0"/>
              <a:t>Le coût de la transaction a été encodé en utilisant un normalisation par Minimum (=0) et Maximum (=1)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 r="83724"/>
          <a:stretch/>
        </p:blipFill>
        <p:spPr>
          <a:xfrm>
            <a:off x="1199408" y="3645725"/>
            <a:ext cx="10414660" cy="23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9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r="68875"/>
          <a:stretch/>
        </p:blipFill>
        <p:spPr>
          <a:xfrm>
            <a:off x="1371600" y="3257243"/>
            <a:ext cx="10165277" cy="2241031"/>
          </a:xfrm>
        </p:spPr>
      </p:pic>
    </p:spTree>
    <p:extLst>
      <p:ext uri="{BB962C8B-B14F-4D97-AF65-F5344CB8AC3E}">
        <p14:creationId xmlns:p14="http://schemas.microsoft.com/office/powerpoint/2010/main" val="141449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7" r="51630"/>
          <a:stretch/>
        </p:blipFill>
        <p:spPr>
          <a:xfrm>
            <a:off x="1508166" y="2687229"/>
            <a:ext cx="9773393" cy="2359784"/>
          </a:xfrm>
        </p:spPr>
      </p:pic>
    </p:spTree>
    <p:extLst>
      <p:ext uri="{BB962C8B-B14F-4D97-AF65-F5344CB8AC3E}">
        <p14:creationId xmlns:p14="http://schemas.microsoft.com/office/powerpoint/2010/main" val="176750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Division du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9418"/>
            <a:ext cx="9601200" cy="428798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Division du dataset </a:t>
            </a:r>
            <a:r>
              <a:rPr lang="en-US" dirty="0" err="1" smtClean="0"/>
              <a:t>en</a:t>
            </a:r>
            <a:r>
              <a:rPr lang="en-US" dirty="0" smtClean="0"/>
              <a:t> 70% train et 30% test avec </a:t>
            </a:r>
            <a:r>
              <a:rPr lang="en-US" dirty="0" err="1" smtClean="0"/>
              <a:t>l’option</a:t>
            </a:r>
            <a:r>
              <a:rPr lang="en-US" dirty="0" smtClean="0"/>
              <a:t> shuffle pour </a:t>
            </a:r>
            <a:r>
              <a:rPr lang="en-US" dirty="0" err="1" smtClean="0"/>
              <a:t>prendre</a:t>
            </a:r>
            <a:r>
              <a:rPr lang="en-US" dirty="0" smtClean="0"/>
              <a:t> au hazard et non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séquentielle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dirty="0" smtClean="0"/>
              <a:t>Travail </a:t>
            </a:r>
            <a:r>
              <a:rPr lang="en-US" dirty="0" err="1" smtClean="0"/>
              <a:t>réalisé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Classification de la </a:t>
            </a:r>
            <a:r>
              <a:rPr lang="en-US" sz="3000" dirty="0" err="1" smtClean="0"/>
              <a:t>catégorie</a:t>
            </a:r>
            <a:r>
              <a:rPr lang="en-US" sz="3000" dirty="0" smtClean="0"/>
              <a:t> d’un </a:t>
            </a:r>
            <a:r>
              <a:rPr lang="en-US" sz="3000" dirty="0" err="1" smtClean="0"/>
              <a:t>produit</a:t>
            </a:r>
            <a:endParaRPr lang="en-US" sz="3000" dirty="0"/>
          </a:p>
          <a:p>
            <a:pPr lvl="1"/>
            <a:r>
              <a:rPr lang="en-US" sz="2600" dirty="0" smtClean="0"/>
              <a:t>Models </a:t>
            </a:r>
            <a:r>
              <a:rPr lang="en-US" sz="2600" dirty="0" err="1" smtClean="0"/>
              <a:t>utilisés</a:t>
            </a:r>
            <a:r>
              <a:rPr lang="en-US" sz="2600" dirty="0" smtClean="0"/>
              <a:t> : SVM, </a:t>
            </a:r>
            <a:r>
              <a:rPr lang="en-US" sz="2600" dirty="0" err="1" smtClean="0"/>
              <a:t>Arbre</a:t>
            </a:r>
            <a:r>
              <a:rPr lang="en-US" sz="2600" dirty="0" smtClean="0"/>
              <a:t> de </a:t>
            </a:r>
            <a:r>
              <a:rPr lang="en-US" sz="2600" dirty="0" err="1" smtClean="0"/>
              <a:t>décision</a:t>
            </a:r>
            <a:r>
              <a:rPr lang="en-US" sz="2600" dirty="0" smtClean="0"/>
              <a:t>, for</a:t>
            </a:r>
            <a:r>
              <a:rPr lang="fr-FR" sz="2600" dirty="0" err="1" smtClean="0"/>
              <a:t>êt</a:t>
            </a:r>
            <a:r>
              <a:rPr lang="fr-FR" sz="2600" dirty="0" smtClean="0"/>
              <a:t> aléatoire</a:t>
            </a:r>
          </a:p>
          <a:p>
            <a:r>
              <a:rPr lang="en-US" sz="2600" dirty="0" err="1" smtClean="0"/>
              <a:t>Régression</a:t>
            </a:r>
            <a:r>
              <a:rPr lang="en-US" sz="2600" dirty="0" smtClean="0"/>
              <a:t> sur le c</a:t>
            </a:r>
            <a:r>
              <a:rPr lang="fr-FR" sz="2600" dirty="0" err="1" smtClean="0"/>
              <a:t>oût</a:t>
            </a:r>
            <a:r>
              <a:rPr lang="fr-FR" sz="2600" dirty="0" smtClean="0"/>
              <a:t> de la transaction</a:t>
            </a:r>
          </a:p>
          <a:p>
            <a:pPr lvl="1"/>
            <a:r>
              <a:rPr lang="fr-FR" sz="2600" dirty="0" err="1" smtClean="0"/>
              <a:t>Models</a:t>
            </a:r>
            <a:r>
              <a:rPr lang="fr-FR" sz="2600" dirty="0" smtClean="0"/>
              <a:t> utilisés : Régression linéaire, par Arbre de décision, par forêt aléatoire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511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0.2%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0.6%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6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0.2%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0.6%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97" y="2436259"/>
            <a:ext cx="4999842" cy="3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en-US" dirty="0" smtClean="0"/>
              <a:t>Accuracy : 97% (Is this </a:t>
            </a:r>
            <a:r>
              <a:rPr lang="en-US" dirty="0" err="1" smtClean="0"/>
              <a:t>overfiting</a:t>
            </a:r>
            <a:r>
              <a:rPr lang="en-US" dirty="0" smtClean="0"/>
              <a:t> ?!!!)</a:t>
            </a:r>
          </a:p>
          <a:p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93.7%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93.5%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23" y="1490848"/>
            <a:ext cx="2003604" cy="20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Profondeur</a:t>
            </a:r>
            <a:r>
              <a:rPr lang="en-US" b="1" dirty="0" smtClean="0"/>
              <a:t> </a:t>
            </a:r>
            <a:r>
              <a:rPr lang="en-US" b="1" dirty="0" err="1" smtClean="0"/>
              <a:t>plafonnée</a:t>
            </a:r>
            <a:r>
              <a:rPr lang="en-US" b="1" dirty="0" smtClean="0"/>
              <a:t> </a:t>
            </a:r>
            <a:r>
              <a:rPr lang="en-US" b="1" dirty="0" err="1" smtClean="0"/>
              <a:t>à</a:t>
            </a:r>
            <a:r>
              <a:rPr lang="en-US" b="1" dirty="0" smtClean="0"/>
              <a:t> 27</a:t>
            </a:r>
          </a:p>
          <a:p>
            <a:r>
              <a:rPr lang="en-US" dirty="0" smtClean="0"/>
              <a:t>Accuracy : </a:t>
            </a:r>
            <a:r>
              <a:rPr lang="en-US" dirty="0" smtClean="0"/>
              <a:t>93%</a:t>
            </a:r>
          </a:p>
          <a:p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92.3%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87.5%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Classification (For</a:t>
            </a:r>
            <a:r>
              <a:rPr lang="fr-FR" dirty="0" err="1" smtClean="0"/>
              <a:t>êt</a:t>
            </a:r>
            <a:r>
              <a:rPr lang="fr-FR" dirty="0" smtClean="0"/>
              <a:t> aléatoire)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en-US" dirty="0"/>
              <a:t>Accuracy : 42</a:t>
            </a:r>
            <a:r>
              <a:rPr lang="en-US" dirty="0" smtClean="0"/>
              <a:t>%</a:t>
            </a:r>
          </a:p>
          <a:p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25.4%</a:t>
            </a:r>
            <a:endParaRPr lang="en-US" dirty="0"/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19.7%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56" y="3191659"/>
            <a:ext cx="5133286" cy="1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Classification (For</a:t>
            </a:r>
            <a:r>
              <a:rPr lang="fr-FR" dirty="0" err="1" smtClean="0"/>
              <a:t>êt</a:t>
            </a:r>
            <a:r>
              <a:rPr lang="fr-FR" dirty="0" smtClean="0"/>
              <a:t> aléatoire)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en-US" dirty="0"/>
              <a:t>Accuracy : 42%</a:t>
            </a:r>
          </a:p>
          <a:p>
            <a:r>
              <a:rPr lang="en-US" dirty="0" err="1"/>
              <a:t>Précision</a:t>
            </a:r>
            <a:r>
              <a:rPr lang="en-US" dirty="0"/>
              <a:t> </a:t>
            </a:r>
            <a:r>
              <a:rPr lang="en-US" dirty="0" err="1"/>
              <a:t>moyenne</a:t>
            </a:r>
            <a:r>
              <a:rPr lang="en-US" dirty="0"/>
              <a:t> : 25.4%</a:t>
            </a:r>
          </a:p>
          <a:p>
            <a:r>
              <a:rPr lang="en-US" dirty="0"/>
              <a:t>Recall </a:t>
            </a:r>
            <a:r>
              <a:rPr lang="en-US" dirty="0" err="1"/>
              <a:t>moyen</a:t>
            </a:r>
            <a:r>
              <a:rPr lang="en-US" dirty="0"/>
              <a:t> : 19.7%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8446"/>
            <a:ext cx="5206813" cy="34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Regression sur le co</a:t>
            </a:r>
            <a:r>
              <a:rPr lang="fr-FR" dirty="0" err="1" smtClean="0"/>
              <a:t>ût</a:t>
            </a:r>
            <a:r>
              <a:rPr lang="fr-FR" dirty="0" smtClean="0"/>
              <a:t>  d’une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Pré-traitements</a:t>
            </a:r>
            <a:endParaRPr lang="fr-FR" dirty="0" smtClean="0"/>
          </a:p>
          <a:p>
            <a:r>
              <a:rPr lang="fr-FR" dirty="0" smtClean="0"/>
              <a:t>Encodage</a:t>
            </a:r>
          </a:p>
          <a:p>
            <a:r>
              <a:rPr lang="fr-FR" dirty="0" smtClean="0"/>
              <a:t>Entrainement</a:t>
            </a:r>
          </a:p>
          <a:p>
            <a:r>
              <a:rPr lang="fr-FR" dirty="0" smtClean="0"/>
              <a:t>Mesures de performances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097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475" y="0"/>
            <a:ext cx="9601200" cy="703613"/>
          </a:xfrm>
        </p:spPr>
        <p:txBody>
          <a:bodyPr/>
          <a:lstStyle/>
          <a:p>
            <a:r>
              <a:rPr lang="en-US" smtClean="0"/>
              <a:t>Pré-traitements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04" y="703614"/>
            <a:ext cx="10161687" cy="5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790"/>
            <a:ext cx="9601200" cy="44186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8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6"/>
          <a:stretch/>
        </p:blipFill>
        <p:spPr>
          <a:xfrm>
            <a:off x="3707821" y="1567543"/>
            <a:ext cx="5875565" cy="4658419"/>
          </a:xfrm>
        </p:spPr>
      </p:pic>
    </p:spTree>
    <p:extLst>
      <p:ext uri="{BB962C8B-B14F-4D97-AF65-F5344CB8AC3E}">
        <p14:creationId xmlns:p14="http://schemas.microsoft.com/office/powerpoint/2010/main" val="110093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133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Régression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1299"/>
            <a:ext cx="9601200" cy="4086101"/>
          </a:xfrm>
        </p:spPr>
        <p:txBody>
          <a:bodyPr/>
          <a:lstStyle/>
          <a:p>
            <a:r>
              <a:rPr lang="en-US" smtClean="0"/>
              <a:t>Score : 0.6%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56" y="1601849"/>
            <a:ext cx="5765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3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Régression</a:t>
            </a:r>
            <a:r>
              <a:rPr lang="en-US" dirty="0" smtClean="0"/>
              <a:t> par 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 de limitation sur la </a:t>
            </a:r>
            <a:r>
              <a:rPr lang="en-US" dirty="0" err="1" smtClean="0"/>
              <a:t>profondeur</a:t>
            </a:r>
            <a:r>
              <a:rPr lang="en-US" dirty="0" smtClean="0"/>
              <a:t> de </a:t>
            </a:r>
            <a:r>
              <a:rPr lang="en-US" dirty="0" err="1" smtClean="0"/>
              <a:t>l’arbre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Score : 43%</a:t>
            </a:r>
          </a:p>
          <a:p>
            <a:endParaRPr lang="en-US" dirty="0"/>
          </a:p>
          <a:p>
            <a:r>
              <a:rPr lang="en-US" dirty="0" smtClean="0"/>
              <a:t>Après limitation de la </a:t>
            </a:r>
            <a:r>
              <a:rPr lang="en-US" dirty="0" err="1" smtClean="0"/>
              <a:t>profondeur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13 :</a:t>
            </a:r>
          </a:p>
          <a:p>
            <a:pPr lvl="1"/>
            <a:r>
              <a:rPr lang="en-US" dirty="0" smtClean="0"/>
              <a:t>Score : 68%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Régression</a:t>
            </a:r>
            <a:r>
              <a:rPr lang="en-US" dirty="0"/>
              <a:t> par </a:t>
            </a:r>
            <a:r>
              <a:rPr lang="en-US" dirty="0" smtClean="0"/>
              <a:t>for</a:t>
            </a:r>
            <a:r>
              <a:rPr lang="fr-FR" dirty="0" err="1" smtClean="0"/>
              <a:t>êt</a:t>
            </a:r>
            <a:r>
              <a:rPr lang="fr-FR" dirty="0" smtClean="0"/>
              <a:t> aléatoire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limitation sur la </a:t>
            </a:r>
            <a:r>
              <a:rPr lang="en-US" dirty="0" err="1"/>
              <a:t>profondeur</a:t>
            </a:r>
            <a:r>
              <a:rPr lang="en-US" dirty="0"/>
              <a:t> de </a:t>
            </a:r>
            <a:r>
              <a:rPr lang="en-US" dirty="0" err="1"/>
              <a:t>l’arbre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Score : 43%</a:t>
            </a:r>
          </a:p>
          <a:p>
            <a:r>
              <a:rPr lang="en-US" dirty="0" smtClean="0"/>
              <a:t>Après </a:t>
            </a:r>
            <a:r>
              <a:rPr lang="en-US" dirty="0"/>
              <a:t>limitation de la </a:t>
            </a:r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13 :</a:t>
            </a:r>
          </a:p>
          <a:p>
            <a:pPr lvl="1"/>
            <a:r>
              <a:rPr lang="en-US" dirty="0"/>
              <a:t>Score : </a:t>
            </a:r>
            <a:r>
              <a:rPr lang="en-US" dirty="0" smtClean="0"/>
              <a:t>70%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*</a:t>
            </a:r>
            <a:r>
              <a:rPr lang="en-US" b="1" dirty="0" err="1"/>
              <a:t>Nombre</a:t>
            </a:r>
            <a:r>
              <a:rPr lang="en-US" b="1" dirty="0"/>
              <a:t> </a:t>
            </a:r>
            <a:r>
              <a:rPr lang="en-US" b="1" dirty="0" err="1"/>
              <a:t>d’arbres</a:t>
            </a:r>
            <a:r>
              <a:rPr lang="en-US" b="1" dirty="0"/>
              <a:t> = </a:t>
            </a:r>
            <a:r>
              <a:rPr lang="en-US" b="1" dirty="0" smtClean="0"/>
              <a:t>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7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/>
              <a:t>Que pourrait-on faire avec ?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1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/>
              <a:t>Que 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14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/>
              <a:t>Que 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15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/>
              <a:t>Que 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05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/>
              <a:t>Que 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  <a:endParaRPr lang="fr-FR" dirty="0"/>
          </a:p>
          <a:p>
            <a:pPr lvl="1"/>
            <a:r>
              <a:rPr lang="fr-FR" dirty="0" err="1"/>
              <a:t>Clusturing</a:t>
            </a:r>
            <a:r>
              <a:rPr lang="fr-FR" dirty="0"/>
              <a:t> : Faire de la recommandation sur les produits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77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Classification des catégories des produits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8187"/>
            <a:ext cx="9601200" cy="3599213"/>
          </a:xfrm>
        </p:spPr>
        <p:txBody>
          <a:bodyPr>
            <a:normAutofit/>
          </a:bodyPr>
          <a:lstStyle/>
          <a:p>
            <a:r>
              <a:rPr lang="fr-FR" sz="3000" dirty="0" smtClean="0"/>
              <a:t>Nettoyage du </a:t>
            </a:r>
            <a:r>
              <a:rPr lang="fr-FR" sz="3000" dirty="0" err="1" smtClean="0"/>
              <a:t>dataset</a:t>
            </a:r>
            <a:r>
              <a:rPr lang="fr-FR" sz="3000" dirty="0" smtClean="0"/>
              <a:t> (</a:t>
            </a:r>
            <a:r>
              <a:rPr lang="fr-FR" sz="3000" dirty="0" err="1" smtClean="0"/>
              <a:t>pré-traitements</a:t>
            </a:r>
            <a:r>
              <a:rPr lang="fr-FR" sz="3000" dirty="0" smtClean="0"/>
              <a:t>)</a:t>
            </a:r>
          </a:p>
          <a:p>
            <a:r>
              <a:rPr lang="fr-FR" sz="3000" dirty="0" smtClean="0"/>
              <a:t>Encodage</a:t>
            </a:r>
          </a:p>
          <a:p>
            <a:r>
              <a:rPr lang="fr-FR" sz="3000" dirty="0" smtClean="0"/>
              <a:t>Entrainement</a:t>
            </a:r>
          </a:p>
          <a:p>
            <a:r>
              <a:rPr lang="fr-FR" sz="3000" dirty="0" smtClean="0"/>
              <a:t>Mesures de performances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0249371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116</TotalTime>
  <Words>600</Words>
  <Application>Microsoft Macintosh PowerPoint</Application>
  <PresentationFormat>Widescreen</PresentationFormat>
  <Paragraphs>127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Franklin Gothic Book</vt:lpstr>
      <vt:lpstr>Mangal</vt:lpstr>
      <vt:lpstr>Crop</vt:lpstr>
      <vt:lpstr>Classification des catégories de produits lors d’un black-friday</vt:lpstr>
      <vt:lpstr>Travail réalisé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Classification des catégories des produits</vt:lpstr>
      <vt:lpstr>Outils utilisés</vt:lpstr>
      <vt:lpstr>Classification de la catégorie</vt:lpstr>
      <vt:lpstr>Pré-traitements (Catégorie)</vt:lpstr>
      <vt:lpstr>Pré-traitements (Catégorie)</vt:lpstr>
      <vt:lpstr>Pré-traitements (Catégorie)</vt:lpstr>
      <vt:lpstr>Pré-traitements (User_ID)</vt:lpstr>
      <vt:lpstr>Encodage</vt:lpstr>
      <vt:lpstr>PowerPoint Presentation</vt:lpstr>
      <vt:lpstr>PowerPoint Presentation</vt:lpstr>
      <vt:lpstr>Division du dataset</vt:lpstr>
      <vt:lpstr>Classification (SVM)</vt:lpstr>
      <vt:lpstr>Classification (SVM)</vt:lpstr>
      <vt:lpstr>Classification (Arbre de décision)</vt:lpstr>
      <vt:lpstr>Classification (Arbre de décision)</vt:lpstr>
      <vt:lpstr>Classification (Forêt aléatoire)</vt:lpstr>
      <vt:lpstr>Classification (Forêt aléatoire)</vt:lpstr>
      <vt:lpstr>Regression sur le coût  d’une transaction</vt:lpstr>
      <vt:lpstr>Pré-traitements</vt:lpstr>
      <vt:lpstr>Encodage</vt:lpstr>
      <vt:lpstr>Encodage</vt:lpstr>
      <vt:lpstr>Régression linéaire</vt:lpstr>
      <vt:lpstr>Régression par arbre de décision</vt:lpstr>
      <vt:lpstr>Régression par forêt aléatoire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des catégories de produits lors d’un black-friday</dc:title>
  <dc:creator>Microsoft Office User</dc:creator>
  <cp:lastModifiedBy>Microsoft Office User</cp:lastModifiedBy>
  <cp:revision>99</cp:revision>
  <dcterms:created xsi:type="dcterms:W3CDTF">2018-12-12T20:07:34Z</dcterms:created>
  <dcterms:modified xsi:type="dcterms:W3CDTF">2018-12-12T22:09:09Z</dcterms:modified>
</cp:coreProperties>
</file>