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90" r:id="rId5"/>
    <p:sldId id="291" r:id="rId6"/>
    <p:sldId id="293" r:id="rId7"/>
    <p:sldId id="294" r:id="rId8"/>
    <p:sldId id="295" r:id="rId9"/>
    <p:sldId id="296" r:id="rId10"/>
    <p:sldId id="258" r:id="rId11"/>
    <p:sldId id="259" r:id="rId12"/>
    <p:sldId id="260" r:id="rId13"/>
    <p:sldId id="261" r:id="rId14"/>
    <p:sldId id="262" r:id="rId15"/>
    <p:sldId id="263" r:id="rId16"/>
    <p:sldId id="271" r:id="rId17"/>
    <p:sldId id="282" r:id="rId18"/>
    <p:sldId id="264" r:id="rId19"/>
    <p:sldId id="308" r:id="rId20"/>
    <p:sldId id="307" r:id="rId21"/>
    <p:sldId id="265" r:id="rId22"/>
    <p:sldId id="297" r:id="rId23"/>
    <p:sldId id="299" r:id="rId24"/>
    <p:sldId id="300" r:id="rId25"/>
    <p:sldId id="301" r:id="rId26"/>
    <p:sldId id="266" r:id="rId27"/>
    <p:sldId id="267" r:id="rId28"/>
    <p:sldId id="268" r:id="rId29"/>
    <p:sldId id="272" r:id="rId30"/>
    <p:sldId id="273" r:id="rId31"/>
    <p:sldId id="269" r:id="rId32"/>
    <p:sldId id="270" r:id="rId33"/>
    <p:sldId id="275" r:id="rId34"/>
    <p:sldId id="276" r:id="rId35"/>
    <p:sldId id="277" r:id="rId36"/>
    <p:sldId id="278" r:id="rId37"/>
    <p:sldId id="279" r:id="rId38"/>
    <p:sldId id="281" r:id="rId39"/>
    <p:sldId id="309" r:id="rId40"/>
    <p:sldId id="310" r:id="rId41"/>
    <p:sldId id="284" r:id="rId42"/>
    <p:sldId id="285" r:id="rId43"/>
    <p:sldId id="286" r:id="rId44"/>
    <p:sldId id="287" r:id="rId45"/>
    <p:sldId id="288" r:id="rId46"/>
    <p:sldId id="289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21"/>
  </p:normalViewPr>
  <p:slideViewPr>
    <p:cSldViewPr snapToGrid="0" snapToObjects="1">
      <p:cViewPr varScale="1">
        <p:scale>
          <a:sx n="115" d="100"/>
          <a:sy n="115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500" dirty="0" smtClean="0"/>
              <a:t>Classification des catégories de produits lors d’un black-</a:t>
            </a:r>
            <a:r>
              <a:rPr lang="fr-FR" sz="4500" dirty="0" err="1" smtClean="0"/>
              <a:t>friday</a:t>
            </a:r>
            <a:endParaRPr lang="fr-F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 HAMANI Khalil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61649" y="-850799"/>
            <a:ext cx="1176373" cy="29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17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14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15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  <a:endParaRPr lang="fr-FR" dirty="0"/>
          </a:p>
          <a:p>
            <a:pPr lvl="1"/>
            <a:r>
              <a:rPr lang="fr-FR" dirty="0"/>
              <a:t>Régression : Coût de la </a:t>
            </a:r>
            <a:r>
              <a:rPr lang="fr-FR" dirty="0" smtClean="0"/>
              <a:t>transaction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05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  <a:endParaRPr lang="fr-FR" dirty="0"/>
          </a:p>
          <a:p>
            <a:pPr lvl="1"/>
            <a:r>
              <a:rPr lang="fr-FR" dirty="0"/>
              <a:t>Régression : Coût de la </a:t>
            </a:r>
            <a:r>
              <a:rPr lang="fr-FR" dirty="0" smtClean="0"/>
              <a:t>transaction</a:t>
            </a:r>
            <a:endParaRPr lang="fr-FR" dirty="0"/>
          </a:p>
          <a:p>
            <a:pPr lvl="1"/>
            <a:r>
              <a:rPr lang="fr-FR" dirty="0" err="1"/>
              <a:t>Clusturing</a:t>
            </a:r>
            <a:r>
              <a:rPr lang="fr-FR" dirty="0"/>
              <a:t> : Faire de la recommandation sur les produits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77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Classification des catégories des produits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8187"/>
            <a:ext cx="9601200" cy="3599213"/>
          </a:xfrm>
        </p:spPr>
        <p:txBody>
          <a:bodyPr>
            <a:normAutofit/>
          </a:bodyPr>
          <a:lstStyle/>
          <a:p>
            <a:r>
              <a:rPr lang="fr-FR" sz="3000" dirty="0" smtClean="0"/>
              <a:t>Nettoyage du </a:t>
            </a:r>
            <a:r>
              <a:rPr lang="fr-FR" sz="3000" dirty="0" err="1" smtClean="0"/>
              <a:t>dataset</a:t>
            </a:r>
            <a:r>
              <a:rPr lang="fr-FR" sz="3000" dirty="0" smtClean="0"/>
              <a:t> (</a:t>
            </a:r>
            <a:r>
              <a:rPr lang="fr-FR" sz="3000" dirty="0" err="1" smtClean="0"/>
              <a:t>pré-traitements</a:t>
            </a:r>
            <a:r>
              <a:rPr lang="fr-FR" sz="3000" dirty="0" smtClean="0"/>
              <a:t>)</a:t>
            </a:r>
          </a:p>
          <a:p>
            <a:r>
              <a:rPr lang="fr-FR" sz="3000" dirty="0" smtClean="0"/>
              <a:t>Encodage</a:t>
            </a:r>
          </a:p>
          <a:p>
            <a:r>
              <a:rPr lang="fr-FR" sz="3000" dirty="0" smtClean="0"/>
              <a:t>Entrainement</a:t>
            </a:r>
          </a:p>
          <a:p>
            <a:r>
              <a:rPr lang="fr-FR" sz="3000" dirty="0" smtClean="0"/>
              <a:t>Mesures de performances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02493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82" y="1840675"/>
            <a:ext cx="2604851" cy="14022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6" y="3348841"/>
            <a:ext cx="3598222" cy="2248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62" y="4813889"/>
            <a:ext cx="5242956" cy="125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16" y="414859"/>
            <a:ext cx="4324054" cy="21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979" y="2740232"/>
            <a:ext cx="9601200" cy="1485900"/>
          </a:xfrm>
        </p:spPr>
        <p:txBody>
          <a:bodyPr/>
          <a:lstStyle/>
          <a:p>
            <a:pPr algn="ctr"/>
            <a:r>
              <a:rPr lang="fr-FR" dirty="0" smtClean="0"/>
              <a:t>Classification de la catégorie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9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9" y="1614489"/>
            <a:ext cx="5125828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36211" y="1614487"/>
            <a:ext cx="779800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9" idx="2"/>
          </p:cNvCxnSpPr>
          <p:nvPr/>
        </p:nvCxnSpPr>
        <p:spPr>
          <a:xfrm rot="5400000" flipH="1" flipV="1">
            <a:off x="7287101" y="2628391"/>
            <a:ext cx="2" cy="6478018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4586" y="6200773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0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9" y="1614489"/>
            <a:ext cx="5125828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1007" y="1614487"/>
            <a:ext cx="3525204" cy="4252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6211" y="1614487"/>
            <a:ext cx="779800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9" idx="2"/>
          </p:cNvCxnSpPr>
          <p:nvPr/>
        </p:nvCxnSpPr>
        <p:spPr>
          <a:xfrm rot="5400000" flipH="1" flipV="1">
            <a:off x="7287101" y="2628391"/>
            <a:ext cx="2" cy="6478018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4586" y="6200773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00975" y="1096450"/>
            <a:ext cx="8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Sortie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fr-FR" dirty="0" smtClean="0"/>
              <a:t>Travail réalisé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fr-FR" sz="3000" dirty="0" smtClean="0"/>
              <a:t>Classification de la catégorie d’un produit</a:t>
            </a:r>
          </a:p>
          <a:p>
            <a:pPr lvl="1"/>
            <a:r>
              <a:rPr lang="fr-FR" sz="2600" dirty="0" smtClean="0"/>
              <a:t>Modèles utilisés : SVM, Arbre de décision, forêt aléatoire</a:t>
            </a:r>
          </a:p>
          <a:p>
            <a:r>
              <a:rPr lang="fr-FR" sz="2600" dirty="0" smtClean="0"/>
              <a:t>Régression sur le coût de la transaction</a:t>
            </a:r>
          </a:p>
          <a:p>
            <a:pPr lvl="1"/>
            <a:r>
              <a:rPr lang="fr-FR" sz="2600" dirty="0" smtClean="0"/>
              <a:t>Modèles utilisés : Régression linéaire, par Arbre de </a:t>
            </a:r>
            <a:r>
              <a:rPr lang="fr-FR" sz="2600" dirty="0" smtClean="0"/>
              <a:t>Décision</a:t>
            </a:r>
            <a:r>
              <a:rPr lang="fr-FR" sz="2600" dirty="0" smtClean="0"/>
              <a:t>, par </a:t>
            </a:r>
            <a:r>
              <a:rPr lang="fr-FR" sz="2600" dirty="0" smtClean="0"/>
              <a:t>Forêt Aléatoire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511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Catégorie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044"/>
            <a:ext cx="9601200" cy="4252356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Remplissage des vides par des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19852"/>
            <a:ext cx="10058400" cy="231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25587"/>
            <a:ext cx="10058400" cy="2253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0901" y="2449096"/>
            <a:ext cx="451262" cy="1275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44545" y="5088882"/>
            <a:ext cx="451262" cy="1395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5665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</a:t>
            </a:r>
          </a:p>
        </p:txBody>
      </p:sp>
    </p:spTree>
    <p:extLst>
      <p:ext uri="{BB962C8B-B14F-4D97-AF65-F5344CB8AC3E}">
        <p14:creationId xmlns:p14="http://schemas.microsoft.com/office/powerpoint/2010/main" val="205097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7492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</a:p>
          <a:p>
            <a:pPr marL="0" indent="0">
              <a:buNone/>
            </a:pPr>
            <a:r>
              <a:rPr lang="fr-FR" sz="1600" dirty="0" smtClean="0"/>
              <a:t>*Dans le </a:t>
            </a:r>
            <a:r>
              <a:rPr lang="fr-FR" sz="1600" dirty="0" err="1" smtClean="0"/>
              <a:t>dataset</a:t>
            </a:r>
            <a:r>
              <a:rPr lang="fr-FR" sz="1600" dirty="0" smtClean="0"/>
              <a:t>, il y’a </a:t>
            </a:r>
            <a:r>
              <a:rPr lang="fr-FR" sz="1600" dirty="0"/>
              <a:t>235 </a:t>
            </a:r>
            <a:r>
              <a:rPr lang="fr-FR" sz="1600" dirty="0" smtClean="0"/>
              <a:t>catégories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2274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</a:p>
          <a:p>
            <a:pPr marL="0" indent="0">
              <a:buNone/>
            </a:pPr>
            <a:r>
              <a:rPr lang="fr-FR" sz="1600" dirty="0"/>
              <a:t>*Dans le </a:t>
            </a:r>
            <a:r>
              <a:rPr lang="fr-FR" sz="1600" dirty="0" err="1"/>
              <a:t>dataset</a:t>
            </a:r>
            <a:r>
              <a:rPr lang="fr-FR" sz="1600" dirty="0"/>
              <a:t>, il y’a 235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 aussi</a:t>
            </a:r>
            <a:r>
              <a:rPr lang="mr-IN" sz="1600" b="1" dirty="0" smtClean="0"/>
              <a:t>…</a:t>
            </a:r>
            <a:r>
              <a:rPr lang="fr-FR" sz="1600" b="1" dirty="0" smtClean="0"/>
              <a:t> Mais</a:t>
            </a:r>
            <a:r>
              <a:rPr lang="mr-IN" sz="1600" b="1" dirty="0" smtClean="0"/>
              <a:t>…</a:t>
            </a:r>
            <a:r>
              <a:rPr lang="fr-FR" sz="1600" b="1" dirty="0" smtClean="0"/>
              <a:t> Moins beaucoup 							qu’avant quand même :D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8025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242"/>
          </a:xfrm>
        </p:spPr>
        <p:txBody>
          <a:bodyPr/>
          <a:lstStyle/>
          <a:p>
            <a:r>
              <a:rPr lang="en-US" smtClean="0"/>
              <a:t>Pré-traitements (Catégorie)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fr-FR" dirty="0" smtClean="0"/>
              <a:t>Suppression des doublons par combinaison</a:t>
            </a:r>
          </a:p>
          <a:p>
            <a:pPr lvl="1"/>
            <a:r>
              <a:rPr lang="fr-FR" dirty="0" smtClean="0"/>
              <a:t>Exemple : Les catégories suivantes sont considérées comme étant la même catégorie</a:t>
            </a:r>
          </a:p>
          <a:p>
            <a:pPr lvl="2"/>
            <a:r>
              <a:rPr lang="fr-FR" dirty="0" smtClean="0"/>
              <a:t>DEF, EDF, EFD, DFE, FDE, FED</a:t>
            </a:r>
          </a:p>
          <a:p>
            <a:r>
              <a:rPr lang="fr-FR" dirty="0" smtClean="0"/>
              <a:t>Après ce </a:t>
            </a:r>
            <a:r>
              <a:rPr lang="fr-FR" dirty="0" err="1" smtClean="0"/>
              <a:t>pré-traitement</a:t>
            </a:r>
            <a:r>
              <a:rPr lang="fr-FR" dirty="0" smtClean="0"/>
              <a:t> le nombre de catégories est resté le même i.e. 235</a:t>
            </a:r>
          </a:p>
        </p:txBody>
      </p:sp>
    </p:spTree>
    <p:extLst>
      <p:ext uri="{BB962C8B-B14F-4D97-AF65-F5344CB8AC3E}">
        <p14:creationId xmlns:p14="http://schemas.microsoft.com/office/powerpoint/2010/main" val="1465006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User_ID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1294"/>
            <a:ext cx="9601200" cy="4276106"/>
          </a:xfrm>
        </p:spPr>
        <p:txBody>
          <a:bodyPr/>
          <a:lstStyle/>
          <a:p>
            <a:r>
              <a:rPr lang="fr-FR" dirty="0" smtClean="0"/>
              <a:t>Tout simplement supprimé pour cause d’</a:t>
            </a:r>
            <a:r>
              <a:rPr lang="fr-FR" dirty="0" err="1" smtClean="0"/>
              <a:t>impretinence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5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9239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5039"/>
            <a:ext cx="9601200" cy="4442361"/>
          </a:xfrm>
        </p:spPr>
        <p:txBody>
          <a:bodyPr/>
          <a:lstStyle/>
          <a:p>
            <a:r>
              <a:rPr lang="fr-FR" dirty="0" smtClean="0"/>
              <a:t>Séquentiel et par ordre d’apparition : 0, 1, 2, 3… N pour toutes les colonnes à l’exception du coût de la transaction</a:t>
            </a:r>
          </a:p>
          <a:p>
            <a:endParaRPr lang="fr-FR" dirty="0" smtClean="0"/>
          </a:p>
          <a:p>
            <a:r>
              <a:rPr lang="fr-FR" dirty="0" smtClean="0"/>
              <a:t>Le coût de la transaction a été encodé en utilisant un normalisation par Minimum (=0) et Maximum (=1)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 r="83724"/>
          <a:stretch/>
        </p:blipFill>
        <p:spPr>
          <a:xfrm>
            <a:off x="1199408" y="3645725"/>
            <a:ext cx="10414660" cy="23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9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r="68875"/>
          <a:stretch/>
        </p:blipFill>
        <p:spPr>
          <a:xfrm>
            <a:off x="1371600" y="2499997"/>
            <a:ext cx="10144125" cy="2241031"/>
          </a:xfrm>
        </p:spPr>
      </p:pic>
    </p:spTree>
    <p:extLst>
      <p:ext uri="{BB962C8B-B14F-4D97-AF65-F5344CB8AC3E}">
        <p14:creationId xmlns:p14="http://schemas.microsoft.com/office/powerpoint/2010/main" val="141449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133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7" r="51630"/>
          <a:stretch/>
        </p:blipFill>
        <p:spPr>
          <a:xfrm>
            <a:off x="1365290" y="2501488"/>
            <a:ext cx="10193297" cy="2241962"/>
          </a:xfrm>
        </p:spPr>
      </p:pic>
    </p:spTree>
    <p:extLst>
      <p:ext uri="{BB962C8B-B14F-4D97-AF65-F5344CB8AC3E}">
        <p14:creationId xmlns:p14="http://schemas.microsoft.com/office/powerpoint/2010/main" val="176750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Division du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9418"/>
            <a:ext cx="9601200" cy="428798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Division du </a:t>
            </a:r>
            <a:r>
              <a:rPr lang="fr-FR" dirty="0" err="1" smtClean="0"/>
              <a:t>dataset</a:t>
            </a:r>
            <a:r>
              <a:rPr lang="fr-FR" dirty="0" smtClean="0"/>
              <a:t> en 70% train et 30% test avec l’option « </a:t>
            </a:r>
            <a:r>
              <a:rPr lang="fr-FR" dirty="0" err="1" smtClean="0"/>
              <a:t>shuffle</a:t>
            </a:r>
            <a:r>
              <a:rPr lang="fr-FR" dirty="0" smtClean="0"/>
              <a:t> » pour prendre au hasard et non de manière séquentielle</a:t>
            </a:r>
          </a:p>
          <a:p>
            <a:r>
              <a:rPr lang="fr-FR" dirty="0" smtClean="0"/>
              <a:t>Pour </a:t>
            </a:r>
            <a:r>
              <a:rPr lang="fr-FR" dirty="0"/>
              <a:t>cette étape la </a:t>
            </a:r>
            <a:r>
              <a:rPr lang="fr-FR" dirty="0" smtClean="0"/>
              <a:t>fonction « </a:t>
            </a:r>
            <a:r>
              <a:rPr lang="fr-FR" dirty="0" err="1" smtClean="0"/>
              <a:t>train_test_split</a:t>
            </a:r>
            <a:r>
              <a:rPr lang="fr-FR" dirty="0" smtClean="0"/>
              <a:t> » de la bibliothèque « </a:t>
            </a:r>
            <a:r>
              <a:rPr lang="fr-FR" dirty="0" err="1" smtClean="0"/>
              <a:t>sklearn.model_selection</a:t>
            </a:r>
            <a:r>
              <a:rPr lang="fr-FR" dirty="0" smtClean="0"/>
              <a:t> » a été utilisée parce qu’elle découpe en gardant une homogénéité dans les deux ensembles par rapport à l’ensemble source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90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smtClean="0"/>
              <a:t>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fr-FR" dirty="0" smtClean="0"/>
              <a:t>Précision moyenne : 0.2%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0.6%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96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smtClean="0"/>
              <a:t>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fr-FR" dirty="0" smtClean="0"/>
              <a:t>Précision moyenne : 0.2%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0.6%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97" y="2436259"/>
            <a:ext cx="4999842" cy="3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7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369"/>
          </a:xfrm>
        </p:spPr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fr-FR" dirty="0" err="1" smtClean="0"/>
              <a:t>Accuracy</a:t>
            </a:r>
            <a:r>
              <a:rPr lang="fr-FR" dirty="0" smtClean="0"/>
              <a:t> : 97% (Is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overfiting</a:t>
            </a:r>
            <a:r>
              <a:rPr lang="fr-FR" dirty="0" smtClean="0"/>
              <a:t> ?!!!)</a:t>
            </a:r>
          </a:p>
          <a:p>
            <a:r>
              <a:rPr lang="fr-FR" dirty="0" smtClean="0"/>
              <a:t>Précision moyenne : 93.7%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93.5%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23" y="1490848"/>
            <a:ext cx="2003604" cy="20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3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369"/>
          </a:xfrm>
        </p:spPr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Profondeur plafonnée à 21</a:t>
            </a:r>
          </a:p>
          <a:p>
            <a:r>
              <a:rPr lang="fr-FR" dirty="0" err="1" smtClean="0"/>
              <a:t>Accuracy</a:t>
            </a:r>
            <a:r>
              <a:rPr lang="fr-FR" dirty="0" smtClean="0"/>
              <a:t> : 85%</a:t>
            </a:r>
          </a:p>
          <a:p>
            <a:r>
              <a:rPr lang="fr-FR" dirty="0" smtClean="0"/>
              <a:t>Précision moyenne : 87.1%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73%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2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fr-FR" dirty="0" smtClean="0"/>
              <a:t>Classification (Forêt aléatoire)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/>
              <a:t>Profondeur plafonnée à </a:t>
            </a:r>
            <a:r>
              <a:rPr lang="fr-FR" b="1" dirty="0" smtClean="0"/>
              <a:t>25</a:t>
            </a:r>
          </a:p>
          <a:p>
            <a:pPr marL="0" indent="0" algn="ctr">
              <a:buNone/>
            </a:pPr>
            <a:r>
              <a:rPr lang="fr-FR" b="1" dirty="0" smtClean="0"/>
              <a:t>Avec 63 arbres</a:t>
            </a:r>
            <a:endParaRPr lang="fr-FR" dirty="0" smtClean="0"/>
          </a:p>
          <a:p>
            <a:r>
              <a:rPr lang="fr-FR" dirty="0" err="1" smtClean="0"/>
              <a:t>Accuracy</a:t>
            </a:r>
            <a:r>
              <a:rPr lang="fr-FR" dirty="0" smtClean="0"/>
              <a:t> : 45%</a:t>
            </a:r>
          </a:p>
          <a:p>
            <a:r>
              <a:rPr lang="fr-FR" dirty="0" smtClean="0"/>
              <a:t>Précision moyenne : 29.2%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20.46%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93" y="4117935"/>
            <a:ext cx="4860306" cy="1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Classification (For</a:t>
            </a:r>
            <a:r>
              <a:rPr lang="fr-FR" dirty="0" err="1" smtClean="0"/>
              <a:t>êt</a:t>
            </a:r>
            <a:r>
              <a:rPr lang="fr-FR" dirty="0" smtClean="0"/>
              <a:t> aléatoire)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r>
              <a:rPr lang="en-US" dirty="0"/>
              <a:t>Accuracy : 42%</a:t>
            </a:r>
          </a:p>
          <a:p>
            <a:r>
              <a:rPr lang="en-US" dirty="0" err="1"/>
              <a:t>Précision</a:t>
            </a:r>
            <a:r>
              <a:rPr lang="en-US" dirty="0"/>
              <a:t> </a:t>
            </a:r>
            <a:r>
              <a:rPr lang="en-US" dirty="0" err="1"/>
              <a:t>moyenne</a:t>
            </a:r>
            <a:r>
              <a:rPr lang="en-US" dirty="0"/>
              <a:t> : 25.4%</a:t>
            </a:r>
          </a:p>
          <a:p>
            <a:r>
              <a:rPr lang="en-US" dirty="0"/>
              <a:t>Recall </a:t>
            </a:r>
            <a:r>
              <a:rPr lang="en-US" dirty="0" err="1"/>
              <a:t>moyen</a:t>
            </a:r>
            <a:r>
              <a:rPr lang="en-US" dirty="0"/>
              <a:t> : 19.7%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8446"/>
            <a:ext cx="5206813" cy="34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Regression sur le co</a:t>
            </a:r>
            <a:r>
              <a:rPr lang="fr-FR" dirty="0" err="1" smtClean="0"/>
              <a:t>ût</a:t>
            </a:r>
            <a:r>
              <a:rPr lang="fr-FR" dirty="0" smtClean="0"/>
              <a:t>  d’une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Pré-traitements</a:t>
            </a:r>
            <a:endParaRPr lang="fr-FR" dirty="0" smtClean="0"/>
          </a:p>
          <a:p>
            <a:r>
              <a:rPr lang="fr-FR" dirty="0" smtClean="0"/>
              <a:t>Encodage</a:t>
            </a:r>
          </a:p>
          <a:p>
            <a:r>
              <a:rPr lang="fr-FR" dirty="0" smtClean="0"/>
              <a:t>Entrainement</a:t>
            </a:r>
          </a:p>
          <a:p>
            <a:r>
              <a:rPr lang="fr-FR" dirty="0" smtClean="0"/>
              <a:t>Mesures de performances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09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8" y="1614489"/>
            <a:ext cx="8687521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1155" y="6043611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06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8" y="1614489"/>
            <a:ext cx="8687521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1155" y="6043611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2698" y="1614487"/>
            <a:ext cx="735045" cy="4252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8409" y="1096450"/>
            <a:ext cx="8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Sortie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44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475" y="0"/>
            <a:ext cx="9601200" cy="703613"/>
          </a:xfrm>
        </p:spPr>
        <p:txBody>
          <a:bodyPr/>
          <a:lstStyle/>
          <a:p>
            <a:r>
              <a:rPr lang="en-US" smtClean="0"/>
              <a:t>Pré-traitements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04" y="703614"/>
            <a:ext cx="10161687" cy="5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7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85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6"/>
          <a:stretch/>
        </p:blipFill>
        <p:spPr>
          <a:xfrm>
            <a:off x="3707821" y="1567543"/>
            <a:ext cx="5875565" cy="4658419"/>
          </a:xfrm>
        </p:spPr>
      </p:pic>
    </p:spTree>
    <p:extLst>
      <p:ext uri="{BB962C8B-B14F-4D97-AF65-F5344CB8AC3E}">
        <p14:creationId xmlns:p14="http://schemas.microsoft.com/office/powerpoint/2010/main" val="1100938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Régression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1299"/>
            <a:ext cx="9601200" cy="4086101"/>
          </a:xfrm>
        </p:spPr>
        <p:txBody>
          <a:bodyPr/>
          <a:lstStyle/>
          <a:p>
            <a:r>
              <a:rPr lang="en-US" smtClean="0"/>
              <a:t>Score : 0.6%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56" y="1601849"/>
            <a:ext cx="5765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par arbre de décision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limitation sur la profondeur de l’arbre :</a:t>
            </a:r>
          </a:p>
          <a:p>
            <a:pPr lvl="1"/>
            <a:r>
              <a:rPr lang="fr-FR" dirty="0" smtClean="0"/>
              <a:t>Score : 43%</a:t>
            </a:r>
          </a:p>
          <a:p>
            <a:endParaRPr lang="fr-FR" dirty="0" smtClean="0"/>
          </a:p>
          <a:p>
            <a:r>
              <a:rPr lang="fr-FR" dirty="0" smtClean="0"/>
              <a:t>Après limitation de la profondeur à 13 :</a:t>
            </a:r>
          </a:p>
          <a:p>
            <a:pPr lvl="1"/>
            <a:r>
              <a:rPr lang="fr-FR" dirty="0" smtClean="0"/>
              <a:t>Score : 68%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20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Régression</a:t>
            </a:r>
            <a:r>
              <a:rPr lang="en-US" dirty="0"/>
              <a:t> par </a:t>
            </a:r>
            <a:r>
              <a:rPr lang="en-US" dirty="0" smtClean="0"/>
              <a:t>for</a:t>
            </a:r>
            <a:r>
              <a:rPr lang="fr-FR" dirty="0" err="1" smtClean="0"/>
              <a:t>êt</a:t>
            </a:r>
            <a:r>
              <a:rPr lang="fr-FR" dirty="0" smtClean="0"/>
              <a:t> aléatoire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limitation sur la </a:t>
            </a:r>
            <a:r>
              <a:rPr lang="en-US" dirty="0" err="1"/>
              <a:t>profondeur</a:t>
            </a:r>
            <a:r>
              <a:rPr lang="en-US" dirty="0"/>
              <a:t> de </a:t>
            </a:r>
            <a:r>
              <a:rPr lang="en-US" dirty="0" err="1"/>
              <a:t>l’arbre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Score : 43%</a:t>
            </a:r>
          </a:p>
          <a:p>
            <a:r>
              <a:rPr lang="en-US" dirty="0" smtClean="0"/>
              <a:t>Après </a:t>
            </a:r>
            <a:r>
              <a:rPr lang="en-US" dirty="0"/>
              <a:t>limitation de la </a:t>
            </a:r>
            <a:r>
              <a:rPr lang="en-US" dirty="0" err="1"/>
              <a:t>profondeur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13 :</a:t>
            </a:r>
          </a:p>
          <a:p>
            <a:pPr lvl="1"/>
            <a:r>
              <a:rPr lang="en-US" dirty="0"/>
              <a:t>Score : </a:t>
            </a:r>
            <a:r>
              <a:rPr lang="en-US" dirty="0" smtClean="0"/>
              <a:t>70%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*</a:t>
            </a:r>
            <a:r>
              <a:rPr lang="en-US" b="1" dirty="0" err="1"/>
              <a:t>Nombre</a:t>
            </a:r>
            <a:r>
              <a:rPr lang="en-US" b="1" dirty="0"/>
              <a:t> </a:t>
            </a:r>
            <a:r>
              <a:rPr lang="en-US" b="1" dirty="0" err="1"/>
              <a:t>d’arbres</a:t>
            </a:r>
            <a:r>
              <a:rPr lang="en-US" b="1" dirty="0"/>
              <a:t> = </a:t>
            </a:r>
            <a:r>
              <a:rPr lang="en-US" b="1" dirty="0" smtClean="0"/>
              <a:t>200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749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47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8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0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481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Faire une récolte pour avoir plus de données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Faire une récolte pour avoir plus de données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Essayer une validation croisée peut-être ?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0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r>
              <a:rPr lang="fr-FR" dirty="0" smtClean="0"/>
              <a:t>Informations sur le produit : ID, Catégories (en trois colonnes ; </a:t>
            </a:r>
            <a:r>
              <a:rPr lang="fr-FR" dirty="0"/>
              <a:t>Catégorie 1, Catégorie </a:t>
            </a:r>
            <a:r>
              <a:rPr lang="fr-FR" dirty="0" smtClean="0"/>
              <a:t>2, </a:t>
            </a:r>
            <a:r>
              <a:rPr lang="fr-FR" dirty="0"/>
              <a:t>Catégorie 3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42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r>
              <a:rPr lang="fr-FR" dirty="0" smtClean="0"/>
              <a:t>Informations sur le produit : ID, Catégories (en trois colonnes ; </a:t>
            </a:r>
            <a:r>
              <a:rPr lang="fr-FR" dirty="0"/>
              <a:t>Catégorie 1, Catégorie </a:t>
            </a:r>
            <a:r>
              <a:rPr lang="fr-FR" dirty="0" smtClean="0"/>
              <a:t>2, </a:t>
            </a:r>
            <a:r>
              <a:rPr lang="fr-FR" dirty="0"/>
              <a:t>Catégorie 3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Coût de la transaction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45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5001"/>
            <a:ext cx="10058400" cy="45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7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du </a:t>
            </a:r>
            <a:r>
              <a:rPr lang="fr-CA" dirty="0" err="1" smtClean="0"/>
              <a:t>dataset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pPr lvl="1"/>
            <a:endParaRPr lang="fr-CA" dirty="0" smtClean="0"/>
          </a:p>
          <a:p>
            <a:pPr lvl="1"/>
            <a:endParaRPr lang="fr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65909"/>
              </p:ext>
            </p:extLst>
          </p:nvPr>
        </p:nvGraphicFramePr>
        <p:xfrm>
          <a:off x="1222706" y="1592026"/>
          <a:ext cx="9844689" cy="485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938"/>
                <a:gridCol w="2259724"/>
                <a:gridCol w="2060027"/>
              </a:tblGrid>
              <a:tr h="373811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Colonne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données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de </a:t>
                      </a:r>
                      <a:r>
                        <a:rPr lang="en-US" dirty="0" err="1" smtClean="0"/>
                        <a:t>l’ensemble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Chaine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caractères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Sexe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Chaine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caractères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Age (tranches </a:t>
                      </a:r>
                      <a:r>
                        <a:rPr lang="en-US" dirty="0" err="1" smtClean="0"/>
                        <a:t>d’ages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Chaine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caractères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Caractère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Stay_In_Current_City_Years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Chaine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caractères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Martial_Status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Product_Category_1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Product_Category_2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Product_Category_3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Continu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44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352</TotalTime>
  <Words>1041</Words>
  <Application>Microsoft Macintosh PowerPoint</Application>
  <PresentationFormat>Widescreen</PresentationFormat>
  <Paragraphs>264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Franklin Gothic Book</vt:lpstr>
      <vt:lpstr>Mangal</vt:lpstr>
      <vt:lpstr>Crop</vt:lpstr>
      <vt:lpstr>Classification des catégories de produits lors d’un black-friday</vt:lpstr>
      <vt:lpstr>Travail réalisé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Classification des catégories des produits</vt:lpstr>
      <vt:lpstr>Outils utilisés</vt:lpstr>
      <vt:lpstr>Classification de la catégorie</vt:lpstr>
      <vt:lpstr>Entrées et sorties</vt:lpstr>
      <vt:lpstr>Entrées et sorties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(User_ID)</vt:lpstr>
      <vt:lpstr>Encodage</vt:lpstr>
      <vt:lpstr>PowerPoint Presentation</vt:lpstr>
      <vt:lpstr>PowerPoint Presentation</vt:lpstr>
      <vt:lpstr>Division du dataset</vt:lpstr>
      <vt:lpstr>Classification (SVM)</vt:lpstr>
      <vt:lpstr>Classification (SVM)</vt:lpstr>
      <vt:lpstr>Classification (Arbre de décision)</vt:lpstr>
      <vt:lpstr>Classification (Arbre de décision)</vt:lpstr>
      <vt:lpstr>Classification (Forêt aléatoire)</vt:lpstr>
      <vt:lpstr>Classification (Forêt aléatoire)</vt:lpstr>
      <vt:lpstr>Regression sur le coût  d’une transaction</vt:lpstr>
      <vt:lpstr>Entrées et sorties</vt:lpstr>
      <vt:lpstr>Entrées et sorties</vt:lpstr>
      <vt:lpstr>Pré-traitements</vt:lpstr>
      <vt:lpstr>Encodage</vt:lpstr>
      <vt:lpstr>Encodage</vt:lpstr>
      <vt:lpstr>Régression linéaire</vt:lpstr>
      <vt:lpstr>Régression par arbre de décision</vt:lpstr>
      <vt:lpstr>Régression par forêt aléatoire</vt:lpstr>
      <vt:lpstr>Conclusions et perspectives</vt:lpstr>
      <vt:lpstr>Conclusions et perspectives</vt:lpstr>
      <vt:lpstr>Conclusions et perspectives</vt:lpstr>
      <vt:lpstr>Conclusions et perspectives</vt:lpstr>
      <vt:lpstr>Conclusions et perspectives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des catégories de produits lors d’un black-friday</dc:title>
  <dc:creator>Microsoft Office User</dc:creator>
  <cp:lastModifiedBy>Microsoft Office User</cp:lastModifiedBy>
  <cp:revision>177</cp:revision>
  <cp:lastPrinted>2018-12-13T13:24:01Z</cp:lastPrinted>
  <dcterms:created xsi:type="dcterms:W3CDTF">2018-12-12T20:07:34Z</dcterms:created>
  <dcterms:modified xsi:type="dcterms:W3CDTF">2018-12-13T15:20:54Z</dcterms:modified>
</cp:coreProperties>
</file>