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60" r:id="rId5"/>
    <p:sldId id="264" r:id="rId6"/>
    <p:sldId id="261" r:id="rId7"/>
    <p:sldId id="262" r:id="rId8"/>
    <p:sldId id="259" r:id="rId9"/>
    <p:sldId id="258" r:id="rId10"/>
    <p:sldId id="265" r:id="rId11"/>
    <p:sldId id="266" r:id="rId12"/>
    <p:sldId id="267" r:id="rId13"/>
    <p:sldId id="268" r:id="rId14"/>
    <p:sldId id="269" r:id="rId15"/>
    <p:sldId id="270" r:id="rId16"/>
    <p:sldId id="274" r:id="rId17"/>
    <p:sldId id="273" r:id="rId18"/>
    <p:sldId id="275" r:id="rId19"/>
    <p:sldId id="276" r:id="rId20"/>
    <p:sldId id="278" r:id="rId21"/>
    <p:sldId id="279"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660"/>
  </p:normalViewPr>
  <p:slideViewPr>
    <p:cSldViewPr snapToGrid="0">
      <p:cViewPr varScale="1">
        <p:scale>
          <a:sx n="102" d="100"/>
          <a:sy n="102" d="100"/>
        </p:scale>
        <p:origin x="10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10/6/2014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6DFF08F-DC6B-4601-B491-B0F83F6DD2DA}" type="datetimeFigureOut">
              <a:rPr lang="en-US" dirty="0"/>
              <a:t>10/6/2014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10/6/2014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10/6/2014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6DFF08F-DC6B-4601-B491-B0F83F6DD2DA}" type="datetimeFigureOut">
              <a:rPr lang="en-US" dirty="0"/>
              <a:t>10/6/2014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10/6/2014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4.wdp"/><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8.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6.png"/><Relationship Id="rId11" Type="http://schemas.microsoft.com/office/2007/relationships/hdphoto" Target="../media/hdphoto2.wdp"/><Relationship Id="rId5" Type="http://schemas.microsoft.com/office/2007/relationships/hdphoto" Target="../media/hdphoto1.wdp"/><Relationship Id="rId10" Type="http://schemas.openxmlformats.org/officeDocument/2006/relationships/image" Target="../media/image14.png"/><Relationship Id="rId4" Type="http://schemas.openxmlformats.org/officeDocument/2006/relationships/image" Target="../media/image13.png"/><Relationship Id="rId9" Type="http://schemas.microsoft.com/office/2007/relationships/hdphoto" Target="../media/hdphoto3.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CPO Mobile Design</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Draft – </a:t>
            </a:r>
            <a:r>
              <a:rPr kumimoji="1" lang="en-US" altLang="ja-JP" dirty="0" smtClean="0"/>
              <a:t>3, OCT 06 </a:t>
            </a:r>
            <a:r>
              <a:rPr kumimoji="1" lang="en-US" altLang="ja-JP" dirty="0" smtClean="0"/>
              <a:t>for </a:t>
            </a:r>
            <a:r>
              <a:rPr kumimoji="1" lang="en-US" altLang="ja-JP" dirty="0" smtClean="0"/>
              <a:t>review</a:t>
            </a:r>
            <a:endParaRPr kumimoji="1" lang="ja-JP" altLang="en-US" dirty="0"/>
          </a:p>
        </p:txBody>
      </p:sp>
    </p:spTree>
    <p:extLst>
      <p:ext uri="{BB962C8B-B14F-4D97-AF65-F5344CB8AC3E}">
        <p14:creationId xmlns:p14="http://schemas.microsoft.com/office/powerpoint/2010/main" val="1061952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UI-Design: </a:t>
            </a:r>
            <a:r>
              <a:rPr kumimoji="1" lang="en-US" altLang="ja-JP" sz="3200" dirty="0" smtClean="0"/>
              <a:t>Start to Login</a:t>
            </a:r>
            <a:endParaRPr kumimoji="1" lang="ja-JP" altLang="en-US" sz="3200" dirty="0"/>
          </a:p>
        </p:txBody>
      </p:sp>
      <p:sp>
        <p:nvSpPr>
          <p:cNvPr id="7" name="コンテンツ プレースホルダー 6"/>
          <p:cNvSpPr>
            <a:spLocks noGrp="1"/>
          </p:cNvSpPr>
          <p:nvPr>
            <p:ph idx="1"/>
          </p:nvPr>
        </p:nvSpPr>
        <p:spPr>
          <a:xfrm>
            <a:off x="1097280" y="1845734"/>
            <a:ext cx="2922786" cy="4023360"/>
          </a:xfrm>
        </p:spPr>
        <p:txBody>
          <a:bodyPr/>
          <a:lstStyle/>
          <a:p>
            <a:r>
              <a:rPr lang="en-US" altLang="ja-JP" sz="1800" dirty="0" smtClean="0"/>
              <a:t>Start to Login</a:t>
            </a:r>
          </a:p>
          <a:p>
            <a:pPr lvl="1"/>
            <a:r>
              <a:rPr kumimoji="1" lang="en-US" altLang="ja-JP" sz="1200" dirty="0" smtClean="0"/>
              <a:t>Use CPO concept color “RED: </a:t>
            </a:r>
            <a:r>
              <a:rPr kumimoji="1" lang="en-US" altLang="ja-JP" sz="1200" dirty="0" err="1" smtClean="0"/>
              <a:t>xx,xx,xx,xx</a:t>
            </a:r>
            <a:r>
              <a:rPr kumimoji="1" lang="en-US" altLang="ja-JP" sz="1200" dirty="0" smtClean="0"/>
              <a:t>”. This also will be used for main screen.</a:t>
            </a:r>
          </a:p>
          <a:p>
            <a:pPr lvl="1"/>
            <a:r>
              <a:rPr kumimoji="1" lang="en-US" altLang="ja-JP" sz="1200" dirty="0" smtClean="0"/>
              <a:t>When initial stating up, show EURA screen to show “End User License Agreement”.</a:t>
            </a:r>
          </a:p>
          <a:p>
            <a:r>
              <a:rPr lang="en-US" altLang="ja-JP" sz="1800" dirty="0" smtClean="0"/>
              <a:t>Login</a:t>
            </a:r>
          </a:p>
          <a:p>
            <a:pPr lvl="1"/>
            <a:r>
              <a:rPr kumimoji="1" lang="en-US" altLang="ja-JP" sz="1200" dirty="0" smtClean="0"/>
              <a:t>Ask user “Username” and “Password” for sign-in to CPO service.</a:t>
            </a:r>
          </a:p>
          <a:p>
            <a:pPr lvl="1"/>
            <a:r>
              <a:rPr lang="en-US" altLang="ja-JP" sz="1200" dirty="0" smtClean="0"/>
              <a:t>“Username” &amp; “Password” field are automatically filled if user set them on “Account Information” on “Setting”.</a:t>
            </a:r>
          </a:p>
          <a:p>
            <a:pPr lvl="1"/>
            <a:r>
              <a:rPr lang="en-US" altLang="ja-JP" sz="1200" dirty="0" smtClean="0"/>
              <a:t>“Sign in” button is grayed out  until user “Username” &amp; “Password” fields are filled.</a:t>
            </a:r>
          </a:p>
          <a:p>
            <a:pPr lvl="1"/>
            <a:r>
              <a:rPr kumimoji="1" lang="en-US" altLang="ja-JP" sz="1200" dirty="0" smtClean="0"/>
              <a:t>Help account resetting functionality if user forgot account information. Address Web view with default browser. (TBD)</a:t>
            </a:r>
            <a:endParaRPr kumimoji="1" lang="ja-JP" altLang="en-US" sz="1200" dirty="0"/>
          </a:p>
        </p:txBody>
      </p:sp>
      <p:pic>
        <p:nvPicPr>
          <p:cNvPr id="4" name="図 3"/>
          <p:cNvPicPr>
            <a:picLocks noChangeAspect="1"/>
          </p:cNvPicPr>
          <p:nvPr/>
        </p:nvPicPr>
        <p:blipFill>
          <a:blip r:embed="rId2"/>
          <a:stretch>
            <a:fillRect/>
          </a:stretch>
        </p:blipFill>
        <p:spPr>
          <a:xfrm>
            <a:off x="4161208" y="2304000"/>
            <a:ext cx="2438095" cy="4327619"/>
          </a:xfrm>
          <a:prstGeom prst="rect">
            <a:avLst/>
          </a:prstGeom>
          <a:effectLst>
            <a:outerShdw blurRad="50800" dist="38100" dir="2700000" algn="tl" rotWithShape="0">
              <a:prstClr val="black">
                <a:alpha val="40000"/>
              </a:prstClr>
            </a:outerShdw>
          </a:effectLst>
        </p:spPr>
      </p:pic>
      <p:pic>
        <p:nvPicPr>
          <p:cNvPr id="6" name="図 5"/>
          <p:cNvPicPr>
            <a:picLocks noChangeAspect="1"/>
          </p:cNvPicPr>
          <p:nvPr/>
        </p:nvPicPr>
        <p:blipFill>
          <a:blip r:embed="rId3"/>
          <a:stretch>
            <a:fillRect/>
          </a:stretch>
        </p:blipFill>
        <p:spPr>
          <a:xfrm>
            <a:off x="9543619" y="2304000"/>
            <a:ext cx="2438095" cy="4327619"/>
          </a:xfrm>
          <a:prstGeom prst="rect">
            <a:avLst/>
          </a:prstGeom>
          <a:effectLst>
            <a:outerShdw blurRad="50800" dist="38100" dir="2700000" algn="tl" rotWithShape="0">
              <a:prstClr val="black">
                <a:alpha val="40000"/>
              </a:prstClr>
            </a:outerShdw>
          </a:effectLst>
        </p:spPr>
      </p:pic>
      <p:sp>
        <p:nvSpPr>
          <p:cNvPr id="8" name="テキスト ボックス 7"/>
          <p:cNvSpPr txBox="1"/>
          <p:nvPr/>
        </p:nvSpPr>
        <p:spPr>
          <a:xfrm>
            <a:off x="9887871" y="2008176"/>
            <a:ext cx="2093843" cy="230832"/>
          </a:xfrm>
          <a:prstGeom prst="rect">
            <a:avLst/>
          </a:prstGeom>
          <a:noFill/>
        </p:spPr>
        <p:txBody>
          <a:bodyPr wrap="none" rtlCol="0">
            <a:spAutoFit/>
          </a:bodyPr>
          <a:lstStyle/>
          <a:p>
            <a:pPr algn="r"/>
            <a:r>
              <a:rPr kumimoji="1" lang="en-US" altLang="ja-JP" sz="900" dirty="0" smtClean="0"/>
              <a:t>Screen design is made as iPhone5, 4 inch</a:t>
            </a:r>
            <a:endParaRPr kumimoji="1" lang="ja-JP" altLang="en-US" sz="900" dirty="0"/>
          </a:p>
        </p:txBody>
      </p:sp>
      <p:pic>
        <p:nvPicPr>
          <p:cNvPr id="3" name="図 2"/>
          <p:cNvPicPr>
            <a:picLocks noChangeAspect="1"/>
          </p:cNvPicPr>
          <p:nvPr/>
        </p:nvPicPr>
        <p:blipFill>
          <a:blip r:embed="rId4"/>
          <a:stretch>
            <a:fillRect/>
          </a:stretch>
        </p:blipFill>
        <p:spPr>
          <a:xfrm>
            <a:off x="6852413" y="2304000"/>
            <a:ext cx="2438095" cy="4327619"/>
          </a:xfrm>
          <a:prstGeom prst="rect">
            <a:avLst/>
          </a:prstGeom>
          <a:effectLst>
            <a:outerShdw blurRad="50800" dist="38100" dir="2700000" algn="tl" rotWithShape="0">
              <a:prstClr val="black">
                <a:alpha val="40000"/>
              </a:prstClr>
            </a:outerShdw>
          </a:effectLst>
        </p:spPr>
      </p:pic>
      <p:sp>
        <p:nvSpPr>
          <p:cNvPr id="9" name="円/楕円 8"/>
          <p:cNvSpPr/>
          <p:nvPr/>
        </p:nvSpPr>
        <p:spPr>
          <a:xfrm>
            <a:off x="4608947" y="1845734"/>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492260" y="2008176"/>
            <a:ext cx="447558" cy="253916"/>
          </a:xfrm>
          <a:prstGeom prst="rect">
            <a:avLst/>
          </a:prstGeom>
          <a:noFill/>
        </p:spPr>
        <p:txBody>
          <a:bodyPr wrap="none" rtlCol="0">
            <a:spAutoFit/>
          </a:bodyPr>
          <a:lstStyle/>
          <a:p>
            <a:r>
              <a:rPr kumimoji="1" lang="en-US" altLang="ja-JP" sz="1050" u="sng" dirty="0" smtClean="0"/>
              <a:t>Start</a:t>
            </a:r>
            <a:endParaRPr kumimoji="1" lang="ja-JP" altLang="en-US" sz="1050" u="sng" dirty="0"/>
          </a:p>
        </p:txBody>
      </p:sp>
      <p:cxnSp>
        <p:nvCxnSpPr>
          <p:cNvPr id="12" name="カギ線コネクタ 11"/>
          <p:cNvCxnSpPr>
            <a:stCxn id="9" idx="6"/>
            <a:endCxn id="4" idx="0"/>
          </p:cNvCxnSpPr>
          <p:nvPr/>
        </p:nvCxnSpPr>
        <p:spPr>
          <a:xfrm>
            <a:off x="4823131" y="1952826"/>
            <a:ext cx="557125" cy="35117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4" idx="3"/>
            <a:endCxn id="3" idx="1"/>
          </p:cNvCxnSpPr>
          <p:nvPr/>
        </p:nvCxnSpPr>
        <p:spPr>
          <a:xfrm>
            <a:off x="6599303" y="4467810"/>
            <a:ext cx="25311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9290508" y="4402818"/>
            <a:ext cx="25311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6599303" y="6212956"/>
            <a:ext cx="2944315"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90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4161600" y="2300899"/>
            <a:ext cx="2438095" cy="4327619"/>
          </a:xfrm>
          <a:prstGeom prst="rect">
            <a:avLst/>
          </a:prstGeom>
          <a:effectLst>
            <a:outerShdw blurRad="50800" dist="38100" dir="2700000" algn="tl" rotWithShape="0">
              <a:prstClr val="black">
                <a:alpha val="40000"/>
              </a:prstClr>
            </a:outerShdw>
          </a:effectLst>
        </p:spPr>
      </p:pic>
      <p:pic>
        <p:nvPicPr>
          <p:cNvPr id="4" name="図 3"/>
          <p:cNvPicPr>
            <a:picLocks noChangeAspect="1"/>
          </p:cNvPicPr>
          <p:nvPr/>
        </p:nvPicPr>
        <p:blipFill>
          <a:blip r:embed="rId3"/>
          <a:stretch>
            <a:fillRect/>
          </a:stretch>
        </p:blipFill>
        <p:spPr>
          <a:xfrm>
            <a:off x="6854400" y="2308687"/>
            <a:ext cx="2438095" cy="4327619"/>
          </a:xfrm>
          <a:prstGeom prst="rect">
            <a:avLst/>
          </a:prstGeom>
          <a:effectLst>
            <a:outerShdw blurRad="50800" dist="38100" dir="2700000" algn="tl" rotWithShape="0">
              <a:prstClr val="black">
                <a:alpha val="40000"/>
              </a:prstClr>
            </a:outerShdw>
          </a:effectLst>
        </p:spPr>
      </p:pic>
      <p:sp>
        <p:nvSpPr>
          <p:cNvPr id="2" name="タイトル 1"/>
          <p:cNvSpPr>
            <a:spLocks noGrp="1"/>
          </p:cNvSpPr>
          <p:nvPr>
            <p:ph type="title"/>
          </p:nvPr>
        </p:nvSpPr>
        <p:spPr/>
        <p:txBody>
          <a:bodyPr/>
          <a:lstStyle/>
          <a:p>
            <a:r>
              <a:rPr kumimoji="1" lang="en-US" altLang="ja-JP" dirty="0" smtClean="0"/>
              <a:t>UI-Design: </a:t>
            </a:r>
            <a:r>
              <a:rPr kumimoji="1" lang="en-US" altLang="ja-JP" sz="3200" dirty="0" smtClean="0"/>
              <a:t>Top Folder, </a:t>
            </a:r>
            <a:r>
              <a:rPr lang="en-US" altLang="ja-JP" sz="3200" dirty="0" smtClean="0"/>
              <a:t>Doc </a:t>
            </a:r>
            <a:r>
              <a:rPr lang="en-US" altLang="ja-JP" sz="3200" dirty="0"/>
              <a:t>&amp; Folder </a:t>
            </a:r>
            <a:r>
              <a:rPr lang="en-US" altLang="ja-JP" sz="3200" dirty="0" smtClean="0"/>
              <a:t>List, Document View</a:t>
            </a:r>
            <a:endParaRPr kumimoji="1" lang="ja-JP" altLang="en-US" sz="3200" dirty="0"/>
          </a:p>
        </p:txBody>
      </p:sp>
      <p:sp>
        <p:nvSpPr>
          <p:cNvPr id="3" name="コンテンツ プレースホルダー 2"/>
          <p:cNvSpPr>
            <a:spLocks noGrp="1"/>
          </p:cNvSpPr>
          <p:nvPr>
            <p:ph idx="1"/>
          </p:nvPr>
        </p:nvSpPr>
        <p:spPr>
          <a:xfrm>
            <a:off x="1097280" y="1845733"/>
            <a:ext cx="2923200" cy="4415107"/>
          </a:xfrm>
        </p:spPr>
        <p:txBody>
          <a:bodyPr>
            <a:noAutofit/>
          </a:bodyPr>
          <a:lstStyle/>
          <a:p>
            <a:r>
              <a:rPr lang="en-US" altLang="ja-JP" sz="1800" dirty="0"/>
              <a:t>Top Folder List </a:t>
            </a:r>
            <a:r>
              <a:rPr lang="en-US" altLang="ja-JP" sz="1800" dirty="0" smtClean="0"/>
              <a:t>View</a:t>
            </a:r>
          </a:p>
          <a:p>
            <a:pPr lvl="1"/>
            <a:r>
              <a:rPr lang="en-US" altLang="ja-JP" sz="1200" dirty="0" smtClean="0"/>
              <a:t>This is root folder in CPO storage. User can navigate to “My Docs” or “Other Docs”. This screen can be skip by user setting.</a:t>
            </a:r>
          </a:p>
          <a:p>
            <a:r>
              <a:rPr lang="en-US" altLang="ja-JP" sz="1800" dirty="0" smtClean="0"/>
              <a:t>Doc </a:t>
            </a:r>
            <a:r>
              <a:rPr lang="en-US" altLang="ja-JP" sz="1800" dirty="0"/>
              <a:t>&amp; Folder List </a:t>
            </a:r>
            <a:r>
              <a:rPr lang="en-US" altLang="ja-JP" sz="1800" dirty="0" smtClean="0"/>
              <a:t>View</a:t>
            </a:r>
          </a:p>
          <a:p>
            <a:pPr lvl="1"/>
            <a:r>
              <a:rPr kumimoji="1" lang="en-US" altLang="ja-JP" sz="1200" dirty="0" smtClean="0"/>
              <a:t>Folder browsing &amp; document browsing. User can address folder.</a:t>
            </a:r>
          </a:p>
          <a:p>
            <a:pPr lvl="1"/>
            <a:r>
              <a:rPr lang="en-US" altLang="ja-JP" sz="1200" dirty="0" smtClean="0"/>
              <a:t>On Document List, shows “name” “size” “date” and “document owner”</a:t>
            </a:r>
            <a:endParaRPr kumimoji="1" lang="en-US" altLang="ja-JP" sz="1200" dirty="0" smtClean="0"/>
          </a:p>
          <a:p>
            <a:pPr lvl="1"/>
            <a:r>
              <a:rPr lang="en-US" altLang="ja-JP" sz="1200" dirty="0"/>
              <a:t>When tap folder </a:t>
            </a:r>
            <a:r>
              <a:rPr lang="en-US" altLang="ja-JP" sz="1200" dirty="0" smtClean="0"/>
              <a:t>area, </a:t>
            </a:r>
            <a:r>
              <a:rPr lang="en-US" altLang="ja-JP" sz="1200" dirty="0"/>
              <a:t>transition to next folder view after progress</a:t>
            </a:r>
            <a:r>
              <a:rPr lang="en-US" altLang="ja-JP" sz="1200" dirty="0" smtClean="0"/>
              <a:t>.</a:t>
            </a:r>
          </a:p>
          <a:p>
            <a:pPr lvl="1"/>
            <a:r>
              <a:rPr lang="en-US" altLang="ja-JP" sz="1200" dirty="0" smtClean="0"/>
              <a:t>When tap document area, transition to “Document View Screen”</a:t>
            </a:r>
          </a:p>
          <a:p>
            <a:pPr marL="91440" lvl="1" indent="-91440">
              <a:spcBef>
                <a:spcPts val="1200"/>
              </a:spcBef>
              <a:spcAft>
                <a:spcPts val="200"/>
              </a:spcAft>
              <a:buSzPct val="100000"/>
              <a:buFont typeface="Calibri" panose="020F0502020204030204" pitchFamily="34" charset="0"/>
              <a:buChar char=" "/>
            </a:pPr>
            <a:r>
              <a:rPr lang="en-US" altLang="ja-JP" dirty="0"/>
              <a:t>Document </a:t>
            </a:r>
            <a:r>
              <a:rPr lang="en-US" altLang="ja-JP" dirty="0" smtClean="0"/>
              <a:t>View</a:t>
            </a:r>
          </a:p>
          <a:p>
            <a:pPr lvl="1">
              <a:buSzPct val="100000"/>
            </a:pPr>
            <a:r>
              <a:rPr lang="en-US" altLang="ja-JP" sz="1200" dirty="0" smtClean="0"/>
              <a:t>After downloaded shows document with iOS-Quick-View</a:t>
            </a:r>
            <a:r>
              <a:rPr lang="en-US" altLang="ja-JP" dirty="0" smtClean="0"/>
              <a:t>.</a:t>
            </a:r>
            <a:endParaRPr kumimoji="1" lang="en-US" altLang="ja-JP" sz="1600" dirty="0" smtClean="0"/>
          </a:p>
          <a:p>
            <a:pPr lvl="1"/>
            <a:endParaRPr kumimoji="1" lang="ja-JP" altLang="en-US" sz="1600" dirty="0"/>
          </a:p>
        </p:txBody>
      </p:sp>
      <p:sp>
        <p:nvSpPr>
          <p:cNvPr id="5" name="テキスト ボックス 4"/>
          <p:cNvSpPr txBox="1"/>
          <p:nvPr/>
        </p:nvSpPr>
        <p:spPr>
          <a:xfrm>
            <a:off x="9663936" y="2008176"/>
            <a:ext cx="2093843" cy="230832"/>
          </a:xfrm>
          <a:prstGeom prst="rect">
            <a:avLst/>
          </a:prstGeom>
          <a:noFill/>
        </p:spPr>
        <p:txBody>
          <a:bodyPr wrap="none" rtlCol="0">
            <a:spAutoFit/>
          </a:bodyPr>
          <a:lstStyle/>
          <a:p>
            <a:pPr algn="r"/>
            <a:r>
              <a:rPr kumimoji="1" lang="en-US" altLang="ja-JP" sz="900" dirty="0" smtClean="0"/>
              <a:t>Screen design is made as iPhone5, 4 inch</a:t>
            </a:r>
            <a:endParaRPr kumimoji="1" lang="ja-JP" altLang="en-US" sz="900" dirty="0"/>
          </a:p>
        </p:txBody>
      </p:sp>
      <p:sp>
        <p:nvSpPr>
          <p:cNvPr id="6" name="円/楕円 5"/>
          <p:cNvSpPr/>
          <p:nvPr/>
        </p:nvSpPr>
        <p:spPr>
          <a:xfrm>
            <a:off x="4488280" y="1845734"/>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161600" y="2022505"/>
            <a:ext cx="867545" cy="253916"/>
          </a:xfrm>
          <a:prstGeom prst="rect">
            <a:avLst/>
          </a:prstGeom>
          <a:noFill/>
        </p:spPr>
        <p:txBody>
          <a:bodyPr wrap="none" rtlCol="0">
            <a:spAutoFit/>
          </a:bodyPr>
          <a:lstStyle/>
          <a:p>
            <a:r>
              <a:rPr kumimoji="1" lang="en-US" altLang="ja-JP" sz="1050" u="sng" dirty="0" smtClean="0"/>
              <a:t>Main Screen</a:t>
            </a:r>
            <a:endParaRPr kumimoji="1" lang="ja-JP" altLang="en-US" sz="1050" u="sng" dirty="0"/>
          </a:p>
        </p:txBody>
      </p:sp>
      <p:cxnSp>
        <p:nvCxnSpPr>
          <p:cNvPr id="8" name="カギ線コネクタ 7"/>
          <p:cNvCxnSpPr>
            <a:stCxn id="6" idx="6"/>
          </p:cNvCxnSpPr>
          <p:nvPr/>
        </p:nvCxnSpPr>
        <p:spPr>
          <a:xfrm>
            <a:off x="4702464" y="1952826"/>
            <a:ext cx="557125" cy="28618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21" idx="4"/>
          </p:cNvCxnSpPr>
          <p:nvPr/>
        </p:nvCxnSpPr>
        <p:spPr>
          <a:xfrm rot="16200000" flipH="1">
            <a:off x="6013268" y="3628478"/>
            <a:ext cx="1192816" cy="48584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6259660" y="3060810"/>
            <a:ext cx="214184" cy="214184"/>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800697" y="5965741"/>
            <a:ext cx="214184" cy="214184"/>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カギ線コネクタ 24"/>
          <p:cNvCxnSpPr>
            <a:stCxn id="23" idx="0"/>
          </p:cNvCxnSpPr>
          <p:nvPr/>
        </p:nvCxnSpPr>
        <p:spPr>
          <a:xfrm rot="5400000" flipH="1" flipV="1">
            <a:off x="8475179" y="4897321"/>
            <a:ext cx="1501031" cy="63581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 name="図 9"/>
          <p:cNvPicPr>
            <a:picLocks noChangeAspect="1"/>
          </p:cNvPicPr>
          <p:nvPr/>
        </p:nvPicPr>
        <p:blipFill>
          <a:blip r:embed="rId4"/>
          <a:stretch>
            <a:fillRect/>
          </a:stretch>
        </p:blipFill>
        <p:spPr>
          <a:xfrm>
            <a:off x="9543600" y="2300899"/>
            <a:ext cx="2438095" cy="432761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3826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6447600" y="2308687"/>
            <a:ext cx="2438095" cy="4327619"/>
          </a:xfrm>
          <a:prstGeom prst="rect">
            <a:avLst/>
          </a:prstGeom>
          <a:effectLst>
            <a:outerShdw blurRad="50800" dist="38100" dir="2700000" algn="tl" rotWithShape="0">
              <a:prstClr val="black">
                <a:alpha val="40000"/>
              </a:prstClr>
            </a:outerShdw>
          </a:effectLst>
        </p:spPr>
      </p:pic>
      <p:sp>
        <p:nvSpPr>
          <p:cNvPr id="2" name="タイトル 1"/>
          <p:cNvSpPr>
            <a:spLocks noGrp="1"/>
          </p:cNvSpPr>
          <p:nvPr>
            <p:ph type="title"/>
          </p:nvPr>
        </p:nvSpPr>
        <p:spPr/>
        <p:txBody>
          <a:bodyPr/>
          <a:lstStyle/>
          <a:p>
            <a:r>
              <a:rPr kumimoji="1" lang="en-US" altLang="ja-JP" dirty="0" smtClean="0"/>
              <a:t>UI-Design: </a:t>
            </a:r>
            <a:r>
              <a:rPr lang="en-US" altLang="ja-JP" sz="3200" dirty="0" smtClean="0"/>
              <a:t>Doc </a:t>
            </a:r>
            <a:r>
              <a:rPr lang="en-US" altLang="ja-JP" sz="3200" dirty="0"/>
              <a:t>&amp; Folder </a:t>
            </a:r>
            <a:r>
              <a:rPr lang="en-US" altLang="ja-JP" sz="3200" dirty="0" smtClean="0"/>
              <a:t>List View</a:t>
            </a:r>
            <a:endParaRPr kumimoji="1" lang="ja-JP" altLang="en-US" sz="3200" dirty="0"/>
          </a:p>
        </p:txBody>
      </p:sp>
      <p:sp>
        <p:nvSpPr>
          <p:cNvPr id="3" name="コンテンツ プレースホルダー 2"/>
          <p:cNvSpPr>
            <a:spLocks noGrp="1"/>
          </p:cNvSpPr>
          <p:nvPr>
            <p:ph idx="1"/>
          </p:nvPr>
        </p:nvSpPr>
        <p:spPr>
          <a:xfrm>
            <a:off x="1097279" y="1845733"/>
            <a:ext cx="5163478" cy="4415107"/>
          </a:xfrm>
        </p:spPr>
        <p:txBody>
          <a:bodyPr>
            <a:noAutofit/>
          </a:bodyPr>
          <a:lstStyle/>
          <a:p>
            <a:r>
              <a:rPr lang="en-US" altLang="ja-JP" sz="1800" dirty="0"/>
              <a:t>Doc &amp; Folder List </a:t>
            </a:r>
            <a:r>
              <a:rPr lang="en-US" altLang="ja-JP" sz="1800" dirty="0" smtClean="0"/>
              <a:t>View</a:t>
            </a:r>
          </a:p>
          <a:p>
            <a:pPr marL="201168" lvl="1" indent="0">
              <a:buNone/>
            </a:pPr>
            <a:r>
              <a:rPr lang="en-US" altLang="ja-JP" sz="1200" dirty="0" smtClean="0"/>
              <a:t>By tapping Top-LEFT icon, User can open “RIGHT-SIDE” menu tree after slide animation to operate several document managing functions.</a:t>
            </a:r>
          </a:p>
          <a:p>
            <a:pPr marL="201168" lvl="1" indent="0">
              <a:buNone/>
            </a:pPr>
            <a:endParaRPr lang="en-US" altLang="ja-JP" sz="1200" dirty="0" smtClean="0"/>
          </a:p>
          <a:p>
            <a:pPr lvl="1"/>
            <a:r>
              <a:rPr lang="en-US" altLang="ja-JP" sz="1200" dirty="0" smtClean="0"/>
              <a:t>Upload: Add document to Cloud Storage from “Photo Album” or “Camera”</a:t>
            </a:r>
          </a:p>
          <a:p>
            <a:pPr lvl="1"/>
            <a:r>
              <a:rPr lang="en-US" altLang="ja-JP" sz="1200" dirty="0" smtClean="0"/>
              <a:t>Make Folder: Make Folder on Cloud</a:t>
            </a:r>
          </a:p>
          <a:p>
            <a:pPr lvl="1"/>
            <a:r>
              <a:rPr lang="en-US" altLang="ja-JP" sz="1200" dirty="0" smtClean="0"/>
              <a:t>Select List: Show selectable view for multiple File action (DELETING…)</a:t>
            </a:r>
            <a:endParaRPr lang="en-US" altLang="ja-JP" sz="1200" dirty="0"/>
          </a:p>
          <a:p>
            <a:pPr lvl="1"/>
            <a:r>
              <a:rPr lang="en-US" altLang="ja-JP" sz="1200" dirty="0" smtClean="0"/>
              <a:t>Sort: Change Sort order, By Name, By Date</a:t>
            </a:r>
            <a:endParaRPr lang="en-US" altLang="ja-JP" sz="1200" dirty="0"/>
          </a:p>
          <a:p>
            <a:pPr lvl="1"/>
            <a:r>
              <a:rPr kumimoji="1" lang="en-US" altLang="ja-JP" sz="1200" dirty="0" smtClean="0"/>
              <a:t>Thumbnail View: Change view style as “thumbnail” / “icon list”</a:t>
            </a:r>
          </a:p>
          <a:p>
            <a:pPr lvl="1"/>
            <a:r>
              <a:rPr lang="en-US" altLang="ja-JP" sz="1200" dirty="0" smtClean="0"/>
              <a:t>Send Link: Send document link to no-CPO users with addressed e-Mail</a:t>
            </a:r>
          </a:p>
          <a:p>
            <a:pPr lvl="1"/>
            <a:r>
              <a:rPr lang="en-US" altLang="ja-JP" sz="1200" dirty="0" smtClean="0"/>
              <a:t>Share Folder: Manage Folder Permissions to share select folder</a:t>
            </a:r>
          </a:p>
          <a:p>
            <a:pPr lvl="1"/>
            <a:r>
              <a:rPr lang="en-US" altLang="ja-JP" sz="1200" dirty="0" err="1" smtClean="0"/>
              <a:t>Sharpdesk</a:t>
            </a:r>
            <a:r>
              <a:rPr lang="en-US" altLang="ja-JP" sz="1200" dirty="0" smtClean="0"/>
              <a:t> Mobile Print: Send document to </a:t>
            </a:r>
            <a:r>
              <a:rPr lang="en-US" altLang="ja-JP" sz="1200" dirty="0" err="1" smtClean="0"/>
              <a:t>Sharpdesk</a:t>
            </a:r>
            <a:r>
              <a:rPr lang="en-US" altLang="ja-JP" sz="1200" dirty="0" smtClean="0"/>
              <a:t> Mobile for printing.</a:t>
            </a:r>
          </a:p>
          <a:p>
            <a:pPr lvl="1"/>
            <a:r>
              <a:rPr lang="en-US" altLang="ja-JP" sz="1200" dirty="0" err="1" smtClean="0"/>
              <a:t>AirDrop</a:t>
            </a:r>
            <a:r>
              <a:rPr lang="en-US" altLang="ja-JP" sz="1200" dirty="0" smtClean="0"/>
              <a:t>: Send selected document to other application </a:t>
            </a:r>
            <a:endParaRPr lang="en-US" altLang="ja-JP" sz="1200" dirty="0"/>
          </a:p>
          <a:p>
            <a:pPr lvl="1"/>
            <a:r>
              <a:rPr lang="en-US" altLang="ja-JP" sz="1200" dirty="0" smtClean="0"/>
              <a:t>History View: </a:t>
            </a:r>
            <a:r>
              <a:rPr lang="en-US" altLang="ja-JP" sz="1200" dirty="0"/>
              <a:t>Jump History List view</a:t>
            </a:r>
          </a:p>
          <a:p>
            <a:pPr lvl="1"/>
            <a:r>
              <a:rPr lang="en-US" altLang="ja-JP" sz="1200" dirty="0" smtClean="0"/>
              <a:t>Settings: Open Setting Screen as modal view</a:t>
            </a:r>
            <a:endParaRPr lang="en-US" altLang="ja-JP" sz="1200" dirty="0"/>
          </a:p>
          <a:p>
            <a:pPr lvl="1"/>
            <a:r>
              <a:rPr lang="en-US" altLang="ja-JP" sz="1200" dirty="0" smtClean="0"/>
              <a:t>Help: Show Help</a:t>
            </a:r>
          </a:p>
          <a:p>
            <a:pPr lvl="1"/>
            <a:r>
              <a:rPr lang="en-US" altLang="ja-JP" sz="1200" dirty="0" smtClean="0"/>
              <a:t>Sign out: Sign out from service and navigate to Login Screen.</a:t>
            </a:r>
            <a:endParaRPr lang="ja-JP" altLang="en-US" sz="1600" dirty="0"/>
          </a:p>
        </p:txBody>
      </p:sp>
      <p:sp>
        <p:nvSpPr>
          <p:cNvPr id="5" name="テキスト ボックス 4"/>
          <p:cNvSpPr txBox="1"/>
          <p:nvPr/>
        </p:nvSpPr>
        <p:spPr>
          <a:xfrm>
            <a:off x="9663936" y="2008176"/>
            <a:ext cx="2093843" cy="230832"/>
          </a:xfrm>
          <a:prstGeom prst="rect">
            <a:avLst/>
          </a:prstGeom>
          <a:noFill/>
        </p:spPr>
        <p:txBody>
          <a:bodyPr wrap="none" rtlCol="0">
            <a:spAutoFit/>
          </a:bodyPr>
          <a:lstStyle/>
          <a:p>
            <a:pPr algn="r"/>
            <a:r>
              <a:rPr kumimoji="1" lang="en-US" altLang="ja-JP" sz="900" dirty="0" smtClean="0"/>
              <a:t>Screen design is made as iPhone5, 4 inch</a:t>
            </a:r>
            <a:endParaRPr kumimoji="1" lang="ja-JP" altLang="en-US" sz="900" dirty="0"/>
          </a:p>
        </p:txBody>
      </p:sp>
      <p:sp>
        <p:nvSpPr>
          <p:cNvPr id="21" name="円/楕円 20"/>
          <p:cNvSpPr/>
          <p:nvPr/>
        </p:nvSpPr>
        <p:spPr>
          <a:xfrm>
            <a:off x="8508251" y="2445074"/>
            <a:ext cx="454515" cy="454515"/>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カギ線コネクタ 9"/>
          <p:cNvCxnSpPr>
            <a:stCxn id="21" idx="6"/>
          </p:cNvCxnSpPr>
          <p:nvPr/>
        </p:nvCxnSpPr>
        <p:spPr>
          <a:xfrm>
            <a:off x="8962766" y="2672332"/>
            <a:ext cx="458424" cy="179547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6" name="図 5"/>
          <p:cNvPicPr>
            <a:picLocks noChangeAspect="1"/>
          </p:cNvPicPr>
          <p:nvPr/>
        </p:nvPicPr>
        <p:blipFill>
          <a:blip r:embed="rId3"/>
          <a:stretch>
            <a:fillRect/>
          </a:stretch>
        </p:blipFill>
        <p:spPr>
          <a:xfrm>
            <a:off x="9421200" y="2303998"/>
            <a:ext cx="2438095" cy="432761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00405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6287290" y="1932771"/>
            <a:ext cx="1828571" cy="3245714"/>
          </a:xfrm>
          <a:prstGeom prst="rect">
            <a:avLst/>
          </a:prstGeom>
          <a:effectLst>
            <a:outerShdw blurRad="50800" dist="38100" dir="2700000" algn="tl" rotWithShape="0">
              <a:prstClr val="black">
                <a:alpha val="40000"/>
              </a:prstClr>
            </a:outerShdw>
          </a:effectLst>
        </p:spPr>
      </p:pic>
      <p:pic>
        <p:nvPicPr>
          <p:cNvPr id="47" name="図 46"/>
          <p:cNvPicPr>
            <a:picLocks noChangeAspect="1"/>
          </p:cNvPicPr>
          <p:nvPr/>
        </p:nvPicPr>
        <p:blipFill>
          <a:blip r:embed="rId3"/>
          <a:stretch>
            <a:fillRect/>
          </a:stretch>
        </p:blipFill>
        <p:spPr>
          <a:xfrm>
            <a:off x="8730000" y="2303997"/>
            <a:ext cx="2438095" cy="4327619"/>
          </a:xfrm>
          <a:prstGeom prst="rect">
            <a:avLst/>
          </a:prstGeom>
          <a:effectLst>
            <a:outerShdw blurRad="50800" dist="38100" dir="2700000" algn="tl" rotWithShape="0">
              <a:prstClr val="black">
                <a:alpha val="40000"/>
              </a:prstClr>
            </a:outerShdw>
          </a:effectLst>
        </p:spPr>
      </p:pic>
      <p:sp>
        <p:nvSpPr>
          <p:cNvPr id="2" name="タイトル 1"/>
          <p:cNvSpPr>
            <a:spLocks noGrp="1"/>
          </p:cNvSpPr>
          <p:nvPr>
            <p:ph type="title"/>
          </p:nvPr>
        </p:nvSpPr>
        <p:spPr/>
        <p:txBody>
          <a:bodyPr/>
          <a:lstStyle/>
          <a:p>
            <a:r>
              <a:rPr kumimoji="1" lang="en-US" altLang="ja-JP" dirty="0" smtClean="0"/>
              <a:t>UI-Design: </a:t>
            </a:r>
            <a:r>
              <a:rPr lang="en-US" altLang="ja-JP" sz="3200" dirty="0"/>
              <a:t>History View</a:t>
            </a:r>
            <a:endParaRPr kumimoji="1" lang="ja-JP" altLang="en-US" sz="3200" dirty="0"/>
          </a:p>
        </p:txBody>
      </p:sp>
      <p:sp>
        <p:nvSpPr>
          <p:cNvPr id="3" name="コンテンツ プレースホルダー 2"/>
          <p:cNvSpPr>
            <a:spLocks noGrp="1"/>
          </p:cNvSpPr>
          <p:nvPr>
            <p:ph idx="1"/>
          </p:nvPr>
        </p:nvSpPr>
        <p:spPr>
          <a:xfrm>
            <a:off x="1097279" y="1845733"/>
            <a:ext cx="4630035" cy="4415107"/>
          </a:xfrm>
        </p:spPr>
        <p:txBody>
          <a:bodyPr>
            <a:noAutofit/>
          </a:bodyPr>
          <a:lstStyle/>
          <a:p>
            <a:r>
              <a:rPr lang="en-US" altLang="ja-JP" sz="1800" dirty="0" smtClean="0"/>
              <a:t>History View</a:t>
            </a:r>
          </a:p>
          <a:p>
            <a:pPr marL="201168" lvl="1" indent="0">
              <a:buNone/>
            </a:pPr>
            <a:r>
              <a:rPr lang="en-US" altLang="ja-JP" sz="1200" dirty="0" smtClean="0"/>
              <a:t>This views shows HISTORY LIST for browsed folder. Here is basic specs.</a:t>
            </a:r>
          </a:p>
          <a:p>
            <a:pPr lvl="1"/>
            <a:r>
              <a:rPr lang="en-US" altLang="ja-JP" sz="1200" dirty="0" smtClean="0"/>
              <a:t>While user logged-on to service, HISTORY list is automatically updated for “HISTORY-VIEW” when user walkthrough folders. User visited folder is automatically added into “HISTORY-VIEW”.</a:t>
            </a:r>
          </a:p>
          <a:p>
            <a:pPr lvl="1"/>
            <a:r>
              <a:rPr lang="en-US" altLang="ja-JP" sz="1200" dirty="0" smtClean="0"/>
              <a:t>It is only valid while user logged in to service. It is automatically cleared when user logged out.</a:t>
            </a:r>
          </a:p>
          <a:p>
            <a:pPr lvl="1"/>
            <a:r>
              <a:rPr lang="en-US" altLang="ja-JP" sz="1200" dirty="0" smtClean="0"/>
              <a:t>NOTE for “HISTORY-VIEW”, same folder is automatically be filtered to avoid duplicated SAME “FOLDER” in “HISTORY-VIEW”. This means that, FOLDER is not archived into “HISTORY-VIEW” when user visited folder just as showing previous screen. </a:t>
            </a:r>
          </a:p>
        </p:txBody>
      </p:sp>
      <p:sp>
        <p:nvSpPr>
          <p:cNvPr id="5" name="テキスト ボックス 4"/>
          <p:cNvSpPr txBox="1"/>
          <p:nvPr/>
        </p:nvSpPr>
        <p:spPr>
          <a:xfrm>
            <a:off x="9061837" y="2008176"/>
            <a:ext cx="2093843" cy="230832"/>
          </a:xfrm>
          <a:prstGeom prst="rect">
            <a:avLst/>
          </a:prstGeom>
          <a:noFill/>
        </p:spPr>
        <p:txBody>
          <a:bodyPr wrap="none" rtlCol="0">
            <a:spAutoFit/>
          </a:bodyPr>
          <a:lstStyle/>
          <a:p>
            <a:pPr algn="r"/>
            <a:r>
              <a:rPr kumimoji="1" lang="en-US" altLang="ja-JP" sz="900" dirty="0" smtClean="0"/>
              <a:t>Screen design is made as iPhone5, 4 inch</a:t>
            </a:r>
            <a:endParaRPr kumimoji="1" lang="ja-JP" altLang="en-US" sz="900" dirty="0"/>
          </a:p>
        </p:txBody>
      </p:sp>
      <p:sp>
        <p:nvSpPr>
          <p:cNvPr id="13" name="テキスト ボックス 12"/>
          <p:cNvSpPr txBox="1"/>
          <p:nvPr/>
        </p:nvSpPr>
        <p:spPr>
          <a:xfrm>
            <a:off x="5217075" y="5477478"/>
            <a:ext cx="2649078" cy="891735"/>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r>
              <a:rPr kumimoji="1" lang="en-US" altLang="ja-JP" sz="1200" dirty="0" smtClean="0"/>
              <a:t>These folder is user visited folders, old visited folder is pushed down to end of list. This means that newer arrived FOLDER is showed top of LIST.</a:t>
            </a:r>
            <a:endParaRPr kumimoji="1" lang="ja-JP" altLang="en-US" sz="1200" dirty="0"/>
          </a:p>
        </p:txBody>
      </p:sp>
      <p:cxnSp>
        <p:nvCxnSpPr>
          <p:cNvPr id="19" name="直線矢印コネクタ 18"/>
          <p:cNvCxnSpPr/>
          <p:nvPr/>
        </p:nvCxnSpPr>
        <p:spPr>
          <a:xfrm flipV="1">
            <a:off x="11328229" y="3004458"/>
            <a:ext cx="0" cy="20596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1449526" y="4467807"/>
            <a:ext cx="0" cy="1790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1304793" y="3088433"/>
            <a:ext cx="704979" cy="62735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kumimoji="1" lang="en-US" altLang="ja-JP" sz="1200" dirty="0" smtClean="0"/>
              <a:t>Newer arrived folder</a:t>
            </a:r>
            <a:endParaRPr kumimoji="1" lang="ja-JP" altLang="en-US" sz="1200" dirty="0"/>
          </a:p>
        </p:txBody>
      </p:sp>
      <p:sp>
        <p:nvSpPr>
          <p:cNvPr id="25" name="テキスト ボックス 24"/>
          <p:cNvSpPr txBox="1"/>
          <p:nvPr/>
        </p:nvSpPr>
        <p:spPr>
          <a:xfrm>
            <a:off x="11397165" y="5477478"/>
            <a:ext cx="674388" cy="64101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kumimoji="1" lang="en-US" altLang="ja-JP" sz="1200" dirty="0" smtClean="0"/>
              <a:t>Older arrived folder</a:t>
            </a:r>
            <a:endParaRPr kumimoji="1" lang="ja-JP" altLang="en-US" sz="1200" dirty="0"/>
          </a:p>
        </p:txBody>
      </p:sp>
      <p:cxnSp>
        <p:nvCxnSpPr>
          <p:cNvPr id="36" name="カギ線コネクタ 35"/>
          <p:cNvCxnSpPr>
            <a:stCxn id="37" idx="4"/>
          </p:cNvCxnSpPr>
          <p:nvPr/>
        </p:nvCxnSpPr>
        <p:spPr>
          <a:xfrm rot="16200000" flipH="1">
            <a:off x="8179813" y="3917558"/>
            <a:ext cx="343681" cy="7568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円/楕円 36"/>
          <p:cNvSpPr/>
          <p:nvPr/>
        </p:nvSpPr>
        <p:spPr>
          <a:xfrm>
            <a:off x="7866153" y="3909943"/>
            <a:ext cx="214184" cy="214184"/>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大かっこ 11"/>
          <p:cNvSpPr/>
          <p:nvPr/>
        </p:nvSpPr>
        <p:spPr>
          <a:xfrm>
            <a:off x="8564619" y="3088432"/>
            <a:ext cx="170629" cy="3097763"/>
          </a:xfrm>
          <a:prstGeom prst="lef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 name="カギ線コネクタ 14"/>
          <p:cNvCxnSpPr>
            <a:stCxn id="13" idx="3"/>
            <a:endCxn id="12" idx="1"/>
          </p:cNvCxnSpPr>
          <p:nvPr/>
        </p:nvCxnSpPr>
        <p:spPr>
          <a:xfrm flipV="1">
            <a:off x="7866153" y="4637314"/>
            <a:ext cx="698466" cy="1286032"/>
          </a:xfrm>
          <a:prstGeom prst="bentConnector3">
            <a:avLst>
              <a:gd name="adj1" fmla="val 6335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39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6287290" y="1932771"/>
            <a:ext cx="1828571" cy="3245714"/>
          </a:xfrm>
          <a:prstGeom prst="rect">
            <a:avLst/>
          </a:prstGeom>
          <a:effectLst>
            <a:outerShdw blurRad="50800" dist="38100" dir="2700000" algn="tl" rotWithShape="0">
              <a:prstClr val="black">
                <a:alpha val="40000"/>
              </a:prstClr>
            </a:outerShdw>
          </a:effectLst>
        </p:spPr>
      </p:pic>
      <p:pic>
        <p:nvPicPr>
          <p:cNvPr id="4" name="図 3"/>
          <p:cNvPicPr>
            <a:picLocks noChangeAspect="1"/>
          </p:cNvPicPr>
          <p:nvPr/>
        </p:nvPicPr>
        <p:blipFill>
          <a:blip r:embed="rId3"/>
          <a:stretch>
            <a:fillRect/>
          </a:stretch>
        </p:blipFill>
        <p:spPr>
          <a:xfrm>
            <a:off x="8730000" y="2303997"/>
            <a:ext cx="2438095" cy="4327619"/>
          </a:xfrm>
          <a:prstGeom prst="rect">
            <a:avLst/>
          </a:prstGeom>
          <a:effectLst>
            <a:outerShdw blurRad="50800" dist="38100" dir="2700000" algn="tl" rotWithShape="0">
              <a:prstClr val="black">
                <a:alpha val="40000"/>
              </a:prstClr>
            </a:outerShdw>
          </a:effectLst>
        </p:spPr>
      </p:pic>
      <p:sp>
        <p:nvSpPr>
          <p:cNvPr id="2" name="タイトル 1"/>
          <p:cNvSpPr>
            <a:spLocks noGrp="1"/>
          </p:cNvSpPr>
          <p:nvPr>
            <p:ph type="title"/>
          </p:nvPr>
        </p:nvSpPr>
        <p:spPr/>
        <p:txBody>
          <a:bodyPr/>
          <a:lstStyle/>
          <a:p>
            <a:r>
              <a:rPr kumimoji="1" lang="en-US" altLang="ja-JP" dirty="0" smtClean="0"/>
              <a:t>UI-Design: </a:t>
            </a:r>
            <a:r>
              <a:rPr lang="en-US" altLang="ja-JP" sz="3200" dirty="0" smtClean="0"/>
              <a:t>Notification List View</a:t>
            </a:r>
            <a:endParaRPr kumimoji="1" lang="ja-JP" altLang="en-US" sz="3200" dirty="0"/>
          </a:p>
        </p:txBody>
      </p:sp>
      <p:sp>
        <p:nvSpPr>
          <p:cNvPr id="3" name="コンテンツ プレースホルダー 2"/>
          <p:cNvSpPr>
            <a:spLocks noGrp="1"/>
          </p:cNvSpPr>
          <p:nvPr>
            <p:ph idx="1"/>
          </p:nvPr>
        </p:nvSpPr>
        <p:spPr>
          <a:xfrm>
            <a:off x="1097279" y="1845733"/>
            <a:ext cx="4630035" cy="4415107"/>
          </a:xfrm>
        </p:spPr>
        <p:txBody>
          <a:bodyPr>
            <a:noAutofit/>
          </a:bodyPr>
          <a:lstStyle/>
          <a:p>
            <a:r>
              <a:rPr lang="en-US" altLang="ja-JP" sz="1800" dirty="0" smtClean="0"/>
              <a:t>Notification View</a:t>
            </a:r>
          </a:p>
          <a:p>
            <a:pPr marL="201168" lvl="1" indent="0">
              <a:buNone/>
            </a:pPr>
            <a:r>
              <a:rPr lang="en-US" altLang="ja-JP" sz="1200" dirty="0" smtClean="0"/>
              <a:t>This views shows Notification List View Here is basic specs.</a:t>
            </a:r>
          </a:p>
          <a:p>
            <a:pPr lvl="1"/>
            <a:r>
              <a:rPr lang="en-US" altLang="ja-JP" sz="1200" dirty="0" smtClean="0"/>
              <a:t>At first user needs to set “SUBSCRIBE” folder for their favorites. And when contents document is updated (or added to subscribed folder), document automatically added into “Notification List View” as favorites list. User can easily </a:t>
            </a:r>
            <a:r>
              <a:rPr lang="en-US" altLang="ja-JP" sz="1200" dirty="0" smtClean="0"/>
              <a:t>watch </a:t>
            </a:r>
            <a:r>
              <a:rPr lang="en-US" altLang="ja-JP" sz="1200" dirty="0" smtClean="0"/>
              <a:t>documents updates.</a:t>
            </a:r>
          </a:p>
          <a:p>
            <a:pPr lvl="1"/>
            <a:r>
              <a:rPr lang="en-US" altLang="ja-JP" sz="1200" dirty="0" smtClean="0"/>
              <a:t>Document on Notification List will be archived until user removes document link in this list. This is archived as server side notification list. So it should be kept, even if user logged out from service.</a:t>
            </a:r>
          </a:p>
        </p:txBody>
      </p:sp>
      <p:sp>
        <p:nvSpPr>
          <p:cNvPr id="5" name="テキスト ボックス 4"/>
          <p:cNvSpPr txBox="1"/>
          <p:nvPr/>
        </p:nvSpPr>
        <p:spPr>
          <a:xfrm>
            <a:off x="9061837" y="2008176"/>
            <a:ext cx="2093843" cy="230832"/>
          </a:xfrm>
          <a:prstGeom prst="rect">
            <a:avLst/>
          </a:prstGeom>
          <a:noFill/>
        </p:spPr>
        <p:txBody>
          <a:bodyPr wrap="none" rtlCol="0">
            <a:spAutoFit/>
          </a:bodyPr>
          <a:lstStyle/>
          <a:p>
            <a:pPr algn="r"/>
            <a:r>
              <a:rPr kumimoji="1" lang="en-US" altLang="ja-JP" sz="900" dirty="0" smtClean="0"/>
              <a:t>Screen design is made as iPhone5, 4 inch</a:t>
            </a:r>
            <a:endParaRPr kumimoji="1" lang="ja-JP" altLang="en-US" sz="900" dirty="0"/>
          </a:p>
        </p:txBody>
      </p:sp>
      <p:cxnSp>
        <p:nvCxnSpPr>
          <p:cNvPr id="36" name="カギ線コネクタ 35"/>
          <p:cNvCxnSpPr>
            <a:stCxn id="37" idx="4"/>
            <a:endCxn id="4" idx="1"/>
          </p:cNvCxnSpPr>
          <p:nvPr/>
        </p:nvCxnSpPr>
        <p:spPr>
          <a:xfrm rot="16200000" flipH="1">
            <a:off x="8044038" y="3781845"/>
            <a:ext cx="620040" cy="75188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円/楕円 36"/>
          <p:cNvSpPr/>
          <p:nvPr/>
        </p:nvSpPr>
        <p:spPr>
          <a:xfrm>
            <a:off x="7871024" y="3633583"/>
            <a:ext cx="214184" cy="214184"/>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5217075" y="5477478"/>
            <a:ext cx="2649078" cy="1053951"/>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r>
              <a:rPr kumimoji="1" lang="en-US" altLang="ja-JP" sz="1200" dirty="0" smtClean="0"/>
              <a:t>These document list is updated file. When user set folder as “Subscribe” and contents document is update (or added). Document is automatically added into “Notification List”.</a:t>
            </a:r>
            <a:endParaRPr kumimoji="1" lang="ja-JP" altLang="en-US" sz="1200" dirty="0"/>
          </a:p>
        </p:txBody>
      </p:sp>
      <p:sp>
        <p:nvSpPr>
          <p:cNvPr id="18" name="左大かっこ 17"/>
          <p:cNvSpPr/>
          <p:nvPr/>
        </p:nvSpPr>
        <p:spPr>
          <a:xfrm>
            <a:off x="8637297" y="3088432"/>
            <a:ext cx="97951" cy="2020387"/>
          </a:xfrm>
          <a:prstGeom prst="lef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 name="カギ線コネクタ 19"/>
          <p:cNvCxnSpPr>
            <a:stCxn id="17" idx="3"/>
            <a:endCxn id="18" idx="1"/>
          </p:cNvCxnSpPr>
          <p:nvPr/>
        </p:nvCxnSpPr>
        <p:spPr>
          <a:xfrm flipV="1">
            <a:off x="7866153" y="4098626"/>
            <a:ext cx="771144" cy="1905828"/>
          </a:xfrm>
          <a:prstGeom prst="bentConnector3">
            <a:avLst>
              <a:gd name="adj1" fmla="val 621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11328229" y="3004459"/>
            <a:ext cx="0" cy="11010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1449526" y="3848307"/>
            <a:ext cx="0" cy="12605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1304793" y="3088433"/>
            <a:ext cx="704979" cy="62735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kumimoji="1" lang="en-US" altLang="ja-JP" sz="1200" dirty="0" smtClean="0"/>
              <a:t>Newer arrived docs</a:t>
            </a:r>
          </a:p>
        </p:txBody>
      </p:sp>
      <p:sp>
        <p:nvSpPr>
          <p:cNvPr id="28" name="テキスト ボックス 27"/>
          <p:cNvSpPr txBox="1"/>
          <p:nvPr/>
        </p:nvSpPr>
        <p:spPr>
          <a:xfrm>
            <a:off x="11397165" y="4467806"/>
            <a:ext cx="674388" cy="64101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kumimoji="1" lang="en-US" altLang="ja-JP" sz="1200" dirty="0" smtClean="0"/>
              <a:t>Older arrived docs</a:t>
            </a:r>
            <a:endParaRPr kumimoji="1" lang="ja-JP" altLang="en-US" sz="1200" dirty="0"/>
          </a:p>
        </p:txBody>
      </p:sp>
    </p:spTree>
    <p:extLst>
      <p:ext uri="{BB962C8B-B14F-4D97-AF65-F5344CB8AC3E}">
        <p14:creationId xmlns:p14="http://schemas.microsoft.com/office/powerpoint/2010/main" val="2507713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6324053" y="1956569"/>
            <a:ext cx="1828571" cy="3245714"/>
          </a:xfrm>
          <a:prstGeom prst="rect">
            <a:avLst/>
          </a:prstGeom>
          <a:effectLst>
            <a:outerShdw blurRad="50800" dist="38100" dir="2700000" algn="tl" rotWithShape="0">
              <a:prstClr val="black">
                <a:alpha val="40000"/>
              </a:prstClr>
            </a:outerShdw>
          </a:effectLst>
        </p:spPr>
      </p:pic>
      <p:sp>
        <p:nvSpPr>
          <p:cNvPr id="2" name="タイトル 1"/>
          <p:cNvSpPr>
            <a:spLocks noGrp="1"/>
          </p:cNvSpPr>
          <p:nvPr>
            <p:ph type="title"/>
          </p:nvPr>
        </p:nvSpPr>
        <p:spPr/>
        <p:txBody>
          <a:bodyPr/>
          <a:lstStyle/>
          <a:p>
            <a:r>
              <a:rPr kumimoji="1" lang="en-US" altLang="ja-JP" dirty="0" smtClean="0"/>
              <a:t>UI-Design: </a:t>
            </a:r>
            <a:r>
              <a:rPr lang="en-US" altLang="ja-JP" sz="3200" dirty="0" smtClean="0"/>
              <a:t>Document View</a:t>
            </a:r>
            <a:endParaRPr kumimoji="1" lang="ja-JP" altLang="en-US" sz="3200" dirty="0"/>
          </a:p>
        </p:txBody>
      </p:sp>
      <p:sp>
        <p:nvSpPr>
          <p:cNvPr id="3" name="コンテンツ プレースホルダー 2"/>
          <p:cNvSpPr>
            <a:spLocks noGrp="1"/>
          </p:cNvSpPr>
          <p:nvPr>
            <p:ph idx="1"/>
          </p:nvPr>
        </p:nvSpPr>
        <p:spPr>
          <a:xfrm>
            <a:off x="1097279" y="1845733"/>
            <a:ext cx="4630035" cy="4415107"/>
          </a:xfrm>
        </p:spPr>
        <p:txBody>
          <a:bodyPr>
            <a:noAutofit/>
          </a:bodyPr>
          <a:lstStyle/>
          <a:p>
            <a:r>
              <a:rPr lang="en-US" altLang="ja-JP" sz="1800" dirty="0" smtClean="0"/>
              <a:t>Document View</a:t>
            </a:r>
          </a:p>
          <a:p>
            <a:pPr marL="201168" lvl="1" indent="0">
              <a:buNone/>
            </a:pPr>
            <a:r>
              <a:rPr lang="en-US" altLang="ja-JP" sz="1200" dirty="0" smtClean="0"/>
              <a:t>This views shows downloaded document by using iOS QUICK-VIEW.</a:t>
            </a:r>
          </a:p>
          <a:p>
            <a:pPr lvl="1"/>
            <a:r>
              <a:rPr lang="en-US" altLang="ja-JP" sz="1200" dirty="0" smtClean="0"/>
              <a:t>When user TAP document on “Doc </a:t>
            </a:r>
            <a:r>
              <a:rPr lang="en-US" altLang="ja-JP" sz="1200" dirty="0"/>
              <a:t>&amp; Folder List </a:t>
            </a:r>
            <a:r>
              <a:rPr lang="en-US" altLang="ja-JP" sz="1200" dirty="0" smtClean="0"/>
              <a:t>View”, “</a:t>
            </a:r>
            <a:r>
              <a:rPr lang="en-US" altLang="ja-JP" sz="1200" dirty="0"/>
              <a:t>Notification List </a:t>
            </a:r>
            <a:r>
              <a:rPr lang="en-US" altLang="ja-JP" sz="1200" dirty="0" smtClean="0"/>
              <a:t>View“ or “</a:t>
            </a:r>
            <a:r>
              <a:rPr lang="en-US" altLang="ja-JP" sz="1200" dirty="0"/>
              <a:t>Local List View </a:t>
            </a:r>
            <a:r>
              <a:rPr lang="en-US" altLang="ja-JP" sz="1200" dirty="0" smtClean="0"/>
              <a:t>Screen”, view will transition to “Document View” after downloaded (if required). Actually after with progress message, view will be transitioned with animation (show from bottom) to show document contents.</a:t>
            </a:r>
          </a:p>
          <a:p>
            <a:pPr lvl="1"/>
            <a:r>
              <a:rPr lang="en-US" altLang="ja-JP" sz="1200" dirty="0" smtClean="0"/>
              <a:t>There are two part of area in this view. One is document preview, other is document meta-data preview. </a:t>
            </a:r>
          </a:p>
          <a:p>
            <a:pPr lvl="1"/>
            <a:r>
              <a:rPr lang="en-US" altLang="ja-JP" sz="1200" dirty="0" smtClean="0"/>
              <a:t>For “document preview area”, it uses as iOS QUICK-VIEW for document previewing. This means, it is almost same as preview document on iOS, thus, only supported document is shown. Type of PDF, almost every document is OK for preview. Type of OFFICE, it is same level of iOS preview.</a:t>
            </a:r>
          </a:p>
          <a:p>
            <a:pPr lvl="1"/>
            <a:r>
              <a:rPr lang="en-US" altLang="ja-JP" sz="1200" dirty="0" smtClean="0"/>
              <a:t>Document View also has a capability to show as FULL-SCREEN. When user TAPs QUICK-VIEW area, view enlarge as FULL-SCREEN.</a:t>
            </a:r>
          </a:p>
          <a:p>
            <a:pPr lvl="1"/>
            <a:r>
              <a:rPr lang="en-US" altLang="ja-JP" sz="1200" dirty="0" smtClean="0"/>
              <a:t>On this view, user can </a:t>
            </a:r>
            <a:r>
              <a:rPr lang="en-US" altLang="ja-JP" sz="1200" dirty="0"/>
              <a:t>invoke “Application </a:t>
            </a:r>
            <a:r>
              <a:rPr lang="en-US" altLang="ja-JP" sz="1200" dirty="0" smtClean="0"/>
              <a:t>Exchanges” iOS functionality as follows.</a:t>
            </a:r>
            <a:endParaRPr lang="en-US" altLang="ja-JP" sz="1200" dirty="0"/>
          </a:p>
          <a:p>
            <a:pPr lvl="1"/>
            <a:endParaRPr lang="en-US" altLang="ja-JP" sz="1200" dirty="0" smtClean="0"/>
          </a:p>
        </p:txBody>
      </p:sp>
      <p:sp>
        <p:nvSpPr>
          <p:cNvPr id="5" name="テキスト ボックス 4"/>
          <p:cNvSpPr txBox="1"/>
          <p:nvPr/>
        </p:nvSpPr>
        <p:spPr>
          <a:xfrm>
            <a:off x="9061837" y="2008176"/>
            <a:ext cx="2093843" cy="230832"/>
          </a:xfrm>
          <a:prstGeom prst="rect">
            <a:avLst/>
          </a:prstGeom>
          <a:noFill/>
        </p:spPr>
        <p:txBody>
          <a:bodyPr wrap="none" rtlCol="0">
            <a:spAutoFit/>
          </a:bodyPr>
          <a:lstStyle/>
          <a:p>
            <a:pPr algn="r"/>
            <a:r>
              <a:rPr kumimoji="1" lang="en-US" altLang="ja-JP" sz="900" dirty="0" smtClean="0"/>
              <a:t>Screen design is made as iPhone5, 4 inch</a:t>
            </a:r>
            <a:endParaRPr kumimoji="1" lang="ja-JP" altLang="en-US" sz="900" dirty="0"/>
          </a:p>
        </p:txBody>
      </p:sp>
      <p:cxnSp>
        <p:nvCxnSpPr>
          <p:cNvPr id="36" name="カギ線コネクタ 35"/>
          <p:cNvCxnSpPr>
            <a:stCxn id="37" idx="4"/>
            <a:endCxn id="6" idx="1"/>
          </p:cNvCxnSpPr>
          <p:nvPr/>
        </p:nvCxnSpPr>
        <p:spPr>
          <a:xfrm rot="5400000" flipH="1" flipV="1">
            <a:off x="8311079" y="4130375"/>
            <a:ext cx="81490" cy="756351"/>
          </a:xfrm>
          <a:prstGeom prst="bentConnector4">
            <a:avLst>
              <a:gd name="adj1" fmla="val -280525"/>
              <a:gd name="adj2" fmla="val 5707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円/楕円 36"/>
          <p:cNvSpPr/>
          <p:nvPr/>
        </p:nvSpPr>
        <p:spPr>
          <a:xfrm>
            <a:off x="7866557" y="4335112"/>
            <a:ext cx="214184" cy="214184"/>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6278343" y="5477478"/>
            <a:ext cx="1587810" cy="335493"/>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r>
              <a:rPr kumimoji="1" lang="en-US" altLang="ja-JP" sz="1200" dirty="0" smtClean="0"/>
              <a:t>QUICK-VIEW area</a:t>
            </a:r>
            <a:endParaRPr kumimoji="1" lang="ja-JP" altLang="en-US" sz="1200" dirty="0"/>
          </a:p>
        </p:txBody>
      </p:sp>
      <p:cxnSp>
        <p:nvCxnSpPr>
          <p:cNvPr id="20" name="カギ線コネクタ 19"/>
          <p:cNvCxnSpPr>
            <a:stCxn id="17" idx="3"/>
          </p:cNvCxnSpPr>
          <p:nvPr/>
        </p:nvCxnSpPr>
        <p:spPr>
          <a:xfrm flipV="1">
            <a:off x="7866153" y="5333732"/>
            <a:ext cx="703713" cy="311493"/>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図 5"/>
          <p:cNvPicPr>
            <a:picLocks noChangeAspect="1"/>
          </p:cNvPicPr>
          <p:nvPr/>
        </p:nvPicPr>
        <p:blipFill>
          <a:blip r:embed="rId3"/>
          <a:stretch>
            <a:fillRect/>
          </a:stretch>
        </p:blipFill>
        <p:spPr>
          <a:xfrm>
            <a:off x="8730000" y="2303996"/>
            <a:ext cx="2438095" cy="4327619"/>
          </a:xfrm>
          <a:prstGeom prst="rect">
            <a:avLst/>
          </a:prstGeom>
          <a:effectLst>
            <a:outerShdw blurRad="50800" dist="38100" dir="2700000" algn="tl" rotWithShape="0">
              <a:prstClr val="black">
                <a:alpha val="40000"/>
              </a:prstClr>
            </a:outerShdw>
          </a:effectLst>
        </p:spPr>
      </p:pic>
      <p:sp>
        <p:nvSpPr>
          <p:cNvPr id="21" name="左大かっこ 20"/>
          <p:cNvSpPr/>
          <p:nvPr/>
        </p:nvSpPr>
        <p:spPr>
          <a:xfrm>
            <a:off x="8578436" y="2808514"/>
            <a:ext cx="79681" cy="2911151"/>
          </a:xfrm>
          <a:prstGeom prst="lef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5" name="図 24"/>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Lst>
          </a:blip>
          <a:srcRect t="60116"/>
          <a:stretch/>
        </p:blipFill>
        <p:spPr>
          <a:xfrm>
            <a:off x="3923572" y="5337109"/>
            <a:ext cx="1828571" cy="1294505"/>
          </a:xfrm>
          <a:prstGeom prst="rect">
            <a:avLst/>
          </a:prstGeom>
          <a:effectLst>
            <a:outerShdw blurRad="50800" dist="38100" dir="2700000" algn="tl" rotWithShape="0">
              <a:prstClr val="black">
                <a:alpha val="40000"/>
              </a:prstClr>
            </a:outerShdw>
          </a:effectLst>
        </p:spPr>
      </p:pic>
      <p:pic>
        <p:nvPicPr>
          <p:cNvPr id="24" name="図 23"/>
          <p:cNvPicPr>
            <a:picLocks noChangeAspect="1"/>
          </p:cNvPicPr>
          <p:nvPr/>
        </p:nvPicPr>
        <p:blipFill rotWithShape="1">
          <a:blip r:embed="rId6"/>
          <a:srcRect t="64767"/>
          <a:stretch/>
        </p:blipFill>
        <p:spPr>
          <a:xfrm>
            <a:off x="3932979" y="5691672"/>
            <a:ext cx="1809750" cy="956444"/>
          </a:xfrm>
          <a:prstGeom prst="rect">
            <a:avLst/>
          </a:prstGeom>
          <a:noFill/>
          <a:ln>
            <a:noFill/>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53858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Send Link</a:t>
            </a:r>
            <a:endParaRPr kumimoji="1" lang="ja-JP" altLang="en-US" dirty="0"/>
          </a:p>
        </p:txBody>
      </p:sp>
      <p:sp>
        <p:nvSpPr>
          <p:cNvPr id="3" name="コンテンツ プレースホルダー 2"/>
          <p:cNvSpPr>
            <a:spLocks noGrp="1"/>
          </p:cNvSpPr>
          <p:nvPr>
            <p:ph idx="1"/>
          </p:nvPr>
        </p:nvSpPr>
        <p:spPr>
          <a:xfrm>
            <a:off x="1097280" y="1845734"/>
            <a:ext cx="6013654" cy="4023360"/>
          </a:xfrm>
        </p:spPr>
        <p:txBody>
          <a:bodyPr>
            <a:normAutofit/>
          </a:bodyPr>
          <a:lstStyle/>
          <a:p>
            <a:r>
              <a:rPr lang="en-US" altLang="ja-JP" sz="1800" dirty="0"/>
              <a:t>Send Link</a:t>
            </a:r>
          </a:p>
          <a:p>
            <a:pPr marL="201168" lvl="1" indent="0">
              <a:buNone/>
            </a:pPr>
            <a:r>
              <a:rPr lang="en-US" altLang="ja-JP" sz="1200" dirty="0"/>
              <a:t>Send Link functionality is </a:t>
            </a:r>
            <a:r>
              <a:rPr lang="en-US" altLang="ja-JP" sz="1200" dirty="0" smtClean="0"/>
              <a:t>that allow CPO user to share document to NO-CPO users with expired date. When CPO user set document to share on CPO storage with expired DATE/TIME on his mobile. Mail will be sent from CPO service to selected NO-CPO user. Here is detail for explanation.</a:t>
            </a:r>
            <a:endParaRPr lang="en-US" altLang="ja-JP" sz="1200" dirty="0"/>
          </a:p>
          <a:p>
            <a:pPr marL="429768" lvl="1" indent="-228600">
              <a:buFont typeface="+mj-lt"/>
              <a:buAutoNum type="arabicPeriod"/>
            </a:pPr>
            <a:r>
              <a:rPr lang="en-US" altLang="ja-JP" sz="1200" dirty="0" smtClean="0"/>
              <a:t>On mobile side, user selects documents on CPO storage to share.</a:t>
            </a:r>
          </a:p>
          <a:p>
            <a:pPr marL="429768" lvl="1" indent="-228600">
              <a:buFont typeface="+mj-lt"/>
              <a:buAutoNum type="arabicPeriod"/>
            </a:pPr>
            <a:r>
              <a:rPr lang="en-US" altLang="ja-JP" sz="1200" dirty="0" smtClean="0"/>
              <a:t>Select or input deliver mail address for NO-CPO user to share selected document.</a:t>
            </a:r>
          </a:p>
          <a:p>
            <a:pPr marL="429768" lvl="1" indent="-228600">
              <a:buFont typeface="+mj-lt"/>
              <a:buAutoNum type="arabicPeriod"/>
            </a:pPr>
            <a:r>
              <a:rPr lang="en-US" altLang="ja-JP" sz="1200" dirty="0" smtClean="0"/>
              <a:t>Set expired date for this shared link.</a:t>
            </a:r>
          </a:p>
          <a:p>
            <a:pPr marL="429768" lvl="1" indent="-228600">
              <a:buFont typeface="+mj-lt"/>
              <a:buAutoNum type="arabicPeriod"/>
            </a:pPr>
            <a:r>
              <a:rPr lang="en-US" altLang="ja-JP" sz="1200" dirty="0" smtClean="0"/>
              <a:t>Then submit to share.</a:t>
            </a:r>
          </a:p>
          <a:p>
            <a:pPr marL="429768" lvl="1" indent="-228600">
              <a:buFont typeface="+mj-lt"/>
              <a:buAutoNum type="arabicPeriod"/>
            </a:pPr>
            <a:r>
              <a:rPr lang="en-US" altLang="ja-JP" sz="1200" dirty="0" smtClean="0"/>
              <a:t>CPO service send shared link e-mail to addressed user.</a:t>
            </a:r>
          </a:p>
          <a:p>
            <a:pPr marL="429768" lvl="1" indent="-228600">
              <a:buFont typeface="+mj-lt"/>
              <a:buAutoNum type="arabicPeriod"/>
            </a:pPr>
            <a:r>
              <a:rPr lang="en-US" altLang="ja-JP" sz="1200" dirty="0" smtClean="0"/>
              <a:t>NO CPO User received e-mail. And click shared link to access shared document.</a:t>
            </a:r>
          </a:p>
          <a:p>
            <a:pPr marL="429768" lvl="1" indent="-228600">
              <a:buFont typeface="+mj-lt"/>
              <a:buAutoNum type="arabicPeriod"/>
            </a:pPr>
            <a:endParaRPr lang="en-US" altLang="ja-JP" sz="1200" dirty="0" smtClean="0"/>
          </a:p>
          <a:p>
            <a:pPr lvl="1"/>
            <a:r>
              <a:rPr lang="en-US" altLang="ja-JP" sz="1200" dirty="0" smtClean="0"/>
              <a:t>NOTE: shared document automatically will be expired after expired date.</a:t>
            </a:r>
          </a:p>
          <a:p>
            <a:pPr lvl="1"/>
            <a:r>
              <a:rPr lang="en-US" altLang="ja-JP" sz="1200" dirty="0" smtClean="0"/>
              <a:t>NOTE: multiple distribution also supported.</a:t>
            </a:r>
          </a:p>
          <a:p>
            <a:pPr marL="429768" lvl="1" indent="-228600">
              <a:buFont typeface="+mj-lt"/>
              <a:buAutoNum type="arabicPeriod"/>
            </a:pPr>
            <a:endParaRPr lang="en-US" altLang="ja-JP" sz="1200" dirty="0"/>
          </a:p>
          <a:p>
            <a:pPr marL="429768" lvl="1" indent="-228600">
              <a:buFont typeface="+mj-lt"/>
              <a:buAutoNum type="arabicPeriod"/>
            </a:pPr>
            <a:endParaRPr lang="en-US" altLang="ja-JP" sz="1200" dirty="0" smtClean="0"/>
          </a:p>
        </p:txBody>
      </p:sp>
      <p:grpSp>
        <p:nvGrpSpPr>
          <p:cNvPr id="33" name="グループ化 32"/>
          <p:cNvGrpSpPr/>
          <p:nvPr/>
        </p:nvGrpSpPr>
        <p:grpSpPr>
          <a:xfrm>
            <a:off x="7411507" y="2458199"/>
            <a:ext cx="4005430" cy="2798429"/>
            <a:chOff x="7150250" y="2443611"/>
            <a:chExt cx="4005430" cy="2798429"/>
          </a:xfrm>
        </p:grpSpPr>
        <p:sp>
          <p:nvSpPr>
            <p:cNvPr id="4" name="円柱 3"/>
            <p:cNvSpPr/>
            <p:nvPr/>
          </p:nvSpPr>
          <p:spPr>
            <a:xfrm>
              <a:off x="9447371" y="2443611"/>
              <a:ext cx="893204" cy="660599"/>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t>CPO</a:t>
              </a:r>
              <a:endParaRPr kumimoji="1" lang="ja-JP" altLang="en-US" sz="1400" dirty="0"/>
            </a:p>
          </p:txBody>
        </p:sp>
        <p:pic>
          <p:nvPicPr>
            <p:cNvPr id="8" name="Picture 17" descr="MCj0433941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447371" y="4115417"/>
              <a:ext cx="995575" cy="99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図 4"/>
            <p:cNvPicPr>
              <a:picLocks noChangeAspect="1"/>
            </p:cNvPicPr>
            <p:nvPr/>
          </p:nvPicPr>
          <p:blipFill>
            <a:blip r:embed="rId3">
              <a:clrChange>
                <a:clrFrom>
                  <a:srgbClr val="FFFFFF"/>
                </a:clrFrom>
                <a:clrTo>
                  <a:srgbClr val="FFFFFF">
                    <a:alpha val="0"/>
                  </a:srgbClr>
                </a:clrTo>
              </a:clrChange>
            </a:blip>
            <a:stretch>
              <a:fillRect/>
            </a:stretch>
          </p:blipFill>
          <p:spPr>
            <a:xfrm>
              <a:off x="8996983" y="2641319"/>
              <a:ext cx="626900" cy="626900"/>
            </a:xfrm>
            <a:prstGeom prst="rect">
              <a:avLst/>
            </a:prstGeom>
          </p:spPr>
        </p:pic>
        <p:pic>
          <p:nvPicPr>
            <p:cNvPr id="10" name="図 9"/>
            <p:cNvPicPr>
              <a:picLocks noChangeAspect="1"/>
            </p:cNvPicPr>
            <p:nvPr/>
          </p:nvPicPr>
          <p:blipFill>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8717421" y="2443611"/>
              <a:ext cx="729950" cy="729950"/>
            </a:xfrm>
            <a:prstGeom prst="rect">
              <a:avLst/>
            </a:prstGeom>
          </p:spPr>
        </p:pic>
        <p:grpSp>
          <p:nvGrpSpPr>
            <p:cNvPr id="20" name="グループ化 19"/>
            <p:cNvGrpSpPr/>
            <p:nvPr/>
          </p:nvGrpSpPr>
          <p:grpSpPr>
            <a:xfrm>
              <a:off x="7150250" y="2896707"/>
              <a:ext cx="1173605" cy="1648613"/>
              <a:chOff x="7002591" y="2828728"/>
              <a:chExt cx="1173605" cy="1648613"/>
            </a:xfrm>
          </p:grpSpPr>
          <p:grpSp>
            <p:nvGrpSpPr>
              <p:cNvPr id="12" name="グループ化 11"/>
              <p:cNvGrpSpPr/>
              <p:nvPr/>
            </p:nvGrpSpPr>
            <p:grpSpPr>
              <a:xfrm>
                <a:off x="7002591" y="2828728"/>
                <a:ext cx="1081087" cy="1483482"/>
                <a:chOff x="7583470" y="2939230"/>
                <a:chExt cx="1081087" cy="1483482"/>
              </a:xfrm>
            </p:grpSpPr>
            <p:pic>
              <p:nvPicPr>
                <p:cNvPr id="11" name="図 10"/>
                <p:cNvPicPr>
                  <a:picLocks noChangeAspect="1"/>
                </p:cNvPicPr>
                <p:nvPr/>
              </p:nvPicPr>
              <p:blipFill>
                <a:blip r:embed="rId5"/>
                <a:stretch>
                  <a:fillRect/>
                </a:stretch>
              </p:blipFill>
              <p:spPr>
                <a:xfrm rot="20700000">
                  <a:off x="7900793" y="2939230"/>
                  <a:ext cx="763764" cy="1395003"/>
                </a:xfrm>
                <a:prstGeom prst="rect">
                  <a:avLst/>
                </a:prstGeom>
              </p:spPr>
            </p:pic>
            <p:pic>
              <p:nvPicPr>
                <p:cNvPr id="7" name="Picture 8" descr="j043395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3470" y="3700400"/>
                  <a:ext cx="720725"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テキスト ボックス 12"/>
              <p:cNvSpPr txBox="1"/>
              <p:nvPr/>
            </p:nvSpPr>
            <p:spPr>
              <a:xfrm>
                <a:off x="7336743" y="3341563"/>
                <a:ext cx="763920" cy="369332"/>
              </a:xfrm>
              <a:prstGeom prst="rect">
                <a:avLst/>
              </a:prstGeom>
              <a:noFill/>
            </p:spPr>
            <p:txBody>
              <a:bodyPr wrap="square" rtlCol="0">
                <a:spAutoFit/>
              </a:bodyPr>
              <a:lstStyle/>
              <a:p>
                <a:pPr algn="ctr"/>
                <a:r>
                  <a:rPr kumimoji="1" lang="en-US" altLang="ja-JP" sz="900" u="sng" dirty="0" smtClean="0">
                    <a:solidFill>
                      <a:srgbClr val="FF0000"/>
                    </a:solidFill>
                  </a:rPr>
                  <a:t>1. Share</a:t>
                </a:r>
                <a:r>
                  <a:rPr kumimoji="1" lang="ja-JP" altLang="en-US" sz="900" u="sng" dirty="0" smtClean="0">
                    <a:solidFill>
                      <a:srgbClr val="FF0000"/>
                    </a:solidFill>
                  </a:rPr>
                  <a:t> </a:t>
                </a:r>
                <a:r>
                  <a:rPr kumimoji="1" lang="en-US" altLang="ja-JP" sz="900" u="sng" dirty="0" smtClean="0">
                    <a:solidFill>
                      <a:srgbClr val="FF0000"/>
                    </a:solidFill>
                  </a:rPr>
                  <a:t>Document</a:t>
                </a:r>
                <a:endParaRPr kumimoji="1" lang="ja-JP" altLang="en-US" sz="900" u="sng" dirty="0">
                  <a:solidFill>
                    <a:srgbClr val="FF0000"/>
                  </a:solidFill>
                </a:endParaRPr>
              </a:p>
            </p:txBody>
          </p:sp>
          <p:sp>
            <p:nvSpPr>
              <p:cNvPr id="14" name="テキスト ボックス 13"/>
              <p:cNvSpPr txBox="1"/>
              <p:nvPr/>
            </p:nvSpPr>
            <p:spPr>
              <a:xfrm>
                <a:off x="7227396" y="4246509"/>
                <a:ext cx="948800" cy="230832"/>
              </a:xfrm>
              <a:prstGeom prst="rect">
                <a:avLst/>
              </a:prstGeom>
              <a:noFill/>
            </p:spPr>
            <p:txBody>
              <a:bodyPr wrap="square" rtlCol="0">
                <a:spAutoFit/>
              </a:bodyPr>
              <a:lstStyle/>
              <a:p>
                <a:pPr algn="ctr"/>
                <a:r>
                  <a:rPr kumimoji="1" lang="en-US" altLang="ja-JP" sz="900" dirty="0" smtClean="0"/>
                  <a:t>CPO User</a:t>
                </a:r>
                <a:endParaRPr kumimoji="1" lang="ja-JP" altLang="en-US" sz="900" dirty="0"/>
              </a:p>
            </p:txBody>
          </p:sp>
        </p:grpSp>
        <p:cxnSp>
          <p:nvCxnSpPr>
            <p:cNvPr id="16" name="曲線コネクタ 15"/>
            <p:cNvCxnSpPr>
              <a:stCxn id="5" idx="2"/>
              <a:endCxn id="11" idx="3"/>
            </p:cNvCxnSpPr>
            <p:nvPr/>
          </p:nvCxnSpPr>
          <p:spPr>
            <a:xfrm rot="5400000">
              <a:off x="8650803" y="2835741"/>
              <a:ext cx="227152" cy="1092108"/>
            </a:xfrm>
            <a:prstGeom prst="curvedConnector2">
              <a:avLst/>
            </a:prstGeom>
            <a:ln w="63500">
              <a:solidFill>
                <a:srgbClr val="FF0000">
                  <a:alpha val="50000"/>
                </a:srgb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曲線コネクタ 21"/>
            <p:cNvCxnSpPr>
              <a:stCxn id="28" idx="2"/>
              <a:endCxn id="8" idx="0"/>
            </p:cNvCxnSpPr>
            <p:nvPr/>
          </p:nvCxnSpPr>
          <p:spPr>
            <a:xfrm rot="5400000">
              <a:off x="9851962" y="3193658"/>
              <a:ext cx="1014955" cy="828562"/>
            </a:xfrm>
            <a:prstGeom prst="curvedConnector3">
              <a:avLst>
                <a:gd name="adj1" fmla="val 50000"/>
              </a:avLst>
            </a:prstGeom>
            <a:ln w="63500">
              <a:solidFill>
                <a:srgbClr val="FF0000">
                  <a:alpha val="50000"/>
                </a:srgb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9992666" y="3927003"/>
              <a:ext cx="973586" cy="369332"/>
            </a:xfrm>
            <a:prstGeom prst="rect">
              <a:avLst/>
            </a:prstGeom>
            <a:noFill/>
          </p:spPr>
          <p:txBody>
            <a:bodyPr wrap="square" rtlCol="0">
              <a:spAutoFit/>
            </a:bodyPr>
            <a:lstStyle/>
            <a:p>
              <a:pPr algn="ctr"/>
              <a:r>
                <a:rPr kumimoji="1" lang="en-US" altLang="ja-JP" sz="900" u="sng" dirty="0" smtClean="0">
                  <a:solidFill>
                    <a:srgbClr val="FF0000"/>
                  </a:solidFill>
                </a:rPr>
                <a:t>3. Send Mail W/ shared link</a:t>
              </a:r>
              <a:endParaRPr kumimoji="1" lang="ja-JP" altLang="en-US" sz="900" u="sng" dirty="0">
                <a:solidFill>
                  <a:srgbClr val="FF0000"/>
                </a:solidFill>
              </a:endParaRPr>
            </a:p>
          </p:txBody>
        </p:sp>
        <p:sp>
          <p:nvSpPr>
            <p:cNvPr id="27" name="円弧 26"/>
            <p:cNvSpPr/>
            <p:nvPr/>
          </p:nvSpPr>
          <p:spPr>
            <a:xfrm>
              <a:off x="10117809" y="2896707"/>
              <a:ext cx="273951" cy="273951"/>
            </a:xfrm>
            <a:prstGeom prst="arc">
              <a:avLst>
                <a:gd name="adj1" fmla="val 13978109"/>
                <a:gd name="adj2" fmla="val 12442112"/>
              </a:avLst>
            </a:prstGeom>
            <a:ln w="57150">
              <a:solidFill>
                <a:srgbClr val="FF0000">
                  <a:alpha val="50000"/>
                </a:srgb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p:cNvSpPr txBox="1"/>
            <p:nvPr/>
          </p:nvSpPr>
          <p:spPr>
            <a:xfrm>
              <a:off x="10391760" y="2731130"/>
              <a:ext cx="763920" cy="369332"/>
            </a:xfrm>
            <a:prstGeom prst="rect">
              <a:avLst/>
            </a:prstGeom>
            <a:noFill/>
          </p:spPr>
          <p:txBody>
            <a:bodyPr wrap="square" rtlCol="0">
              <a:spAutoFit/>
            </a:bodyPr>
            <a:lstStyle/>
            <a:p>
              <a:pPr algn="ctr"/>
              <a:r>
                <a:rPr kumimoji="1" lang="en-US" altLang="ja-JP" sz="900" u="sng" dirty="0" smtClean="0">
                  <a:solidFill>
                    <a:srgbClr val="FF0000"/>
                  </a:solidFill>
                </a:rPr>
                <a:t>2. Create shared Link</a:t>
              </a:r>
              <a:endParaRPr kumimoji="1" lang="ja-JP" altLang="en-US" sz="900" u="sng" dirty="0">
                <a:solidFill>
                  <a:srgbClr val="FF0000"/>
                </a:solidFill>
              </a:endParaRPr>
            </a:p>
          </p:txBody>
        </p:sp>
        <p:sp>
          <p:nvSpPr>
            <p:cNvPr id="32" name="テキスト ボックス 31"/>
            <p:cNvSpPr txBox="1"/>
            <p:nvPr/>
          </p:nvSpPr>
          <p:spPr>
            <a:xfrm>
              <a:off x="9971023" y="5011208"/>
              <a:ext cx="948800" cy="230832"/>
            </a:xfrm>
            <a:prstGeom prst="rect">
              <a:avLst/>
            </a:prstGeom>
            <a:noFill/>
          </p:spPr>
          <p:txBody>
            <a:bodyPr wrap="square" rtlCol="0">
              <a:spAutoFit/>
            </a:bodyPr>
            <a:lstStyle/>
            <a:p>
              <a:pPr algn="ctr"/>
              <a:r>
                <a:rPr kumimoji="1" lang="en-US" altLang="ja-JP" sz="900" dirty="0" smtClean="0"/>
                <a:t>NO CPO User</a:t>
              </a:r>
              <a:endParaRPr kumimoji="1" lang="ja-JP" altLang="en-US" sz="900" dirty="0"/>
            </a:p>
          </p:txBody>
        </p:sp>
      </p:grpSp>
    </p:spTree>
    <p:extLst>
      <p:ext uri="{BB962C8B-B14F-4D97-AF65-F5344CB8AC3E}">
        <p14:creationId xmlns:p14="http://schemas.microsoft.com/office/powerpoint/2010/main" val="4106863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UI-Design: </a:t>
            </a:r>
            <a:r>
              <a:rPr lang="en-US" altLang="ja-JP" sz="3200" dirty="0" smtClean="0"/>
              <a:t>Send Link</a:t>
            </a:r>
            <a:endParaRPr kumimoji="1" lang="ja-JP" altLang="en-US" sz="3200" dirty="0"/>
          </a:p>
        </p:txBody>
      </p:sp>
      <p:sp>
        <p:nvSpPr>
          <p:cNvPr id="3" name="コンテンツ プレースホルダー 2"/>
          <p:cNvSpPr>
            <a:spLocks noGrp="1"/>
          </p:cNvSpPr>
          <p:nvPr>
            <p:ph idx="1"/>
          </p:nvPr>
        </p:nvSpPr>
        <p:spPr>
          <a:xfrm>
            <a:off x="1097279" y="1845733"/>
            <a:ext cx="4630035" cy="4415107"/>
          </a:xfrm>
        </p:spPr>
        <p:txBody>
          <a:bodyPr>
            <a:noAutofit/>
          </a:bodyPr>
          <a:lstStyle/>
          <a:p>
            <a:r>
              <a:rPr lang="en-US" altLang="ja-JP" sz="1800" dirty="0" smtClean="0"/>
              <a:t>Send Link</a:t>
            </a:r>
          </a:p>
          <a:p>
            <a:pPr marL="201168" lvl="1" indent="0">
              <a:buNone/>
            </a:pPr>
            <a:r>
              <a:rPr lang="en-US" altLang="ja-JP" sz="1200" dirty="0" smtClean="0"/>
              <a:t>There</a:t>
            </a:r>
            <a:r>
              <a:rPr lang="ja-JP" altLang="en-US" sz="1200" dirty="0" smtClean="0"/>
              <a:t> </a:t>
            </a:r>
            <a:r>
              <a:rPr lang="en-US" altLang="ja-JP" sz="1200" dirty="0" smtClean="0"/>
              <a:t>are three steps for send link usability.</a:t>
            </a:r>
          </a:p>
          <a:p>
            <a:pPr marL="429768" lvl="1" indent="-228600">
              <a:buFont typeface="+mj-lt"/>
              <a:buAutoNum type="arabicPeriod"/>
            </a:pPr>
            <a:r>
              <a:rPr lang="en-US" altLang="ja-JP" sz="1200" dirty="0" smtClean="0"/>
              <a:t>Set expired date</a:t>
            </a:r>
          </a:p>
          <a:p>
            <a:pPr marL="429768" lvl="1" indent="-228600">
              <a:buFont typeface="+mj-lt"/>
              <a:buAutoNum type="arabicPeriod"/>
            </a:pPr>
            <a:r>
              <a:rPr lang="en-US" altLang="ja-JP" sz="1200" dirty="0" smtClean="0"/>
              <a:t>Add send e-mail address</a:t>
            </a:r>
          </a:p>
          <a:p>
            <a:pPr marL="429768" lvl="1" indent="-228600">
              <a:buFont typeface="+mj-lt"/>
              <a:buAutoNum type="arabicPeriod"/>
            </a:pPr>
            <a:r>
              <a:rPr lang="en-US" altLang="ja-JP" sz="1200" dirty="0" smtClean="0"/>
              <a:t>Add document if required more.</a:t>
            </a:r>
            <a:endParaRPr lang="en-US" altLang="ja-JP" sz="1200" dirty="0" smtClean="0"/>
          </a:p>
        </p:txBody>
      </p:sp>
      <p:pic>
        <p:nvPicPr>
          <p:cNvPr id="4" name="図 3"/>
          <p:cNvPicPr>
            <a:picLocks noChangeAspect="1"/>
          </p:cNvPicPr>
          <p:nvPr/>
        </p:nvPicPr>
        <p:blipFill>
          <a:blip r:embed="rId2"/>
          <a:stretch>
            <a:fillRect/>
          </a:stretch>
        </p:blipFill>
        <p:spPr>
          <a:xfrm>
            <a:off x="6971936" y="3487219"/>
            <a:ext cx="1828571" cy="3245714"/>
          </a:xfrm>
          <a:prstGeom prst="rect">
            <a:avLst/>
          </a:prstGeom>
          <a:effectLst>
            <a:outerShdw blurRad="50800" dist="38100" dir="2700000" algn="tl" rotWithShape="0">
              <a:prstClr val="black">
                <a:alpha val="40000"/>
              </a:prstClr>
            </a:outerShdw>
          </a:effectLst>
        </p:spPr>
      </p:pic>
      <p:pic>
        <p:nvPicPr>
          <p:cNvPr id="7" name="図 6"/>
          <p:cNvPicPr>
            <a:picLocks noChangeAspect="1"/>
          </p:cNvPicPr>
          <p:nvPr/>
        </p:nvPicPr>
        <p:blipFill>
          <a:blip r:embed="rId3"/>
          <a:stretch>
            <a:fillRect/>
          </a:stretch>
        </p:blipFill>
        <p:spPr>
          <a:xfrm>
            <a:off x="9399285" y="3487219"/>
            <a:ext cx="1828571" cy="3245714"/>
          </a:xfrm>
          <a:prstGeom prst="rect">
            <a:avLst/>
          </a:prstGeom>
          <a:effectLst>
            <a:outerShdw blurRad="50800" dist="38100" dir="2700000" algn="tl" rotWithShape="0">
              <a:prstClr val="black">
                <a:alpha val="40000"/>
              </a:prstClr>
            </a:outerShdw>
          </a:effectLst>
        </p:spPr>
      </p:pic>
      <p:pic>
        <p:nvPicPr>
          <p:cNvPr id="8" name="図 7"/>
          <p:cNvPicPr>
            <a:picLocks noChangeAspect="1"/>
          </p:cNvPicPr>
          <p:nvPr/>
        </p:nvPicPr>
        <p:blipFill>
          <a:blip r:embed="rId4"/>
          <a:stretch>
            <a:fillRect/>
          </a:stretch>
        </p:blipFill>
        <p:spPr>
          <a:xfrm>
            <a:off x="4544587" y="3487219"/>
            <a:ext cx="1828571" cy="3245714"/>
          </a:xfrm>
          <a:prstGeom prst="rect">
            <a:avLst/>
          </a:prstGeom>
          <a:effectLst>
            <a:outerShdw blurRad="50800" dist="38100" dir="2700000" algn="tl" rotWithShape="0">
              <a:prstClr val="black">
                <a:alpha val="40000"/>
              </a:prstClr>
            </a:outerShdw>
          </a:effectLst>
        </p:spPr>
      </p:pic>
      <p:pic>
        <p:nvPicPr>
          <p:cNvPr id="9" name="図 8"/>
          <p:cNvPicPr>
            <a:picLocks noChangeAspect="1"/>
          </p:cNvPicPr>
          <p:nvPr/>
        </p:nvPicPr>
        <p:blipFill>
          <a:blip r:embed="rId5"/>
          <a:stretch>
            <a:fillRect/>
          </a:stretch>
        </p:blipFill>
        <p:spPr>
          <a:xfrm>
            <a:off x="2117238" y="3487219"/>
            <a:ext cx="1828571" cy="3245714"/>
          </a:xfrm>
          <a:prstGeom prst="rect">
            <a:avLst/>
          </a:prstGeom>
          <a:effectLst>
            <a:outerShdw blurRad="50800" dist="38100" dir="2700000" algn="tl" rotWithShape="0">
              <a:prstClr val="black">
                <a:alpha val="40000"/>
              </a:prstClr>
            </a:outerShdw>
          </a:effectLst>
        </p:spPr>
      </p:pic>
      <p:sp>
        <p:nvSpPr>
          <p:cNvPr id="11" name="テキスト ボックス 10"/>
          <p:cNvSpPr txBox="1"/>
          <p:nvPr/>
        </p:nvSpPr>
        <p:spPr>
          <a:xfrm>
            <a:off x="4430053" y="1976962"/>
            <a:ext cx="2350930" cy="1391041"/>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kumimoji="1" lang="en-US" altLang="ja-JP" sz="1200" u="sng" dirty="0" smtClean="0">
                <a:solidFill>
                  <a:srgbClr val="FF0000"/>
                </a:solidFill>
              </a:rPr>
              <a:t>Set expired date:</a:t>
            </a:r>
          </a:p>
          <a:p>
            <a:r>
              <a:rPr kumimoji="1" lang="en-US" altLang="ja-JP" sz="1200" dirty="0" smtClean="0"/>
              <a:t>TAP expired addressed button, the drum control is showed after moved down below control area.</a:t>
            </a:r>
            <a:endParaRPr kumimoji="1" lang="ja-JP" altLang="en-US" sz="1200" dirty="0"/>
          </a:p>
        </p:txBody>
      </p:sp>
      <p:sp>
        <p:nvSpPr>
          <p:cNvPr id="13" name="正方形/長方形 12"/>
          <p:cNvSpPr/>
          <p:nvPr/>
        </p:nvSpPr>
        <p:spPr>
          <a:xfrm>
            <a:off x="4428000" y="4180118"/>
            <a:ext cx="2035022" cy="410547"/>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867715" y="1976962"/>
            <a:ext cx="2350930" cy="1391041"/>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kumimoji="1" lang="en-US" altLang="ja-JP" sz="1200" u="sng" dirty="0" smtClean="0">
                <a:solidFill>
                  <a:srgbClr val="FF0000"/>
                </a:solidFill>
              </a:rPr>
              <a:t>Add send e-mal address:</a:t>
            </a:r>
          </a:p>
          <a:p>
            <a:r>
              <a:rPr kumimoji="1" lang="en-US" altLang="ja-JP" sz="1200" dirty="0" smtClean="0"/>
              <a:t>TAP add button address selection area is showed after moved down below control area. User can select e-mail from address list. Also can input directly.</a:t>
            </a:r>
            <a:endParaRPr kumimoji="1" lang="ja-JP" altLang="en-US" sz="1200" dirty="0"/>
          </a:p>
        </p:txBody>
      </p:sp>
      <p:sp>
        <p:nvSpPr>
          <p:cNvPr id="23" name="左矢印 22"/>
          <p:cNvSpPr/>
          <p:nvPr/>
        </p:nvSpPr>
        <p:spPr>
          <a:xfrm rot="16200000">
            <a:off x="4087704" y="4729031"/>
            <a:ext cx="314501" cy="323166"/>
          </a:xfrm>
          <a:prstGeom prst="leftArrow">
            <a:avLst/>
          </a:prstGeom>
          <a:solidFill>
            <a:schemeClr val="accent4">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6867715" y="4376062"/>
            <a:ext cx="2035022" cy="108235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4428000" y="4634456"/>
            <a:ext cx="2035022" cy="581359"/>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左矢印 26"/>
          <p:cNvSpPr/>
          <p:nvPr/>
        </p:nvSpPr>
        <p:spPr>
          <a:xfrm rot="16200000">
            <a:off x="6527419" y="5599557"/>
            <a:ext cx="314501" cy="323166"/>
          </a:xfrm>
          <a:prstGeom prst="leftArrow">
            <a:avLst/>
          </a:prstGeom>
          <a:solidFill>
            <a:schemeClr val="accent4">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6867715" y="5504982"/>
            <a:ext cx="2035022" cy="413409"/>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nvPicPr>
        <p:blipFill>
          <a:blip r:embed="rId6">
            <a:clrChange>
              <a:clrFrom>
                <a:srgbClr val="FFFFFF"/>
              </a:clrFrom>
              <a:clrTo>
                <a:srgbClr val="FFFFFF">
                  <a:alpha val="0"/>
                </a:srgbClr>
              </a:clrTo>
            </a:clrChange>
          </a:blip>
          <a:stretch>
            <a:fillRect/>
          </a:stretch>
        </p:blipFill>
        <p:spPr>
          <a:xfrm>
            <a:off x="6025215" y="3979688"/>
            <a:ext cx="368580" cy="405703"/>
          </a:xfrm>
          <a:prstGeom prst="rect">
            <a:avLst/>
          </a:prstGeom>
        </p:spPr>
      </p:pic>
      <p:pic>
        <p:nvPicPr>
          <p:cNvPr id="30" name="図 29"/>
          <p:cNvPicPr>
            <a:picLocks noChangeAspect="1"/>
          </p:cNvPicPr>
          <p:nvPr/>
        </p:nvPicPr>
        <p:blipFill>
          <a:blip r:embed="rId6">
            <a:clrChange>
              <a:clrFrom>
                <a:srgbClr val="FFFFFF"/>
              </a:clrFrom>
              <a:clrTo>
                <a:srgbClr val="FFFFFF">
                  <a:alpha val="0"/>
                </a:srgbClr>
              </a:clrTo>
            </a:clrChange>
          </a:blip>
          <a:stretch>
            <a:fillRect/>
          </a:stretch>
        </p:blipFill>
        <p:spPr>
          <a:xfrm>
            <a:off x="8667332" y="4231282"/>
            <a:ext cx="368580" cy="405703"/>
          </a:xfrm>
          <a:prstGeom prst="rect">
            <a:avLst/>
          </a:prstGeom>
        </p:spPr>
      </p:pic>
      <p:sp>
        <p:nvSpPr>
          <p:cNvPr id="31" name="テキスト ボックス 30"/>
          <p:cNvSpPr txBox="1"/>
          <p:nvPr/>
        </p:nvSpPr>
        <p:spPr>
          <a:xfrm>
            <a:off x="9305377" y="1976962"/>
            <a:ext cx="2350930" cy="1391041"/>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kumimoji="1" lang="en-US" altLang="ja-JP" sz="1200" u="sng" dirty="0" smtClean="0">
                <a:solidFill>
                  <a:srgbClr val="FF0000"/>
                </a:solidFill>
              </a:rPr>
              <a:t>Add document if required more:</a:t>
            </a:r>
          </a:p>
          <a:p>
            <a:r>
              <a:rPr kumimoji="1" lang="en-US" altLang="ja-JP" sz="1200" dirty="0" smtClean="0"/>
              <a:t>Selected document file was automatically selected, but user can add more document if required. Document list is showed with same folder of initial selected document.</a:t>
            </a:r>
            <a:endParaRPr kumimoji="1" lang="ja-JP" altLang="en-US" sz="1200" dirty="0"/>
          </a:p>
        </p:txBody>
      </p:sp>
      <p:sp>
        <p:nvSpPr>
          <p:cNvPr id="32" name="正方形/長方形 31"/>
          <p:cNvSpPr/>
          <p:nvPr/>
        </p:nvSpPr>
        <p:spPr>
          <a:xfrm>
            <a:off x="9296059" y="5667855"/>
            <a:ext cx="2035022" cy="425035"/>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左矢印 32"/>
          <p:cNvSpPr/>
          <p:nvPr/>
        </p:nvSpPr>
        <p:spPr>
          <a:xfrm rot="16200000">
            <a:off x="8942146" y="5718790"/>
            <a:ext cx="314501" cy="323166"/>
          </a:xfrm>
          <a:prstGeom prst="leftArrow">
            <a:avLst/>
          </a:prstGeom>
          <a:solidFill>
            <a:schemeClr val="accent4">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296059" y="4572003"/>
            <a:ext cx="2035022" cy="1045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38610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Manage share permission &amp; Share Folder</a:t>
            </a:r>
            <a:endParaRPr kumimoji="1" lang="ja-JP" altLang="en-US" dirty="0"/>
          </a:p>
        </p:txBody>
      </p:sp>
      <p:sp>
        <p:nvSpPr>
          <p:cNvPr id="3" name="コンテンツ プレースホルダー 2"/>
          <p:cNvSpPr>
            <a:spLocks noGrp="1"/>
          </p:cNvSpPr>
          <p:nvPr>
            <p:ph idx="1"/>
          </p:nvPr>
        </p:nvSpPr>
        <p:spPr>
          <a:xfrm>
            <a:off x="1097280" y="1845734"/>
            <a:ext cx="6013654" cy="4023360"/>
          </a:xfrm>
        </p:spPr>
        <p:txBody>
          <a:bodyPr>
            <a:normAutofit/>
          </a:bodyPr>
          <a:lstStyle/>
          <a:p>
            <a:r>
              <a:rPr lang="en-US" altLang="ja-JP" sz="1800" dirty="0" smtClean="0"/>
              <a:t>Manage share permission &amp; Share Folder</a:t>
            </a:r>
            <a:endParaRPr lang="en-US" altLang="ja-JP" sz="1800" dirty="0"/>
          </a:p>
          <a:p>
            <a:pPr marL="201168" lvl="1" indent="0">
              <a:buNone/>
            </a:pPr>
            <a:r>
              <a:rPr lang="en-US" altLang="ja-JP" sz="1200" dirty="0" smtClean="0"/>
              <a:t>Share Folder is a function to share addressed folder to other CPO users</a:t>
            </a:r>
            <a:r>
              <a:rPr lang="en-US" altLang="ja-JP" sz="1200" dirty="0"/>
              <a:t>. Any folder on CPO storage can share other CPO </a:t>
            </a:r>
            <a:r>
              <a:rPr lang="en-US" altLang="ja-JP" sz="1200" dirty="0" smtClean="0"/>
              <a:t>user. User </a:t>
            </a:r>
            <a:r>
              <a:rPr lang="en-US" altLang="ja-JP" sz="1200" dirty="0" smtClean="0"/>
              <a:t>can manage folder permission to share folder contents to other CPO users. </a:t>
            </a:r>
            <a:endParaRPr lang="en-US" altLang="ja-JP" sz="1200" dirty="0"/>
          </a:p>
          <a:p>
            <a:pPr marL="429768" lvl="1" indent="-228600">
              <a:buFont typeface="+mj-lt"/>
              <a:buAutoNum type="arabicPeriod"/>
            </a:pPr>
            <a:r>
              <a:rPr lang="en-US" altLang="ja-JP" sz="1200" dirty="0" smtClean="0"/>
              <a:t>Manage folder permission to set shared level, VIEW/MODIFY/DELETE</a:t>
            </a:r>
          </a:p>
          <a:p>
            <a:pPr marL="429768" lvl="1" indent="-228600">
              <a:buFont typeface="+mj-lt"/>
              <a:buAutoNum type="arabicPeriod"/>
            </a:pPr>
            <a:r>
              <a:rPr lang="en-US" altLang="ja-JP" sz="1200" dirty="0" smtClean="0"/>
              <a:t>Select CPO user for shared target.</a:t>
            </a:r>
          </a:p>
          <a:p>
            <a:pPr marL="429768" lvl="1" indent="-228600">
              <a:buFont typeface="+mj-lt"/>
              <a:buAutoNum type="arabicPeriod"/>
            </a:pPr>
            <a:r>
              <a:rPr lang="en-US" altLang="ja-JP" sz="1200" dirty="0" smtClean="0"/>
              <a:t>Submit to server.</a:t>
            </a:r>
          </a:p>
          <a:p>
            <a:pPr marL="429768" lvl="1" indent="-228600">
              <a:buFont typeface="+mj-lt"/>
              <a:buAutoNum type="arabicPeriod"/>
            </a:pPr>
            <a:r>
              <a:rPr lang="en-US" altLang="ja-JP" sz="1200" dirty="0"/>
              <a:t>T</a:t>
            </a:r>
            <a:r>
              <a:rPr lang="en-US" altLang="ja-JP" sz="1200" dirty="0" smtClean="0"/>
              <a:t>hen, shared folder will be showed under “Other Docs” on targeted users view.</a:t>
            </a:r>
          </a:p>
          <a:p>
            <a:pPr lvl="1"/>
            <a:r>
              <a:rPr lang="en-US" altLang="ja-JP" sz="1200" dirty="0" smtClean="0"/>
              <a:t>NOTE</a:t>
            </a:r>
            <a:r>
              <a:rPr lang="en-US" altLang="ja-JP" sz="1200" dirty="0" smtClean="0"/>
              <a:t>: multiple distribution also supported.</a:t>
            </a:r>
          </a:p>
          <a:p>
            <a:pPr marL="429768" lvl="1" indent="-228600">
              <a:buFont typeface="+mj-lt"/>
              <a:buAutoNum type="arabicPeriod"/>
            </a:pPr>
            <a:endParaRPr lang="en-US" altLang="ja-JP" sz="1200" dirty="0"/>
          </a:p>
          <a:p>
            <a:pPr marL="429768" lvl="1" indent="-228600">
              <a:buFont typeface="+mj-lt"/>
              <a:buAutoNum type="arabicPeriod"/>
            </a:pPr>
            <a:endParaRPr lang="en-US" altLang="ja-JP" sz="1200" dirty="0" smtClean="0"/>
          </a:p>
        </p:txBody>
      </p:sp>
      <p:grpSp>
        <p:nvGrpSpPr>
          <p:cNvPr id="33" name="グループ化 32"/>
          <p:cNvGrpSpPr/>
          <p:nvPr/>
        </p:nvGrpSpPr>
        <p:grpSpPr>
          <a:xfrm>
            <a:off x="7411507" y="2458199"/>
            <a:ext cx="4005430" cy="2798429"/>
            <a:chOff x="7150250" y="2443611"/>
            <a:chExt cx="4005430" cy="2798429"/>
          </a:xfrm>
        </p:grpSpPr>
        <p:sp>
          <p:nvSpPr>
            <p:cNvPr id="4" name="円柱 3"/>
            <p:cNvSpPr/>
            <p:nvPr/>
          </p:nvSpPr>
          <p:spPr>
            <a:xfrm>
              <a:off x="9447371" y="2443611"/>
              <a:ext cx="893204" cy="660599"/>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t>CPO</a:t>
              </a:r>
              <a:endParaRPr kumimoji="1" lang="ja-JP" altLang="en-US" sz="1400" dirty="0"/>
            </a:p>
          </p:txBody>
        </p:sp>
        <p:pic>
          <p:nvPicPr>
            <p:cNvPr id="8" name="Picture 17" descr="MCj0433941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447371" y="4115417"/>
              <a:ext cx="995575" cy="99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図 4"/>
            <p:cNvPicPr>
              <a:picLocks noChangeAspect="1"/>
            </p:cNvPicPr>
            <p:nvPr/>
          </p:nvPicPr>
          <p:blipFill>
            <a:blip r:embed="rId3">
              <a:clrChange>
                <a:clrFrom>
                  <a:srgbClr val="FFFFFF"/>
                </a:clrFrom>
                <a:clrTo>
                  <a:srgbClr val="FFFFFF">
                    <a:alpha val="0"/>
                  </a:srgbClr>
                </a:clrTo>
              </a:clrChange>
            </a:blip>
            <a:stretch>
              <a:fillRect/>
            </a:stretch>
          </p:blipFill>
          <p:spPr>
            <a:xfrm>
              <a:off x="8996983" y="2641319"/>
              <a:ext cx="626900" cy="626900"/>
            </a:xfrm>
            <a:prstGeom prst="rect">
              <a:avLst/>
            </a:prstGeom>
          </p:spPr>
        </p:pic>
        <p:pic>
          <p:nvPicPr>
            <p:cNvPr id="10" name="図 9"/>
            <p:cNvPicPr>
              <a:picLocks noChangeAspect="1"/>
            </p:cNvPicPr>
            <p:nvPr/>
          </p:nvPicPr>
          <p:blipFill>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8717421" y="2443611"/>
              <a:ext cx="729950" cy="729950"/>
            </a:xfrm>
            <a:prstGeom prst="rect">
              <a:avLst/>
            </a:prstGeom>
          </p:spPr>
        </p:pic>
        <p:grpSp>
          <p:nvGrpSpPr>
            <p:cNvPr id="20" name="グループ化 19"/>
            <p:cNvGrpSpPr/>
            <p:nvPr/>
          </p:nvGrpSpPr>
          <p:grpSpPr>
            <a:xfrm>
              <a:off x="7150250" y="2896707"/>
              <a:ext cx="1173605" cy="1648613"/>
              <a:chOff x="7002591" y="2828728"/>
              <a:chExt cx="1173605" cy="1648613"/>
            </a:xfrm>
          </p:grpSpPr>
          <p:grpSp>
            <p:nvGrpSpPr>
              <p:cNvPr id="12" name="グループ化 11"/>
              <p:cNvGrpSpPr/>
              <p:nvPr/>
            </p:nvGrpSpPr>
            <p:grpSpPr>
              <a:xfrm>
                <a:off x="7002591" y="2828728"/>
                <a:ext cx="1081087" cy="1483482"/>
                <a:chOff x="7583470" y="2939230"/>
                <a:chExt cx="1081087" cy="1483482"/>
              </a:xfrm>
            </p:grpSpPr>
            <p:pic>
              <p:nvPicPr>
                <p:cNvPr id="11" name="図 10"/>
                <p:cNvPicPr>
                  <a:picLocks noChangeAspect="1"/>
                </p:cNvPicPr>
                <p:nvPr/>
              </p:nvPicPr>
              <p:blipFill>
                <a:blip r:embed="rId5"/>
                <a:stretch>
                  <a:fillRect/>
                </a:stretch>
              </p:blipFill>
              <p:spPr>
                <a:xfrm rot="20700000">
                  <a:off x="7900793" y="2939230"/>
                  <a:ext cx="763764" cy="1395003"/>
                </a:xfrm>
                <a:prstGeom prst="rect">
                  <a:avLst/>
                </a:prstGeom>
              </p:spPr>
            </p:pic>
            <p:pic>
              <p:nvPicPr>
                <p:cNvPr id="7" name="Picture 8" descr="j043395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3470" y="3700400"/>
                  <a:ext cx="720725"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テキスト ボックス 12"/>
              <p:cNvSpPr txBox="1"/>
              <p:nvPr/>
            </p:nvSpPr>
            <p:spPr>
              <a:xfrm>
                <a:off x="7336743" y="3286044"/>
                <a:ext cx="763920" cy="507831"/>
              </a:xfrm>
              <a:prstGeom prst="rect">
                <a:avLst/>
              </a:prstGeom>
              <a:noFill/>
            </p:spPr>
            <p:txBody>
              <a:bodyPr wrap="square" rtlCol="0">
                <a:spAutoFit/>
              </a:bodyPr>
              <a:lstStyle/>
              <a:p>
                <a:pPr algn="ctr"/>
                <a:r>
                  <a:rPr kumimoji="1" lang="en-US" altLang="ja-JP" sz="900" u="sng" dirty="0" smtClean="0">
                    <a:solidFill>
                      <a:srgbClr val="FF0000"/>
                    </a:solidFill>
                  </a:rPr>
                  <a:t>1. </a:t>
                </a:r>
                <a:r>
                  <a:rPr kumimoji="1" lang="en-US" altLang="ja-JP" sz="900" u="sng" dirty="0" smtClean="0">
                    <a:solidFill>
                      <a:srgbClr val="FF0000"/>
                    </a:solidFill>
                  </a:rPr>
                  <a:t>Manage</a:t>
                </a:r>
                <a:r>
                  <a:rPr kumimoji="1" lang="ja-JP" altLang="en-US" sz="900" u="sng" dirty="0" smtClean="0">
                    <a:solidFill>
                      <a:srgbClr val="FF0000"/>
                    </a:solidFill>
                  </a:rPr>
                  <a:t> </a:t>
                </a:r>
                <a:r>
                  <a:rPr kumimoji="1" lang="en-US" altLang="ja-JP" sz="900" u="sng" dirty="0" smtClean="0">
                    <a:solidFill>
                      <a:srgbClr val="FF0000"/>
                    </a:solidFill>
                  </a:rPr>
                  <a:t>Folder Permission</a:t>
                </a:r>
                <a:endParaRPr kumimoji="1" lang="ja-JP" altLang="en-US" sz="900" u="sng" dirty="0">
                  <a:solidFill>
                    <a:srgbClr val="FF0000"/>
                  </a:solidFill>
                </a:endParaRPr>
              </a:p>
            </p:txBody>
          </p:sp>
          <p:sp>
            <p:nvSpPr>
              <p:cNvPr id="14" name="テキスト ボックス 13"/>
              <p:cNvSpPr txBox="1"/>
              <p:nvPr/>
            </p:nvSpPr>
            <p:spPr>
              <a:xfrm>
                <a:off x="7227396" y="4246509"/>
                <a:ext cx="948800" cy="230832"/>
              </a:xfrm>
              <a:prstGeom prst="rect">
                <a:avLst/>
              </a:prstGeom>
              <a:noFill/>
            </p:spPr>
            <p:txBody>
              <a:bodyPr wrap="square" rtlCol="0">
                <a:spAutoFit/>
              </a:bodyPr>
              <a:lstStyle/>
              <a:p>
                <a:pPr algn="ctr"/>
                <a:r>
                  <a:rPr kumimoji="1" lang="en-US" altLang="ja-JP" sz="900" dirty="0" smtClean="0"/>
                  <a:t>CPO User</a:t>
                </a:r>
                <a:endParaRPr kumimoji="1" lang="ja-JP" altLang="en-US" sz="900" dirty="0"/>
              </a:p>
            </p:txBody>
          </p:sp>
        </p:grpSp>
        <p:cxnSp>
          <p:nvCxnSpPr>
            <p:cNvPr id="16" name="曲線コネクタ 15"/>
            <p:cNvCxnSpPr>
              <a:stCxn id="5" idx="2"/>
              <a:endCxn id="11" idx="3"/>
            </p:cNvCxnSpPr>
            <p:nvPr/>
          </p:nvCxnSpPr>
          <p:spPr>
            <a:xfrm rot="5400000">
              <a:off x="8650803" y="2835741"/>
              <a:ext cx="227152" cy="1092108"/>
            </a:xfrm>
            <a:prstGeom prst="curvedConnector2">
              <a:avLst/>
            </a:prstGeom>
            <a:ln w="63500">
              <a:solidFill>
                <a:srgbClr val="FF0000">
                  <a:alpha val="50000"/>
                </a:srgb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曲線コネクタ 21"/>
            <p:cNvCxnSpPr>
              <a:stCxn id="28" idx="2"/>
              <a:endCxn id="8" idx="0"/>
            </p:cNvCxnSpPr>
            <p:nvPr/>
          </p:nvCxnSpPr>
          <p:spPr>
            <a:xfrm rot="5400000">
              <a:off x="9921211" y="3262908"/>
              <a:ext cx="876456" cy="828562"/>
            </a:xfrm>
            <a:prstGeom prst="curvedConnector3">
              <a:avLst>
                <a:gd name="adj1" fmla="val 50000"/>
              </a:avLst>
            </a:prstGeom>
            <a:ln w="63500">
              <a:solidFill>
                <a:srgbClr val="FF0000">
                  <a:alpha val="50000"/>
                </a:srgb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9992666" y="3927003"/>
              <a:ext cx="973586" cy="507831"/>
            </a:xfrm>
            <a:prstGeom prst="rect">
              <a:avLst/>
            </a:prstGeom>
            <a:noFill/>
          </p:spPr>
          <p:txBody>
            <a:bodyPr wrap="square" rtlCol="0">
              <a:spAutoFit/>
            </a:bodyPr>
            <a:lstStyle/>
            <a:p>
              <a:pPr algn="ctr"/>
              <a:r>
                <a:rPr kumimoji="1" lang="en-US" altLang="ja-JP" sz="900" u="sng" dirty="0" smtClean="0">
                  <a:solidFill>
                    <a:srgbClr val="FF0000"/>
                  </a:solidFill>
                </a:rPr>
                <a:t>3. </a:t>
              </a:r>
              <a:r>
                <a:rPr kumimoji="1" lang="en-US" altLang="ja-JP" sz="900" u="sng" dirty="0" smtClean="0">
                  <a:solidFill>
                    <a:srgbClr val="FF0000"/>
                  </a:solidFill>
                </a:rPr>
                <a:t>Shared folder is under “Other Docs”</a:t>
              </a:r>
              <a:endParaRPr kumimoji="1" lang="ja-JP" altLang="en-US" sz="900" u="sng" dirty="0">
                <a:solidFill>
                  <a:srgbClr val="FF0000"/>
                </a:solidFill>
              </a:endParaRPr>
            </a:p>
          </p:txBody>
        </p:sp>
        <p:sp>
          <p:nvSpPr>
            <p:cNvPr id="27" name="円弧 26"/>
            <p:cNvSpPr/>
            <p:nvPr/>
          </p:nvSpPr>
          <p:spPr>
            <a:xfrm>
              <a:off x="10117809" y="2896707"/>
              <a:ext cx="273951" cy="273951"/>
            </a:xfrm>
            <a:prstGeom prst="arc">
              <a:avLst>
                <a:gd name="adj1" fmla="val 13978109"/>
                <a:gd name="adj2" fmla="val 12442112"/>
              </a:avLst>
            </a:prstGeom>
            <a:ln w="57150">
              <a:solidFill>
                <a:srgbClr val="FF0000">
                  <a:alpha val="50000"/>
                </a:srgb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p:cNvSpPr txBox="1"/>
            <p:nvPr/>
          </p:nvSpPr>
          <p:spPr>
            <a:xfrm>
              <a:off x="10391760" y="2731130"/>
              <a:ext cx="763920" cy="507831"/>
            </a:xfrm>
            <a:prstGeom prst="rect">
              <a:avLst/>
            </a:prstGeom>
            <a:noFill/>
          </p:spPr>
          <p:txBody>
            <a:bodyPr wrap="square" rtlCol="0">
              <a:spAutoFit/>
            </a:bodyPr>
            <a:lstStyle/>
            <a:p>
              <a:pPr algn="ctr"/>
              <a:r>
                <a:rPr kumimoji="1" lang="en-US" altLang="ja-JP" sz="900" u="sng" dirty="0" smtClean="0">
                  <a:solidFill>
                    <a:srgbClr val="FF0000"/>
                  </a:solidFill>
                </a:rPr>
                <a:t>2. </a:t>
              </a:r>
              <a:r>
                <a:rPr kumimoji="1" lang="en-US" altLang="ja-JP" sz="900" u="sng" dirty="0" smtClean="0">
                  <a:solidFill>
                    <a:srgbClr val="FF0000"/>
                  </a:solidFill>
                </a:rPr>
                <a:t>Update folder permission</a:t>
              </a:r>
              <a:endParaRPr kumimoji="1" lang="ja-JP" altLang="en-US" sz="900" u="sng" dirty="0">
                <a:solidFill>
                  <a:srgbClr val="FF0000"/>
                </a:solidFill>
              </a:endParaRPr>
            </a:p>
          </p:txBody>
        </p:sp>
        <p:sp>
          <p:nvSpPr>
            <p:cNvPr id="32" name="テキスト ボックス 31"/>
            <p:cNvSpPr txBox="1"/>
            <p:nvPr/>
          </p:nvSpPr>
          <p:spPr>
            <a:xfrm>
              <a:off x="9971023" y="5011208"/>
              <a:ext cx="948800" cy="230832"/>
            </a:xfrm>
            <a:prstGeom prst="rect">
              <a:avLst/>
            </a:prstGeom>
            <a:noFill/>
          </p:spPr>
          <p:txBody>
            <a:bodyPr wrap="square" rtlCol="0">
              <a:spAutoFit/>
            </a:bodyPr>
            <a:lstStyle/>
            <a:p>
              <a:pPr algn="ctr"/>
              <a:r>
                <a:rPr kumimoji="1" lang="en-US" altLang="ja-JP" sz="900" dirty="0" smtClean="0"/>
                <a:t>CPO User</a:t>
              </a:r>
              <a:endParaRPr kumimoji="1" lang="ja-JP" altLang="en-US" sz="900" dirty="0"/>
            </a:p>
          </p:txBody>
        </p:sp>
      </p:grpSp>
    </p:spTree>
    <p:extLst>
      <p:ext uri="{BB962C8B-B14F-4D97-AF65-F5344CB8AC3E}">
        <p14:creationId xmlns:p14="http://schemas.microsoft.com/office/powerpoint/2010/main" val="1888854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9376656" y="3487219"/>
            <a:ext cx="1828571" cy="3245714"/>
          </a:xfrm>
          <a:prstGeom prst="rect">
            <a:avLst/>
          </a:prstGeom>
          <a:effectLst>
            <a:outerShdw blurRad="50800" dist="38100" dir="2700000" algn="tl" rotWithShape="0">
              <a:prstClr val="black">
                <a:alpha val="40000"/>
              </a:prstClr>
            </a:outerShdw>
          </a:effectLst>
        </p:spPr>
      </p:pic>
      <p:pic>
        <p:nvPicPr>
          <p:cNvPr id="6" name="図 5"/>
          <p:cNvPicPr>
            <a:picLocks noChangeAspect="1"/>
          </p:cNvPicPr>
          <p:nvPr/>
        </p:nvPicPr>
        <p:blipFill>
          <a:blip r:embed="rId3"/>
          <a:stretch>
            <a:fillRect/>
          </a:stretch>
        </p:blipFill>
        <p:spPr>
          <a:xfrm>
            <a:off x="6970940" y="3487219"/>
            <a:ext cx="1828571" cy="3245714"/>
          </a:xfrm>
          <a:prstGeom prst="rect">
            <a:avLst/>
          </a:prstGeom>
          <a:effectLst>
            <a:outerShdw blurRad="50800" dist="38100" dir="2700000" algn="tl" rotWithShape="0">
              <a:prstClr val="black">
                <a:alpha val="40000"/>
              </a:prstClr>
            </a:outerShdw>
          </a:effectLst>
        </p:spPr>
      </p:pic>
      <p:pic>
        <p:nvPicPr>
          <p:cNvPr id="10" name="図 9"/>
          <p:cNvPicPr>
            <a:picLocks noChangeAspect="1"/>
          </p:cNvPicPr>
          <p:nvPr/>
        </p:nvPicPr>
        <p:blipFill>
          <a:blip r:embed="rId4"/>
          <a:stretch>
            <a:fillRect/>
          </a:stretch>
        </p:blipFill>
        <p:spPr>
          <a:xfrm>
            <a:off x="4531225" y="3487219"/>
            <a:ext cx="1828571" cy="3245714"/>
          </a:xfrm>
          <a:prstGeom prst="rect">
            <a:avLst/>
          </a:prstGeom>
          <a:effectLst>
            <a:outerShdw blurRad="50800" dist="38100" dir="2700000" algn="tl" rotWithShape="0">
              <a:prstClr val="black">
                <a:alpha val="40000"/>
              </a:prstClr>
            </a:outerShdw>
          </a:effectLst>
        </p:spPr>
      </p:pic>
      <p:sp>
        <p:nvSpPr>
          <p:cNvPr id="2" name="タイトル 1"/>
          <p:cNvSpPr>
            <a:spLocks noGrp="1"/>
          </p:cNvSpPr>
          <p:nvPr>
            <p:ph type="title"/>
          </p:nvPr>
        </p:nvSpPr>
        <p:spPr/>
        <p:txBody>
          <a:bodyPr/>
          <a:lstStyle/>
          <a:p>
            <a:r>
              <a:rPr kumimoji="1" lang="en-US" altLang="ja-JP" dirty="0" smtClean="0"/>
              <a:t>UI-Design: </a:t>
            </a:r>
            <a:r>
              <a:rPr lang="en-US" altLang="ja-JP" sz="3200" dirty="0" smtClean="0"/>
              <a:t>Manage Folder Permission &amp; Shared Folder</a:t>
            </a:r>
            <a:endParaRPr kumimoji="1" lang="ja-JP" altLang="en-US" sz="3200" dirty="0"/>
          </a:p>
        </p:txBody>
      </p:sp>
      <p:sp>
        <p:nvSpPr>
          <p:cNvPr id="3" name="コンテンツ プレースホルダー 2"/>
          <p:cNvSpPr>
            <a:spLocks noGrp="1"/>
          </p:cNvSpPr>
          <p:nvPr>
            <p:ph idx="1"/>
          </p:nvPr>
        </p:nvSpPr>
        <p:spPr>
          <a:xfrm>
            <a:off x="1097279" y="1845733"/>
            <a:ext cx="4630035" cy="4415107"/>
          </a:xfrm>
        </p:spPr>
        <p:txBody>
          <a:bodyPr>
            <a:noAutofit/>
          </a:bodyPr>
          <a:lstStyle/>
          <a:p>
            <a:r>
              <a:rPr lang="en-US" altLang="ja-JP" sz="1800" dirty="0" smtClean="0"/>
              <a:t>Manage Folder Permission</a:t>
            </a:r>
            <a:endParaRPr lang="en-US" altLang="ja-JP" sz="1800" dirty="0" smtClean="0"/>
          </a:p>
          <a:p>
            <a:pPr marL="201168" lvl="1" indent="0">
              <a:buNone/>
            </a:pPr>
            <a:r>
              <a:rPr lang="en-US" altLang="ja-JP" sz="1200" dirty="0" smtClean="0"/>
              <a:t>There</a:t>
            </a:r>
            <a:r>
              <a:rPr lang="ja-JP" altLang="en-US" sz="1200" dirty="0" smtClean="0"/>
              <a:t> </a:t>
            </a:r>
            <a:r>
              <a:rPr lang="en-US" altLang="ja-JP" sz="1200" dirty="0" smtClean="0"/>
              <a:t>are three steps for send link usability.</a:t>
            </a:r>
          </a:p>
          <a:p>
            <a:pPr marL="429768" lvl="1" indent="-228600">
              <a:buFont typeface="+mj-lt"/>
              <a:buAutoNum type="arabicPeriod"/>
            </a:pPr>
            <a:r>
              <a:rPr lang="en-US" altLang="ja-JP" sz="1200" dirty="0" smtClean="0"/>
              <a:t>Set Folder Permission</a:t>
            </a:r>
          </a:p>
          <a:p>
            <a:pPr marL="429768" lvl="1" indent="-228600">
              <a:buFont typeface="+mj-lt"/>
              <a:buAutoNum type="arabicPeriod"/>
            </a:pPr>
            <a:r>
              <a:rPr lang="en-US" altLang="ja-JP" sz="1200" dirty="0" smtClean="0"/>
              <a:t>Select target user for share</a:t>
            </a:r>
          </a:p>
          <a:p>
            <a:pPr marL="429768" lvl="1" indent="-228600">
              <a:buFont typeface="+mj-lt"/>
              <a:buAutoNum type="arabicPeriod"/>
            </a:pPr>
            <a:r>
              <a:rPr lang="en-US" altLang="ja-JP" sz="1200" dirty="0" smtClean="0"/>
              <a:t>Submit folder permission</a:t>
            </a:r>
          </a:p>
        </p:txBody>
      </p:sp>
      <p:sp>
        <p:nvSpPr>
          <p:cNvPr id="11" name="テキスト ボックス 10"/>
          <p:cNvSpPr txBox="1"/>
          <p:nvPr/>
        </p:nvSpPr>
        <p:spPr>
          <a:xfrm>
            <a:off x="4430053" y="1976962"/>
            <a:ext cx="2350930" cy="1391041"/>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kumimoji="1" lang="en-US" altLang="ja-JP" sz="1200" u="sng" dirty="0" smtClean="0">
                <a:solidFill>
                  <a:srgbClr val="FF0000"/>
                </a:solidFill>
              </a:rPr>
              <a:t>Set Folder Permission:</a:t>
            </a:r>
          </a:p>
          <a:p>
            <a:r>
              <a:rPr kumimoji="1" lang="en-US" altLang="ja-JP" sz="1200" dirty="0" smtClean="0"/>
              <a:t>At first user select folder permission to share, permission LEVEL is selected from READ/WRITE/Delete with iOS control. View was changed W/ modal to select permission LEVEL.</a:t>
            </a:r>
            <a:endParaRPr kumimoji="1" lang="ja-JP" altLang="en-US" sz="1200" dirty="0"/>
          </a:p>
        </p:txBody>
      </p:sp>
      <p:sp>
        <p:nvSpPr>
          <p:cNvPr id="22" name="テキスト ボックス 21"/>
          <p:cNvSpPr txBox="1"/>
          <p:nvPr/>
        </p:nvSpPr>
        <p:spPr>
          <a:xfrm>
            <a:off x="6867715" y="1976962"/>
            <a:ext cx="2350930" cy="1391041"/>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kumimoji="1" lang="en-US" altLang="ja-JP" sz="1200" u="sng" dirty="0" smtClean="0">
                <a:solidFill>
                  <a:srgbClr val="FF0000"/>
                </a:solidFill>
              </a:rPr>
              <a:t>Select target user for share:</a:t>
            </a:r>
          </a:p>
          <a:p>
            <a:r>
              <a:rPr kumimoji="1" lang="en-US" altLang="ja-JP" sz="1200" dirty="0" smtClean="0"/>
              <a:t>When typed shared user on edit-box, view will expand to show pre-matched user list to select CPO user. Ex: because of “Cloud” matched user was showed.</a:t>
            </a:r>
            <a:endParaRPr kumimoji="1" lang="ja-JP" altLang="en-US" sz="1200" dirty="0"/>
          </a:p>
        </p:txBody>
      </p:sp>
      <p:sp>
        <p:nvSpPr>
          <p:cNvPr id="23" name="左矢印 22"/>
          <p:cNvSpPr/>
          <p:nvPr/>
        </p:nvSpPr>
        <p:spPr>
          <a:xfrm>
            <a:off x="5782397" y="4729031"/>
            <a:ext cx="314501" cy="323166"/>
          </a:xfrm>
          <a:prstGeom prst="leftArrow">
            <a:avLst/>
          </a:prstGeom>
          <a:solidFill>
            <a:schemeClr val="accent4">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6867715" y="4376061"/>
            <a:ext cx="2035022" cy="1291793"/>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左矢印 26"/>
          <p:cNvSpPr/>
          <p:nvPr/>
        </p:nvSpPr>
        <p:spPr>
          <a:xfrm rot="16200000">
            <a:off x="6527420" y="5298193"/>
            <a:ext cx="314501" cy="323166"/>
          </a:xfrm>
          <a:prstGeom prst="leftArrow">
            <a:avLst/>
          </a:prstGeom>
          <a:solidFill>
            <a:schemeClr val="accent4">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p:cNvPicPr>
            <a:picLocks noChangeAspect="1"/>
          </p:cNvPicPr>
          <p:nvPr/>
        </p:nvPicPr>
        <p:blipFill>
          <a:blip r:embed="rId5">
            <a:clrChange>
              <a:clrFrom>
                <a:srgbClr val="FFFFFF"/>
              </a:clrFrom>
              <a:clrTo>
                <a:srgbClr val="FFFFFF">
                  <a:alpha val="0"/>
                </a:srgbClr>
              </a:clrTo>
            </a:clrChange>
          </a:blip>
          <a:stretch>
            <a:fillRect/>
          </a:stretch>
        </p:blipFill>
        <p:spPr>
          <a:xfrm>
            <a:off x="8667332" y="4231282"/>
            <a:ext cx="368580" cy="405703"/>
          </a:xfrm>
          <a:prstGeom prst="rect">
            <a:avLst/>
          </a:prstGeom>
        </p:spPr>
      </p:pic>
      <p:sp>
        <p:nvSpPr>
          <p:cNvPr id="31" name="テキスト ボックス 30"/>
          <p:cNvSpPr txBox="1"/>
          <p:nvPr/>
        </p:nvSpPr>
        <p:spPr>
          <a:xfrm>
            <a:off x="9305377" y="1976962"/>
            <a:ext cx="2350930" cy="1391041"/>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kumimoji="1" lang="en-US" altLang="ja-JP" sz="1200" u="sng" dirty="0" smtClean="0">
                <a:solidFill>
                  <a:srgbClr val="FF0000"/>
                </a:solidFill>
              </a:rPr>
              <a:t>Submit folder permission</a:t>
            </a:r>
          </a:p>
          <a:p>
            <a:r>
              <a:rPr kumimoji="1" lang="en-US" altLang="ja-JP" sz="1200" dirty="0" smtClean="0"/>
              <a:t>Finally, the combination USER &amp; shared level was submitted to server to share folder.</a:t>
            </a:r>
          </a:p>
          <a:p>
            <a:r>
              <a:rPr kumimoji="1" lang="en-US" altLang="ja-JP" sz="1200" dirty="0" smtClean="0"/>
              <a:t>NOTE: multiple permission can be set for folder permission.</a:t>
            </a:r>
            <a:endParaRPr kumimoji="1" lang="ja-JP" altLang="en-US" sz="1200" dirty="0"/>
          </a:p>
        </p:txBody>
      </p:sp>
      <p:sp>
        <p:nvSpPr>
          <p:cNvPr id="32" name="正方形/長方形 31"/>
          <p:cNvSpPr/>
          <p:nvPr/>
        </p:nvSpPr>
        <p:spPr>
          <a:xfrm>
            <a:off x="9296059" y="5667855"/>
            <a:ext cx="2035022" cy="425035"/>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左矢印 32"/>
          <p:cNvSpPr/>
          <p:nvPr/>
        </p:nvSpPr>
        <p:spPr>
          <a:xfrm rot="16200000">
            <a:off x="8942146" y="5718790"/>
            <a:ext cx="314501" cy="323166"/>
          </a:xfrm>
          <a:prstGeom prst="leftArrow">
            <a:avLst/>
          </a:prstGeom>
          <a:solidFill>
            <a:schemeClr val="accent4">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296059" y="4572003"/>
            <a:ext cx="2035022" cy="1045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6"/>
          <a:stretch>
            <a:fillRect/>
          </a:stretch>
        </p:blipFill>
        <p:spPr>
          <a:xfrm>
            <a:off x="2124726" y="3487219"/>
            <a:ext cx="1828571" cy="324571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4765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TARGET</a:t>
            </a:r>
            <a:endParaRPr kumimoji="1" lang="ja-JP" altLang="en-US" dirty="0"/>
          </a:p>
        </p:txBody>
      </p:sp>
      <p:sp>
        <p:nvSpPr>
          <p:cNvPr id="3" name="コンテンツ プレースホルダー 2"/>
          <p:cNvSpPr>
            <a:spLocks noGrp="1"/>
          </p:cNvSpPr>
          <p:nvPr>
            <p:ph idx="1"/>
          </p:nvPr>
        </p:nvSpPr>
        <p:spPr>
          <a:xfrm>
            <a:off x="1185153" y="1836420"/>
            <a:ext cx="10058400" cy="4023360"/>
          </a:xfrm>
        </p:spPr>
        <p:txBody>
          <a:bodyPr>
            <a:noAutofit/>
          </a:bodyPr>
          <a:lstStyle/>
          <a:p>
            <a:r>
              <a:rPr lang="en-US" altLang="ja-JP" dirty="0" smtClean="0"/>
              <a:t>Target GOAL</a:t>
            </a:r>
          </a:p>
          <a:p>
            <a:pPr lvl="1"/>
            <a:r>
              <a:rPr lang="en-US" altLang="ja-JP" sz="1400" dirty="0" smtClean="0"/>
              <a:t>2015 April Timeframe Development Ending</a:t>
            </a:r>
            <a:endParaRPr kumimoji="1" lang="en-US" altLang="ja-JP" sz="1400" dirty="0" smtClean="0"/>
          </a:p>
          <a:p>
            <a:pPr lvl="1"/>
            <a:r>
              <a:rPr kumimoji="1" lang="en-US" altLang="ja-JP" sz="1400" dirty="0" smtClean="0"/>
              <a:t>Replace existing iOS App, iPhone and iPad with new UI design</a:t>
            </a:r>
            <a:endParaRPr kumimoji="1" lang="en-US" altLang="ja-JP" sz="1000" dirty="0" smtClean="0"/>
          </a:p>
          <a:p>
            <a:pPr lvl="1"/>
            <a:r>
              <a:rPr lang="en-US" altLang="ja-JP" sz="1400" dirty="0" smtClean="0"/>
              <a:t>Support existing functionality and more</a:t>
            </a:r>
          </a:p>
          <a:p>
            <a:pPr marL="91440" lvl="1" indent="-91440">
              <a:spcBef>
                <a:spcPts val="1200"/>
              </a:spcBef>
              <a:spcAft>
                <a:spcPts val="200"/>
              </a:spcAft>
              <a:buSzPct val="100000"/>
              <a:buFont typeface="Calibri" panose="020F0502020204030204" pitchFamily="34" charset="0"/>
              <a:buChar char=" "/>
            </a:pPr>
            <a:r>
              <a:rPr lang="en-US" altLang="ja-JP" sz="2000" dirty="0" smtClean="0"/>
              <a:t>Detail</a:t>
            </a:r>
          </a:p>
          <a:p>
            <a:pPr lvl="1">
              <a:buSzPct val="100000"/>
            </a:pPr>
            <a:r>
              <a:rPr lang="en-US" altLang="ja-JP" sz="1400" dirty="0" smtClean="0"/>
              <a:t>Hybrid app on App-Store, supported iPhone and iPad by one App</a:t>
            </a:r>
          </a:p>
          <a:p>
            <a:pPr lvl="1">
              <a:buSzPct val="100000"/>
            </a:pPr>
            <a:r>
              <a:rPr lang="en-US" altLang="ja-JP" sz="1400" dirty="0" smtClean="0"/>
              <a:t>Uses REST API for server side connection</a:t>
            </a:r>
          </a:p>
          <a:p>
            <a:pPr lvl="2">
              <a:buSzPct val="100000"/>
            </a:pPr>
            <a:r>
              <a:rPr lang="en-US" altLang="ja-JP" sz="1100" dirty="0" smtClean="0"/>
              <a:t>Require  Nuxeo Core 5.9 on service side. Uses SDK for REST API Nuxeo 5.9</a:t>
            </a:r>
          </a:p>
          <a:p>
            <a:pPr lvl="2"/>
            <a:r>
              <a:rPr lang="en-US" altLang="ja-JP" sz="1100" dirty="0" smtClean="0"/>
              <a:t>iOS 8 full supporting, for legacy iOS supporting, iOS 6 and later supported.</a:t>
            </a:r>
          </a:p>
          <a:p>
            <a:pPr lvl="1"/>
            <a:r>
              <a:rPr kumimoji="1" lang="en-US" altLang="ja-JP" sz="1500" dirty="0" smtClean="0"/>
              <a:t>Direct “</a:t>
            </a:r>
            <a:r>
              <a:rPr kumimoji="1" lang="en-US" altLang="ja-JP" sz="1500" dirty="0" err="1" smtClean="0"/>
              <a:t>Sharpdesk</a:t>
            </a:r>
            <a:r>
              <a:rPr kumimoji="1" lang="en-US" altLang="ja-JP" sz="1500" dirty="0" smtClean="0"/>
              <a:t> Mobile” application data exchanges for MFP print &amp; scan.</a:t>
            </a:r>
          </a:p>
          <a:p>
            <a:pPr lvl="2"/>
            <a:r>
              <a:rPr lang="en-US" altLang="ja-JP" sz="1100" dirty="0" smtClean="0"/>
              <a:t>Single TAP application data exchanges to pass (get from) </a:t>
            </a:r>
            <a:r>
              <a:rPr lang="en-US" altLang="ja-JP" sz="1100" dirty="0" err="1" smtClean="0"/>
              <a:t>Sharpdesk</a:t>
            </a:r>
            <a:r>
              <a:rPr lang="en-US" altLang="ja-JP" sz="1100" dirty="0" smtClean="0"/>
              <a:t> Mobile for MFP printing &amp; scanning</a:t>
            </a:r>
          </a:p>
          <a:p>
            <a:r>
              <a:rPr lang="en-US" altLang="ja-JP" dirty="0" smtClean="0"/>
              <a:t>Note</a:t>
            </a:r>
          </a:p>
          <a:p>
            <a:pPr lvl="1"/>
            <a:r>
              <a:rPr lang="en-US" altLang="ja-JP" sz="1500" dirty="0" smtClean="0"/>
              <a:t>No Android and iPad design now.</a:t>
            </a:r>
            <a:endParaRPr lang="en-US" altLang="ja-JP" sz="1500" dirty="0"/>
          </a:p>
          <a:p>
            <a:pPr lvl="1"/>
            <a:endParaRPr kumimoji="1" lang="en-US" altLang="ja-JP" sz="1500" dirty="0" smtClean="0"/>
          </a:p>
          <a:p>
            <a:pPr lvl="1"/>
            <a:endParaRPr kumimoji="1" lang="ja-JP" altLang="en-US" sz="1600" dirty="0"/>
          </a:p>
        </p:txBody>
      </p:sp>
      <p:grpSp>
        <p:nvGrpSpPr>
          <p:cNvPr id="5" name="グループ化 4"/>
          <p:cNvGrpSpPr/>
          <p:nvPr/>
        </p:nvGrpSpPr>
        <p:grpSpPr>
          <a:xfrm>
            <a:off x="9178126" y="2094967"/>
            <a:ext cx="1126181" cy="819150"/>
            <a:chOff x="8084494" y="1939496"/>
            <a:chExt cx="1126181" cy="819150"/>
          </a:xfrm>
        </p:grpSpPr>
        <p:sp>
          <p:nvSpPr>
            <p:cNvPr id="4" name="正方形/長方形 3"/>
            <p:cNvSpPr/>
            <p:nvPr/>
          </p:nvSpPr>
          <p:spPr>
            <a:xfrm>
              <a:off x="8096250" y="1939496"/>
              <a:ext cx="1114425" cy="819150"/>
            </a:xfrm>
            <a:prstGeom prst="rect">
              <a:avLst/>
            </a:prstGeom>
            <a:solidFill>
              <a:schemeClr val="bg1"/>
            </a:solidFill>
            <a:ln>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Cloud Portal Off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4494" y="1939496"/>
              <a:ext cx="1104900" cy="800100"/>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6" name="フローチャート: 磁気ディスク 5"/>
          <p:cNvSpPr/>
          <p:nvPr/>
        </p:nvSpPr>
        <p:spPr>
          <a:xfrm>
            <a:off x="10212948" y="2631966"/>
            <a:ext cx="478155" cy="390525"/>
          </a:xfrm>
          <a:prstGeom prst="flowChartMagneticDisk">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7747854" y="4035745"/>
            <a:ext cx="3654359" cy="1923095"/>
            <a:chOff x="7862154" y="3848100"/>
            <a:chExt cx="3654359" cy="1923095"/>
          </a:xfrm>
        </p:grpSpPr>
        <p:pic>
          <p:nvPicPr>
            <p:cNvPr id="1028" name="Picture 4" descr="http://blog-imgs-68.fc2.com/y/o/m/yomosoku/iphone5_ios7_large_verge_medium_landscape_2014073115125077e.jpg"/>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862154" y="4055611"/>
              <a:ext cx="1752450" cy="1221239"/>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a:clrChange>
                <a:clrFrom>
                  <a:srgbClr val="FEFEFE"/>
                </a:clrFrom>
                <a:clrTo>
                  <a:srgbClr val="FEFEFE">
                    <a:alpha val="0"/>
                  </a:srgbClr>
                </a:clrTo>
              </a:clrChange>
            </a:blip>
            <a:stretch>
              <a:fillRect/>
            </a:stretch>
          </p:blipFill>
          <p:spPr>
            <a:xfrm>
              <a:off x="9049538" y="3923345"/>
              <a:ext cx="2466975" cy="1847850"/>
            </a:xfrm>
            <a:prstGeom prst="rect">
              <a:avLst/>
            </a:prstGeom>
          </p:spPr>
        </p:pic>
        <p:sp>
          <p:nvSpPr>
            <p:cNvPr id="9" name="円/楕円 8"/>
            <p:cNvSpPr/>
            <p:nvPr/>
          </p:nvSpPr>
          <p:spPr>
            <a:xfrm>
              <a:off x="7862154" y="3848100"/>
              <a:ext cx="3381399" cy="1657350"/>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円弧 10"/>
          <p:cNvSpPr/>
          <p:nvPr/>
        </p:nvSpPr>
        <p:spPr>
          <a:xfrm rot="2330573">
            <a:off x="9437877" y="2840522"/>
            <a:ext cx="838988" cy="1777859"/>
          </a:xfrm>
          <a:prstGeom prst="arc">
            <a:avLst>
              <a:gd name="adj1" fmla="val 13348679"/>
              <a:gd name="adj2" fmla="val 12389052"/>
            </a:avLst>
          </a:prstGeom>
          <a:ln w="63500">
            <a:solidFill>
              <a:srgbClr val="FF0000">
                <a:alpha val="50000"/>
              </a:srgb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10403863" y="3567353"/>
            <a:ext cx="998350" cy="369332"/>
          </a:xfrm>
          <a:prstGeom prst="rect">
            <a:avLst/>
          </a:prstGeom>
          <a:noFill/>
        </p:spPr>
        <p:txBody>
          <a:bodyPr wrap="none" rtlCol="0">
            <a:spAutoFit/>
          </a:bodyPr>
          <a:lstStyle/>
          <a:p>
            <a:r>
              <a:rPr kumimoji="1" lang="en-US" altLang="ja-JP" u="sng" smtClean="0">
                <a:solidFill>
                  <a:srgbClr val="FF0000"/>
                </a:solidFill>
              </a:rPr>
              <a:t>REST</a:t>
            </a:r>
            <a:r>
              <a:rPr kumimoji="1" lang="ja-JP" altLang="en-US" u="sng" dirty="0" smtClean="0">
                <a:solidFill>
                  <a:srgbClr val="FF0000"/>
                </a:solidFill>
              </a:rPr>
              <a:t> </a:t>
            </a:r>
            <a:r>
              <a:rPr kumimoji="1" lang="en-US" altLang="ja-JP" u="sng" dirty="0" smtClean="0">
                <a:solidFill>
                  <a:srgbClr val="FF0000"/>
                </a:solidFill>
              </a:rPr>
              <a:t>API</a:t>
            </a:r>
            <a:endParaRPr kumimoji="1" lang="ja-JP" altLang="en-US" u="sng" dirty="0">
              <a:solidFill>
                <a:srgbClr val="FF0000"/>
              </a:solidFill>
            </a:endParaRPr>
          </a:p>
        </p:txBody>
      </p:sp>
      <p:pic>
        <p:nvPicPr>
          <p:cNvPr id="13" name="図 12"/>
          <p:cNvPicPr>
            <a:picLocks noChangeAspect="1"/>
          </p:cNvPicPr>
          <p:nvPr/>
        </p:nvPicPr>
        <p:blipFill>
          <a:blip r:embed="rId5"/>
          <a:stretch>
            <a:fillRect/>
          </a:stretch>
        </p:blipFill>
        <p:spPr>
          <a:xfrm>
            <a:off x="7245928" y="3698675"/>
            <a:ext cx="1733577" cy="650326"/>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275156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Guest user setup</a:t>
            </a:r>
            <a:endParaRPr kumimoji="1" lang="ja-JP" altLang="en-US" dirty="0"/>
          </a:p>
        </p:txBody>
      </p:sp>
      <p:sp>
        <p:nvSpPr>
          <p:cNvPr id="3" name="コンテンツ プレースホルダー 2"/>
          <p:cNvSpPr>
            <a:spLocks noGrp="1"/>
          </p:cNvSpPr>
          <p:nvPr>
            <p:ph idx="1"/>
          </p:nvPr>
        </p:nvSpPr>
        <p:spPr>
          <a:xfrm>
            <a:off x="1097280" y="1845734"/>
            <a:ext cx="6013654" cy="4023360"/>
          </a:xfrm>
        </p:spPr>
        <p:txBody>
          <a:bodyPr>
            <a:normAutofit/>
          </a:bodyPr>
          <a:lstStyle/>
          <a:p>
            <a:r>
              <a:rPr lang="en-US" altLang="ja-JP" sz="1800" dirty="0" smtClean="0"/>
              <a:t>Guest user setup</a:t>
            </a:r>
            <a:endParaRPr lang="en-US" altLang="ja-JP" sz="1800" dirty="0"/>
          </a:p>
          <a:p>
            <a:pPr marL="201168" lvl="1" indent="0">
              <a:buNone/>
            </a:pPr>
            <a:r>
              <a:rPr lang="en-US" altLang="ja-JP" sz="1200" dirty="0" smtClean="0"/>
              <a:t>Even if from mobile-UI, “Guest user setup” function can be executed to submit service. For “Guest user setup” functionality, mobile user invite TENTATIVE guest user. This allows ADHOC-meeting preparation, so NO-CPO user can be invited for limited access time for document share. </a:t>
            </a:r>
          </a:p>
          <a:p>
            <a:pPr marL="429768" lvl="1" indent="-228600">
              <a:buFont typeface="+mj-lt"/>
              <a:buAutoNum type="arabicPeriod"/>
            </a:pPr>
            <a:r>
              <a:rPr lang="en-US" altLang="ja-JP" sz="1200" dirty="0" smtClean="0"/>
              <a:t>Ask service to create TENTATIVE CPO user for guest setup</a:t>
            </a:r>
          </a:p>
          <a:p>
            <a:pPr marL="429768" lvl="1" indent="-228600">
              <a:buFont typeface="+mj-lt"/>
              <a:buAutoNum type="arabicPeriod"/>
            </a:pPr>
            <a:r>
              <a:rPr lang="en-US" altLang="ja-JP" sz="1200" dirty="0" smtClean="0"/>
              <a:t>TENTATIVE CPO account was generated on service</a:t>
            </a:r>
            <a:endParaRPr lang="en-US" altLang="ja-JP" sz="1200" dirty="0" smtClean="0"/>
          </a:p>
          <a:p>
            <a:pPr marL="429768" lvl="1" indent="-228600">
              <a:buFont typeface="+mj-lt"/>
              <a:buAutoNum type="arabicPeriod"/>
            </a:pPr>
            <a:r>
              <a:rPr lang="en-US" altLang="ja-JP" sz="1200" dirty="0" smtClean="0"/>
              <a:t>Created TENTATIVE account was showed on mobile-UI.</a:t>
            </a:r>
            <a:endParaRPr lang="en-US" altLang="ja-JP" sz="1200" dirty="0" smtClean="0"/>
          </a:p>
          <a:p>
            <a:pPr marL="429768" lvl="1" indent="-228600">
              <a:buFont typeface="+mj-lt"/>
              <a:buAutoNum type="arabicPeriod"/>
            </a:pPr>
            <a:r>
              <a:rPr lang="en-US" altLang="ja-JP" sz="1200" dirty="0" smtClean="0"/>
              <a:t>User can send invitation to user with E-Mail Credential to Guest.</a:t>
            </a:r>
            <a:endParaRPr lang="en-US" altLang="ja-JP" sz="1200" dirty="0" smtClean="0"/>
          </a:p>
          <a:p>
            <a:pPr lvl="1"/>
            <a:r>
              <a:rPr lang="en-US" altLang="ja-JP" sz="1200" dirty="0" smtClean="0"/>
              <a:t>NOTE</a:t>
            </a:r>
            <a:r>
              <a:rPr lang="en-US" altLang="ja-JP" sz="1200" dirty="0" smtClean="0"/>
              <a:t>: </a:t>
            </a:r>
            <a:r>
              <a:rPr lang="en-US" altLang="ja-JP" sz="1200" dirty="0" smtClean="0"/>
              <a:t>TENTATIVE guest user can be allowed only 3 Upload files into guest folder.</a:t>
            </a:r>
            <a:endParaRPr lang="en-US" altLang="ja-JP" sz="1200" dirty="0"/>
          </a:p>
          <a:p>
            <a:pPr marL="429768" lvl="1" indent="-228600">
              <a:buFont typeface="+mj-lt"/>
              <a:buAutoNum type="arabicPeriod"/>
            </a:pPr>
            <a:endParaRPr lang="en-US" altLang="ja-JP" sz="1200" dirty="0" smtClean="0"/>
          </a:p>
        </p:txBody>
      </p:sp>
      <p:grpSp>
        <p:nvGrpSpPr>
          <p:cNvPr id="33" name="グループ化 32"/>
          <p:cNvGrpSpPr/>
          <p:nvPr/>
        </p:nvGrpSpPr>
        <p:grpSpPr>
          <a:xfrm>
            <a:off x="7411507" y="2458199"/>
            <a:ext cx="4005430" cy="2798429"/>
            <a:chOff x="7150250" y="2443611"/>
            <a:chExt cx="4005430" cy="2798429"/>
          </a:xfrm>
        </p:grpSpPr>
        <p:sp>
          <p:nvSpPr>
            <p:cNvPr id="4" name="円柱 3"/>
            <p:cNvSpPr/>
            <p:nvPr/>
          </p:nvSpPr>
          <p:spPr>
            <a:xfrm>
              <a:off x="9447371" y="2443611"/>
              <a:ext cx="893204" cy="660599"/>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t>CPO</a:t>
              </a:r>
              <a:endParaRPr kumimoji="1" lang="ja-JP" altLang="en-US" sz="1400" dirty="0"/>
            </a:p>
          </p:txBody>
        </p:sp>
        <p:pic>
          <p:nvPicPr>
            <p:cNvPr id="8" name="Picture 17" descr="MCj0433941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447371" y="4115417"/>
              <a:ext cx="995575" cy="99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グループ化 19"/>
            <p:cNvGrpSpPr/>
            <p:nvPr/>
          </p:nvGrpSpPr>
          <p:grpSpPr>
            <a:xfrm>
              <a:off x="7150250" y="2896707"/>
              <a:ext cx="1173605" cy="1648613"/>
              <a:chOff x="7002591" y="2828728"/>
              <a:chExt cx="1173605" cy="1648613"/>
            </a:xfrm>
          </p:grpSpPr>
          <p:grpSp>
            <p:nvGrpSpPr>
              <p:cNvPr id="12" name="グループ化 11"/>
              <p:cNvGrpSpPr/>
              <p:nvPr/>
            </p:nvGrpSpPr>
            <p:grpSpPr>
              <a:xfrm>
                <a:off x="7002591" y="2828728"/>
                <a:ext cx="1081087" cy="1483482"/>
                <a:chOff x="7583470" y="2939230"/>
                <a:chExt cx="1081087" cy="1483482"/>
              </a:xfrm>
            </p:grpSpPr>
            <p:pic>
              <p:nvPicPr>
                <p:cNvPr id="11" name="図 10"/>
                <p:cNvPicPr>
                  <a:picLocks noChangeAspect="1"/>
                </p:cNvPicPr>
                <p:nvPr/>
              </p:nvPicPr>
              <p:blipFill>
                <a:blip r:embed="rId3"/>
                <a:stretch>
                  <a:fillRect/>
                </a:stretch>
              </p:blipFill>
              <p:spPr>
                <a:xfrm rot="20700000">
                  <a:off x="7900793" y="2939230"/>
                  <a:ext cx="763764" cy="1395003"/>
                </a:xfrm>
                <a:prstGeom prst="rect">
                  <a:avLst/>
                </a:prstGeom>
              </p:spPr>
            </p:pic>
            <p:pic>
              <p:nvPicPr>
                <p:cNvPr id="7" name="Picture 8" descr="j043395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470" y="3700400"/>
                  <a:ext cx="720725"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テキスト ボックス 12"/>
              <p:cNvSpPr txBox="1"/>
              <p:nvPr/>
            </p:nvSpPr>
            <p:spPr>
              <a:xfrm>
                <a:off x="7336743" y="3341563"/>
                <a:ext cx="763920" cy="369332"/>
              </a:xfrm>
              <a:prstGeom prst="rect">
                <a:avLst/>
              </a:prstGeom>
              <a:noFill/>
            </p:spPr>
            <p:txBody>
              <a:bodyPr wrap="square" rtlCol="0">
                <a:spAutoFit/>
              </a:bodyPr>
              <a:lstStyle/>
              <a:p>
                <a:pPr algn="ctr"/>
                <a:r>
                  <a:rPr kumimoji="1" lang="en-US" altLang="ja-JP" sz="900" u="sng" dirty="0" smtClean="0">
                    <a:solidFill>
                      <a:srgbClr val="FF0000"/>
                    </a:solidFill>
                  </a:rPr>
                  <a:t>Guest User Setup</a:t>
                </a:r>
                <a:endParaRPr kumimoji="1" lang="ja-JP" altLang="en-US" sz="900" u="sng" dirty="0">
                  <a:solidFill>
                    <a:srgbClr val="FF0000"/>
                  </a:solidFill>
                </a:endParaRPr>
              </a:p>
            </p:txBody>
          </p:sp>
          <p:sp>
            <p:nvSpPr>
              <p:cNvPr id="14" name="テキスト ボックス 13"/>
              <p:cNvSpPr txBox="1"/>
              <p:nvPr/>
            </p:nvSpPr>
            <p:spPr>
              <a:xfrm>
                <a:off x="7227396" y="4246509"/>
                <a:ext cx="948800" cy="230832"/>
              </a:xfrm>
              <a:prstGeom prst="rect">
                <a:avLst/>
              </a:prstGeom>
              <a:noFill/>
            </p:spPr>
            <p:txBody>
              <a:bodyPr wrap="square" rtlCol="0">
                <a:spAutoFit/>
              </a:bodyPr>
              <a:lstStyle/>
              <a:p>
                <a:pPr algn="ctr"/>
                <a:r>
                  <a:rPr kumimoji="1" lang="en-US" altLang="ja-JP" sz="900" dirty="0" smtClean="0"/>
                  <a:t>CPO User</a:t>
                </a:r>
                <a:endParaRPr kumimoji="1" lang="ja-JP" altLang="en-US" sz="900" dirty="0"/>
              </a:p>
            </p:txBody>
          </p:sp>
        </p:grpSp>
        <p:cxnSp>
          <p:nvCxnSpPr>
            <p:cNvPr id="16" name="曲線コネクタ 15"/>
            <p:cNvCxnSpPr>
              <a:endCxn id="11" idx="3"/>
            </p:cNvCxnSpPr>
            <p:nvPr/>
          </p:nvCxnSpPr>
          <p:spPr>
            <a:xfrm rot="5400000">
              <a:off x="8650803" y="2835741"/>
              <a:ext cx="227152" cy="1092108"/>
            </a:xfrm>
            <a:prstGeom prst="curvedConnector2">
              <a:avLst/>
            </a:prstGeom>
            <a:ln w="63500">
              <a:solidFill>
                <a:srgbClr val="FF0000">
                  <a:alpha val="50000"/>
                </a:srgb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曲線コネクタ 21"/>
            <p:cNvCxnSpPr>
              <a:stCxn id="28" idx="2"/>
              <a:endCxn id="8" idx="0"/>
            </p:cNvCxnSpPr>
            <p:nvPr/>
          </p:nvCxnSpPr>
          <p:spPr>
            <a:xfrm rot="5400000">
              <a:off x="9921211" y="3262908"/>
              <a:ext cx="876456" cy="828562"/>
            </a:xfrm>
            <a:prstGeom prst="curvedConnector3">
              <a:avLst>
                <a:gd name="adj1" fmla="val 50000"/>
              </a:avLst>
            </a:prstGeom>
            <a:ln w="63500">
              <a:solidFill>
                <a:srgbClr val="FF0000">
                  <a:alpha val="50000"/>
                </a:srgb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9992666" y="3927003"/>
              <a:ext cx="973586" cy="369332"/>
            </a:xfrm>
            <a:prstGeom prst="rect">
              <a:avLst/>
            </a:prstGeom>
            <a:noFill/>
          </p:spPr>
          <p:txBody>
            <a:bodyPr wrap="square" rtlCol="0">
              <a:spAutoFit/>
            </a:bodyPr>
            <a:lstStyle/>
            <a:p>
              <a:pPr algn="ctr"/>
              <a:r>
                <a:rPr kumimoji="1" lang="en-US" altLang="ja-JP" sz="900" u="sng" dirty="0" smtClean="0">
                  <a:solidFill>
                    <a:srgbClr val="FF0000"/>
                  </a:solidFill>
                </a:rPr>
                <a:t>3. </a:t>
              </a:r>
              <a:r>
                <a:rPr kumimoji="1" lang="en-US" altLang="ja-JP" sz="900" u="sng" dirty="0" smtClean="0">
                  <a:solidFill>
                    <a:srgbClr val="FF0000"/>
                  </a:solidFill>
                </a:rPr>
                <a:t>Send invitation mail</a:t>
              </a:r>
              <a:endParaRPr kumimoji="1" lang="ja-JP" altLang="en-US" sz="900" u="sng" dirty="0">
                <a:solidFill>
                  <a:srgbClr val="FF0000"/>
                </a:solidFill>
              </a:endParaRPr>
            </a:p>
          </p:txBody>
        </p:sp>
        <p:sp>
          <p:nvSpPr>
            <p:cNvPr id="27" name="円弧 26"/>
            <p:cNvSpPr/>
            <p:nvPr/>
          </p:nvSpPr>
          <p:spPr>
            <a:xfrm>
              <a:off x="10117809" y="2896707"/>
              <a:ext cx="273951" cy="273951"/>
            </a:xfrm>
            <a:prstGeom prst="arc">
              <a:avLst>
                <a:gd name="adj1" fmla="val 13978109"/>
                <a:gd name="adj2" fmla="val 12442112"/>
              </a:avLst>
            </a:prstGeom>
            <a:ln w="57150">
              <a:solidFill>
                <a:srgbClr val="FF0000">
                  <a:alpha val="50000"/>
                </a:srgb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p:cNvSpPr txBox="1"/>
            <p:nvPr/>
          </p:nvSpPr>
          <p:spPr>
            <a:xfrm>
              <a:off x="10391760" y="2731130"/>
              <a:ext cx="763920" cy="507831"/>
            </a:xfrm>
            <a:prstGeom prst="rect">
              <a:avLst/>
            </a:prstGeom>
            <a:noFill/>
          </p:spPr>
          <p:txBody>
            <a:bodyPr wrap="square" rtlCol="0">
              <a:spAutoFit/>
            </a:bodyPr>
            <a:lstStyle/>
            <a:p>
              <a:pPr algn="ctr"/>
              <a:r>
                <a:rPr kumimoji="1" lang="en-US" altLang="ja-JP" sz="900" u="sng" dirty="0" smtClean="0">
                  <a:solidFill>
                    <a:srgbClr val="FF0000"/>
                  </a:solidFill>
                </a:rPr>
                <a:t>2. Create </a:t>
              </a:r>
              <a:r>
                <a:rPr kumimoji="1" lang="en-US" altLang="ja-JP" sz="900" u="sng" dirty="0" smtClean="0">
                  <a:solidFill>
                    <a:srgbClr val="FF0000"/>
                  </a:solidFill>
                </a:rPr>
                <a:t>Guest user account</a:t>
              </a:r>
              <a:endParaRPr kumimoji="1" lang="ja-JP" altLang="en-US" sz="900" u="sng" dirty="0">
                <a:solidFill>
                  <a:srgbClr val="FF0000"/>
                </a:solidFill>
              </a:endParaRPr>
            </a:p>
          </p:txBody>
        </p:sp>
        <p:sp>
          <p:nvSpPr>
            <p:cNvPr id="32" name="テキスト ボックス 31"/>
            <p:cNvSpPr txBox="1"/>
            <p:nvPr/>
          </p:nvSpPr>
          <p:spPr>
            <a:xfrm>
              <a:off x="9971023" y="5011208"/>
              <a:ext cx="948800" cy="230832"/>
            </a:xfrm>
            <a:prstGeom prst="rect">
              <a:avLst/>
            </a:prstGeom>
            <a:noFill/>
          </p:spPr>
          <p:txBody>
            <a:bodyPr wrap="square" rtlCol="0">
              <a:spAutoFit/>
            </a:bodyPr>
            <a:lstStyle/>
            <a:p>
              <a:pPr algn="ctr"/>
              <a:r>
                <a:rPr kumimoji="1" lang="en-US" altLang="ja-JP" sz="900" dirty="0" smtClean="0"/>
                <a:t>NO CPO User</a:t>
              </a:r>
              <a:endParaRPr kumimoji="1" lang="ja-JP" altLang="en-US" sz="900" dirty="0"/>
            </a:p>
          </p:txBody>
        </p:sp>
      </p:grpSp>
      <p:pic>
        <p:nvPicPr>
          <p:cNvPr id="6" name="図 5"/>
          <p:cNvPicPr>
            <a:picLocks noChangeAspect="1"/>
          </p:cNvPicPr>
          <p:nvPr/>
        </p:nvPicPr>
        <p:blipFill>
          <a:blip r:embed="rId5"/>
          <a:stretch>
            <a:fillRect/>
          </a:stretch>
        </p:blipFill>
        <p:spPr>
          <a:xfrm>
            <a:off x="2869157" y="4157742"/>
            <a:ext cx="3618975" cy="2431826"/>
          </a:xfrm>
          <a:prstGeom prst="rect">
            <a:avLst/>
          </a:prstGeom>
          <a:noFill/>
          <a:ln>
            <a:noFill/>
          </a:ln>
        </p:spPr>
        <p:style>
          <a:lnRef idx="2">
            <a:schemeClr val="accent1"/>
          </a:lnRef>
          <a:fillRef idx="1">
            <a:schemeClr val="lt1"/>
          </a:fillRef>
          <a:effectRef idx="0">
            <a:schemeClr val="accent1"/>
          </a:effectRef>
          <a:fontRef idx="minor">
            <a:schemeClr val="dk1"/>
          </a:fontRef>
        </p:style>
      </p:pic>
      <p:sp>
        <p:nvSpPr>
          <p:cNvPr id="9" name="角丸四角形 8"/>
          <p:cNvSpPr/>
          <p:nvPr/>
        </p:nvSpPr>
        <p:spPr>
          <a:xfrm>
            <a:off x="3069771" y="5673011"/>
            <a:ext cx="1371600" cy="419879"/>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左矢印 22"/>
          <p:cNvSpPr/>
          <p:nvPr/>
        </p:nvSpPr>
        <p:spPr>
          <a:xfrm rot="10800000">
            <a:off x="2711906" y="5721367"/>
            <a:ext cx="314501" cy="323166"/>
          </a:xfrm>
          <a:prstGeom prst="leftArrow">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4716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UI-Design: </a:t>
            </a:r>
            <a:r>
              <a:rPr lang="en-US" altLang="ja-JP" sz="3200" dirty="0" smtClean="0"/>
              <a:t>Setting screen</a:t>
            </a:r>
            <a:endParaRPr kumimoji="1" lang="ja-JP" altLang="en-US" dirty="0"/>
          </a:p>
        </p:txBody>
      </p:sp>
      <p:sp>
        <p:nvSpPr>
          <p:cNvPr id="3" name="コンテンツ プレースホルダー 2"/>
          <p:cNvSpPr>
            <a:spLocks noGrp="1"/>
          </p:cNvSpPr>
          <p:nvPr>
            <p:ph idx="1"/>
          </p:nvPr>
        </p:nvSpPr>
        <p:spPr>
          <a:xfrm>
            <a:off x="1097280" y="1845734"/>
            <a:ext cx="4958287" cy="4023360"/>
          </a:xfrm>
        </p:spPr>
        <p:txBody>
          <a:bodyPr>
            <a:normAutofit/>
          </a:bodyPr>
          <a:lstStyle/>
          <a:p>
            <a:r>
              <a:rPr lang="en-US" altLang="ja-JP" sz="1800" dirty="0" smtClean="0"/>
              <a:t>Setting Screen</a:t>
            </a:r>
            <a:endParaRPr lang="en-US" altLang="ja-JP" sz="1800" dirty="0"/>
          </a:p>
          <a:p>
            <a:pPr marL="201168" lvl="1" indent="0">
              <a:buNone/>
            </a:pPr>
            <a:r>
              <a:rPr lang="en-US" altLang="ja-JP" sz="1200" dirty="0" smtClean="0"/>
              <a:t>Several setting is addressed on Setting Screen. User can achieve account information also several settings to modify CPO-Mobile application.</a:t>
            </a:r>
          </a:p>
          <a:p>
            <a:pPr lvl="1"/>
            <a:r>
              <a:rPr lang="en-US" altLang="ja-JP" sz="1200" dirty="0" smtClean="0"/>
              <a:t>User Information:  Login user name &amp; password</a:t>
            </a:r>
          </a:p>
          <a:p>
            <a:pPr lvl="1"/>
            <a:r>
              <a:rPr lang="en-US" altLang="ja-JP" sz="1200" dirty="0" smtClean="0"/>
              <a:t>Cash Size: Modify cash size on mobile-app. Cash allows user for quick browsing.</a:t>
            </a:r>
          </a:p>
          <a:p>
            <a:pPr lvl="1"/>
            <a:r>
              <a:rPr lang="en-US" altLang="ja-JP" sz="1200" dirty="0" smtClean="0"/>
              <a:t>Download Setting: Allow or Not Allow file download and password when file was downloaded. If selected “Not Allow”, there is no local downloaded file, even if user shows DOUMENT on server folder. This is security protection.</a:t>
            </a:r>
          </a:p>
          <a:p>
            <a:pPr lvl="1"/>
            <a:r>
              <a:rPr lang="en-US" altLang="ja-JP" sz="1200" dirty="0" smtClean="0"/>
              <a:t>Initial view Screen: Select to show or not “Top Folder”. If user selected NOT to show “Top Folder”, last accessed folder will be showed on initial screen after logged in to service. This means that </a:t>
            </a:r>
            <a:r>
              <a:rPr lang="en-US" altLang="ja-JP" sz="1200" dirty="0"/>
              <a:t>“Top Folder</a:t>
            </a:r>
            <a:r>
              <a:rPr lang="en-US" altLang="ja-JP" sz="1200" dirty="0" smtClean="0"/>
              <a:t>” is skipped.</a:t>
            </a:r>
            <a:endParaRPr lang="en-US" altLang="ja-JP" sz="1200" dirty="0" smtClean="0"/>
          </a:p>
        </p:txBody>
      </p:sp>
    </p:spTree>
    <p:extLst>
      <p:ext uri="{BB962C8B-B14F-4D97-AF65-F5344CB8AC3E}">
        <p14:creationId xmlns:p14="http://schemas.microsoft.com/office/powerpoint/2010/main" val="962566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idx="1"/>
          </p:nvPr>
        </p:nvSpPr>
        <p:spPr/>
        <p:txBody>
          <a:bodyPr/>
          <a:lstStyle/>
          <a:p>
            <a:pPr algn="r"/>
            <a:r>
              <a:rPr kumimoji="1" lang="en-US" altLang="ja-JP" dirty="0" smtClean="0"/>
              <a:t>EOF</a:t>
            </a:r>
            <a:endParaRPr kumimoji="1" lang="ja-JP" altLang="en-US" dirty="0"/>
          </a:p>
        </p:txBody>
      </p:sp>
    </p:spTree>
    <p:extLst>
      <p:ext uri="{BB962C8B-B14F-4D97-AF65-F5344CB8AC3E}">
        <p14:creationId xmlns:p14="http://schemas.microsoft.com/office/powerpoint/2010/main" val="421708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GOAL</a:t>
            </a:r>
            <a:r>
              <a:rPr lang="ja-JP" altLang="en-US" dirty="0"/>
              <a:t> </a:t>
            </a:r>
            <a:r>
              <a:rPr lang="en-US" altLang="ja-JP" dirty="0" smtClean="0"/>
              <a:t>for Development</a:t>
            </a:r>
            <a:endParaRPr kumimoji="1" lang="ja-JP" altLang="en-US" dirty="0"/>
          </a:p>
        </p:txBody>
      </p:sp>
      <p:sp>
        <p:nvSpPr>
          <p:cNvPr id="3" name="コンテンツ プレースホルダー 2"/>
          <p:cNvSpPr>
            <a:spLocks noGrp="1"/>
          </p:cNvSpPr>
          <p:nvPr>
            <p:ph idx="1"/>
          </p:nvPr>
        </p:nvSpPr>
        <p:spPr>
          <a:xfrm>
            <a:off x="1185153" y="1836420"/>
            <a:ext cx="10058400" cy="4023360"/>
          </a:xfrm>
        </p:spPr>
        <p:txBody>
          <a:bodyPr>
            <a:noAutofit/>
          </a:bodyPr>
          <a:lstStyle/>
          <a:p>
            <a:r>
              <a:rPr lang="en-US" altLang="ja-JP" dirty="0" smtClean="0"/>
              <a:t>Main GOAL</a:t>
            </a:r>
          </a:p>
          <a:p>
            <a:pPr lvl="1"/>
            <a:r>
              <a:rPr kumimoji="1" lang="en-US" altLang="ja-JP" sz="1400" dirty="0" smtClean="0"/>
              <a:t>Complete pre-developed CPO-REST-iOS-SDK</a:t>
            </a:r>
          </a:p>
          <a:p>
            <a:pPr lvl="1"/>
            <a:r>
              <a:rPr kumimoji="1" lang="en-US" altLang="ja-JP" sz="1400" dirty="0" smtClean="0"/>
              <a:t>Develop CPO iOS mobile user interface with pre-developed CPO-REST-iOS-SDK</a:t>
            </a:r>
          </a:p>
          <a:p>
            <a:pPr lvl="1"/>
            <a:r>
              <a:rPr lang="en-US" altLang="ja-JP" sz="1400" dirty="0" smtClean="0"/>
              <a:t>Targeted Dec Release with full testing.</a:t>
            </a:r>
          </a:p>
          <a:p>
            <a:pPr lvl="1"/>
            <a:r>
              <a:rPr lang="en-US" altLang="ja-JP" sz="1400" dirty="0" smtClean="0"/>
              <a:t>With Same level manpower until Dec/E</a:t>
            </a:r>
          </a:p>
          <a:p>
            <a:pPr marL="91440" lvl="1" indent="-91440">
              <a:spcBef>
                <a:spcPts val="1200"/>
              </a:spcBef>
              <a:spcAft>
                <a:spcPts val="200"/>
              </a:spcAft>
              <a:buSzPct val="100000"/>
              <a:buFont typeface="Calibri" panose="020F0502020204030204" pitchFamily="34" charset="0"/>
              <a:buChar char=" "/>
            </a:pPr>
            <a:r>
              <a:rPr lang="en-US" altLang="ja-JP" sz="2000" dirty="0" smtClean="0"/>
              <a:t>Detail</a:t>
            </a:r>
          </a:p>
          <a:p>
            <a:pPr lvl="1">
              <a:buSzPct val="100000"/>
            </a:pPr>
            <a:r>
              <a:rPr lang="en-US" altLang="ja-JP" sz="1400" dirty="0"/>
              <a:t>Complete pre-developed CPO-REST-iOS-SDK</a:t>
            </a:r>
          </a:p>
          <a:p>
            <a:pPr lvl="2"/>
            <a:r>
              <a:rPr lang="en-US" altLang="ja-JP" sz="1100" dirty="0" smtClean="0"/>
              <a:t>Finish to develop postpone  functionality or API, </a:t>
            </a:r>
            <a:r>
              <a:rPr lang="en-US" altLang="ja-JP" sz="1100" dirty="0" err="1" smtClean="0"/>
              <a:t>xxxx</a:t>
            </a:r>
            <a:r>
              <a:rPr lang="en-US" altLang="ja-JP" sz="1100" dirty="0" smtClean="0"/>
              <a:t>, </a:t>
            </a:r>
            <a:r>
              <a:rPr lang="en-US" altLang="ja-JP" sz="1100" dirty="0" err="1" smtClean="0"/>
              <a:t>xxxx</a:t>
            </a:r>
            <a:endParaRPr lang="en-US" altLang="ja-JP" sz="1100" dirty="0" smtClean="0"/>
          </a:p>
          <a:p>
            <a:pPr lvl="1"/>
            <a:r>
              <a:rPr lang="en-US" altLang="ja-JP" sz="1400" dirty="0" smtClean="0"/>
              <a:t>Develop CPO iOS mobile user interface with…</a:t>
            </a:r>
          </a:p>
          <a:p>
            <a:pPr lvl="2"/>
            <a:r>
              <a:rPr lang="en-US" altLang="ja-JP" sz="1100" dirty="0" smtClean="0"/>
              <a:t>Develop complete CPO iOS mobile UI with SHARP proposal.</a:t>
            </a:r>
          </a:p>
          <a:p>
            <a:pPr lvl="2"/>
            <a:r>
              <a:rPr lang="en-US" altLang="ja-JP" sz="1100" dirty="0" smtClean="0"/>
              <a:t>SHARP will provide 50 level UI &amp; functional requirement with rough design.</a:t>
            </a:r>
          </a:p>
          <a:p>
            <a:pPr lvl="2"/>
            <a:r>
              <a:rPr kumimoji="1" lang="en-US" altLang="ja-JP" sz="1100" dirty="0" smtClean="0"/>
              <a:t>UI is better to do as iPhone &amp; iPad hybrid mode UI development.</a:t>
            </a:r>
          </a:p>
          <a:p>
            <a:pPr lvl="2"/>
            <a:r>
              <a:rPr lang="en-US" altLang="ja-JP" sz="1100" dirty="0" smtClean="0"/>
              <a:t>Uses architecture for design based UI development not as code base UI development.</a:t>
            </a:r>
            <a:endParaRPr kumimoji="1" lang="en-US" altLang="ja-JP" sz="1100" dirty="0" smtClean="0"/>
          </a:p>
          <a:p>
            <a:pPr lvl="2"/>
            <a:r>
              <a:rPr lang="en-US" altLang="ja-JP" sz="1100" dirty="0" smtClean="0"/>
              <a:t>iOS 8 full supporting, for legacy iOS supporting, should be discussion </a:t>
            </a:r>
            <a:endParaRPr kumimoji="1" lang="en-US" altLang="ja-JP" sz="1100" dirty="0" smtClean="0"/>
          </a:p>
          <a:p>
            <a:pPr lvl="1"/>
            <a:endParaRPr kumimoji="1" lang="ja-JP" altLang="en-US" sz="1600" dirty="0"/>
          </a:p>
        </p:txBody>
      </p:sp>
      <p:grpSp>
        <p:nvGrpSpPr>
          <p:cNvPr id="5" name="グループ化 4"/>
          <p:cNvGrpSpPr/>
          <p:nvPr/>
        </p:nvGrpSpPr>
        <p:grpSpPr>
          <a:xfrm>
            <a:off x="9178126" y="2094967"/>
            <a:ext cx="1126181" cy="819150"/>
            <a:chOff x="8084494" y="1939496"/>
            <a:chExt cx="1126181" cy="819150"/>
          </a:xfrm>
        </p:grpSpPr>
        <p:sp>
          <p:nvSpPr>
            <p:cNvPr id="4" name="正方形/長方形 3"/>
            <p:cNvSpPr/>
            <p:nvPr/>
          </p:nvSpPr>
          <p:spPr>
            <a:xfrm>
              <a:off x="8096250" y="1939496"/>
              <a:ext cx="1114425" cy="819150"/>
            </a:xfrm>
            <a:prstGeom prst="rect">
              <a:avLst/>
            </a:prstGeom>
            <a:solidFill>
              <a:schemeClr val="bg1"/>
            </a:solidFill>
            <a:ln>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Cloud Portal Off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4494" y="1939496"/>
              <a:ext cx="1104900" cy="800100"/>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6" name="フローチャート: 磁気ディスク 5"/>
          <p:cNvSpPr/>
          <p:nvPr/>
        </p:nvSpPr>
        <p:spPr>
          <a:xfrm>
            <a:off x="10212948" y="2631966"/>
            <a:ext cx="478155" cy="390525"/>
          </a:xfrm>
          <a:prstGeom prst="flowChartMagneticDisk">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7747854" y="4035745"/>
            <a:ext cx="3654359" cy="1923095"/>
            <a:chOff x="7862154" y="3848100"/>
            <a:chExt cx="3654359" cy="1923095"/>
          </a:xfrm>
        </p:grpSpPr>
        <p:pic>
          <p:nvPicPr>
            <p:cNvPr id="1028" name="Picture 4" descr="http://blog-imgs-68.fc2.com/y/o/m/yomosoku/iphone5_ios7_large_verge_medium_landscape_2014073115125077e.jpg"/>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862154" y="4055611"/>
              <a:ext cx="1752450" cy="1221239"/>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a:clrChange>
                <a:clrFrom>
                  <a:srgbClr val="FEFEFE"/>
                </a:clrFrom>
                <a:clrTo>
                  <a:srgbClr val="FEFEFE">
                    <a:alpha val="0"/>
                  </a:srgbClr>
                </a:clrTo>
              </a:clrChange>
            </a:blip>
            <a:stretch>
              <a:fillRect/>
            </a:stretch>
          </p:blipFill>
          <p:spPr>
            <a:xfrm>
              <a:off x="9049538" y="3923345"/>
              <a:ext cx="2466975" cy="1847850"/>
            </a:xfrm>
            <a:prstGeom prst="rect">
              <a:avLst/>
            </a:prstGeom>
          </p:spPr>
        </p:pic>
        <p:sp>
          <p:nvSpPr>
            <p:cNvPr id="9" name="円/楕円 8"/>
            <p:cNvSpPr/>
            <p:nvPr/>
          </p:nvSpPr>
          <p:spPr>
            <a:xfrm>
              <a:off x="7862154" y="3848100"/>
              <a:ext cx="3381399" cy="1657350"/>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円弧 10"/>
          <p:cNvSpPr/>
          <p:nvPr/>
        </p:nvSpPr>
        <p:spPr>
          <a:xfrm rot="2330573">
            <a:off x="9437877" y="2840522"/>
            <a:ext cx="838988" cy="1777859"/>
          </a:xfrm>
          <a:prstGeom prst="arc">
            <a:avLst>
              <a:gd name="adj1" fmla="val 13348679"/>
              <a:gd name="adj2" fmla="val 12389052"/>
            </a:avLst>
          </a:prstGeom>
          <a:ln w="63500">
            <a:solidFill>
              <a:srgbClr val="FF0000">
                <a:alpha val="50000"/>
              </a:srgb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10403863" y="3567353"/>
            <a:ext cx="998350" cy="369332"/>
          </a:xfrm>
          <a:prstGeom prst="rect">
            <a:avLst/>
          </a:prstGeom>
          <a:noFill/>
        </p:spPr>
        <p:txBody>
          <a:bodyPr wrap="none" rtlCol="0">
            <a:spAutoFit/>
          </a:bodyPr>
          <a:lstStyle/>
          <a:p>
            <a:r>
              <a:rPr kumimoji="1" lang="en-US" altLang="ja-JP" u="sng" smtClean="0">
                <a:solidFill>
                  <a:srgbClr val="FF0000"/>
                </a:solidFill>
              </a:rPr>
              <a:t>REST</a:t>
            </a:r>
            <a:r>
              <a:rPr kumimoji="1" lang="ja-JP" altLang="en-US" u="sng" dirty="0" smtClean="0">
                <a:solidFill>
                  <a:srgbClr val="FF0000"/>
                </a:solidFill>
              </a:rPr>
              <a:t> </a:t>
            </a:r>
            <a:r>
              <a:rPr kumimoji="1" lang="en-US" altLang="ja-JP" u="sng" dirty="0" smtClean="0">
                <a:solidFill>
                  <a:srgbClr val="FF0000"/>
                </a:solidFill>
              </a:rPr>
              <a:t>API</a:t>
            </a:r>
            <a:endParaRPr kumimoji="1" lang="ja-JP" altLang="en-US" u="sng" dirty="0">
              <a:solidFill>
                <a:srgbClr val="FF0000"/>
              </a:solidFill>
            </a:endParaRPr>
          </a:p>
        </p:txBody>
      </p:sp>
      <p:pic>
        <p:nvPicPr>
          <p:cNvPr id="13" name="図 12"/>
          <p:cNvPicPr>
            <a:picLocks noChangeAspect="1"/>
          </p:cNvPicPr>
          <p:nvPr/>
        </p:nvPicPr>
        <p:blipFill>
          <a:blip r:embed="rId5"/>
          <a:stretch>
            <a:fillRect/>
          </a:stretch>
        </p:blipFill>
        <p:spPr>
          <a:xfrm>
            <a:off x="7245928" y="3698675"/>
            <a:ext cx="1733577" cy="650326"/>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788552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Supported</a:t>
            </a:r>
            <a:r>
              <a:rPr kumimoji="1" lang="ja-JP" altLang="en-US" dirty="0" smtClean="0"/>
              <a:t> </a:t>
            </a:r>
            <a:r>
              <a:rPr kumimoji="1" lang="en-US" altLang="ja-JP" dirty="0" smtClean="0"/>
              <a:t>Functionality &amp; Views</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706972389"/>
              </p:ext>
            </p:extLst>
          </p:nvPr>
        </p:nvGraphicFramePr>
        <p:xfrm>
          <a:off x="1097280" y="1796712"/>
          <a:ext cx="4953688" cy="3291840"/>
        </p:xfrm>
        <a:graphic>
          <a:graphicData uri="http://schemas.openxmlformats.org/drawingml/2006/table">
            <a:tbl>
              <a:tblPr firstRow="1" bandRow="1">
                <a:tableStyleId>{5C22544A-7EE6-4342-B048-85BDC9FD1C3A}</a:tableStyleId>
              </a:tblPr>
              <a:tblGrid>
                <a:gridCol w="637060"/>
                <a:gridCol w="1672281"/>
                <a:gridCol w="2174789"/>
                <a:gridCol w="469558"/>
              </a:tblGrid>
              <a:tr h="134806">
                <a:tc>
                  <a:txBody>
                    <a:bodyPr/>
                    <a:lstStyle/>
                    <a:p>
                      <a:r>
                        <a:rPr kumimoji="1" lang="en-US" altLang="ja-JP" sz="900" dirty="0" smtClean="0">
                          <a:latin typeface="+mn-lt"/>
                        </a:rPr>
                        <a:t>category</a:t>
                      </a:r>
                      <a:endParaRPr kumimoji="1" lang="ja-JP" altLang="en-US" sz="900" dirty="0">
                        <a:latin typeface="+mn-lt"/>
                      </a:endParaRPr>
                    </a:p>
                  </a:txBody>
                  <a:tcPr/>
                </a:tc>
                <a:tc>
                  <a:txBody>
                    <a:bodyPr/>
                    <a:lstStyle/>
                    <a:p>
                      <a:r>
                        <a:rPr kumimoji="1" lang="en-US" altLang="ja-JP" sz="900" dirty="0" smtClean="0">
                          <a:latin typeface="+mn-lt"/>
                        </a:rPr>
                        <a:t>name</a:t>
                      </a:r>
                      <a:endParaRPr kumimoji="1" lang="ja-JP" altLang="en-US" sz="900" dirty="0">
                        <a:latin typeface="+mn-lt"/>
                      </a:endParaRPr>
                    </a:p>
                  </a:txBody>
                  <a:tcPr/>
                </a:tc>
                <a:tc>
                  <a:txBody>
                    <a:bodyPr/>
                    <a:lstStyle/>
                    <a:p>
                      <a:r>
                        <a:rPr kumimoji="1" lang="en-US" altLang="ja-JP" sz="900" dirty="0" smtClean="0">
                          <a:latin typeface="+mn-lt"/>
                        </a:rPr>
                        <a:t>information</a:t>
                      </a:r>
                      <a:endParaRPr kumimoji="1" lang="ja-JP" altLang="en-US" sz="9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smtClean="0">
                          <a:latin typeface="+mn-lt"/>
                        </a:rPr>
                        <a:t>Now</a:t>
                      </a:r>
                      <a:endParaRPr kumimoji="1" lang="ja-JP" altLang="en-US" sz="900" dirty="0" smtClean="0">
                        <a:latin typeface="+mn-lt"/>
                      </a:endParaRPr>
                    </a:p>
                  </a:txBody>
                  <a:tcPr/>
                </a:tc>
              </a:tr>
              <a:tr h="134806">
                <a:tc rowSpan="3">
                  <a:txBody>
                    <a:bodyPr/>
                    <a:lstStyle/>
                    <a:p>
                      <a:r>
                        <a:rPr kumimoji="1" lang="en-US" altLang="ja-JP" sz="900" dirty="0" smtClean="0">
                          <a:latin typeface="+mn-lt"/>
                        </a:rPr>
                        <a:t>Login</a:t>
                      </a:r>
                      <a:endParaRPr kumimoji="1" lang="ja-JP" altLang="en-US" sz="900" dirty="0">
                        <a:latin typeface="+mn-lt"/>
                      </a:endParaRPr>
                    </a:p>
                  </a:txBody>
                  <a:tcPr/>
                </a:tc>
                <a:tc>
                  <a:txBody>
                    <a:bodyPr/>
                    <a:lstStyle/>
                    <a:p>
                      <a:r>
                        <a:rPr kumimoji="1" lang="en-US" altLang="ja-JP" sz="900" dirty="0" smtClean="0">
                          <a:latin typeface="+mn-lt"/>
                        </a:rPr>
                        <a:t>Splash</a:t>
                      </a:r>
                      <a:r>
                        <a:rPr kumimoji="1" lang="en-US" altLang="ja-JP" sz="900" baseline="0" dirty="0" smtClean="0">
                          <a:latin typeface="+mn-lt"/>
                        </a:rPr>
                        <a:t> SCREEN</a:t>
                      </a:r>
                      <a:endParaRPr kumimoji="1" lang="ja-JP" altLang="en-US" sz="900" dirty="0">
                        <a:latin typeface="+mn-lt"/>
                      </a:endParaRPr>
                    </a:p>
                  </a:txBody>
                  <a:tcPr/>
                </a:tc>
                <a:tc>
                  <a:txBody>
                    <a:bodyPr/>
                    <a:lstStyle/>
                    <a:p>
                      <a:r>
                        <a:rPr kumimoji="1" lang="en-US" altLang="ja-JP" sz="900" dirty="0" smtClean="0">
                          <a:latin typeface="+mn-lt"/>
                        </a:rPr>
                        <a:t>Show</a:t>
                      </a:r>
                      <a:r>
                        <a:rPr kumimoji="1" lang="en-US" altLang="ja-JP" sz="900" baseline="0" dirty="0" smtClean="0">
                          <a:latin typeface="+mn-lt"/>
                        </a:rPr>
                        <a:t> Splash SCREEN when startup</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134806">
                <a:tc vMerge="1">
                  <a:txBody>
                    <a:bodyPr/>
                    <a:lstStyle/>
                    <a:p>
                      <a:endParaRPr kumimoji="1" lang="ja-JP" altLang="en-US" sz="900" dirty="0">
                        <a:latin typeface="+mn-lt"/>
                      </a:endParaRPr>
                    </a:p>
                  </a:txBody>
                  <a:tcPr/>
                </a:tc>
                <a:tc>
                  <a:txBody>
                    <a:bodyPr/>
                    <a:lstStyle/>
                    <a:p>
                      <a:r>
                        <a:rPr kumimoji="1" lang="en-US" altLang="ja-JP" sz="900" dirty="0" smtClean="0">
                          <a:latin typeface="+mn-lt"/>
                        </a:rPr>
                        <a:t>EULA Screen</a:t>
                      </a:r>
                      <a:endParaRPr kumimoji="1" lang="ja-JP" altLang="en-US" sz="900" dirty="0">
                        <a:latin typeface="+mn-lt"/>
                      </a:endParaRPr>
                    </a:p>
                  </a:txBody>
                  <a:tcPr/>
                </a:tc>
                <a:tc>
                  <a:txBody>
                    <a:bodyPr/>
                    <a:lstStyle/>
                    <a:p>
                      <a:r>
                        <a:rPr kumimoji="1" lang="en-US" altLang="ja-JP" sz="900" dirty="0" smtClean="0">
                          <a:latin typeface="+mn-lt"/>
                        </a:rPr>
                        <a:t>Show EULA</a:t>
                      </a:r>
                      <a:r>
                        <a:rPr kumimoji="1" lang="en-US" altLang="ja-JP" sz="900" baseline="0" dirty="0" smtClean="0">
                          <a:latin typeface="+mn-lt"/>
                        </a:rPr>
                        <a:t> when startup with first time</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Login Screen</a:t>
                      </a:r>
                      <a:endParaRPr kumimoji="1" lang="ja-JP" altLang="en-US" sz="900" dirty="0">
                        <a:latin typeface="+mn-lt"/>
                      </a:endParaRPr>
                    </a:p>
                  </a:txBody>
                  <a:tcPr/>
                </a:tc>
                <a:tc>
                  <a:txBody>
                    <a:bodyPr/>
                    <a:lstStyle/>
                    <a:p>
                      <a:r>
                        <a:rPr kumimoji="1" lang="en-US" altLang="ja-JP" sz="900" dirty="0" smtClean="0">
                          <a:latin typeface="+mn-lt"/>
                        </a:rPr>
                        <a:t>Show Login screen</a:t>
                      </a:r>
                      <a:r>
                        <a:rPr kumimoji="1" lang="en-US" altLang="ja-JP" sz="900" baseline="0" dirty="0" smtClean="0">
                          <a:latin typeface="+mn-lt"/>
                        </a:rPr>
                        <a:t> when app does not have login account or auto-login = off on setting.</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a:txBody>
                    <a:bodyPr/>
                    <a:lstStyle/>
                    <a:p>
                      <a:r>
                        <a:rPr kumimoji="1" lang="en-US" altLang="ja-JP" sz="900" dirty="0" smtClean="0">
                          <a:latin typeface="+mn-lt"/>
                        </a:rPr>
                        <a:t>Setting</a:t>
                      </a:r>
                      <a:endParaRPr kumimoji="1" lang="ja-JP" altLang="en-US" sz="900" dirty="0">
                        <a:latin typeface="+mn-lt"/>
                      </a:endParaRPr>
                    </a:p>
                  </a:txBody>
                  <a:tcPr/>
                </a:tc>
                <a:tc>
                  <a:txBody>
                    <a:bodyPr/>
                    <a:lstStyle/>
                    <a:p>
                      <a:r>
                        <a:rPr kumimoji="1" lang="en-US" altLang="ja-JP" sz="900" dirty="0" smtClean="0">
                          <a:latin typeface="+mn-lt"/>
                        </a:rPr>
                        <a:t>Setting Screen</a:t>
                      </a:r>
                      <a:endParaRPr kumimoji="1" lang="ja-JP" altLang="en-US" sz="900" dirty="0">
                        <a:latin typeface="+mn-lt"/>
                      </a:endParaRPr>
                    </a:p>
                  </a:txBody>
                  <a:tcPr/>
                </a:tc>
                <a:tc>
                  <a:txBody>
                    <a:bodyPr/>
                    <a:lstStyle/>
                    <a:p>
                      <a:r>
                        <a:rPr kumimoji="1" lang="en-US" altLang="ja-JP" sz="900" dirty="0" smtClean="0">
                          <a:latin typeface="+mn-lt"/>
                        </a:rPr>
                        <a:t>Account information, Cash Size, Download</a:t>
                      </a:r>
                      <a:r>
                        <a:rPr kumimoji="1" lang="en-US" altLang="ja-JP" sz="900" baseline="0" dirty="0" smtClean="0">
                          <a:latin typeface="+mn-lt"/>
                        </a:rPr>
                        <a:t> Setting</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rowSpan="6">
                  <a:txBody>
                    <a:bodyPr/>
                    <a:lstStyle/>
                    <a:p>
                      <a:r>
                        <a:rPr kumimoji="1" lang="en-US" altLang="ja-JP" sz="900" dirty="0" smtClean="0">
                          <a:latin typeface="+mn-lt"/>
                        </a:rPr>
                        <a:t>Views</a:t>
                      </a:r>
                      <a:endParaRPr kumimoji="1" lang="ja-JP" altLang="en-US" sz="900" dirty="0">
                        <a:latin typeface="+mn-lt"/>
                      </a:endParaRPr>
                    </a:p>
                  </a:txBody>
                  <a:tcPr/>
                </a:tc>
                <a:tc>
                  <a:txBody>
                    <a:bodyPr/>
                    <a:lstStyle/>
                    <a:p>
                      <a:r>
                        <a:rPr kumimoji="1" lang="en-US" altLang="ja-JP" sz="900" dirty="0" smtClean="0">
                          <a:latin typeface="+mn-lt"/>
                        </a:rPr>
                        <a:t>Top Folder List</a:t>
                      </a:r>
                      <a:r>
                        <a:rPr kumimoji="1" lang="en-US" altLang="ja-JP" sz="900" baseline="0" dirty="0" smtClean="0">
                          <a:latin typeface="+mn-lt"/>
                        </a:rPr>
                        <a:t> View Screen</a:t>
                      </a:r>
                      <a:endParaRPr kumimoji="1" lang="ja-JP" altLang="en-US" sz="900" dirty="0">
                        <a:latin typeface="+mn-lt"/>
                      </a:endParaRPr>
                    </a:p>
                  </a:txBody>
                  <a:tcPr/>
                </a:tc>
                <a:tc>
                  <a:txBody>
                    <a:bodyPr/>
                    <a:lstStyle/>
                    <a:p>
                      <a:r>
                        <a:rPr kumimoji="1" lang="en-US" altLang="ja-JP" sz="900" dirty="0" smtClean="0">
                          <a:latin typeface="+mn-lt"/>
                        </a:rPr>
                        <a:t>Top Folder View after Login</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Notification List View Screen</a:t>
                      </a:r>
                      <a:endParaRPr kumimoji="1" lang="ja-JP" altLang="en-US" sz="900" dirty="0">
                        <a:latin typeface="+mn-lt"/>
                      </a:endParaRPr>
                    </a:p>
                  </a:txBody>
                  <a:tcPr/>
                </a:tc>
                <a:tc>
                  <a:txBody>
                    <a:bodyPr/>
                    <a:lstStyle/>
                    <a:p>
                      <a:r>
                        <a:rPr kumimoji="1" lang="en-US" altLang="ja-JP" sz="900" dirty="0" smtClean="0">
                          <a:latin typeface="+mn-lt"/>
                        </a:rPr>
                        <a:t>Show notification result View </a:t>
                      </a:r>
                      <a:endParaRPr kumimoji="1" lang="ja-JP" altLang="en-US" sz="900" dirty="0">
                        <a:latin typeface="+mn-lt"/>
                      </a:endParaRPr>
                    </a:p>
                  </a:txBody>
                  <a:tcPr/>
                </a:tc>
                <a:tc>
                  <a:txBody>
                    <a:bodyPr/>
                    <a:lstStyle/>
                    <a:p>
                      <a:r>
                        <a:rPr kumimoji="1" lang="en-US" altLang="ja-JP" sz="900" dirty="0" smtClean="0">
                          <a:latin typeface="+mn-lt"/>
                        </a:rPr>
                        <a:t>NO</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pPr algn="l"/>
                      <a:r>
                        <a:rPr kumimoji="1" lang="en-US" altLang="ja-JP" sz="900" dirty="0" smtClean="0"/>
                        <a:t>Folder Browse</a:t>
                      </a:r>
                      <a:r>
                        <a:rPr kumimoji="1" lang="ja-JP" altLang="en-US" sz="900" dirty="0" smtClean="0"/>
                        <a:t> </a:t>
                      </a:r>
                      <a:r>
                        <a:rPr kumimoji="1" lang="en-US" altLang="ja-JP" sz="900" dirty="0" smtClean="0"/>
                        <a:t>History Screen</a:t>
                      </a:r>
                      <a:endParaRPr kumimoji="1" lang="ja-JP" altLang="en-US" sz="900" dirty="0">
                        <a:latin typeface="+mn-lt"/>
                      </a:endParaRPr>
                    </a:p>
                  </a:txBody>
                  <a:tcPr/>
                </a:tc>
                <a:tc>
                  <a:txBody>
                    <a:bodyPr/>
                    <a:lstStyle/>
                    <a:p>
                      <a:r>
                        <a:rPr kumimoji="1" lang="en-US" altLang="ja-JP" sz="900" dirty="0" smtClean="0">
                          <a:latin typeface="+mn-lt"/>
                        </a:rPr>
                        <a:t>History View which includes browsed folder list</a:t>
                      </a:r>
                      <a:endParaRPr kumimoji="1" lang="ja-JP" altLang="en-US" sz="900" dirty="0">
                        <a:latin typeface="+mn-lt"/>
                      </a:endParaRPr>
                    </a:p>
                  </a:txBody>
                  <a:tcPr/>
                </a:tc>
                <a:tc>
                  <a:txBody>
                    <a:bodyPr/>
                    <a:lstStyle/>
                    <a:p>
                      <a:r>
                        <a:rPr kumimoji="1" lang="en-US" altLang="ja-JP" sz="900" dirty="0" smtClean="0">
                          <a:latin typeface="+mn-lt"/>
                        </a:rPr>
                        <a:t>NO</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Doc </a:t>
                      </a:r>
                      <a:r>
                        <a:rPr kumimoji="1" lang="en-US" altLang="ja-JP" sz="900" baseline="0" dirty="0" smtClean="0">
                          <a:latin typeface="+mn-lt"/>
                        </a:rPr>
                        <a:t>&amp; Folder List View Screen</a:t>
                      </a:r>
                      <a:endParaRPr kumimoji="1" lang="ja-JP" altLang="en-US" sz="900" dirty="0">
                        <a:latin typeface="+mn-lt"/>
                      </a:endParaRPr>
                    </a:p>
                  </a:txBody>
                  <a:tcPr/>
                </a:tc>
                <a:tc>
                  <a:txBody>
                    <a:bodyPr/>
                    <a:lstStyle/>
                    <a:p>
                      <a:r>
                        <a:rPr kumimoji="1" lang="en-US" altLang="ja-JP" sz="900" dirty="0" smtClean="0">
                          <a:latin typeface="+mn-lt"/>
                        </a:rPr>
                        <a:t>Generic Document &amp; Folder view</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Local List View Screen</a:t>
                      </a:r>
                      <a:endParaRPr kumimoji="1" lang="ja-JP" altLang="en-US" sz="900" dirty="0">
                        <a:latin typeface="+mn-lt"/>
                      </a:endParaRPr>
                    </a:p>
                  </a:txBody>
                  <a:tcPr/>
                </a:tc>
                <a:tc>
                  <a:txBody>
                    <a:bodyPr/>
                    <a:lstStyle/>
                    <a:p>
                      <a:r>
                        <a:rPr kumimoji="1" lang="en-US" altLang="ja-JP" sz="900" dirty="0" smtClean="0">
                          <a:latin typeface="+mn-lt"/>
                        </a:rPr>
                        <a:t>Local</a:t>
                      </a:r>
                      <a:r>
                        <a:rPr kumimoji="1" lang="en-US" altLang="ja-JP" sz="900" baseline="0" dirty="0" smtClean="0">
                          <a:latin typeface="+mn-lt"/>
                        </a:rPr>
                        <a:t> File View to show downloaded files.</a:t>
                      </a:r>
                      <a:endParaRPr kumimoji="1" lang="en-US" altLang="ja-JP" sz="900" dirty="0" smtClean="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Document View Screen</a:t>
                      </a:r>
                      <a:endParaRPr kumimoji="1" lang="ja-JP" altLang="en-US" sz="900" dirty="0">
                        <a:latin typeface="+mn-lt"/>
                      </a:endParaRPr>
                    </a:p>
                  </a:txBody>
                  <a:tcPr/>
                </a:tc>
                <a:tc>
                  <a:txBody>
                    <a:bodyPr/>
                    <a:lstStyle/>
                    <a:p>
                      <a:r>
                        <a:rPr kumimoji="1" lang="en-US" altLang="ja-JP" sz="900" dirty="0" smtClean="0">
                          <a:latin typeface="+mn-lt"/>
                        </a:rPr>
                        <a:t>View Downloaded Doc View</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a:txBody>
                    <a:bodyPr/>
                    <a:lstStyle/>
                    <a:p>
                      <a:endParaRPr kumimoji="1" lang="ja-JP" altLang="en-US" sz="900" dirty="0">
                        <a:latin typeface="+mn-lt"/>
                      </a:endParaRPr>
                    </a:p>
                  </a:txBody>
                  <a:tcPr/>
                </a:tc>
                <a:tc>
                  <a:txBody>
                    <a:bodyPr/>
                    <a:lstStyle/>
                    <a:p>
                      <a:r>
                        <a:rPr kumimoji="1" lang="en-US" altLang="ja-JP" sz="900" dirty="0" smtClean="0">
                          <a:latin typeface="+mn-lt"/>
                        </a:rPr>
                        <a:t>Take camera for Update</a:t>
                      </a:r>
                      <a:endParaRPr kumimoji="1" lang="ja-JP" altLang="en-US" sz="900" dirty="0">
                        <a:latin typeface="+mn-lt"/>
                      </a:endParaRPr>
                    </a:p>
                  </a:txBody>
                  <a:tcPr/>
                </a:tc>
                <a:tc>
                  <a:txBody>
                    <a:bodyPr/>
                    <a:lstStyle/>
                    <a:p>
                      <a:endParaRPr kumimoji="1" lang="ja-JP" altLang="en-US" sz="900" dirty="0">
                        <a:latin typeface="+mn-lt"/>
                      </a:endParaRPr>
                    </a:p>
                  </a:txBody>
                  <a:tcPr/>
                </a:tc>
                <a:tc>
                  <a:txBody>
                    <a:bodyPr/>
                    <a:lstStyle/>
                    <a:p>
                      <a:endParaRPr kumimoji="1" lang="ja-JP" altLang="en-US" sz="900" dirty="0">
                        <a:latin typeface="+mn-lt"/>
                      </a:endParaRPr>
                    </a:p>
                  </a:txBody>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476648152"/>
              </p:ext>
            </p:extLst>
          </p:nvPr>
        </p:nvGraphicFramePr>
        <p:xfrm>
          <a:off x="6201992" y="1794510"/>
          <a:ext cx="4953688" cy="4894242"/>
        </p:xfrm>
        <a:graphic>
          <a:graphicData uri="http://schemas.openxmlformats.org/drawingml/2006/table">
            <a:tbl>
              <a:tblPr firstRow="1" bandRow="1">
                <a:tableStyleId>{5C22544A-7EE6-4342-B048-85BDC9FD1C3A}</a:tableStyleId>
              </a:tblPr>
              <a:tblGrid>
                <a:gridCol w="637060"/>
                <a:gridCol w="1672281"/>
                <a:gridCol w="2174789"/>
                <a:gridCol w="469558"/>
              </a:tblGrid>
              <a:tr h="230802">
                <a:tc>
                  <a:txBody>
                    <a:bodyPr/>
                    <a:lstStyle/>
                    <a:p>
                      <a:r>
                        <a:rPr kumimoji="1" lang="en-US" altLang="ja-JP" sz="900" dirty="0" smtClean="0">
                          <a:latin typeface="+mn-lt"/>
                        </a:rPr>
                        <a:t>category</a:t>
                      </a:r>
                      <a:endParaRPr kumimoji="1" lang="ja-JP" altLang="en-US" sz="900" dirty="0">
                        <a:latin typeface="+mn-lt"/>
                      </a:endParaRPr>
                    </a:p>
                  </a:txBody>
                  <a:tcPr/>
                </a:tc>
                <a:tc>
                  <a:txBody>
                    <a:bodyPr/>
                    <a:lstStyle/>
                    <a:p>
                      <a:r>
                        <a:rPr kumimoji="1" lang="en-US" altLang="ja-JP" sz="900" dirty="0" smtClean="0">
                          <a:latin typeface="+mn-lt"/>
                        </a:rPr>
                        <a:t>name</a:t>
                      </a:r>
                      <a:endParaRPr kumimoji="1" lang="ja-JP" altLang="en-US" sz="900" dirty="0">
                        <a:latin typeface="+mn-lt"/>
                      </a:endParaRPr>
                    </a:p>
                  </a:txBody>
                  <a:tcPr/>
                </a:tc>
                <a:tc>
                  <a:txBody>
                    <a:bodyPr/>
                    <a:lstStyle/>
                    <a:p>
                      <a:r>
                        <a:rPr kumimoji="1" lang="en-US" altLang="ja-JP" sz="900" dirty="0" smtClean="0">
                          <a:latin typeface="+mn-lt"/>
                        </a:rPr>
                        <a:t>information</a:t>
                      </a:r>
                      <a:endParaRPr kumimoji="1" lang="ja-JP" altLang="en-US" sz="9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smtClean="0">
                          <a:latin typeface="+mn-lt"/>
                        </a:rPr>
                        <a:t>Now</a:t>
                      </a:r>
                      <a:endParaRPr kumimoji="1" lang="ja-JP" altLang="en-US" sz="900" dirty="0" smtClean="0">
                        <a:latin typeface="+mn-lt"/>
                      </a:endParaRPr>
                    </a:p>
                  </a:txBody>
                  <a:tcPr/>
                </a:tc>
              </a:tr>
              <a:tr h="134806">
                <a:tc>
                  <a:txBody>
                    <a:bodyPr/>
                    <a:lstStyle/>
                    <a:p>
                      <a:endParaRPr kumimoji="1" lang="ja-JP" altLang="en-US" sz="900" dirty="0">
                        <a:latin typeface="+mn-lt"/>
                      </a:endParaRPr>
                    </a:p>
                  </a:txBody>
                  <a:tcPr/>
                </a:tc>
                <a:tc>
                  <a:txBody>
                    <a:bodyPr/>
                    <a:lstStyle/>
                    <a:p>
                      <a:r>
                        <a:rPr kumimoji="1" lang="en-US" altLang="ja-JP" sz="900" dirty="0" smtClean="0">
                          <a:latin typeface="+mn-lt"/>
                        </a:rPr>
                        <a:t>Search</a:t>
                      </a:r>
                      <a:endParaRPr kumimoji="1" lang="ja-JP" altLang="en-US" sz="900" dirty="0">
                        <a:latin typeface="+mn-lt"/>
                      </a:endParaRPr>
                    </a:p>
                  </a:txBody>
                  <a:tcPr/>
                </a:tc>
                <a:tc>
                  <a:txBody>
                    <a:bodyPr/>
                    <a:lstStyle/>
                    <a:p>
                      <a:r>
                        <a:rPr kumimoji="1" lang="en-US" altLang="ja-JP" sz="900" dirty="0" smtClean="0">
                          <a:latin typeface="+mn-lt"/>
                        </a:rPr>
                        <a:t>Search Document</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134806">
                <a:tc rowSpan="7">
                  <a:txBody>
                    <a:bodyPr/>
                    <a:lstStyle/>
                    <a:p>
                      <a:r>
                        <a:rPr kumimoji="1" lang="en-US" altLang="ja-JP" sz="900" dirty="0" smtClean="0">
                          <a:latin typeface="+mn-lt"/>
                        </a:rPr>
                        <a:t>Core function</a:t>
                      </a:r>
                      <a:endParaRPr kumimoji="1" lang="ja-JP" altLang="en-US" sz="900" dirty="0">
                        <a:latin typeface="+mn-lt"/>
                      </a:endParaRPr>
                    </a:p>
                  </a:txBody>
                  <a:tcPr/>
                </a:tc>
                <a:tc>
                  <a:txBody>
                    <a:bodyPr/>
                    <a:lstStyle/>
                    <a:p>
                      <a:r>
                        <a:rPr kumimoji="1" lang="en-US" altLang="ja-JP" sz="900" dirty="0" smtClean="0">
                          <a:latin typeface="+mn-lt"/>
                        </a:rPr>
                        <a:t>Delete Folder</a:t>
                      </a:r>
                      <a:endParaRPr kumimoji="1" lang="ja-JP" altLang="en-US" sz="900" dirty="0">
                        <a:latin typeface="+mn-lt"/>
                      </a:endParaRPr>
                    </a:p>
                  </a:txBody>
                  <a:tcPr/>
                </a:tc>
                <a:tc>
                  <a:txBody>
                    <a:bodyPr/>
                    <a:lstStyle/>
                    <a:p>
                      <a:r>
                        <a:rPr kumimoji="1" lang="en-US" altLang="ja-JP" sz="900" dirty="0" smtClean="0">
                          <a:latin typeface="+mn-lt"/>
                        </a:rPr>
                        <a:t>Delete selected</a:t>
                      </a:r>
                      <a:r>
                        <a:rPr kumimoji="1" lang="en-US" altLang="ja-JP" sz="900" baseline="0" dirty="0" smtClean="0">
                          <a:latin typeface="+mn-lt"/>
                        </a:rPr>
                        <a:t> folder</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Rename Folder</a:t>
                      </a:r>
                      <a:endParaRPr kumimoji="1" lang="ja-JP" altLang="en-US" sz="900" dirty="0">
                        <a:latin typeface="+mn-lt"/>
                      </a:endParaRPr>
                    </a:p>
                  </a:txBody>
                  <a:tcPr/>
                </a:tc>
                <a:tc>
                  <a:txBody>
                    <a:bodyPr/>
                    <a:lstStyle/>
                    <a:p>
                      <a:r>
                        <a:rPr kumimoji="1" lang="en-US" altLang="ja-JP" sz="900" dirty="0" smtClean="0">
                          <a:latin typeface="+mn-lt"/>
                        </a:rPr>
                        <a:t>Rename selected folder</a:t>
                      </a:r>
                      <a:endParaRPr kumimoji="1" lang="ja-JP" altLang="en-US" sz="900" dirty="0">
                        <a:latin typeface="+mn-lt"/>
                      </a:endParaRPr>
                    </a:p>
                  </a:txBody>
                  <a:tcPr/>
                </a:tc>
                <a:tc>
                  <a:txBody>
                    <a:bodyPr/>
                    <a:lstStyle/>
                    <a:p>
                      <a:r>
                        <a:rPr kumimoji="1" lang="en-US" altLang="ja-JP" sz="900" dirty="0" smtClean="0">
                          <a:latin typeface="+mn-lt"/>
                        </a:rPr>
                        <a:t>NO</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Delete Document</a:t>
                      </a:r>
                      <a:endParaRPr kumimoji="1" lang="ja-JP" altLang="en-US" sz="900" dirty="0">
                        <a:latin typeface="+mn-lt"/>
                      </a:endParaRPr>
                    </a:p>
                  </a:txBody>
                  <a:tcPr/>
                </a:tc>
                <a:tc>
                  <a:txBody>
                    <a:bodyPr/>
                    <a:lstStyle/>
                    <a:p>
                      <a:r>
                        <a:rPr kumimoji="1" lang="en-US" altLang="ja-JP" sz="900" dirty="0" smtClean="0">
                          <a:latin typeface="+mn-lt"/>
                        </a:rPr>
                        <a:t>Delete selected document</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Rename</a:t>
                      </a:r>
                      <a:r>
                        <a:rPr kumimoji="1" lang="en-US" altLang="ja-JP" sz="900" baseline="0" dirty="0" smtClean="0">
                          <a:latin typeface="+mn-lt"/>
                        </a:rPr>
                        <a:t> Document</a:t>
                      </a:r>
                      <a:endParaRPr kumimoji="1" lang="ja-JP" altLang="en-US" sz="900" dirty="0">
                        <a:latin typeface="+mn-lt"/>
                      </a:endParaRPr>
                    </a:p>
                  </a:txBody>
                  <a:tcPr/>
                </a:tc>
                <a:tc>
                  <a:txBody>
                    <a:bodyPr/>
                    <a:lstStyle/>
                    <a:p>
                      <a:r>
                        <a:rPr kumimoji="1" lang="en-US" altLang="ja-JP" sz="900" dirty="0" smtClean="0">
                          <a:latin typeface="+mn-lt"/>
                        </a:rPr>
                        <a:t>Rename selected document</a:t>
                      </a:r>
                      <a:endParaRPr kumimoji="1" lang="ja-JP" altLang="en-US" sz="900" dirty="0">
                        <a:latin typeface="+mn-lt"/>
                      </a:endParaRPr>
                    </a:p>
                  </a:txBody>
                  <a:tcPr/>
                </a:tc>
                <a:tc>
                  <a:txBody>
                    <a:bodyPr/>
                    <a:lstStyle/>
                    <a:p>
                      <a:r>
                        <a:rPr kumimoji="1" lang="en-US" altLang="ja-JP" sz="900" dirty="0" smtClean="0">
                          <a:latin typeface="+mn-lt"/>
                        </a:rPr>
                        <a:t>NO</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Open</a:t>
                      </a:r>
                      <a:r>
                        <a:rPr kumimoji="1" lang="en-US" altLang="ja-JP" sz="900" baseline="0" dirty="0" smtClean="0">
                          <a:latin typeface="+mn-lt"/>
                        </a:rPr>
                        <a:t> &amp; View</a:t>
                      </a:r>
                      <a:endParaRPr kumimoji="1" lang="ja-JP" altLang="en-US" sz="900" dirty="0">
                        <a:latin typeface="+mn-lt"/>
                      </a:endParaRPr>
                    </a:p>
                  </a:txBody>
                  <a:tcPr/>
                </a:tc>
                <a:tc>
                  <a:txBody>
                    <a:bodyPr/>
                    <a:lstStyle/>
                    <a:p>
                      <a:r>
                        <a:rPr kumimoji="1" lang="en-US" altLang="ja-JP" sz="900" dirty="0" smtClean="0">
                          <a:latin typeface="+mn-lt"/>
                        </a:rPr>
                        <a:t>Open server document &amp; view with using iOS quick-View</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Download &amp; Open &amp; View</a:t>
                      </a:r>
                      <a:endParaRPr kumimoji="1" lang="ja-JP" altLang="en-US" sz="900" dirty="0">
                        <a:latin typeface="+mn-lt"/>
                      </a:endParaRPr>
                    </a:p>
                  </a:txBody>
                  <a:tcPr/>
                </a:tc>
                <a:tc>
                  <a:txBody>
                    <a:bodyPr/>
                    <a:lstStyle/>
                    <a:p>
                      <a:r>
                        <a:rPr kumimoji="1" lang="en-US" altLang="ja-JP" sz="900" dirty="0" smtClean="0">
                          <a:latin typeface="+mn-lt"/>
                        </a:rPr>
                        <a:t>Download and open for viewing with using iOS quick-View</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Download All with Selection</a:t>
                      </a:r>
                      <a:endParaRPr kumimoji="1" lang="ja-JP" altLang="en-US" sz="900" dirty="0">
                        <a:latin typeface="+mn-lt"/>
                      </a:endParaRPr>
                    </a:p>
                  </a:txBody>
                  <a:tcPr/>
                </a:tc>
                <a:tc>
                  <a:txBody>
                    <a:bodyPr/>
                    <a:lstStyle/>
                    <a:p>
                      <a:r>
                        <a:rPr kumimoji="1" lang="en-US" altLang="ja-JP" sz="900" dirty="0" smtClean="0">
                          <a:latin typeface="+mn-lt"/>
                        </a:rPr>
                        <a:t>Download selected file or folder &amp; contents</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rowSpan="3">
                  <a:txBody>
                    <a:bodyPr/>
                    <a:lstStyle/>
                    <a:p>
                      <a:r>
                        <a:rPr kumimoji="1" lang="en-US" altLang="ja-JP" sz="900" dirty="0" smtClean="0">
                          <a:latin typeface="+mn-lt"/>
                        </a:rPr>
                        <a:t>External app relation</a:t>
                      </a:r>
                      <a:endParaRPr kumimoji="1" lang="ja-JP" altLang="en-US" sz="9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smtClean="0">
                          <a:latin typeface="+mn-lt"/>
                        </a:rPr>
                        <a:t>Send to external</a:t>
                      </a:r>
                      <a:r>
                        <a:rPr kumimoji="1" lang="en-US" altLang="ja-JP" sz="900" baseline="0" dirty="0" smtClean="0">
                          <a:latin typeface="+mn-lt"/>
                        </a:rPr>
                        <a:t> App</a:t>
                      </a:r>
                      <a:endParaRPr kumimoji="1" lang="ja-JP" altLang="en-US" sz="900" dirty="0" smtClean="0">
                        <a:latin typeface="+mn-lt"/>
                      </a:endParaRPr>
                    </a:p>
                  </a:txBody>
                  <a:tcPr/>
                </a:tc>
                <a:tc>
                  <a:txBody>
                    <a:bodyPr/>
                    <a:lstStyle/>
                    <a:p>
                      <a:r>
                        <a:rPr kumimoji="1" lang="en-US" altLang="ja-JP" sz="900" dirty="0" smtClean="0">
                          <a:latin typeface="+mn-lt"/>
                        </a:rPr>
                        <a:t>Send</a:t>
                      </a:r>
                      <a:r>
                        <a:rPr kumimoji="1" lang="ja-JP" altLang="en-US" sz="900" dirty="0" smtClean="0">
                          <a:latin typeface="+mn-lt"/>
                        </a:rPr>
                        <a:t> </a:t>
                      </a:r>
                      <a:r>
                        <a:rPr kumimoji="1" lang="en-US" altLang="ja-JP" sz="900" dirty="0" smtClean="0">
                          <a:latin typeface="+mn-lt"/>
                        </a:rPr>
                        <a:t>downloaded document to external application with iOS</a:t>
                      </a:r>
                      <a:r>
                        <a:rPr kumimoji="1" lang="en-US" altLang="ja-JP" sz="900" baseline="0" dirty="0" smtClean="0">
                          <a:latin typeface="+mn-lt"/>
                        </a:rPr>
                        <a:t> document share.</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Upload doc from external App</a:t>
                      </a:r>
                      <a:endParaRPr kumimoji="1" lang="ja-JP" altLang="en-US" sz="900" dirty="0">
                        <a:latin typeface="+mn-lt"/>
                      </a:endParaRPr>
                    </a:p>
                  </a:txBody>
                  <a:tcPr/>
                </a:tc>
                <a:tc>
                  <a:txBody>
                    <a:bodyPr/>
                    <a:lstStyle/>
                    <a:p>
                      <a:r>
                        <a:rPr kumimoji="1" lang="en-US" altLang="ja-JP" sz="900" dirty="0" smtClean="0">
                          <a:latin typeface="+mn-lt"/>
                        </a:rPr>
                        <a:t>From external</a:t>
                      </a:r>
                      <a:r>
                        <a:rPr kumimoji="1" lang="en-US" altLang="ja-JP" sz="900" baseline="0" dirty="0" smtClean="0">
                          <a:latin typeface="+mn-lt"/>
                        </a:rPr>
                        <a:t> application</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smtClean="0">
                          <a:latin typeface="+mn-lt"/>
                        </a:rPr>
                        <a:t>Upload from picture folder</a:t>
                      </a:r>
                      <a:endParaRPr kumimoji="1" lang="ja-JP" altLang="en-US" sz="900" dirty="0" smtClean="0">
                        <a:latin typeface="+mn-lt"/>
                      </a:endParaRPr>
                    </a:p>
                  </a:txBody>
                  <a:tcPr/>
                </a:tc>
                <a:tc>
                  <a:txBody>
                    <a:bodyPr/>
                    <a:lstStyle/>
                    <a:p>
                      <a:r>
                        <a:rPr kumimoji="1" lang="en-US" altLang="ja-JP" sz="900" dirty="0" smtClean="0">
                          <a:latin typeface="+mn-lt"/>
                        </a:rPr>
                        <a:t>From picture folder</a:t>
                      </a:r>
                      <a:endParaRPr kumimoji="1" lang="ja-JP" altLang="en-US" sz="900" dirty="0">
                        <a:latin typeface="+mn-lt"/>
                      </a:endParaRPr>
                    </a:p>
                  </a:txBody>
                  <a:tcPr/>
                </a:tc>
                <a:tc>
                  <a:txBody>
                    <a:bodyPr/>
                    <a:lstStyle/>
                    <a:p>
                      <a:r>
                        <a:rPr kumimoji="1" lang="en-US" altLang="ja-JP" sz="900" dirty="0" smtClean="0">
                          <a:latin typeface="+mn-lt"/>
                        </a:rPr>
                        <a:t>YES</a:t>
                      </a:r>
                      <a:endParaRPr kumimoji="1" lang="ja-JP" altLang="en-US" sz="900" dirty="0">
                        <a:latin typeface="+mn-lt"/>
                      </a:endParaRPr>
                    </a:p>
                  </a:txBody>
                  <a:tcPr/>
                </a:tc>
              </a:tr>
              <a:tr h="218684">
                <a:tc rowSpan="2">
                  <a:txBody>
                    <a:bodyPr/>
                    <a:lstStyle/>
                    <a:p>
                      <a:r>
                        <a:rPr kumimoji="1" lang="en-US" altLang="ja-JP" sz="900" dirty="0" smtClean="0">
                          <a:latin typeface="+mn-lt"/>
                        </a:rPr>
                        <a:t>Print</a:t>
                      </a:r>
                      <a:endParaRPr kumimoji="1" lang="ja-JP" altLang="en-US" sz="9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smtClean="0">
                          <a:latin typeface="+mn-lt"/>
                        </a:rPr>
                        <a:t>Print with Air Printing</a:t>
                      </a:r>
                      <a:endParaRPr kumimoji="1" lang="ja-JP" altLang="en-US" sz="900" dirty="0" smtClean="0">
                        <a:latin typeface="+mn-lt"/>
                      </a:endParaRPr>
                    </a:p>
                  </a:txBody>
                  <a:tcPr/>
                </a:tc>
                <a:tc>
                  <a:txBody>
                    <a:bodyPr/>
                    <a:lstStyle/>
                    <a:p>
                      <a:r>
                        <a:rPr kumimoji="1" lang="en-US" altLang="ja-JP" sz="900" dirty="0" smtClean="0">
                          <a:latin typeface="+mn-lt"/>
                        </a:rPr>
                        <a:t>Print with Air Printing,</a:t>
                      </a:r>
                      <a:r>
                        <a:rPr kumimoji="1" lang="en-US" altLang="ja-JP" sz="900" baseline="0" dirty="0" smtClean="0">
                          <a:latin typeface="+mn-lt"/>
                        </a:rPr>
                        <a:t> automatic download included</a:t>
                      </a:r>
                      <a:endParaRPr kumimoji="1" lang="ja-JP" altLang="en-US" sz="900" dirty="0">
                        <a:latin typeface="+mn-lt"/>
                      </a:endParaRPr>
                    </a:p>
                  </a:txBody>
                  <a:tcPr/>
                </a:tc>
                <a:tc>
                  <a:txBody>
                    <a:bodyPr/>
                    <a:lstStyle/>
                    <a:p>
                      <a:r>
                        <a:rPr kumimoji="1" lang="en-US" altLang="ja-JP" sz="900" dirty="0" smtClean="0">
                          <a:latin typeface="+mn-lt"/>
                        </a:rPr>
                        <a:t>NO</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smtClean="0">
                          <a:latin typeface="+mn-lt"/>
                        </a:rPr>
                        <a:t>Print with </a:t>
                      </a:r>
                      <a:r>
                        <a:rPr kumimoji="1" lang="en-US" altLang="ja-JP" sz="900" dirty="0" err="1" smtClean="0">
                          <a:latin typeface="+mn-lt"/>
                        </a:rPr>
                        <a:t>Sharpdesk</a:t>
                      </a:r>
                      <a:r>
                        <a:rPr kumimoji="1" lang="en-US" altLang="ja-JP" sz="900" baseline="0" dirty="0" smtClean="0">
                          <a:latin typeface="+mn-lt"/>
                        </a:rPr>
                        <a:t> Mobile</a:t>
                      </a:r>
                      <a:endParaRPr kumimoji="1" lang="ja-JP" altLang="en-US" sz="900" dirty="0" smtClean="0">
                        <a:latin typeface="+mn-lt"/>
                      </a:endParaRPr>
                    </a:p>
                  </a:txBody>
                  <a:tcPr/>
                </a:tc>
                <a:tc>
                  <a:txBody>
                    <a:bodyPr/>
                    <a:lstStyle/>
                    <a:p>
                      <a:r>
                        <a:rPr kumimoji="1" lang="en-US" altLang="ja-JP" sz="900" dirty="0" smtClean="0">
                          <a:latin typeface="+mn-lt"/>
                        </a:rPr>
                        <a:t>Print with </a:t>
                      </a:r>
                      <a:r>
                        <a:rPr kumimoji="1" lang="en-US" altLang="ja-JP" sz="900" dirty="0" err="1" smtClean="0">
                          <a:latin typeface="+mn-lt"/>
                        </a:rPr>
                        <a:t>Sharpdesk</a:t>
                      </a:r>
                      <a:r>
                        <a:rPr kumimoji="1" lang="en-US" altLang="ja-JP" sz="900" dirty="0" smtClean="0">
                          <a:latin typeface="+mn-lt"/>
                        </a:rPr>
                        <a:t> Mobile, automatically</a:t>
                      </a:r>
                      <a:r>
                        <a:rPr kumimoji="1" lang="en-US" altLang="ja-JP" sz="900" baseline="0" dirty="0" smtClean="0">
                          <a:latin typeface="+mn-lt"/>
                        </a:rPr>
                        <a:t> invoked </a:t>
                      </a:r>
                      <a:r>
                        <a:rPr kumimoji="1" lang="en-US" altLang="ja-JP" sz="900" baseline="0" dirty="0" err="1" smtClean="0">
                          <a:latin typeface="+mn-lt"/>
                        </a:rPr>
                        <a:t>Sharpdesk</a:t>
                      </a:r>
                      <a:r>
                        <a:rPr kumimoji="1" lang="en-US" altLang="ja-JP" sz="900" baseline="0" dirty="0" smtClean="0">
                          <a:latin typeface="+mn-lt"/>
                        </a:rPr>
                        <a:t> Mobile with downloaded document.</a:t>
                      </a:r>
                      <a:endParaRPr kumimoji="1" lang="ja-JP" altLang="en-US" sz="900" dirty="0">
                        <a:latin typeface="+mn-lt"/>
                      </a:endParaRPr>
                    </a:p>
                  </a:txBody>
                  <a:tcPr/>
                </a:tc>
                <a:tc>
                  <a:txBody>
                    <a:bodyPr/>
                    <a:lstStyle/>
                    <a:p>
                      <a:r>
                        <a:rPr kumimoji="1" lang="en-US" altLang="ja-JP" sz="900" dirty="0" smtClean="0">
                          <a:latin typeface="+mn-lt"/>
                        </a:rPr>
                        <a:t>NO</a:t>
                      </a:r>
                      <a:endParaRPr kumimoji="1" lang="ja-JP" altLang="en-US" sz="900" dirty="0">
                        <a:latin typeface="+mn-lt"/>
                      </a:endParaRPr>
                    </a:p>
                  </a:txBody>
                  <a:tcPr/>
                </a:tc>
              </a:tr>
              <a:tr h="218684">
                <a:tc rowSpan="2">
                  <a:txBody>
                    <a:bodyPr/>
                    <a:lstStyle/>
                    <a:p>
                      <a:r>
                        <a:rPr kumimoji="1" lang="en-US" altLang="ja-JP" sz="900" dirty="0" smtClean="0">
                          <a:latin typeface="+mn-lt"/>
                        </a:rPr>
                        <a:t>New</a:t>
                      </a:r>
                      <a:endParaRPr kumimoji="1" lang="ja-JP" altLang="en-US" sz="900" dirty="0">
                        <a:latin typeface="+mn-lt"/>
                      </a:endParaRPr>
                    </a:p>
                  </a:txBody>
                  <a:tcPr/>
                </a:tc>
                <a:tc>
                  <a:txBody>
                    <a:bodyPr/>
                    <a:lstStyle/>
                    <a:p>
                      <a:r>
                        <a:rPr kumimoji="1" lang="en-US" altLang="ja-JP" sz="900" dirty="0" smtClean="0">
                          <a:latin typeface="+mn-lt"/>
                        </a:rPr>
                        <a:t>Share</a:t>
                      </a:r>
                      <a:r>
                        <a:rPr kumimoji="1" lang="en-US" altLang="ja-JP" sz="900" baseline="0" dirty="0" smtClean="0">
                          <a:latin typeface="+mn-lt"/>
                        </a:rPr>
                        <a:t> Document</a:t>
                      </a:r>
                      <a:endParaRPr kumimoji="1" lang="ja-JP" altLang="en-US" sz="900" dirty="0">
                        <a:latin typeface="+mn-lt"/>
                      </a:endParaRPr>
                    </a:p>
                  </a:txBody>
                  <a:tcPr/>
                </a:tc>
                <a:tc>
                  <a:txBody>
                    <a:bodyPr/>
                    <a:lstStyle/>
                    <a:p>
                      <a:r>
                        <a:rPr kumimoji="1" lang="en-US" altLang="ja-JP" sz="900" dirty="0" smtClean="0">
                          <a:latin typeface="+mn-lt"/>
                        </a:rPr>
                        <a:t>Share selected document to other CPO users.</a:t>
                      </a:r>
                      <a:endParaRPr kumimoji="1" lang="ja-JP" altLang="en-US" sz="900" dirty="0">
                        <a:latin typeface="+mn-lt"/>
                      </a:endParaRPr>
                    </a:p>
                  </a:txBody>
                  <a:tcPr/>
                </a:tc>
                <a:tc>
                  <a:txBody>
                    <a:bodyPr/>
                    <a:lstStyle/>
                    <a:p>
                      <a:r>
                        <a:rPr kumimoji="1" lang="en-US" altLang="ja-JP" sz="900" dirty="0" smtClean="0">
                          <a:latin typeface="+mn-lt"/>
                        </a:rPr>
                        <a:t>NO</a:t>
                      </a:r>
                      <a:endParaRPr kumimoji="1" lang="ja-JP" altLang="en-US" sz="900" dirty="0">
                        <a:latin typeface="+mn-lt"/>
                      </a:endParaRPr>
                    </a:p>
                  </a:txBody>
                  <a:tcPr/>
                </a:tc>
              </a:tr>
              <a:tr h="218684">
                <a:tc vMerge="1">
                  <a:txBody>
                    <a:bodyPr/>
                    <a:lstStyle/>
                    <a:p>
                      <a:endParaRPr kumimoji="1" lang="ja-JP" altLang="en-US" sz="900" dirty="0">
                        <a:latin typeface="+mn-lt"/>
                      </a:endParaRPr>
                    </a:p>
                  </a:txBody>
                  <a:tcPr/>
                </a:tc>
                <a:tc>
                  <a:txBody>
                    <a:bodyPr/>
                    <a:lstStyle/>
                    <a:p>
                      <a:r>
                        <a:rPr kumimoji="1" lang="en-US" altLang="ja-JP" sz="900" dirty="0" smtClean="0">
                          <a:latin typeface="+mn-lt"/>
                        </a:rPr>
                        <a:t>Send Link to other</a:t>
                      </a:r>
                      <a:r>
                        <a:rPr kumimoji="1" lang="en-US" altLang="ja-JP" sz="900" baseline="0" dirty="0" smtClean="0">
                          <a:latin typeface="+mn-lt"/>
                        </a:rPr>
                        <a:t> user</a:t>
                      </a:r>
                      <a:endParaRPr kumimoji="1" lang="ja-JP" altLang="en-US" sz="900" dirty="0">
                        <a:latin typeface="+mn-lt"/>
                      </a:endParaRPr>
                    </a:p>
                  </a:txBody>
                  <a:tcPr/>
                </a:tc>
                <a:tc>
                  <a:txBody>
                    <a:bodyPr/>
                    <a:lstStyle/>
                    <a:p>
                      <a:r>
                        <a:rPr kumimoji="1" lang="en-US" altLang="ja-JP" sz="900" dirty="0" smtClean="0">
                          <a:latin typeface="+mn-lt"/>
                        </a:rPr>
                        <a:t>Send document or folder shared link to other non CPO users.</a:t>
                      </a:r>
                      <a:endParaRPr kumimoji="1" lang="ja-JP" altLang="en-US" sz="900" dirty="0">
                        <a:latin typeface="+mn-lt"/>
                      </a:endParaRPr>
                    </a:p>
                  </a:txBody>
                  <a:tcPr/>
                </a:tc>
                <a:tc>
                  <a:txBody>
                    <a:bodyPr/>
                    <a:lstStyle/>
                    <a:p>
                      <a:r>
                        <a:rPr kumimoji="1" lang="en-US" altLang="ja-JP" sz="900" dirty="0" smtClean="0">
                          <a:latin typeface="+mn-lt"/>
                        </a:rPr>
                        <a:t>NO</a:t>
                      </a:r>
                      <a:endParaRPr kumimoji="1" lang="ja-JP" altLang="en-US" sz="900" dirty="0">
                        <a:latin typeface="+mn-lt"/>
                      </a:endParaRPr>
                    </a:p>
                  </a:txBody>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062546651"/>
              </p:ext>
            </p:extLst>
          </p:nvPr>
        </p:nvGraphicFramePr>
        <p:xfrm>
          <a:off x="1097280" y="5176611"/>
          <a:ext cx="4953688" cy="594360"/>
        </p:xfrm>
        <a:graphic>
          <a:graphicData uri="http://schemas.openxmlformats.org/drawingml/2006/table">
            <a:tbl>
              <a:tblPr firstRow="1" bandRow="1">
                <a:tableStyleId>{5C22544A-7EE6-4342-B048-85BDC9FD1C3A}</a:tableStyleId>
              </a:tblPr>
              <a:tblGrid>
                <a:gridCol w="637060"/>
                <a:gridCol w="1672281"/>
                <a:gridCol w="2174789"/>
                <a:gridCol w="469558"/>
              </a:tblGrid>
              <a:tr h="134806">
                <a:tc>
                  <a:txBody>
                    <a:bodyPr/>
                    <a:lstStyle/>
                    <a:p>
                      <a:r>
                        <a:rPr kumimoji="1" lang="en-US" altLang="ja-JP" sz="900" dirty="0" smtClean="0">
                          <a:latin typeface="+mn-lt"/>
                        </a:rPr>
                        <a:t>category</a:t>
                      </a:r>
                      <a:endParaRPr kumimoji="1" lang="ja-JP" altLang="en-US" sz="900" dirty="0">
                        <a:latin typeface="+mn-lt"/>
                      </a:endParaRPr>
                    </a:p>
                  </a:txBody>
                  <a:tcPr/>
                </a:tc>
                <a:tc>
                  <a:txBody>
                    <a:bodyPr/>
                    <a:lstStyle/>
                    <a:p>
                      <a:r>
                        <a:rPr kumimoji="1" lang="en-US" altLang="ja-JP" sz="900" dirty="0" smtClean="0">
                          <a:latin typeface="+mn-lt"/>
                        </a:rPr>
                        <a:t>name</a:t>
                      </a:r>
                      <a:endParaRPr kumimoji="1" lang="ja-JP" altLang="en-US" sz="900" dirty="0">
                        <a:latin typeface="+mn-lt"/>
                      </a:endParaRPr>
                    </a:p>
                  </a:txBody>
                  <a:tcPr/>
                </a:tc>
                <a:tc>
                  <a:txBody>
                    <a:bodyPr/>
                    <a:lstStyle/>
                    <a:p>
                      <a:r>
                        <a:rPr kumimoji="1" lang="en-US" altLang="ja-JP" sz="900" dirty="0" smtClean="0">
                          <a:latin typeface="+mn-lt"/>
                        </a:rPr>
                        <a:t>information</a:t>
                      </a:r>
                      <a:endParaRPr kumimoji="1" lang="ja-JP" altLang="en-US" sz="9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smtClean="0">
                          <a:latin typeface="+mn-lt"/>
                        </a:rPr>
                        <a:t>Now</a:t>
                      </a:r>
                      <a:endParaRPr kumimoji="1" lang="ja-JP" altLang="en-US" sz="900" dirty="0" smtClean="0">
                        <a:latin typeface="+mn-lt"/>
                      </a:endParaRPr>
                    </a:p>
                  </a:txBody>
                  <a:tcPr/>
                </a:tc>
              </a:tr>
              <a:tr h="218684">
                <a:tc>
                  <a:txBody>
                    <a:bodyPr/>
                    <a:lstStyle/>
                    <a:p>
                      <a:r>
                        <a:rPr kumimoji="1" lang="en-US" altLang="ja-JP" sz="900" dirty="0" smtClean="0">
                          <a:latin typeface="+mn-lt"/>
                        </a:rPr>
                        <a:t>Badge</a:t>
                      </a:r>
                      <a:endParaRPr kumimoji="1" lang="ja-JP" altLang="en-US" sz="900" dirty="0">
                        <a:latin typeface="+mn-lt"/>
                      </a:endParaRPr>
                    </a:p>
                  </a:txBody>
                  <a:tcPr/>
                </a:tc>
                <a:tc>
                  <a:txBody>
                    <a:bodyPr/>
                    <a:lstStyle/>
                    <a:p>
                      <a:r>
                        <a:rPr kumimoji="1" lang="en-US" altLang="ja-JP" sz="900" dirty="0" smtClean="0">
                          <a:latin typeface="+mn-lt"/>
                        </a:rPr>
                        <a:t>Notification badge</a:t>
                      </a:r>
                      <a:endParaRPr kumimoji="1" lang="ja-JP" altLang="en-US" sz="900" dirty="0">
                        <a:latin typeface="+mn-lt"/>
                      </a:endParaRPr>
                    </a:p>
                  </a:txBody>
                  <a:tcPr/>
                </a:tc>
                <a:tc>
                  <a:txBody>
                    <a:bodyPr/>
                    <a:lstStyle/>
                    <a:p>
                      <a:r>
                        <a:rPr kumimoji="1" lang="en-US" altLang="ja-JP" sz="900" dirty="0" smtClean="0">
                          <a:latin typeface="+mn-lt"/>
                        </a:rPr>
                        <a:t>Show notification badge on icon to show</a:t>
                      </a:r>
                      <a:r>
                        <a:rPr kumimoji="1" lang="en-US" altLang="ja-JP" sz="900" baseline="0" dirty="0" smtClean="0">
                          <a:latin typeface="+mn-lt"/>
                        </a:rPr>
                        <a:t> notification</a:t>
                      </a:r>
                      <a:endParaRPr kumimoji="1" lang="ja-JP" altLang="en-US" sz="900" dirty="0">
                        <a:latin typeface="+mn-lt"/>
                      </a:endParaRPr>
                    </a:p>
                  </a:txBody>
                  <a:tcPr/>
                </a:tc>
                <a:tc>
                  <a:txBody>
                    <a:bodyPr/>
                    <a:lstStyle/>
                    <a:p>
                      <a:r>
                        <a:rPr kumimoji="1" lang="en-US" altLang="ja-JP" sz="900" dirty="0" smtClean="0">
                          <a:latin typeface="+mn-lt"/>
                        </a:rPr>
                        <a:t>NO</a:t>
                      </a:r>
                      <a:endParaRPr kumimoji="1" lang="ja-JP" altLang="en-US" sz="900" dirty="0">
                        <a:latin typeface="+mn-lt"/>
                      </a:endParaRPr>
                    </a:p>
                  </a:txBody>
                  <a:tcPr/>
                </a:tc>
              </a:tr>
            </a:tbl>
          </a:graphicData>
        </a:graphic>
      </p:graphicFrame>
      <p:sp>
        <p:nvSpPr>
          <p:cNvPr id="8" name="テキスト ボックス 7"/>
          <p:cNvSpPr txBox="1"/>
          <p:nvPr/>
        </p:nvSpPr>
        <p:spPr>
          <a:xfrm>
            <a:off x="154477" y="1888859"/>
            <a:ext cx="840105" cy="302998"/>
          </a:xfrm>
          <a:prstGeom prst="rect">
            <a:avLst/>
          </a:prstGeom>
          <a:solidFill>
            <a:srgbClr val="FF0066">
              <a:alpha val="20000"/>
            </a:srgbClr>
          </a:solidFill>
          <a:ln w="12700">
            <a:solidFill>
              <a:srgbClr val="FF0000"/>
            </a:solidFill>
          </a:ln>
        </p:spPr>
        <p:style>
          <a:lnRef idx="2">
            <a:schemeClr val="accent3"/>
          </a:lnRef>
          <a:fillRef idx="1">
            <a:schemeClr val="lt1"/>
          </a:fillRef>
          <a:effectRef idx="0">
            <a:schemeClr val="accent3"/>
          </a:effectRef>
          <a:fontRef idx="minor">
            <a:schemeClr val="dk1"/>
          </a:fontRef>
        </p:style>
        <p:txBody>
          <a:bodyPr vert="horz" wrap="none" rtlCol="0" anchor="ctr" anchorCtr="1">
            <a:noAutofit/>
          </a:bodyPr>
          <a:lstStyle/>
          <a:p>
            <a:pPr algn="ctr"/>
            <a:r>
              <a:rPr kumimoji="1" lang="en-US" altLang="ja-JP" sz="900" dirty="0" smtClean="0">
                <a:ea typeface="Adobe Song Std L" panose="02020300000000000000" pitchFamily="18" charset="-128"/>
              </a:rPr>
              <a:t>Major views</a:t>
            </a:r>
            <a:endParaRPr kumimoji="1" lang="ja-JP" altLang="en-US" sz="900" dirty="0">
              <a:ea typeface="Adobe Song Std L" panose="02020300000000000000" pitchFamily="18" charset="-128"/>
            </a:endParaRPr>
          </a:p>
        </p:txBody>
      </p:sp>
      <p:sp>
        <p:nvSpPr>
          <p:cNvPr id="9" name="テキスト ボックス 8"/>
          <p:cNvSpPr txBox="1"/>
          <p:nvPr/>
        </p:nvSpPr>
        <p:spPr>
          <a:xfrm>
            <a:off x="154477" y="5247263"/>
            <a:ext cx="840105" cy="302998"/>
          </a:xfrm>
          <a:prstGeom prst="rect">
            <a:avLst/>
          </a:prstGeom>
          <a:solidFill>
            <a:srgbClr val="FF0066">
              <a:alpha val="20000"/>
            </a:srgbClr>
          </a:solidFill>
          <a:ln w="12700">
            <a:solidFill>
              <a:srgbClr val="FF0000"/>
            </a:solidFill>
          </a:ln>
        </p:spPr>
        <p:style>
          <a:lnRef idx="2">
            <a:schemeClr val="accent3"/>
          </a:lnRef>
          <a:fillRef idx="1">
            <a:schemeClr val="lt1"/>
          </a:fillRef>
          <a:effectRef idx="0">
            <a:schemeClr val="accent3"/>
          </a:effectRef>
          <a:fontRef idx="minor">
            <a:schemeClr val="dk1"/>
          </a:fontRef>
        </p:style>
        <p:txBody>
          <a:bodyPr vert="horz" wrap="none" rtlCol="0" anchor="ctr" anchorCtr="1">
            <a:noAutofit/>
          </a:bodyPr>
          <a:lstStyle/>
          <a:p>
            <a:pPr algn="ctr"/>
            <a:r>
              <a:rPr kumimoji="1" lang="en-US" altLang="ja-JP" sz="900" dirty="0" smtClean="0">
                <a:ea typeface="Adobe Song Std L" panose="02020300000000000000" pitchFamily="18" charset="-128"/>
              </a:rPr>
              <a:t>Major views</a:t>
            </a:r>
            <a:endParaRPr kumimoji="1" lang="ja-JP" altLang="en-US" sz="900" dirty="0">
              <a:ea typeface="Adobe Song Std L" panose="02020300000000000000" pitchFamily="18" charset="-128"/>
            </a:endParaRPr>
          </a:p>
        </p:txBody>
      </p:sp>
      <p:sp>
        <p:nvSpPr>
          <p:cNvPr id="10" name="テキスト ボックス 9"/>
          <p:cNvSpPr txBox="1"/>
          <p:nvPr/>
        </p:nvSpPr>
        <p:spPr>
          <a:xfrm>
            <a:off x="11225212" y="1888859"/>
            <a:ext cx="840105" cy="302998"/>
          </a:xfrm>
          <a:prstGeom prst="rect">
            <a:avLst/>
          </a:prstGeom>
          <a:solidFill>
            <a:srgbClr val="FF0066">
              <a:alpha val="20000"/>
            </a:srgbClr>
          </a:solidFill>
          <a:ln w="12700">
            <a:solidFill>
              <a:srgbClr val="FF0000"/>
            </a:solidFill>
          </a:ln>
        </p:spPr>
        <p:style>
          <a:lnRef idx="2">
            <a:schemeClr val="accent3"/>
          </a:lnRef>
          <a:fillRef idx="1">
            <a:schemeClr val="lt1"/>
          </a:fillRef>
          <a:effectRef idx="0">
            <a:schemeClr val="accent3"/>
          </a:effectRef>
          <a:fontRef idx="minor">
            <a:schemeClr val="dk1"/>
          </a:fontRef>
        </p:style>
        <p:txBody>
          <a:bodyPr vert="horz" wrap="none" rtlCol="0" anchor="ctr" anchorCtr="1">
            <a:noAutofit/>
          </a:bodyPr>
          <a:lstStyle/>
          <a:p>
            <a:pPr algn="ctr"/>
            <a:r>
              <a:rPr kumimoji="1" lang="en-US" altLang="ja-JP" sz="900" dirty="0" smtClean="0">
                <a:ea typeface="Adobe Song Std L" panose="02020300000000000000" pitchFamily="18" charset="-128"/>
              </a:rPr>
              <a:t>Functions</a:t>
            </a:r>
            <a:endParaRPr kumimoji="1" lang="ja-JP" altLang="en-US" sz="900" dirty="0">
              <a:ea typeface="Adobe Song Std L" panose="02020300000000000000" pitchFamily="18" charset="-128"/>
            </a:endParaRPr>
          </a:p>
        </p:txBody>
      </p:sp>
      <p:sp>
        <p:nvSpPr>
          <p:cNvPr id="3" name="テキスト ボックス 2"/>
          <p:cNvSpPr txBox="1"/>
          <p:nvPr/>
        </p:nvSpPr>
        <p:spPr>
          <a:xfrm>
            <a:off x="1097279" y="5822296"/>
            <a:ext cx="4958287" cy="507831"/>
          </a:xfrm>
          <a:prstGeom prst="rect">
            <a:avLst/>
          </a:prstGeom>
          <a:noFill/>
        </p:spPr>
        <p:txBody>
          <a:bodyPr wrap="square" rtlCol="0">
            <a:spAutoFit/>
          </a:bodyPr>
          <a:lstStyle/>
          <a:p>
            <a:r>
              <a:rPr kumimoji="1" lang="en-US" altLang="ja-JP" sz="900" dirty="0" smtClean="0">
                <a:solidFill>
                  <a:srgbClr val="FF0000"/>
                </a:solidFill>
              </a:rPr>
              <a:t>NOTE: On Now column “YES” means it already provided by current CPO mobile. “NO” means it does not provided by current CPO mobile. All function should be implemented by new CPO mobile which was explained by this documentation. </a:t>
            </a:r>
            <a:endParaRPr kumimoji="1" lang="ja-JP" altLang="en-US" sz="900" dirty="0">
              <a:solidFill>
                <a:srgbClr val="FF0000"/>
              </a:solidFill>
            </a:endParaRPr>
          </a:p>
        </p:txBody>
      </p:sp>
    </p:spTree>
    <p:extLst>
      <p:ext uri="{BB962C8B-B14F-4D97-AF65-F5344CB8AC3E}">
        <p14:creationId xmlns:p14="http://schemas.microsoft.com/office/powerpoint/2010/main" val="805046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Basic</a:t>
            </a:r>
            <a:r>
              <a:rPr kumimoji="1" lang="ja-JP" altLang="en-US" dirty="0" smtClean="0"/>
              <a:t> </a:t>
            </a:r>
            <a:r>
              <a:rPr kumimoji="1" lang="en-US" altLang="ja-JP" dirty="0" smtClean="0"/>
              <a:t>iOS related basic Function</a:t>
            </a:r>
            <a:endParaRPr kumimoji="1" lang="ja-JP" altLang="en-US" dirty="0"/>
          </a:p>
        </p:txBody>
      </p:sp>
      <p:sp>
        <p:nvSpPr>
          <p:cNvPr id="3" name="コンテンツ プレースホルダー 2"/>
          <p:cNvSpPr>
            <a:spLocks noGrp="1"/>
          </p:cNvSpPr>
          <p:nvPr>
            <p:ph idx="1"/>
          </p:nvPr>
        </p:nvSpPr>
        <p:spPr>
          <a:xfrm>
            <a:off x="1097280" y="1845734"/>
            <a:ext cx="5775960" cy="4023360"/>
          </a:xfrm>
        </p:spPr>
        <p:txBody>
          <a:bodyPr/>
          <a:lstStyle/>
          <a:p>
            <a:r>
              <a:rPr lang="en-US" altLang="ja-JP" dirty="0" smtClean="0"/>
              <a:t>Supported Function</a:t>
            </a:r>
            <a:endParaRPr kumimoji="1" lang="en-US" altLang="ja-JP" dirty="0" smtClean="0"/>
          </a:p>
          <a:p>
            <a:pPr lvl="1"/>
            <a:r>
              <a:rPr kumimoji="1" lang="en-US" altLang="ja-JP" dirty="0" smtClean="0"/>
              <a:t>Notification</a:t>
            </a:r>
          </a:p>
          <a:p>
            <a:pPr lvl="2"/>
            <a:r>
              <a:rPr lang="en-US" altLang="ja-JP" dirty="0" smtClean="0"/>
              <a:t>Show notification badge on ICON to show # of notification for document (or folder) update. Also shows notification information into iOS notification area (top area, depend by user setting). View will be transitioned to notification view when user TAP this area. </a:t>
            </a:r>
          </a:p>
          <a:p>
            <a:pPr lvl="2"/>
            <a:r>
              <a:rPr lang="en-US" altLang="ja-JP" dirty="0" smtClean="0"/>
              <a:t>Only notification area &amp; badge will be supported.</a:t>
            </a:r>
            <a:endParaRPr lang="en-US" altLang="ja-JP" dirty="0"/>
          </a:p>
          <a:p>
            <a:pPr lvl="1"/>
            <a:r>
              <a:rPr lang="en-US" altLang="ja-JP" dirty="0" smtClean="0"/>
              <a:t>Application Exchanges</a:t>
            </a:r>
          </a:p>
          <a:p>
            <a:pPr lvl="2"/>
            <a:r>
              <a:rPr kumimoji="1" lang="en-US" altLang="ja-JP" dirty="0" smtClean="0"/>
              <a:t>Supported external application data exchanged, like as “</a:t>
            </a:r>
            <a:r>
              <a:rPr lang="en-US" altLang="ja-JP" dirty="0" err="1" smtClean="0"/>
              <a:t>UIDocumentInteractionController</a:t>
            </a:r>
            <a:r>
              <a:rPr lang="en-US" altLang="ja-JP" dirty="0" smtClean="0"/>
              <a:t>”. CPO app can send (or receive) selected document to (from) other application with depending DOCUMENT-TYPE.</a:t>
            </a:r>
          </a:p>
          <a:p>
            <a:pPr lvl="1"/>
            <a:r>
              <a:rPr lang="en-US" altLang="ja-JP" dirty="0" smtClean="0"/>
              <a:t>Valid Screen Rotation</a:t>
            </a:r>
          </a:p>
          <a:p>
            <a:pPr lvl="2"/>
            <a:r>
              <a:rPr lang="en-US" altLang="ja-JP" dirty="0" smtClean="0"/>
              <a:t>Supported screen HOLIZONTAL / LANDSCAPE view also UPSIDE-DOWN view</a:t>
            </a:r>
            <a:endParaRPr lang="en-US" altLang="ja-JP" dirty="0"/>
          </a:p>
          <a:p>
            <a:pPr lvl="2"/>
            <a:endParaRPr kumimoji="1" lang="ja-JP" altLang="en-US" dirty="0"/>
          </a:p>
        </p:txBody>
      </p:sp>
      <p:pic>
        <p:nvPicPr>
          <p:cNvPr id="4" name="図 3"/>
          <p:cNvPicPr>
            <a:picLocks noChangeAspect="1"/>
          </p:cNvPicPr>
          <p:nvPr/>
        </p:nvPicPr>
        <p:blipFill>
          <a:blip r:embed="rId2"/>
          <a:stretch>
            <a:fillRect/>
          </a:stretch>
        </p:blipFill>
        <p:spPr>
          <a:xfrm>
            <a:off x="9517787" y="1927861"/>
            <a:ext cx="1637893" cy="2804160"/>
          </a:xfrm>
          <a:prstGeom prst="rect">
            <a:avLst/>
          </a:prstGeom>
        </p:spPr>
      </p:pic>
      <p:pic>
        <p:nvPicPr>
          <p:cNvPr id="5" name="図 4"/>
          <p:cNvPicPr>
            <a:picLocks noChangeAspect="1"/>
          </p:cNvPicPr>
          <p:nvPr/>
        </p:nvPicPr>
        <p:blipFill>
          <a:blip r:embed="rId3"/>
          <a:stretch>
            <a:fillRect/>
          </a:stretch>
        </p:blipFill>
        <p:spPr>
          <a:xfrm>
            <a:off x="7861977" y="1927861"/>
            <a:ext cx="1455420" cy="909638"/>
          </a:xfrm>
          <a:prstGeom prst="rect">
            <a:avLst/>
          </a:prstGeom>
        </p:spPr>
      </p:pic>
      <p:pic>
        <p:nvPicPr>
          <p:cNvPr id="6" name="図 5"/>
          <p:cNvPicPr>
            <a:picLocks noChangeAspect="1"/>
          </p:cNvPicPr>
          <p:nvPr/>
        </p:nvPicPr>
        <p:blipFill>
          <a:blip r:embed="rId4"/>
          <a:stretch>
            <a:fillRect/>
          </a:stretch>
        </p:blipFill>
        <p:spPr>
          <a:xfrm>
            <a:off x="6959757" y="1912622"/>
            <a:ext cx="701830" cy="723900"/>
          </a:xfrm>
          <a:prstGeom prst="rect">
            <a:avLst/>
          </a:prstGeom>
        </p:spPr>
      </p:pic>
      <p:sp>
        <p:nvSpPr>
          <p:cNvPr id="7" name="十字形 6"/>
          <p:cNvSpPr/>
          <p:nvPr/>
        </p:nvSpPr>
        <p:spPr>
          <a:xfrm rot="18900000">
            <a:off x="8873916" y="2441259"/>
            <a:ext cx="533400" cy="533400"/>
          </a:xfrm>
          <a:prstGeom prst="plus">
            <a:avLst>
              <a:gd name="adj" fmla="val 36429"/>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5"/>
          <a:stretch>
            <a:fillRect/>
          </a:stretch>
        </p:blipFill>
        <p:spPr>
          <a:xfrm>
            <a:off x="7412397" y="3085130"/>
            <a:ext cx="1905000" cy="2857500"/>
          </a:xfrm>
          <a:prstGeom prst="rect">
            <a:avLst/>
          </a:prstGeom>
        </p:spPr>
      </p:pic>
    </p:spTree>
    <p:extLst>
      <p:ext uri="{BB962C8B-B14F-4D97-AF65-F5344CB8AC3E}">
        <p14:creationId xmlns:p14="http://schemas.microsoft.com/office/powerpoint/2010/main" val="87130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角丸四角形 149"/>
          <p:cNvSpPr/>
          <p:nvPr/>
        </p:nvSpPr>
        <p:spPr>
          <a:xfrm rot="21230674">
            <a:off x="4167368" y="3159205"/>
            <a:ext cx="3718942" cy="536000"/>
          </a:xfrm>
          <a:prstGeom prst="roundRect">
            <a:avLst/>
          </a:prstGeom>
          <a:solidFill>
            <a:srgbClr val="00B050">
              <a:alpha val="10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Screen Transition Overview</a:t>
            </a:r>
            <a:endParaRPr kumimoji="1" lang="ja-JP" altLang="en-US" dirty="0"/>
          </a:p>
        </p:txBody>
      </p:sp>
      <p:sp>
        <p:nvSpPr>
          <p:cNvPr id="3" name="円/楕円 2"/>
          <p:cNvSpPr/>
          <p:nvPr/>
        </p:nvSpPr>
        <p:spPr>
          <a:xfrm>
            <a:off x="1192637" y="1845764"/>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89650" y="2348439"/>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Splash </a:t>
            </a:r>
          </a:p>
          <a:p>
            <a:pPr algn="ctr"/>
            <a:r>
              <a:rPr kumimoji="1" lang="en-US" altLang="ja-JP" sz="900" dirty="0" smtClean="0"/>
              <a:t>Screen</a:t>
            </a:r>
            <a:endParaRPr kumimoji="1" lang="ja-JP" altLang="en-US" sz="900" dirty="0"/>
          </a:p>
        </p:txBody>
      </p:sp>
      <p:sp>
        <p:nvSpPr>
          <p:cNvPr id="6" name="テキスト ボックス 5"/>
          <p:cNvSpPr txBox="1"/>
          <p:nvPr/>
        </p:nvSpPr>
        <p:spPr>
          <a:xfrm>
            <a:off x="595301" y="3564024"/>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Splash </a:t>
            </a:r>
          </a:p>
          <a:p>
            <a:pPr algn="ctr"/>
            <a:r>
              <a:rPr kumimoji="1" lang="en-US" altLang="ja-JP" sz="900" dirty="0" smtClean="0"/>
              <a:t>Screen</a:t>
            </a:r>
            <a:endParaRPr kumimoji="1" lang="ja-JP" altLang="en-US" sz="900" dirty="0"/>
          </a:p>
        </p:txBody>
      </p:sp>
      <p:cxnSp>
        <p:nvCxnSpPr>
          <p:cNvPr id="8" name="カギ線コネクタ 7"/>
          <p:cNvCxnSpPr>
            <a:stCxn id="3" idx="2"/>
            <a:endCxn id="4" idx="0"/>
          </p:cNvCxnSpPr>
          <p:nvPr/>
        </p:nvCxnSpPr>
        <p:spPr>
          <a:xfrm rot="10800000" flipV="1">
            <a:off x="694451" y="1952855"/>
            <a:ext cx="498187" cy="395583"/>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カギ線コネクタ 9"/>
          <p:cNvCxnSpPr>
            <a:stCxn id="4" idx="2"/>
            <a:endCxn id="6" idx="0"/>
          </p:cNvCxnSpPr>
          <p:nvPr/>
        </p:nvCxnSpPr>
        <p:spPr>
          <a:xfrm rot="16200000" flipH="1">
            <a:off x="593137" y="3257059"/>
            <a:ext cx="408277" cy="205651"/>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905163" y="4777916"/>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Login</a:t>
            </a:r>
          </a:p>
          <a:p>
            <a:pPr algn="ctr"/>
            <a:r>
              <a:rPr kumimoji="1" lang="en-US" altLang="ja-JP" sz="900" dirty="0" smtClean="0"/>
              <a:t>Screen</a:t>
            </a:r>
            <a:endParaRPr kumimoji="1" lang="ja-JP" altLang="en-US" sz="900" dirty="0"/>
          </a:p>
        </p:txBody>
      </p:sp>
      <p:cxnSp>
        <p:nvCxnSpPr>
          <p:cNvPr id="13" name="カギ線コネクタ 12"/>
          <p:cNvCxnSpPr>
            <a:stCxn id="6" idx="2"/>
            <a:endCxn id="12" idx="0"/>
          </p:cNvCxnSpPr>
          <p:nvPr/>
        </p:nvCxnSpPr>
        <p:spPr>
          <a:xfrm rot="16200000" flipH="1">
            <a:off x="851740" y="4419693"/>
            <a:ext cx="406584" cy="309862"/>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976802" y="1871139"/>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Setting</a:t>
            </a:r>
          </a:p>
          <a:p>
            <a:pPr algn="ctr"/>
            <a:r>
              <a:rPr kumimoji="1" lang="en-US" altLang="ja-JP" sz="900" dirty="0" smtClean="0"/>
              <a:t>Screen</a:t>
            </a:r>
            <a:endParaRPr kumimoji="1" lang="ja-JP" altLang="en-US" sz="900" dirty="0"/>
          </a:p>
        </p:txBody>
      </p:sp>
      <p:cxnSp>
        <p:nvCxnSpPr>
          <p:cNvPr id="18" name="カギ線コネクタ 17"/>
          <p:cNvCxnSpPr>
            <a:stCxn id="91" idx="0"/>
            <a:endCxn id="17" idx="2"/>
          </p:cNvCxnSpPr>
          <p:nvPr/>
        </p:nvCxnSpPr>
        <p:spPr>
          <a:xfrm rot="16200000" flipV="1">
            <a:off x="2145079" y="2814971"/>
            <a:ext cx="816627" cy="543579"/>
          </a:xfrm>
          <a:prstGeom prst="bentConnector3">
            <a:avLst>
              <a:gd name="adj1" fmla="val 50000"/>
            </a:avLst>
          </a:prstGeom>
          <a:ln w="25400">
            <a:solidFill>
              <a:schemeClr val="accent5">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4625737" y="3153560"/>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a:t>Doc&amp; Folder List View Screen</a:t>
            </a:r>
          </a:p>
        </p:txBody>
      </p:sp>
      <p:sp>
        <p:nvSpPr>
          <p:cNvPr id="29" name="テキスト ボックス 28"/>
          <p:cNvSpPr txBox="1"/>
          <p:nvPr/>
        </p:nvSpPr>
        <p:spPr>
          <a:xfrm>
            <a:off x="5784697" y="3021212"/>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a:t>Doc&amp; Folder List View Screen</a:t>
            </a:r>
          </a:p>
        </p:txBody>
      </p:sp>
      <p:sp>
        <p:nvSpPr>
          <p:cNvPr id="30" name="テキスト ボックス 29"/>
          <p:cNvSpPr txBox="1"/>
          <p:nvPr/>
        </p:nvSpPr>
        <p:spPr>
          <a:xfrm>
            <a:off x="6943657" y="2901096"/>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a:t>Doc&amp; Folder List View Screen</a:t>
            </a:r>
          </a:p>
        </p:txBody>
      </p:sp>
      <p:cxnSp>
        <p:nvCxnSpPr>
          <p:cNvPr id="33" name="カギ線コネクタ 32"/>
          <p:cNvCxnSpPr>
            <a:stCxn id="92" idx="6"/>
            <a:endCxn id="28" idx="1"/>
          </p:cNvCxnSpPr>
          <p:nvPr/>
        </p:nvCxnSpPr>
        <p:spPr>
          <a:xfrm flipV="1">
            <a:off x="3170805" y="3557214"/>
            <a:ext cx="1454932" cy="168455"/>
          </a:xfrm>
          <a:prstGeom prst="bentConnector3">
            <a:avLst>
              <a:gd name="adj1" fmla="val 50000"/>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カギ線コネクタ 36"/>
          <p:cNvCxnSpPr>
            <a:stCxn id="28" idx="3"/>
            <a:endCxn id="29" idx="1"/>
          </p:cNvCxnSpPr>
          <p:nvPr/>
        </p:nvCxnSpPr>
        <p:spPr>
          <a:xfrm flipV="1">
            <a:off x="5235336" y="3424866"/>
            <a:ext cx="549361" cy="132348"/>
          </a:xfrm>
          <a:prstGeom prst="bentConnector3">
            <a:avLst>
              <a:gd name="adj1" fmla="val 50000"/>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カギ線コネクタ 39"/>
          <p:cNvCxnSpPr>
            <a:stCxn id="29" idx="3"/>
            <a:endCxn id="30" idx="1"/>
          </p:cNvCxnSpPr>
          <p:nvPr/>
        </p:nvCxnSpPr>
        <p:spPr>
          <a:xfrm flipV="1">
            <a:off x="6394296" y="3304750"/>
            <a:ext cx="549361" cy="120116"/>
          </a:xfrm>
          <a:prstGeom prst="bentConnector3">
            <a:avLst>
              <a:gd name="adj1" fmla="val 50000"/>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3120233" y="5432437"/>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a:t>Notification List View Screen</a:t>
            </a:r>
          </a:p>
        </p:txBody>
      </p:sp>
      <p:cxnSp>
        <p:nvCxnSpPr>
          <p:cNvPr id="86" name="カギ線コネクタ 85"/>
          <p:cNvCxnSpPr>
            <a:stCxn id="102" idx="6"/>
            <a:endCxn id="97" idx="2"/>
          </p:cNvCxnSpPr>
          <p:nvPr/>
        </p:nvCxnSpPr>
        <p:spPr>
          <a:xfrm>
            <a:off x="3170805" y="3903834"/>
            <a:ext cx="509602" cy="513587"/>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a:off x="3680407" y="4155805"/>
            <a:ext cx="659689" cy="807308"/>
            <a:chOff x="5047209" y="4196275"/>
            <a:chExt cx="659689" cy="807308"/>
          </a:xfrm>
        </p:grpSpPr>
        <p:sp>
          <p:nvSpPr>
            <p:cNvPr id="45" name="テキスト ボックス 44"/>
            <p:cNvSpPr txBox="1"/>
            <p:nvPr/>
          </p:nvSpPr>
          <p:spPr>
            <a:xfrm>
              <a:off x="5097299" y="4196275"/>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a:t>Local List View Screen</a:t>
              </a:r>
            </a:p>
          </p:txBody>
        </p:sp>
        <p:sp>
          <p:nvSpPr>
            <p:cNvPr id="97" name="円/楕円 96"/>
            <p:cNvSpPr/>
            <p:nvPr/>
          </p:nvSpPr>
          <p:spPr>
            <a:xfrm>
              <a:off x="5047209" y="4407802"/>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3" name="カギ線コネクタ 102"/>
          <p:cNvCxnSpPr>
            <a:stCxn id="79" idx="4"/>
            <a:endCxn id="55" idx="1"/>
          </p:cNvCxnSpPr>
          <p:nvPr/>
        </p:nvCxnSpPr>
        <p:spPr>
          <a:xfrm rot="16200000" flipH="1">
            <a:off x="2173171" y="4889028"/>
            <a:ext cx="1431769" cy="46235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6270794" y="4538913"/>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a:t>Document </a:t>
            </a:r>
            <a:r>
              <a:rPr kumimoji="1" lang="en-US" altLang="ja-JP" sz="900" dirty="0" smtClean="0"/>
              <a:t>View Screen</a:t>
            </a:r>
            <a:endParaRPr kumimoji="1" lang="en-US" altLang="ja-JP" sz="900" dirty="0"/>
          </a:p>
        </p:txBody>
      </p:sp>
      <p:cxnSp>
        <p:nvCxnSpPr>
          <p:cNvPr id="109" name="カギ線コネクタ 108"/>
          <p:cNvCxnSpPr>
            <a:stCxn id="116" idx="4"/>
            <a:endCxn id="107" idx="0"/>
          </p:cNvCxnSpPr>
          <p:nvPr/>
        </p:nvCxnSpPr>
        <p:spPr>
          <a:xfrm rot="16200000" flipH="1">
            <a:off x="5532443" y="3495761"/>
            <a:ext cx="521147" cy="1565156"/>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4" name="カギ線コネクタ 113"/>
          <p:cNvCxnSpPr>
            <a:stCxn id="45" idx="3"/>
            <a:endCxn id="107" idx="1"/>
          </p:cNvCxnSpPr>
          <p:nvPr/>
        </p:nvCxnSpPr>
        <p:spPr>
          <a:xfrm>
            <a:off x="4340096" y="4559459"/>
            <a:ext cx="1930698" cy="38310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9018631" y="2121971"/>
            <a:ext cx="0" cy="3714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カギ線コネクタ 139"/>
          <p:cNvCxnSpPr>
            <a:stCxn id="55" idx="3"/>
            <a:endCxn id="107" idx="2"/>
          </p:cNvCxnSpPr>
          <p:nvPr/>
        </p:nvCxnSpPr>
        <p:spPr>
          <a:xfrm flipV="1">
            <a:off x="3729832" y="5346221"/>
            <a:ext cx="2845762" cy="48987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4" name="円/楕円 143"/>
          <p:cNvSpPr/>
          <p:nvPr/>
        </p:nvSpPr>
        <p:spPr>
          <a:xfrm>
            <a:off x="11354337" y="2292054"/>
            <a:ext cx="214184" cy="214184"/>
          </a:xfrm>
          <a:prstGeom prst="ellipse">
            <a:avLst/>
          </a:prstGeom>
          <a:solidFill>
            <a:srgbClr val="FFCCFF"/>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p:cNvSpPr txBox="1"/>
          <p:nvPr/>
        </p:nvSpPr>
        <p:spPr>
          <a:xfrm>
            <a:off x="6261016" y="1952368"/>
            <a:ext cx="1364476" cy="253916"/>
          </a:xfrm>
          <a:prstGeom prst="rect">
            <a:avLst/>
          </a:prstGeom>
          <a:noFill/>
        </p:spPr>
        <p:txBody>
          <a:bodyPr wrap="none" rtlCol="0">
            <a:spAutoFit/>
          </a:bodyPr>
          <a:lstStyle/>
          <a:p>
            <a:r>
              <a:rPr kumimoji="1" lang="en-US" altLang="ja-JP" sz="1050" u="sng" dirty="0" smtClean="0"/>
              <a:t>Same View Transition</a:t>
            </a:r>
          </a:p>
        </p:txBody>
      </p:sp>
      <p:cxnSp>
        <p:nvCxnSpPr>
          <p:cNvPr id="153" name="カギ線コネクタ 152"/>
          <p:cNvCxnSpPr>
            <a:stCxn id="151" idx="1"/>
          </p:cNvCxnSpPr>
          <p:nvPr/>
        </p:nvCxnSpPr>
        <p:spPr>
          <a:xfrm rot="10800000" flipH="1" flipV="1">
            <a:off x="6261016" y="2079326"/>
            <a:ext cx="438988" cy="931096"/>
          </a:xfrm>
          <a:prstGeom prst="bentConnector4">
            <a:avLst>
              <a:gd name="adj1" fmla="val -52074"/>
              <a:gd name="adj2" fmla="val 5681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5" name="図 154"/>
          <p:cNvPicPr>
            <a:picLocks noChangeAspect="1"/>
          </p:cNvPicPr>
          <p:nvPr/>
        </p:nvPicPr>
        <p:blipFill rotWithShape="1">
          <a:blip r:embed="rId2"/>
          <a:srcRect t="51254"/>
          <a:stretch/>
        </p:blipFill>
        <p:spPr>
          <a:xfrm>
            <a:off x="9461266" y="2221220"/>
            <a:ext cx="1294041" cy="946196"/>
          </a:xfrm>
          <a:prstGeom prst="rect">
            <a:avLst/>
          </a:prstGeom>
          <a:ln w="19050">
            <a:solidFill>
              <a:schemeClr val="accent1"/>
            </a:solidFill>
          </a:ln>
        </p:spPr>
      </p:pic>
      <p:sp>
        <p:nvSpPr>
          <p:cNvPr id="157" name="テキスト ボックス 156"/>
          <p:cNvSpPr txBox="1"/>
          <p:nvPr/>
        </p:nvSpPr>
        <p:spPr>
          <a:xfrm>
            <a:off x="1089152" y="2007859"/>
            <a:ext cx="447558" cy="253916"/>
          </a:xfrm>
          <a:prstGeom prst="rect">
            <a:avLst/>
          </a:prstGeom>
          <a:noFill/>
        </p:spPr>
        <p:txBody>
          <a:bodyPr wrap="none" rtlCol="0">
            <a:spAutoFit/>
          </a:bodyPr>
          <a:lstStyle/>
          <a:p>
            <a:r>
              <a:rPr kumimoji="1" lang="en-US" altLang="ja-JP" sz="1050" u="sng" dirty="0" smtClean="0"/>
              <a:t>Start</a:t>
            </a:r>
            <a:endParaRPr kumimoji="1" lang="ja-JP" altLang="en-US" sz="1050" u="sng" dirty="0"/>
          </a:p>
        </p:txBody>
      </p:sp>
      <p:sp>
        <p:nvSpPr>
          <p:cNvPr id="158" name="テキスト ボックス 157"/>
          <p:cNvSpPr txBox="1"/>
          <p:nvPr/>
        </p:nvSpPr>
        <p:spPr>
          <a:xfrm>
            <a:off x="11049079" y="1844452"/>
            <a:ext cx="806631" cy="253916"/>
          </a:xfrm>
          <a:prstGeom prst="rect">
            <a:avLst/>
          </a:prstGeom>
          <a:noFill/>
        </p:spPr>
        <p:txBody>
          <a:bodyPr wrap="none" rtlCol="0">
            <a:spAutoFit/>
          </a:bodyPr>
          <a:lstStyle/>
          <a:p>
            <a:r>
              <a:rPr kumimoji="1" lang="en-US" altLang="ja-JP" sz="1050" u="sng" dirty="0" smtClean="0"/>
              <a:t>Other Apps</a:t>
            </a:r>
            <a:endParaRPr kumimoji="1" lang="ja-JP" altLang="en-US" sz="1050" u="sng" dirty="0"/>
          </a:p>
        </p:txBody>
      </p:sp>
      <p:sp>
        <p:nvSpPr>
          <p:cNvPr id="162" name="円/楕円 161"/>
          <p:cNvSpPr/>
          <p:nvPr/>
        </p:nvSpPr>
        <p:spPr>
          <a:xfrm>
            <a:off x="6830305" y="4726621"/>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6830305" y="4913024"/>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カギ線コネクタ 164"/>
          <p:cNvCxnSpPr>
            <a:stCxn id="162" idx="6"/>
            <a:endCxn id="155" idx="1"/>
          </p:cNvCxnSpPr>
          <p:nvPr/>
        </p:nvCxnSpPr>
        <p:spPr>
          <a:xfrm flipV="1">
            <a:off x="6930482" y="2694318"/>
            <a:ext cx="2530784" cy="2082392"/>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9" name="カギ線コネクタ 168"/>
          <p:cNvCxnSpPr>
            <a:stCxn id="155" idx="3"/>
            <a:endCxn id="144" idx="2"/>
          </p:cNvCxnSpPr>
          <p:nvPr/>
        </p:nvCxnSpPr>
        <p:spPr>
          <a:xfrm flipV="1">
            <a:off x="10755307" y="2399146"/>
            <a:ext cx="599030" cy="295172"/>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pic>
        <p:nvPicPr>
          <p:cNvPr id="174" name="図 173"/>
          <p:cNvPicPr>
            <a:picLocks noChangeAspect="1"/>
          </p:cNvPicPr>
          <p:nvPr/>
        </p:nvPicPr>
        <p:blipFill rotWithShape="1">
          <a:blip r:embed="rId2"/>
          <a:srcRect t="51254"/>
          <a:stretch/>
        </p:blipFill>
        <p:spPr>
          <a:xfrm>
            <a:off x="9479017" y="3875210"/>
            <a:ext cx="1294041" cy="946196"/>
          </a:xfrm>
          <a:prstGeom prst="rect">
            <a:avLst/>
          </a:prstGeom>
          <a:ln w="19050">
            <a:solidFill>
              <a:schemeClr val="accent1"/>
            </a:solidFill>
          </a:ln>
        </p:spPr>
      </p:pic>
      <p:cxnSp>
        <p:nvCxnSpPr>
          <p:cNvPr id="175" name="カギ線コネクタ 174"/>
          <p:cNvCxnSpPr>
            <a:stCxn id="144" idx="4"/>
            <a:endCxn id="174" idx="3"/>
          </p:cNvCxnSpPr>
          <p:nvPr/>
        </p:nvCxnSpPr>
        <p:spPr>
          <a:xfrm rot="5400000">
            <a:off x="10196209" y="3083088"/>
            <a:ext cx="1842070" cy="688371"/>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84" name="カギ線コネクタ 183"/>
          <p:cNvCxnSpPr>
            <a:stCxn id="174" idx="2"/>
            <a:endCxn id="163" idx="6"/>
          </p:cNvCxnSpPr>
          <p:nvPr/>
        </p:nvCxnSpPr>
        <p:spPr>
          <a:xfrm rot="5400000">
            <a:off x="8457407" y="3294481"/>
            <a:ext cx="141707" cy="319555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5" name="カギ線コネクタ 74"/>
          <p:cNvCxnSpPr>
            <a:stCxn id="12" idx="3"/>
            <a:endCxn id="87" idx="2"/>
          </p:cNvCxnSpPr>
          <p:nvPr/>
        </p:nvCxnSpPr>
        <p:spPr>
          <a:xfrm flipV="1">
            <a:off x="1514762" y="3896256"/>
            <a:ext cx="963580" cy="128531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83" name="カギ線コネクタ 82"/>
          <p:cNvCxnSpPr>
            <a:stCxn id="77" idx="6"/>
            <a:endCxn id="85" idx="2"/>
          </p:cNvCxnSpPr>
          <p:nvPr/>
        </p:nvCxnSpPr>
        <p:spPr>
          <a:xfrm flipV="1">
            <a:off x="1258834" y="3715324"/>
            <a:ext cx="1218973" cy="31998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22" name="グループ化 21"/>
          <p:cNvGrpSpPr/>
          <p:nvPr/>
        </p:nvGrpSpPr>
        <p:grpSpPr>
          <a:xfrm>
            <a:off x="2477807" y="3495074"/>
            <a:ext cx="692998" cy="859075"/>
            <a:chOff x="2504248" y="4764711"/>
            <a:chExt cx="692998" cy="859075"/>
          </a:xfrm>
        </p:grpSpPr>
        <p:sp>
          <p:nvSpPr>
            <p:cNvPr id="23" name="テキスト ボックス 22"/>
            <p:cNvSpPr txBox="1"/>
            <p:nvPr/>
          </p:nvSpPr>
          <p:spPr>
            <a:xfrm>
              <a:off x="2544912" y="4816478"/>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a:t>Top Folder List View Screen</a:t>
              </a:r>
              <a:endParaRPr kumimoji="1" lang="ja-JP" altLang="en-US" sz="900" dirty="0"/>
            </a:p>
          </p:txBody>
        </p:sp>
        <p:sp>
          <p:nvSpPr>
            <p:cNvPr id="91" name="円/楕円 90"/>
            <p:cNvSpPr/>
            <p:nvPr/>
          </p:nvSpPr>
          <p:spPr>
            <a:xfrm>
              <a:off x="2801533" y="4764711"/>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p:nvSpPr>
          <p:spPr>
            <a:xfrm>
              <a:off x="3097069" y="4945217"/>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p:nvSpPr>
          <p:spPr>
            <a:xfrm>
              <a:off x="3097069" y="5123382"/>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504248" y="4934872"/>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円/楕円 86"/>
            <p:cNvSpPr/>
            <p:nvPr/>
          </p:nvSpPr>
          <p:spPr>
            <a:xfrm>
              <a:off x="2504783" y="5115804"/>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4" name="テキスト ボックス 93"/>
          <p:cNvSpPr txBox="1"/>
          <p:nvPr/>
        </p:nvSpPr>
        <p:spPr>
          <a:xfrm>
            <a:off x="2777906" y="1839024"/>
            <a:ext cx="794151" cy="415498"/>
          </a:xfrm>
          <a:prstGeom prst="rect">
            <a:avLst/>
          </a:prstGeom>
          <a:noFill/>
        </p:spPr>
        <p:txBody>
          <a:bodyPr wrap="square" rtlCol="0">
            <a:spAutoFit/>
          </a:bodyPr>
          <a:lstStyle/>
          <a:p>
            <a:pPr algn="ctr"/>
            <a:r>
              <a:rPr kumimoji="1" lang="en-US" altLang="ja-JP" sz="1050" u="sng" dirty="0" smtClean="0"/>
              <a:t>Modal Transition</a:t>
            </a:r>
            <a:endParaRPr kumimoji="1" lang="ja-JP" altLang="en-US" sz="1050" u="sng" dirty="0"/>
          </a:p>
        </p:txBody>
      </p:sp>
      <p:cxnSp>
        <p:nvCxnSpPr>
          <p:cNvPr id="95" name="カギ線コネクタ 94"/>
          <p:cNvCxnSpPr>
            <a:stCxn id="94" idx="2"/>
            <a:endCxn id="100" idx="6"/>
          </p:cNvCxnSpPr>
          <p:nvPr/>
        </p:nvCxnSpPr>
        <p:spPr>
          <a:xfrm rot="5400000">
            <a:off x="2607172" y="2518950"/>
            <a:ext cx="832238" cy="30338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円/楕円 99"/>
          <p:cNvSpPr/>
          <p:nvPr/>
        </p:nvSpPr>
        <p:spPr>
          <a:xfrm>
            <a:off x="2771423" y="3036671"/>
            <a:ext cx="100177" cy="1001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p:cNvSpPr txBox="1"/>
          <p:nvPr/>
        </p:nvSpPr>
        <p:spPr>
          <a:xfrm>
            <a:off x="10174509" y="4881564"/>
            <a:ext cx="1404552" cy="415498"/>
          </a:xfrm>
          <a:prstGeom prst="rect">
            <a:avLst/>
          </a:prstGeom>
          <a:noFill/>
        </p:spPr>
        <p:txBody>
          <a:bodyPr wrap="none" rtlCol="0">
            <a:spAutoFit/>
          </a:bodyPr>
          <a:lstStyle/>
          <a:p>
            <a:pPr algn="ctr"/>
            <a:r>
              <a:rPr kumimoji="1" lang="en-US" altLang="ja-JP" sz="1050" u="sng" dirty="0" smtClean="0"/>
              <a:t>Application Exchanges</a:t>
            </a:r>
          </a:p>
          <a:p>
            <a:pPr algn="ctr"/>
            <a:r>
              <a:rPr kumimoji="1" lang="en-US" altLang="ja-JP" sz="1050" u="sng" dirty="0" smtClean="0"/>
              <a:t>Other App -&gt; CPO</a:t>
            </a:r>
          </a:p>
        </p:txBody>
      </p:sp>
      <p:sp>
        <p:nvSpPr>
          <p:cNvPr id="105" name="テキスト ボックス 104"/>
          <p:cNvSpPr txBox="1"/>
          <p:nvPr/>
        </p:nvSpPr>
        <p:spPr>
          <a:xfrm>
            <a:off x="9390610" y="3192237"/>
            <a:ext cx="1404552" cy="415498"/>
          </a:xfrm>
          <a:prstGeom prst="rect">
            <a:avLst/>
          </a:prstGeom>
          <a:noFill/>
        </p:spPr>
        <p:txBody>
          <a:bodyPr wrap="none" rtlCol="0">
            <a:spAutoFit/>
          </a:bodyPr>
          <a:lstStyle/>
          <a:p>
            <a:pPr algn="ctr"/>
            <a:r>
              <a:rPr kumimoji="1" lang="en-US" altLang="ja-JP" sz="1050" u="sng" dirty="0" smtClean="0"/>
              <a:t>Application Exchanges</a:t>
            </a:r>
          </a:p>
          <a:p>
            <a:pPr algn="ctr"/>
            <a:r>
              <a:rPr kumimoji="1" lang="en-US" altLang="ja-JP" sz="1050" u="sng" dirty="0" smtClean="0"/>
              <a:t>CPO -&gt; Other App</a:t>
            </a:r>
          </a:p>
        </p:txBody>
      </p:sp>
      <p:cxnSp>
        <p:nvCxnSpPr>
          <p:cNvPr id="74" name="カギ線コネクタ 73"/>
          <p:cNvCxnSpPr>
            <a:stCxn id="76" idx="6"/>
            <a:endCxn id="120" idx="7"/>
          </p:cNvCxnSpPr>
          <p:nvPr/>
        </p:nvCxnSpPr>
        <p:spPr>
          <a:xfrm flipV="1">
            <a:off x="1250061" y="3117305"/>
            <a:ext cx="3648914" cy="737071"/>
          </a:xfrm>
          <a:prstGeom prst="bentConnector4">
            <a:avLst>
              <a:gd name="adj1" fmla="val 10216"/>
              <a:gd name="adj2" fmla="val 133005"/>
            </a:avLst>
          </a:prstGeom>
          <a:ln w="25400">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76" name="円/楕円 75"/>
          <p:cNvSpPr/>
          <p:nvPr/>
        </p:nvSpPr>
        <p:spPr>
          <a:xfrm>
            <a:off x="1149884" y="3804287"/>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1158657" y="3985219"/>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p:nvSpPr>
        <p:spPr>
          <a:xfrm>
            <a:off x="3730771" y="2825565"/>
            <a:ext cx="100177" cy="1001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テキスト ボックス 109"/>
          <p:cNvSpPr txBox="1"/>
          <p:nvPr/>
        </p:nvSpPr>
        <p:spPr>
          <a:xfrm>
            <a:off x="4113422" y="1800110"/>
            <a:ext cx="1659439" cy="415498"/>
          </a:xfrm>
          <a:prstGeom prst="rect">
            <a:avLst/>
          </a:prstGeom>
          <a:noFill/>
        </p:spPr>
        <p:txBody>
          <a:bodyPr wrap="square" rtlCol="0">
            <a:spAutoFit/>
          </a:bodyPr>
          <a:lstStyle/>
          <a:p>
            <a:pPr algn="ctr"/>
            <a:r>
              <a:rPr kumimoji="1" lang="en-US" altLang="ja-JP" sz="1050" u="sng" dirty="0" smtClean="0"/>
              <a:t>By user setting, directly move to Doc &amp; Folder view</a:t>
            </a:r>
            <a:endParaRPr kumimoji="1" lang="ja-JP" altLang="en-US" sz="1050" u="sng" dirty="0"/>
          </a:p>
        </p:txBody>
      </p:sp>
      <p:cxnSp>
        <p:nvCxnSpPr>
          <p:cNvPr id="111" name="カギ線コネクタ 110"/>
          <p:cNvCxnSpPr>
            <a:stCxn id="110" idx="1"/>
            <a:endCxn id="106" idx="0"/>
          </p:cNvCxnSpPr>
          <p:nvPr/>
        </p:nvCxnSpPr>
        <p:spPr>
          <a:xfrm rot="10800000" flipV="1">
            <a:off x="3780860" y="2007859"/>
            <a:ext cx="332562" cy="81770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円/楕円 78"/>
          <p:cNvSpPr/>
          <p:nvPr/>
        </p:nvSpPr>
        <p:spPr>
          <a:xfrm>
            <a:off x="2607788" y="4304145"/>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p:cNvSpPr txBox="1"/>
          <p:nvPr/>
        </p:nvSpPr>
        <p:spPr>
          <a:xfrm>
            <a:off x="4437356" y="4947455"/>
            <a:ext cx="609599" cy="807308"/>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a:t>Folder Browse</a:t>
            </a:r>
            <a:r>
              <a:rPr kumimoji="1" lang="ja-JP" altLang="en-US" sz="900" dirty="0"/>
              <a:t> </a:t>
            </a:r>
            <a:r>
              <a:rPr kumimoji="1" lang="en-US" altLang="ja-JP" sz="900" dirty="0"/>
              <a:t>History Screen</a:t>
            </a:r>
            <a:endParaRPr kumimoji="1" lang="ja-JP" altLang="en-US" sz="900" dirty="0"/>
          </a:p>
        </p:txBody>
      </p:sp>
      <p:sp>
        <p:nvSpPr>
          <p:cNvPr id="112" name="円/楕円 111"/>
          <p:cNvSpPr/>
          <p:nvPr/>
        </p:nvSpPr>
        <p:spPr>
          <a:xfrm>
            <a:off x="2805980" y="4309094"/>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カギ線コネクタ 112"/>
          <p:cNvCxnSpPr>
            <a:stCxn id="112" idx="4"/>
            <a:endCxn id="99" idx="1"/>
          </p:cNvCxnSpPr>
          <p:nvPr/>
        </p:nvCxnSpPr>
        <p:spPr>
          <a:xfrm rot="16200000" flipH="1">
            <a:off x="3175793" y="4089546"/>
            <a:ext cx="941838" cy="1581287"/>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15" name="円/楕円 114"/>
          <p:cNvSpPr/>
          <p:nvPr/>
        </p:nvSpPr>
        <p:spPr>
          <a:xfrm>
            <a:off x="4798170" y="3920948"/>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p:cNvSpPr/>
          <p:nvPr/>
        </p:nvSpPr>
        <p:spPr>
          <a:xfrm>
            <a:off x="4960349" y="3917589"/>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カギ線コネクタ 116"/>
          <p:cNvCxnSpPr>
            <a:stCxn id="115" idx="4"/>
            <a:endCxn id="99" idx="0"/>
          </p:cNvCxnSpPr>
          <p:nvPr/>
        </p:nvCxnSpPr>
        <p:spPr>
          <a:xfrm rot="5400000">
            <a:off x="4332043" y="4431239"/>
            <a:ext cx="926330" cy="106103"/>
          </a:xfrm>
          <a:prstGeom prst="bentConnector3">
            <a:avLst>
              <a:gd name="adj1" fmla="val 42423"/>
            </a:avLst>
          </a:prstGeom>
          <a:ln w="25400">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8" name="カギ線コネクタ 117"/>
          <p:cNvCxnSpPr>
            <a:stCxn id="121" idx="0"/>
            <a:endCxn id="17" idx="3"/>
          </p:cNvCxnSpPr>
          <p:nvPr/>
        </p:nvCxnSpPr>
        <p:spPr>
          <a:xfrm rot="16200000" flipV="1">
            <a:off x="3399697" y="1461497"/>
            <a:ext cx="821622" cy="2448213"/>
          </a:xfrm>
          <a:prstGeom prst="bentConnector2">
            <a:avLst/>
          </a:prstGeom>
          <a:ln w="25400">
            <a:solidFill>
              <a:schemeClr val="accent5">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4813469" y="3102634"/>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p:cNvSpPr/>
          <p:nvPr/>
        </p:nvSpPr>
        <p:spPr>
          <a:xfrm>
            <a:off x="4984525" y="3096415"/>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p:cNvSpPr txBox="1"/>
          <p:nvPr/>
        </p:nvSpPr>
        <p:spPr>
          <a:xfrm>
            <a:off x="8685571" y="5181570"/>
            <a:ext cx="609599" cy="807308"/>
          </a:xfrm>
          <a:prstGeom prst="rect">
            <a:avLst/>
          </a:prstGeom>
          <a:solidFill>
            <a:schemeClr val="accent4">
              <a:lumMod val="20000"/>
              <a:lumOff val="80000"/>
            </a:schemeClr>
          </a:solidFill>
          <a:ln w="19050">
            <a:solidFill>
              <a:srgbClr val="FF0000"/>
            </a:solidFill>
          </a:ln>
        </p:spPr>
        <p:txBody>
          <a:bodyPr wrap="square" rtlCol="0">
            <a:noAutofit/>
          </a:bodyPr>
          <a:lstStyle/>
          <a:p>
            <a:pPr algn="ctr"/>
            <a:r>
              <a:rPr kumimoji="1" lang="en-US" altLang="ja-JP" sz="900" dirty="0" smtClean="0"/>
              <a:t>Camera</a:t>
            </a:r>
            <a:endParaRPr kumimoji="1" lang="en-US" altLang="ja-JP" sz="900" dirty="0"/>
          </a:p>
        </p:txBody>
      </p:sp>
      <p:sp>
        <p:nvSpPr>
          <p:cNvPr id="136" name="円/楕円 135"/>
          <p:cNvSpPr/>
          <p:nvPr/>
        </p:nvSpPr>
        <p:spPr>
          <a:xfrm>
            <a:off x="6830305" y="5109961"/>
            <a:ext cx="100177" cy="1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カギ線コネクタ 136"/>
          <p:cNvCxnSpPr>
            <a:stCxn id="135" idx="1"/>
            <a:endCxn id="136" idx="6"/>
          </p:cNvCxnSpPr>
          <p:nvPr/>
        </p:nvCxnSpPr>
        <p:spPr>
          <a:xfrm rot="10800000">
            <a:off x="6930483" y="5160050"/>
            <a:ext cx="1755089" cy="42517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551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Doc &amp; Folder List View Transition </a:t>
            </a:r>
            <a:endParaRPr kumimoji="1" lang="ja-JP" altLang="en-US" dirty="0"/>
          </a:p>
        </p:txBody>
      </p:sp>
      <p:grpSp>
        <p:nvGrpSpPr>
          <p:cNvPr id="24" name="グループ化 23"/>
          <p:cNvGrpSpPr/>
          <p:nvPr/>
        </p:nvGrpSpPr>
        <p:grpSpPr>
          <a:xfrm>
            <a:off x="670963" y="2727147"/>
            <a:ext cx="1244988" cy="1943102"/>
            <a:chOff x="5137150" y="2934994"/>
            <a:chExt cx="1244988" cy="1943102"/>
          </a:xfrm>
        </p:grpSpPr>
        <p:sp>
          <p:nvSpPr>
            <p:cNvPr id="3" name="テキスト ボックス 2"/>
            <p:cNvSpPr txBox="1"/>
            <p:nvPr/>
          </p:nvSpPr>
          <p:spPr>
            <a:xfrm>
              <a:off x="5137150" y="2934994"/>
              <a:ext cx="1244988" cy="1943102"/>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Initial Folder</a:t>
              </a:r>
              <a:endParaRPr kumimoji="1" lang="ja-JP" altLang="en-US" sz="900" dirty="0"/>
            </a:p>
          </p:txBody>
        </p:sp>
        <p:pic>
          <p:nvPicPr>
            <p:cNvPr id="1026"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388088"/>
              <a:ext cx="273180" cy="1817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コネクタ 5"/>
            <p:cNvCxnSpPr/>
            <p:nvPr/>
          </p:nvCxnSpPr>
          <p:spPr>
            <a:xfrm>
              <a:off x="5194300" y="33337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5194300" y="363220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194300" y="39179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622043" y="3431381"/>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5622043"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5931129"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5622043" y="3731419"/>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5622043"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5931129"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94300" y="421639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3">
              <a:clrChange>
                <a:clrFrom>
                  <a:srgbClr val="FFFFFF"/>
                </a:clrFrom>
                <a:clrTo>
                  <a:srgbClr val="FFFFFF">
                    <a:alpha val="0"/>
                  </a:srgbClr>
                </a:clrTo>
              </a:clrChange>
            </a:blip>
            <a:stretch>
              <a:fillRect/>
            </a:stretch>
          </p:blipFill>
          <p:spPr>
            <a:xfrm>
              <a:off x="5245874" y="3946505"/>
              <a:ext cx="257195" cy="257195"/>
            </a:xfrm>
            <a:prstGeom prst="rect">
              <a:avLst/>
            </a:prstGeom>
          </p:spPr>
        </p:pic>
        <p:cxnSp>
          <p:nvCxnSpPr>
            <p:cNvPr id="41" name="直線コネクタ 40"/>
            <p:cNvCxnSpPr/>
            <p:nvPr/>
          </p:nvCxnSpPr>
          <p:spPr>
            <a:xfrm>
              <a:off x="5622043" y="402986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5622043"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5931129"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194300" y="451325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45" name="図 44"/>
            <p:cNvPicPr>
              <a:picLocks noChangeAspect="1"/>
            </p:cNvPicPr>
            <p:nvPr/>
          </p:nvPicPr>
          <p:blipFill>
            <a:blip r:embed="rId3">
              <a:clrChange>
                <a:clrFrom>
                  <a:srgbClr val="FFFFFF"/>
                </a:clrFrom>
                <a:clrTo>
                  <a:srgbClr val="FFFFFF">
                    <a:alpha val="0"/>
                  </a:srgbClr>
                </a:clrTo>
              </a:clrChange>
            </a:blip>
            <a:stretch>
              <a:fillRect/>
            </a:stretch>
          </p:blipFill>
          <p:spPr>
            <a:xfrm>
              <a:off x="5245874" y="4243365"/>
              <a:ext cx="257195" cy="257195"/>
            </a:xfrm>
            <a:prstGeom prst="rect">
              <a:avLst/>
            </a:prstGeom>
          </p:spPr>
        </p:pic>
        <p:cxnSp>
          <p:nvCxnSpPr>
            <p:cNvPr id="46" name="直線コネクタ 45"/>
            <p:cNvCxnSpPr/>
            <p:nvPr/>
          </p:nvCxnSpPr>
          <p:spPr>
            <a:xfrm>
              <a:off x="5622043" y="432672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5622043"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5931129"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5194300" y="4815771"/>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50" name="図 49"/>
            <p:cNvPicPr>
              <a:picLocks noChangeAspect="1"/>
            </p:cNvPicPr>
            <p:nvPr/>
          </p:nvPicPr>
          <p:blipFill>
            <a:blip r:embed="rId3">
              <a:clrChange>
                <a:clrFrom>
                  <a:srgbClr val="FFFFFF"/>
                </a:clrFrom>
                <a:clrTo>
                  <a:srgbClr val="FFFFFF">
                    <a:alpha val="0"/>
                  </a:srgbClr>
                </a:clrTo>
              </a:clrChange>
            </a:blip>
            <a:stretch>
              <a:fillRect/>
            </a:stretch>
          </p:blipFill>
          <p:spPr>
            <a:xfrm>
              <a:off x="5245874" y="4545877"/>
              <a:ext cx="257195" cy="257195"/>
            </a:xfrm>
            <a:prstGeom prst="rect">
              <a:avLst/>
            </a:prstGeom>
          </p:spPr>
        </p:pic>
        <p:cxnSp>
          <p:nvCxnSpPr>
            <p:cNvPr id="51" name="直線コネクタ 50"/>
            <p:cNvCxnSpPr/>
            <p:nvPr/>
          </p:nvCxnSpPr>
          <p:spPr>
            <a:xfrm>
              <a:off x="5622043" y="4629240"/>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5622043"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5931129"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54"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684886"/>
              <a:ext cx="273180" cy="181788"/>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正方形/長方形 54"/>
          <p:cNvSpPr/>
          <p:nvPr/>
        </p:nvSpPr>
        <p:spPr>
          <a:xfrm>
            <a:off x="594360" y="3068287"/>
            <a:ext cx="1402358" cy="408286"/>
          </a:xfrm>
          <a:prstGeom prst="rect">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カギ線コネクタ 113"/>
          <p:cNvCxnSpPr>
            <a:stCxn id="55" idx="3"/>
            <a:endCxn id="123" idx="1"/>
          </p:cNvCxnSpPr>
          <p:nvPr/>
        </p:nvCxnSpPr>
        <p:spPr>
          <a:xfrm>
            <a:off x="1996718" y="3272430"/>
            <a:ext cx="201108" cy="4376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616346" y="1894634"/>
            <a:ext cx="5859152" cy="646331"/>
          </a:xfrm>
          <a:prstGeom prst="rect">
            <a:avLst/>
          </a:prstGeom>
          <a:noFill/>
        </p:spPr>
        <p:txBody>
          <a:bodyPr wrap="square" rtlCol="0">
            <a:spAutoFit/>
          </a:bodyPr>
          <a:lstStyle/>
          <a:p>
            <a:pPr marL="285750" indent="-285750">
              <a:buFont typeface="Wingdings" panose="05000000000000000000" pitchFamily="2" charset="2"/>
              <a:buChar char="ü"/>
            </a:pPr>
            <a:r>
              <a:rPr kumimoji="1" lang="en-US" altLang="ja-JP" dirty="0" smtClean="0"/>
              <a:t>Use same view type folder browsing transition. When tap folder area, transition to next folder view after progress.</a:t>
            </a:r>
            <a:endParaRPr kumimoji="1" lang="ja-JP" altLang="en-US" dirty="0"/>
          </a:p>
        </p:txBody>
      </p:sp>
      <p:grpSp>
        <p:nvGrpSpPr>
          <p:cNvPr id="1028" name="グループ化 1027"/>
          <p:cNvGrpSpPr/>
          <p:nvPr/>
        </p:nvGrpSpPr>
        <p:grpSpPr>
          <a:xfrm>
            <a:off x="2197826" y="2738552"/>
            <a:ext cx="1244988" cy="1943102"/>
            <a:chOff x="2595319" y="2946399"/>
            <a:chExt cx="1244988" cy="1943102"/>
          </a:xfrm>
        </p:grpSpPr>
        <p:grpSp>
          <p:nvGrpSpPr>
            <p:cNvPr id="122" name="グループ化 121"/>
            <p:cNvGrpSpPr/>
            <p:nvPr/>
          </p:nvGrpSpPr>
          <p:grpSpPr>
            <a:xfrm>
              <a:off x="2595319" y="2946399"/>
              <a:ext cx="1244988" cy="1943102"/>
              <a:chOff x="5137150" y="2934994"/>
              <a:chExt cx="1244988" cy="1943102"/>
            </a:xfrm>
          </p:grpSpPr>
          <p:sp>
            <p:nvSpPr>
              <p:cNvPr id="123" name="テキスト ボックス 122"/>
              <p:cNvSpPr txBox="1"/>
              <p:nvPr/>
            </p:nvSpPr>
            <p:spPr>
              <a:xfrm>
                <a:off x="5137150" y="2934994"/>
                <a:ext cx="1244988" cy="1943102"/>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Initial Folder</a:t>
                </a:r>
                <a:endParaRPr kumimoji="1" lang="ja-JP" altLang="en-US" sz="900" dirty="0"/>
              </a:p>
            </p:txBody>
          </p:sp>
          <p:pic>
            <p:nvPicPr>
              <p:cNvPr id="124"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388088"/>
                <a:ext cx="273180" cy="181788"/>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直線コネクタ 124"/>
              <p:cNvCxnSpPr/>
              <p:nvPr/>
            </p:nvCxnSpPr>
            <p:spPr>
              <a:xfrm>
                <a:off x="5194300" y="33337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5194300" y="363220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5194300" y="39179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a:off x="5622043" y="3431381"/>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5622043"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5931129"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5622043" y="3731419"/>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5622043"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5931129"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5194300" y="421639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5" name="図 134"/>
              <p:cNvPicPr>
                <a:picLocks noChangeAspect="1"/>
              </p:cNvPicPr>
              <p:nvPr/>
            </p:nvPicPr>
            <p:blipFill>
              <a:blip r:embed="rId3">
                <a:clrChange>
                  <a:clrFrom>
                    <a:srgbClr val="FFFFFF"/>
                  </a:clrFrom>
                  <a:clrTo>
                    <a:srgbClr val="FFFFFF">
                      <a:alpha val="0"/>
                    </a:srgbClr>
                  </a:clrTo>
                </a:clrChange>
              </a:blip>
              <a:stretch>
                <a:fillRect/>
              </a:stretch>
            </p:blipFill>
            <p:spPr>
              <a:xfrm>
                <a:off x="5245874" y="3946505"/>
                <a:ext cx="257195" cy="257195"/>
              </a:xfrm>
              <a:prstGeom prst="rect">
                <a:avLst/>
              </a:prstGeom>
            </p:spPr>
          </p:pic>
          <p:cxnSp>
            <p:nvCxnSpPr>
              <p:cNvPr id="136" name="直線コネクタ 135"/>
              <p:cNvCxnSpPr/>
              <p:nvPr/>
            </p:nvCxnSpPr>
            <p:spPr>
              <a:xfrm>
                <a:off x="5622043" y="402986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5622043"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5931129"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a:off x="5194300" y="451325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0" name="図 139"/>
              <p:cNvPicPr>
                <a:picLocks noChangeAspect="1"/>
              </p:cNvPicPr>
              <p:nvPr/>
            </p:nvPicPr>
            <p:blipFill>
              <a:blip r:embed="rId3">
                <a:clrChange>
                  <a:clrFrom>
                    <a:srgbClr val="FFFFFF"/>
                  </a:clrFrom>
                  <a:clrTo>
                    <a:srgbClr val="FFFFFF">
                      <a:alpha val="0"/>
                    </a:srgbClr>
                  </a:clrTo>
                </a:clrChange>
              </a:blip>
              <a:stretch>
                <a:fillRect/>
              </a:stretch>
            </p:blipFill>
            <p:spPr>
              <a:xfrm>
                <a:off x="5245874" y="4243365"/>
                <a:ext cx="257195" cy="257195"/>
              </a:xfrm>
              <a:prstGeom prst="rect">
                <a:avLst/>
              </a:prstGeom>
            </p:spPr>
          </p:pic>
          <p:cxnSp>
            <p:nvCxnSpPr>
              <p:cNvPr id="141" name="直線コネクタ 140"/>
              <p:cNvCxnSpPr/>
              <p:nvPr/>
            </p:nvCxnSpPr>
            <p:spPr>
              <a:xfrm>
                <a:off x="5622043" y="432672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a:off x="5622043"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5931129"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a:off x="5194300" y="4815771"/>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5" name="図 144"/>
              <p:cNvPicPr>
                <a:picLocks noChangeAspect="1"/>
              </p:cNvPicPr>
              <p:nvPr/>
            </p:nvPicPr>
            <p:blipFill>
              <a:blip r:embed="rId3">
                <a:clrChange>
                  <a:clrFrom>
                    <a:srgbClr val="FFFFFF"/>
                  </a:clrFrom>
                  <a:clrTo>
                    <a:srgbClr val="FFFFFF">
                      <a:alpha val="0"/>
                    </a:srgbClr>
                  </a:clrTo>
                </a:clrChange>
              </a:blip>
              <a:stretch>
                <a:fillRect/>
              </a:stretch>
            </p:blipFill>
            <p:spPr>
              <a:xfrm>
                <a:off x="5245874" y="4545877"/>
                <a:ext cx="257195" cy="257195"/>
              </a:xfrm>
              <a:prstGeom prst="rect">
                <a:avLst/>
              </a:prstGeom>
            </p:spPr>
          </p:pic>
          <p:cxnSp>
            <p:nvCxnSpPr>
              <p:cNvPr id="146" name="直線コネクタ 145"/>
              <p:cNvCxnSpPr/>
              <p:nvPr/>
            </p:nvCxnSpPr>
            <p:spPr>
              <a:xfrm>
                <a:off x="5622043" y="4629240"/>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a:off x="5622043"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5931129"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149"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684886"/>
                <a:ext cx="273180" cy="181788"/>
              </a:xfrm>
              <a:prstGeom prst="rect">
                <a:avLst/>
              </a:prstGeom>
              <a:noFill/>
              <a:extLst>
                <a:ext uri="{909E8E84-426E-40DD-AFC4-6F175D3DCCD1}">
                  <a14:hiddenFill xmlns:a14="http://schemas.microsoft.com/office/drawing/2010/main">
                    <a:solidFill>
                      <a:srgbClr val="FFFFFF"/>
                    </a:solidFill>
                  </a14:hiddenFill>
                </a:ext>
              </a:extLst>
            </p:spPr>
          </p:pic>
        </p:grpSp>
        <p:sp>
          <p:nvSpPr>
            <p:cNvPr id="120" name="角丸四角形 119"/>
            <p:cNvSpPr/>
            <p:nvPr/>
          </p:nvSpPr>
          <p:spPr>
            <a:xfrm>
              <a:off x="2706038" y="3853906"/>
              <a:ext cx="1023867" cy="20242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rPr>
                <a:t>Updating…</a:t>
              </a:r>
              <a:endParaRPr kumimoji="1" lang="ja-JP" altLang="en-US" sz="800" dirty="0">
                <a:solidFill>
                  <a:schemeClr val="tx1"/>
                </a:solidFill>
              </a:endParaRPr>
            </a:p>
          </p:txBody>
        </p:sp>
      </p:grpSp>
      <p:grpSp>
        <p:nvGrpSpPr>
          <p:cNvPr id="156" name="グループ化 155"/>
          <p:cNvGrpSpPr/>
          <p:nvPr/>
        </p:nvGrpSpPr>
        <p:grpSpPr>
          <a:xfrm>
            <a:off x="3719673" y="2727147"/>
            <a:ext cx="1244988" cy="1943102"/>
            <a:chOff x="5137150" y="2934994"/>
            <a:chExt cx="1244988" cy="1943102"/>
          </a:xfrm>
        </p:grpSpPr>
        <p:sp>
          <p:nvSpPr>
            <p:cNvPr id="157" name="テキスト ボックス 156"/>
            <p:cNvSpPr txBox="1"/>
            <p:nvPr/>
          </p:nvSpPr>
          <p:spPr>
            <a:xfrm>
              <a:off x="5137150" y="2934994"/>
              <a:ext cx="1244988" cy="1943102"/>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Initial Folder</a:t>
              </a:r>
              <a:endParaRPr kumimoji="1" lang="ja-JP" altLang="en-US" sz="900" dirty="0"/>
            </a:p>
          </p:txBody>
        </p:sp>
        <p:pic>
          <p:nvPicPr>
            <p:cNvPr id="158"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388088"/>
              <a:ext cx="273180" cy="181788"/>
            </a:xfrm>
            <a:prstGeom prst="rect">
              <a:avLst/>
            </a:prstGeom>
            <a:noFill/>
            <a:extLst>
              <a:ext uri="{909E8E84-426E-40DD-AFC4-6F175D3DCCD1}">
                <a14:hiddenFill xmlns:a14="http://schemas.microsoft.com/office/drawing/2010/main">
                  <a:solidFill>
                    <a:srgbClr val="FFFFFF"/>
                  </a:solidFill>
                </a14:hiddenFill>
              </a:ext>
            </a:extLst>
          </p:spPr>
        </p:pic>
        <p:cxnSp>
          <p:nvCxnSpPr>
            <p:cNvPr id="159" name="直線コネクタ 158"/>
            <p:cNvCxnSpPr/>
            <p:nvPr/>
          </p:nvCxnSpPr>
          <p:spPr>
            <a:xfrm>
              <a:off x="5194300" y="33337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5194300" y="363220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a:off x="5194300" y="39179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5622043" y="3431381"/>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5622043"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5931129"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5622043" y="3731419"/>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5622043"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5931129"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5194300" y="421639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9" name="図 168"/>
            <p:cNvPicPr>
              <a:picLocks noChangeAspect="1"/>
            </p:cNvPicPr>
            <p:nvPr/>
          </p:nvPicPr>
          <p:blipFill>
            <a:blip r:embed="rId3">
              <a:clrChange>
                <a:clrFrom>
                  <a:srgbClr val="FFFFFF"/>
                </a:clrFrom>
                <a:clrTo>
                  <a:srgbClr val="FFFFFF">
                    <a:alpha val="0"/>
                  </a:srgbClr>
                </a:clrTo>
              </a:clrChange>
            </a:blip>
            <a:stretch>
              <a:fillRect/>
            </a:stretch>
          </p:blipFill>
          <p:spPr>
            <a:xfrm>
              <a:off x="5245874" y="3946505"/>
              <a:ext cx="257195" cy="257195"/>
            </a:xfrm>
            <a:prstGeom prst="rect">
              <a:avLst/>
            </a:prstGeom>
          </p:spPr>
        </p:pic>
        <p:cxnSp>
          <p:nvCxnSpPr>
            <p:cNvPr id="170" name="直線コネクタ 169"/>
            <p:cNvCxnSpPr/>
            <p:nvPr/>
          </p:nvCxnSpPr>
          <p:spPr>
            <a:xfrm>
              <a:off x="5622043" y="402986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5622043"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5931129"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5194300" y="451325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74" name="図 173"/>
            <p:cNvPicPr>
              <a:picLocks noChangeAspect="1"/>
            </p:cNvPicPr>
            <p:nvPr/>
          </p:nvPicPr>
          <p:blipFill>
            <a:blip r:embed="rId3">
              <a:clrChange>
                <a:clrFrom>
                  <a:srgbClr val="FFFFFF"/>
                </a:clrFrom>
                <a:clrTo>
                  <a:srgbClr val="FFFFFF">
                    <a:alpha val="0"/>
                  </a:srgbClr>
                </a:clrTo>
              </a:clrChange>
            </a:blip>
            <a:stretch>
              <a:fillRect/>
            </a:stretch>
          </p:blipFill>
          <p:spPr>
            <a:xfrm>
              <a:off x="5245874" y="4243365"/>
              <a:ext cx="257195" cy="257195"/>
            </a:xfrm>
            <a:prstGeom prst="rect">
              <a:avLst/>
            </a:prstGeom>
          </p:spPr>
        </p:pic>
        <p:cxnSp>
          <p:nvCxnSpPr>
            <p:cNvPr id="175" name="直線コネクタ 174"/>
            <p:cNvCxnSpPr/>
            <p:nvPr/>
          </p:nvCxnSpPr>
          <p:spPr>
            <a:xfrm>
              <a:off x="5622043" y="432672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5622043"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5931129"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5194300" y="4815771"/>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79" name="図 178"/>
            <p:cNvPicPr>
              <a:picLocks noChangeAspect="1"/>
            </p:cNvPicPr>
            <p:nvPr/>
          </p:nvPicPr>
          <p:blipFill>
            <a:blip r:embed="rId3">
              <a:clrChange>
                <a:clrFrom>
                  <a:srgbClr val="FFFFFF"/>
                </a:clrFrom>
                <a:clrTo>
                  <a:srgbClr val="FFFFFF">
                    <a:alpha val="0"/>
                  </a:srgbClr>
                </a:clrTo>
              </a:clrChange>
            </a:blip>
            <a:stretch>
              <a:fillRect/>
            </a:stretch>
          </p:blipFill>
          <p:spPr>
            <a:xfrm>
              <a:off x="5245874" y="4545877"/>
              <a:ext cx="257195" cy="257195"/>
            </a:xfrm>
            <a:prstGeom prst="rect">
              <a:avLst/>
            </a:prstGeom>
          </p:spPr>
        </p:pic>
        <p:cxnSp>
          <p:nvCxnSpPr>
            <p:cNvPr id="180" name="直線コネクタ 179"/>
            <p:cNvCxnSpPr/>
            <p:nvPr/>
          </p:nvCxnSpPr>
          <p:spPr>
            <a:xfrm>
              <a:off x="5622043" y="4629240"/>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a:off x="5622043"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5931129"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183"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684886"/>
              <a:ext cx="273180" cy="18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9" name="グループ化 188"/>
          <p:cNvGrpSpPr/>
          <p:nvPr/>
        </p:nvGrpSpPr>
        <p:grpSpPr>
          <a:xfrm>
            <a:off x="5236425" y="2727147"/>
            <a:ext cx="1244988" cy="1943102"/>
            <a:chOff x="5137150" y="2934994"/>
            <a:chExt cx="1244988" cy="1943102"/>
          </a:xfrm>
        </p:grpSpPr>
        <p:sp>
          <p:nvSpPr>
            <p:cNvPr id="190" name="テキスト ボックス 189"/>
            <p:cNvSpPr txBox="1"/>
            <p:nvPr/>
          </p:nvSpPr>
          <p:spPr>
            <a:xfrm>
              <a:off x="5137150" y="2934994"/>
              <a:ext cx="1244988" cy="1943102"/>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Second level Folder</a:t>
              </a:r>
              <a:endParaRPr kumimoji="1" lang="ja-JP" altLang="en-US" sz="900" dirty="0"/>
            </a:p>
          </p:txBody>
        </p:sp>
        <p:pic>
          <p:nvPicPr>
            <p:cNvPr id="191"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388088"/>
              <a:ext cx="273180" cy="181788"/>
            </a:xfrm>
            <a:prstGeom prst="rect">
              <a:avLst/>
            </a:prstGeom>
            <a:noFill/>
            <a:extLst>
              <a:ext uri="{909E8E84-426E-40DD-AFC4-6F175D3DCCD1}">
                <a14:hiddenFill xmlns:a14="http://schemas.microsoft.com/office/drawing/2010/main">
                  <a:solidFill>
                    <a:srgbClr val="FFFFFF"/>
                  </a:solidFill>
                </a14:hiddenFill>
              </a:ext>
            </a:extLst>
          </p:spPr>
        </p:pic>
        <p:cxnSp>
          <p:nvCxnSpPr>
            <p:cNvPr id="192" name="直線コネクタ 191"/>
            <p:cNvCxnSpPr/>
            <p:nvPr/>
          </p:nvCxnSpPr>
          <p:spPr>
            <a:xfrm>
              <a:off x="5194300" y="33337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a:off x="5194300" y="363220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5194300" y="39179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a:off x="5622043" y="3431381"/>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5622043"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a:off x="5931129"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5622043" y="3731419"/>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a:off x="5622043"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5931129"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p:nvPr/>
          </p:nvCxnSpPr>
          <p:spPr>
            <a:xfrm>
              <a:off x="5194300" y="421639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2" name="図 201"/>
            <p:cNvPicPr>
              <a:picLocks noChangeAspect="1"/>
            </p:cNvPicPr>
            <p:nvPr/>
          </p:nvPicPr>
          <p:blipFill>
            <a:blip r:embed="rId3">
              <a:clrChange>
                <a:clrFrom>
                  <a:srgbClr val="FFFFFF"/>
                </a:clrFrom>
                <a:clrTo>
                  <a:srgbClr val="FFFFFF">
                    <a:alpha val="0"/>
                  </a:srgbClr>
                </a:clrTo>
              </a:clrChange>
            </a:blip>
            <a:stretch>
              <a:fillRect/>
            </a:stretch>
          </p:blipFill>
          <p:spPr>
            <a:xfrm>
              <a:off x="5245874" y="3946505"/>
              <a:ext cx="257195" cy="257195"/>
            </a:xfrm>
            <a:prstGeom prst="rect">
              <a:avLst/>
            </a:prstGeom>
          </p:spPr>
        </p:pic>
        <p:cxnSp>
          <p:nvCxnSpPr>
            <p:cNvPr id="203" name="直線コネクタ 202"/>
            <p:cNvCxnSpPr/>
            <p:nvPr/>
          </p:nvCxnSpPr>
          <p:spPr>
            <a:xfrm>
              <a:off x="5622043" y="402986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5622043"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5931129"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a:off x="5194300" y="451325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7" name="図 206"/>
            <p:cNvPicPr>
              <a:picLocks noChangeAspect="1"/>
            </p:cNvPicPr>
            <p:nvPr/>
          </p:nvPicPr>
          <p:blipFill>
            <a:blip r:embed="rId3">
              <a:clrChange>
                <a:clrFrom>
                  <a:srgbClr val="FFFFFF"/>
                </a:clrFrom>
                <a:clrTo>
                  <a:srgbClr val="FFFFFF">
                    <a:alpha val="0"/>
                  </a:srgbClr>
                </a:clrTo>
              </a:clrChange>
            </a:blip>
            <a:stretch>
              <a:fillRect/>
            </a:stretch>
          </p:blipFill>
          <p:spPr>
            <a:xfrm>
              <a:off x="5245874" y="4243365"/>
              <a:ext cx="257195" cy="257195"/>
            </a:xfrm>
            <a:prstGeom prst="rect">
              <a:avLst/>
            </a:prstGeom>
          </p:spPr>
        </p:pic>
        <p:cxnSp>
          <p:nvCxnSpPr>
            <p:cNvPr id="208" name="直線コネクタ 207"/>
            <p:cNvCxnSpPr/>
            <p:nvPr/>
          </p:nvCxnSpPr>
          <p:spPr>
            <a:xfrm>
              <a:off x="5622043" y="432672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a:off x="5622043"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5931129"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5194300" y="4815771"/>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12" name="図 211"/>
            <p:cNvPicPr>
              <a:picLocks noChangeAspect="1"/>
            </p:cNvPicPr>
            <p:nvPr/>
          </p:nvPicPr>
          <p:blipFill>
            <a:blip r:embed="rId3">
              <a:clrChange>
                <a:clrFrom>
                  <a:srgbClr val="FFFFFF"/>
                </a:clrFrom>
                <a:clrTo>
                  <a:srgbClr val="FFFFFF">
                    <a:alpha val="0"/>
                  </a:srgbClr>
                </a:clrTo>
              </a:clrChange>
            </a:blip>
            <a:stretch>
              <a:fillRect/>
            </a:stretch>
          </p:blipFill>
          <p:spPr>
            <a:xfrm>
              <a:off x="5245874" y="4545877"/>
              <a:ext cx="257195" cy="257195"/>
            </a:xfrm>
            <a:prstGeom prst="rect">
              <a:avLst/>
            </a:prstGeom>
          </p:spPr>
        </p:pic>
        <p:cxnSp>
          <p:nvCxnSpPr>
            <p:cNvPr id="213" name="直線コネクタ 212"/>
            <p:cNvCxnSpPr/>
            <p:nvPr/>
          </p:nvCxnSpPr>
          <p:spPr>
            <a:xfrm>
              <a:off x="5622043" y="4629240"/>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a:off x="5622043"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5931129"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216"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684886"/>
              <a:ext cx="273180" cy="181788"/>
            </a:xfrm>
            <a:prstGeom prst="rect">
              <a:avLst/>
            </a:prstGeom>
            <a:noFill/>
            <a:extLst>
              <a:ext uri="{909E8E84-426E-40DD-AFC4-6F175D3DCCD1}">
                <a14:hiddenFill xmlns:a14="http://schemas.microsoft.com/office/drawing/2010/main">
                  <a:solidFill>
                    <a:srgbClr val="FFFFFF"/>
                  </a:solidFill>
                </a14:hiddenFill>
              </a:ext>
            </a:extLst>
          </p:spPr>
        </p:pic>
      </p:grpSp>
      <p:pic>
        <p:nvPicPr>
          <p:cNvPr id="1036" name="図 1035"/>
          <p:cNvPicPr>
            <a:picLocks noChangeAspect="1"/>
          </p:cNvPicPr>
          <p:nvPr/>
        </p:nvPicPr>
        <p:blipFill>
          <a:blip r:embed="rId4"/>
          <a:stretch>
            <a:fillRect/>
          </a:stretch>
        </p:blipFill>
        <p:spPr>
          <a:xfrm rot="610179">
            <a:off x="212099" y="2816428"/>
            <a:ext cx="330624" cy="326274"/>
          </a:xfrm>
          <a:prstGeom prst="rect">
            <a:avLst/>
          </a:prstGeom>
        </p:spPr>
      </p:pic>
      <p:cxnSp>
        <p:nvCxnSpPr>
          <p:cNvPr id="1038" name="直線矢印コネクタ 1037"/>
          <p:cNvCxnSpPr/>
          <p:nvPr/>
        </p:nvCxnSpPr>
        <p:spPr>
          <a:xfrm>
            <a:off x="568930" y="4864199"/>
            <a:ext cx="6250970" cy="0"/>
          </a:xfrm>
          <a:prstGeom prst="straightConnector1">
            <a:avLst/>
          </a:prstGeom>
          <a:ln w="76200">
            <a:solidFill>
              <a:srgbClr val="0070C0">
                <a:alpha val="5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34" name="テキスト ボックス 1033"/>
          <p:cNvSpPr txBox="1"/>
          <p:nvPr/>
        </p:nvSpPr>
        <p:spPr>
          <a:xfrm>
            <a:off x="9701405" y="5773068"/>
            <a:ext cx="1716238" cy="349702"/>
          </a:xfrm>
          <a:prstGeom prst="rect">
            <a:avLst/>
          </a:prstGeom>
          <a:solidFill>
            <a:schemeClr val="bg1"/>
          </a:solidFill>
        </p:spPr>
        <p:txBody>
          <a:bodyPr wrap="square" lIns="36000" tIns="36000" rIns="36000" bIns="36000" rtlCol="0">
            <a:spAutoFit/>
          </a:bodyPr>
          <a:lstStyle/>
          <a:p>
            <a:pPr algn="ctr"/>
            <a:r>
              <a:rPr kumimoji="1" lang="en-US" altLang="ja-JP" sz="900" dirty="0" smtClean="0"/>
              <a:t>Flick left to right on left edge of screen. Then shows last screen</a:t>
            </a:r>
            <a:endParaRPr kumimoji="1" lang="ja-JP" altLang="en-US" sz="900" dirty="0"/>
          </a:p>
        </p:txBody>
      </p:sp>
      <p:sp>
        <p:nvSpPr>
          <p:cNvPr id="217" name="テキスト ボックス 216"/>
          <p:cNvSpPr txBox="1"/>
          <p:nvPr/>
        </p:nvSpPr>
        <p:spPr>
          <a:xfrm>
            <a:off x="2197825" y="4711078"/>
            <a:ext cx="1239973" cy="349702"/>
          </a:xfrm>
          <a:prstGeom prst="rect">
            <a:avLst/>
          </a:prstGeom>
          <a:solidFill>
            <a:schemeClr val="bg1"/>
          </a:solidFill>
        </p:spPr>
        <p:txBody>
          <a:bodyPr wrap="square" lIns="36000" tIns="36000" rIns="36000" bIns="36000" rtlCol="0">
            <a:spAutoFit/>
          </a:bodyPr>
          <a:lstStyle/>
          <a:p>
            <a:pPr algn="ctr"/>
            <a:r>
              <a:rPr kumimoji="1" lang="en-US" altLang="ja-JP" sz="900" dirty="0" smtClean="0"/>
              <a:t>Updating Folder information w/ progress</a:t>
            </a:r>
            <a:endParaRPr kumimoji="1" lang="ja-JP" altLang="en-US" sz="900" dirty="0"/>
          </a:p>
        </p:txBody>
      </p:sp>
      <p:sp>
        <p:nvSpPr>
          <p:cNvPr id="224" name="テキスト ボックス 223"/>
          <p:cNvSpPr txBox="1"/>
          <p:nvPr/>
        </p:nvSpPr>
        <p:spPr>
          <a:xfrm>
            <a:off x="5235603" y="4708068"/>
            <a:ext cx="1239894" cy="349702"/>
          </a:xfrm>
          <a:prstGeom prst="rect">
            <a:avLst/>
          </a:prstGeom>
          <a:solidFill>
            <a:schemeClr val="bg1"/>
          </a:solidFill>
        </p:spPr>
        <p:txBody>
          <a:bodyPr wrap="square" lIns="36000" tIns="36000" rIns="36000" bIns="36000" rtlCol="0">
            <a:spAutoFit/>
          </a:bodyPr>
          <a:lstStyle/>
          <a:p>
            <a:pPr algn="ctr"/>
            <a:r>
              <a:rPr kumimoji="1" lang="en-US" altLang="ja-JP" sz="900" dirty="0" smtClean="0"/>
              <a:t>Same view with new contents (Folder List)</a:t>
            </a:r>
            <a:endParaRPr kumimoji="1" lang="ja-JP" altLang="en-US" sz="900" dirty="0"/>
          </a:p>
        </p:txBody>
      </p:sp>
      <p:grpSp>
        <p:nvGrpSpPr>
          <p:cNvPr id="228" name="グループ化 227"/>
          <p:cNvGrpSpPr/>
          <p:nvPr/>
        </p:nvGrpSpPr>
        <p:grpSpPr>
          <a:xfrm>
            <a:off x="7470866" y="3750063"/>
            <a:ext cx="1244988" cy="1943102"/>
            <a:chOff x="5137150" y="2934994"/>
            <a:chExt cx="1244988" cy="1943102"/>
          </a:xfrm>
        </p:grpSpPr>
        <p:sp>
          <p:nvSpPr>
            <p:cNvPr id="230" name="テキスト ボックス 229"/>
            <p:cNvSpPr txBox="1"/>
            <p:nvPr/>
          </p:nvSpPr>
          <p:spPr>
            <a:xfrm>
              <a:off x="5137150" y="2934994"/>
              <a:ext cx="1244988" cy="1943102"/>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Second level Folder</a:t>
              </a:r>
              <a:endParaRPr kumimoji="1" lang="ja-JP" altLang="en-US" sz="900" dirty="0"/>
            </a:p>
          </p:txBody>
        </p:sp>
        <p:pic>
          <p:nvPicPr>
            <p:cNvPr id="231"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388088"/>
              <a:ext cx="273180" cy="181788"/>
            </a:xfrm>
            <a:prstGeom prst="rect">
              <a:avLst/>
            </a:prstGeom>
            <a:noFill/>
            <a:extLst>
              <a:ext uri="{909E8E84-426E-40DD-AFC4-6F175D3DCCD1}">
                <a14:hiddenFill xmlns:a14="http://schemas.microsoft.com/office/drawing/2010/main">
                  <a:solidFill>
                    <a:srgbClr val="FFFFFF"/>
                  </a:solidFill>
                </a14:hiddenFill>
              </a:ext>
            </a:extLst>
          </p:spPr>
        </p:pic>
        <p:cxnSp>
          <p:nvCxnSpPr>
            <p:cNvPr id="232" name="直線コネクタ 231"/>
            <p:cNvCxnSpPr/>
            <p:nvPr/>
          </p:nvCxnSpPr>
          <p:spPr>
            <a:xfrm>
              <a:off x="5194300" y="33337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a:off x="5194300" y="363220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直線コネクタ 233"/>
            <p:cNvCxnSpPr/>
            <p:nvPr/>
          </p:nvCxnSpPr>
          <p:spPr>
            <a:xfrm>
              <a:off x="5194300" y="39179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直線コネクタ 234"/>
            <p:cNvCxnSpPr/>
            <p:nvPr/>
          </p:nvCxnSpPr>
          <p:spPr>
            <a:xfrm>
              <a:off x="5622043" y="3431381"/>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36" name="直線コネクタ 235"/>
            <p:cNvCxnSpPr/>
            <p:nvPr/>
          </p:nvCxnSpPr>
          <p:spPr>
            <a:xfrm>
              <a:off x="5622043"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a:off x="5931129"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a:off x="5622043" y="3731419"/>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5622043"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40" name="直線コネクタ 239"/>
            <p:cNvCxnSpPr/>
            <p:nvPr/>
          </p:nvCxnSpPr>
          <p:spPr>
            <a:xfrm>
              <a:off x="5931129"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5194300" y="421639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42" name="図 241"/>
            <p:cNvPicPr>
              <a:picLocks noChangeAspect="1"/>
            </p:cNvPicPr>
            <p:nvPr/>
          </p:nvPicPr>
          <p:blipFill>
            <a:blip r:embed="rId3">
              <a:clrChange>
                <a:clrFrom>
                  <a:srgbClr val="FFFFFF"/>
                </a:clrFrom>
                <a:clrTo>
                  <a:srgbClr val="FFFFFF">
                    <a:alpha val="0"/>
                  </a:srgbClr>
                </a:clrTo>
              </a:clrChange>
            </a:blip>
            <a:stretch>
              <a:fillRect/>
            </a:stretch>
          </p:blipFill>
          <p:spPr>
            <a:xfrm>
              <a:off x="5245874" y="3946505"/>
              <a:ext cx="257195" cy="257195"/>
            </a:xfrm>
            <a:prstGeom prst="rect">
              <a:avLst/>
            </a:prstGeom>
          </p:spPr>
        </p:pic>
        <p:cxnSp>
          <p:nvCxnSpPr>
            <p:cNvPr id="243" name="直線コネクタ 242"/>
            <p:cNvCxnSpPr/>
            <p:nvPr/>
          </p:nvCxnSpPr>
          <p:spPr>
            <a:xfrm>
              <a:off x="5622043" y="402986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5622043"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5931129"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194300" y="451325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47" name="図 246"/>
            <p:cNvPicPr>
              <a:picLocks noChangeAspect="1"/>
            </p:cNvPicPr>
            <p:nvPr/>
          </p:nvPicPr>
          <p:blipFill>
            <a:blip r:embed="rId3">
              <a:clrChange>
                <a:clrFrom>
                  <a:srgbClr val="FFFFFF"/>
                </a:clrFrom>
                <a:clrTo>
                  <a:srgbClr val="FFFFFF">
                    <a:alpha val="0"/>
                  </a:srgbClr>
                </a:clrTo>
              </a:clrChange>
            </a:blip>
            <a:stretch>
              <a:fillRect/>
            </a:stretch>
          </p:blipFill>
          <p:spPr>
            <a:xfrm>
              <a:off x="5245874" y="4243365"/>
              <a:ext cx="257195" cy="257195"/>
            </a:xfrm>
            <a:prstGeom prst="rect">
              <a:avLst/>
            </a:prstGeom>
          </p:spPr>
        </p:pic>
        <p:cxnSp>
          <p:nvCxnSpPr>
            <p:cNvPr id="248" name="直線コネクタ 247"/>
            <p:cNvCxnSpPr/>
            <p:nvPr/>
          </p:nvCxnSpPr>
          <p:spPr>
            <a:xfrm>
              <a:off x="5622043" y="432672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5622043"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5931129"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5194300" y="4815771"/>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52" name="図 251"/>
            <p:cNvPicPr>
              <a:picLocks noChangeAspect="1"/>
            </p:cNvPicPr>
            <p:nvPr/>
          </p:nvPicPr>
          <p:blipFill>
            <a:blip r:embed="rId3">
              <a:clrChange>
                <a:clrFrom>
                  <a:srgbClr val="FFFFFF"/>
                </a:clrFrom>
                <a:clrTo>
                  <a:srgbClr val="FFFFFF">
                    <a:alpha val="0"/>
                  </a:srgbClr>
                </a:clrTo>
              </a:clrChange>
            </a:blip>
            <a:stretch>
              <a:fillRect/>
            </a:stretch>
          </p:blipFill>
          <p:spPr>
            <a:xfrm>
              <a:off x="5245874" y="4545877"/>
              <a:ext cx="257195" cy="257195"/>
            </a:xfrm>
            <a:prstGeom prst="rect">
              <a:avLst/>
            </a:prstGeom>
          </p:spPr>
        </p:pic>
        <p:cxnSp>
          <p:nvCxnSpPr>
            <p:cNvPr id="253" name="直線コネクタ 252"/>
            <p:cNvCxnSpPr/>
            <p:nvPr/>
          </p:nvCxnSpPr>
          <p:spPr>
            <a:xfrm>
              <a:off x="5622043" y="4629240"/>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a:off x="5622043"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5931129"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256"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684886"/>
              <a:ext cx="273180" cy="18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8" name="グループ化 257"/>
          <p:cNvGrpSpPr/>
          <p:nvPr/>
        </p:nvGrpSpPr>
        <p:grpSpPr>
          <a:xfrm>
            <a:off x="8992713" y="3738658"/>
            <a:ext cx="1244988" cy="1943102"/>
            <a:chOff x="5137150" y="2934994"/>
            <a:chExt cx="1244988" cy="1943102"/>
          </a:xfrm>
        </p:grpSpPr>
        <p:sp>
          <p:nvSpPr>
            <p:cNvPr id="260" name="テキスト ボックス 259"/>
            <p:cNvSpPr txBox="1"/>
            <p:nvPr/>
          </p:nvSpPr>
          <p:spPr>
            <a:xfrm>
              <a:off x="5137150" y="2934994"/>
              <a:ext cx="1244988" cy="1943102"/>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Second level Folder</a:t>
              </a:r>
              <a:endParaRPr kumimoji="1" lang="ja-JP" altLang="en-US" sz="900" dirty="0"/>
            </a:p>
          </p:txBody>
        </p:sp>
        <p:pic>
          <p:nvPicPr>
            <p:cNvPr id="261"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388088"/>
              <a:ext cx="273180" cy="181788"/>
            </a:xfrm>
            <a:prstGeom prst="rect">
              <a:avLst/>
            </a:prstGeom>
            <a:noFill/>
            <a:extLst>
              <a:ext uri="{909E8E84-426E-40DD-AFC4-6F175D3DCCD1}">
                <a14:hiddenFill xmlns:a14="http://schemas.microsoft.com/office/drawing/2010/main">
                  <a:solidFill>
                    <a:srgbClr val="FFFFFF"/>
                  </a:solidFill>
                </a14:hiddenFill>
              </a:ext>
            </a:extLst>
          </p:spPr>
        </p:pic>
        <p:cxnSp>
          <p:nvCxnSpPr>
            <p:cNvPr id="262" name="直線コネクタ 261"/>
            <p:cNvCxnSpPr/>
            <p:nvPr/>
          </p:nvCxnSpPr>
          <p:spPr>
            <a:xfrm>
              <a:off x="5194300" y="33337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a:off x="5194300" y="363220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5194300" y="39179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5622043" y="3431381"/>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5622043"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a:off x="5931129"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5622043" y="3731419"/>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69" name="直線コネクタ 268"/>
            <p:cNvCxnSpPr/>
            <p:nvPr/>
          </p:nvCxnSpPr>
          <p:spPr>
            <a:xfrm>
              <a:off x="5622043"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70" name="直線コネクタ 269"/>
            <p:cNvCxnSpPr/>
            <p:nvPr/>
          </p:nvCxnSpPr>
          <p:spPr>
            <a:xfrm>
              <a:off x="5931129"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p:nvPr/>
          </p:nvCxnSpPr>
          <p:spPr>
            <a:xfrm>
              <a:off x="5194300" y="421639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72" name="図 271"/>
            <p:cNvPicPr>
              <a:picLocks noChangeAspect="1"/>
            </p:cNvPicPr>
            <p:nvPr/>
          </p:nvPicPr>
          <p:blipFill>
            <a:blip r:embed="rId3">
              <a:clrChange>
                <a:clrFrom>
                  <a:srgbClr val="FFFFFF"/>
                </a:clrFrom>
                <a:clrTo>
                  <a:srgbClr val="FFFFFF">
                    <a:alpha val="0"/>
                  </a:srgbClr>
                </a:clrTo>
              </a:clrChange>
            </a:blip>
            <a:stretch>
              <a:fillRect/>
            </a:stretch>
          </p:blipFill>
          <p:spPr>
            <a:xfrm>
              <a:off x="5245874" y="3946505"/>
              <a:ext cx="257195" cy="257195"/>
            </a:xfrm>
            <a:prstGeom prst="rect">
              <a:avLst/>
            </a:prstGeom>
          </p:spPr>
        </p:pic>
        <p:cxnSp>
          <p:nvCxnSpPr>
            <p:cNvPr id="273" name="直線コネクタ 272"/>
            <p:cNvCxnSpPr/>
            <p:nvPr/>
          </p:nvCxnSpPr>
          <p:spPr>
            <a:xfrm>
              <a:off x="5622043" y="402986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74" name="直線コネクタ 273"/>
            <p:cNvCxnSpPr/>
            <p:nvPr/>
          </p:nvCxnSpPr>
          <p:spPr>
            <a:xfrm>
              <a:off x="5622043"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75" name="直線コネクタ 274"/>
            <p:cNvCxnSpPr/>
            <p:nvPr/>
          </p:nvCxnSpPr>
          <p:spPr>
            <a:xfrm>
              <a:off x="5931129"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76" name="直線コネクタ 275"/>
            <p:cNvCxnSpPr/>
            <p:nvPr/>
          </p:nvCxnSpPr>
          <p:spPr>
            <a:xfrm>
              <a:off x="5194300" y="451325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77" name="図 276"/>
            <p:cNvPicPr>
              <a:picLocks noChangeAspect="1"/>
            </p:cNvPicPr>
            <p:nvPr/>
          </p:nvPicPr>
          <p:blipFill>
            <a:blip r:embed="rId3">
              <a:clrChange>
                <a:clrFrom>
                  <a:srgbClr val="FFFFFF"/>
                </a:clrFrom>
                <a:clrTo>
                  <a:srgbClr val="FFFFFF">
                    <a:alpha val="0"/>
                  </a:srgbClr>
                </a:clrTo>
              </a:clrChange>
            </a:blip>
            <a:stretch>
              <a:fillRect/>
            </a:stretch>
          </p:blipFill>
          <p:spPr>
            <a:xfrm>
              <a:off x="5245874" y="4243365"/>
              <a:ext cx="257195" cy="257195"/>
            </a:xfrm>
            <a:prstGeom prst="rect">
              <a:avLst/>
            </a:prstGeom>
          </p:spPr>
        </p:pic>
        <p:cxnSp>
          <p:nvCxnSpPr>
            <p:cNvPr id="278" name="直線コネクタ 277"/>
            <p:cNvCxnSpPr/>
            <p:nvPr/>
          </p:nvCxnSpPr>
          <p:spPr>
            <a:xfrm>
              <a:off x="5622043" y="432672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79" name="直線コネクタ 278"/>
            <p:cNvCxnSpPr/>
            <p:nvPr/>
          </p:nvCxnSpPr>
          <p:spPr>
            <a:xfrm>
              <a:off x="5622043"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80" name="直線コネクタ 279"/>
            <p:cNvCxnSpPr/>
            <p:nvPr/>
          </p:nvCxnSpPr>
          <p:spPr>
            <a:xfrm>
              <a:off x="5931129"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81" name="直線コネクタ 280"/>
            <p:cNvCxnSpPr/>
            <p:nvPr/>
          </p:nvCxnSpPr>
          <p:spPr>
            <a:xfrm>
              <a:off x="5194300" y="4815771"/>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82" name="図 281"/>
            <p:cNvPicPr>
              <a:picLocks noChangeAspect="1"/>
            </p:cNvPicPr>
            <p:nvPr/>
          </p:nvPicPr>
          <p:blipFill>
            <a:blip r:embed="rId3">
              <a:clrChange>
                <a:clrFrom>
                  <a:srgbClr val="FFFFFF"/>
                </a:clrFrom>
                <a:clrTo>
                  <a:srgbClr val="FFFFFF">
                    <a:alpha val="0"/>
                  </a:srgbClr>
                </a:clrTo>
              </a:clrChange>
            </a:blip>
            <a:stretch>
              <a:fillRect/>
            </a:stretch>
          </p:blipFill>
          <p:spPr>
            <a:xfrm>
              <a:off x="5245874" y="4545877"/>
              <a:ext cx="257195" cy="257195"/>
            </a:xfrm>
            <a:prstGeom prst="rect">
              <a:avLst/>
            </a:prstGeom>
          </p:spPr>
        </p:pic>
        <p:cxnSp>
          <p:nvCxnSpPr>
            <p:cNvPr id="283" name="直線コネクタ 282"/>
            <p:cNvCxnSpPr/>
            <p:nvPr/>
          </p:nvCxnSpPr>
          <p:spPr>
            <a:xfrm>
              <a:off x="5622043" y="4629240"/>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5622043"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85" name="直線コネクタ 284"/>
            <p:cNvCxnSpPr/>
            <p:nvPr/>
          </p:nvCxnSpPr>
          <p:spPr>
            <a:xfrm>
              <a:off x="5931129"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286"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684886"/>
              <a:ext cx="273180" cy="18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7" name="グループ化 286"/>
          <p:cNvGrpSpPr/>
          <p:nvPr/>
        </p:nvGrpSpPr>
        <p:grpSpPr>
          <a:xfrm>
            <a:off x="10509465" y="3738658"/>
            <a:ext cx="1244988" cy="1943102"/>
            <a:chOff x="5137150" y="2934994"/>
            <a:chExt cx="1244988" cy="1943102"/>
          </a:xfrm>
        </p:grpSpPr>
        <p:sp>
          <p:nvSpPr>
            <p:cNvPr id="288" name="テキスト ボックス 287"/>
            <p:cNvSpPr txBox="1"/>
            <p:nvPr/>
          </p:nvSpPr>
          <p:spPr>
            <a:xfrm>
              <a:off x="5137150" y="2934994"/>
              <a:ext cx="1244988" cy="1943102"/>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Initial Folder</a:t>
              </a:r>
              <a:endParaRPr kumimoji="1" lang="ja-JP" altLang="en-US" sz="900" dirty="0"/>
            </a:p>
          </p:txBody>
        </p:sp>
        <p:pic>
          <p:nvPicPr>
            <p:cNvPr id="289"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388088"/>
              <a:ext cx="273180" cy="181788"/>
            </a:xfrm>
            <a:prstGeom prst="rect">
              <a:avLst/>
            </a:prstGeom>
            <a:noFill/>
            <a:extLst>
              <a:ext uri="{909E8E84-426E-40DD-AFC4-6F175D3DCCD1}">
                <a14:hiddenFill xmlns:a14="http://schemas.microsoft.com/office/drawing/2010/main">
                  <a:solidFill>
                    <a:srgbClr val="FFFFFF"/>
                  </a:solidFill>
                </a14:hiddenFill>
              </a:ext>
            </a:extLst>
          </p:spPr>
        </p:pic>
        <p:cxnSp>
          <p:nvCxnSpPr>
            <p:cNvPr id="290" name="直線コネクタ 289"/>
            <p:cNvCxnSpPr/>
            <p:nvPr/>
          </p:nvCxnSpPr>
          <p:spPr>
            <a:xfrm>
              <a:off x="5194300" y="33337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5194300" y="363220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5194300" y="39179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5622043" y="3431381"/>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94" name="直線コネクタ 293"/>
            <p:cNvCxnSpPr/>
            <p:nvPr/>
          </p:nvCxnSpPr>
          <p:spPr>
            <a:xfrm>
              <a:off x="5622043"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5931129"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a:off x="5622043" y="3731419"/>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97" name="直線コネクタ 296"/>
            <p:cNvCxnSpPr/>
            <p:nvPr/>
          </p:nvCxnSpPr>
          <p:spPr>
            <a:xfrm>
              <a:off x="5622043"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98" name="直線コネクタ 297"/>
            <p:cNvCxnSpPr/>
            <p:nvPr/>
          </p:nvCxnSpPr>
          <p:spPr>
            <a:xfrm>
              <a:off x="5931129"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99" name="直線コネクタ 298"/>
            <p:cNvCxnSpPr/>
            <p:nvPr/>
          </p:nvCxnSpPr>
          <p:spPr>
            <a:xfrm>
              <a:off x="5194300" y="421639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0" name="図 299"/>
            <p:cNvPicPr>
              <a:picLocks noChangeAspect="1"/>
            </p:cNvPicPr>
            <p:nvPr/>
          </p:nvPicPr>
          <p:blipFill>
            <a:blip r:embed="rId3">
              <a:clrChange>
                <a:clrFrom>
                  <a:srgbClr val="FFFFFF"/>
                </a:clrFrom>
                <a:clrTo>
                  <a:srgbClr val="FFFFFF">
                    <a:alpha val="0"/>
                  </a:srgbClr>
                </a:clrTo>
              </a:clrChange>
            </a:blip>
            <a:stretch>
              <a:fillRect/>
            </a:stretch>
          </p:blipFill>
          <p:spPr>
            <a:xfrm>
              <a:off x="5245874" y="3946505"/>
              <a:ext cx="257195" cy="257195"/>
            </a:xfrm>
            <a:prstGeom prst="rect">
              <a:avLst/>
            </a:prstGeom>
          </p:spPr>
        </p:pic>
        <p:cxnSp>
          <p:nvCxnSpPr>
            <p:cNvPr id="301" name="直線コネクタ 300"/>
            <p:cNvCxnSpPr/>
            <p:nvPr/>
          </p:nvCxnSpPr>
          <p:spPr>
            <a:xfrm>
              <a:off x="5622043" y="402986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5622043"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a:off x="5931129"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p:nvPr/>
          </p:nvCxnSpPr>
          <p:spPr>
            <a:xfrm>
              <a:off x="5194300" y="451325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5" name="図 304"/>
            <p:cNvPicPr>
              <a:picLocks noChangeAspect="1"/>
            </p:cNvPicPr>
            <p:nvPr/>
          </p:nvPicPr>
          <p:blipFill>
            <a:blip r:embed="rId3">
              <a:clrChange>
                <a:clrFrom>
                  <a:srgbClr val="FFFFFF"/>
                </a:clrFrom>
                <a:clrTo>
                  <a:srgbClr val="FFFFFF">
                    <a:alpha val="0"/>
                  </a:srgbClr>
                </a:clrTo>
              </a:clrChange>
            </a:blip>
            <a:stretch>
              <a:fillRect/>
            </a:stretch>
          </p:blipFill>
          <p:spPr>
            <a:xfrm>
              <a:off x="5245874" y="4243365"/>
              <a:ext cx="257195" cy="257195"/>
            </a:xfrm>
            <a:prstGeom prst="rect">
              <a:avLst/>
            </a:prstGeom>
          </p:spPr>
        </p:pic>
        <p:cxnSp>
          <p:nvCxnSpPr>
            <p:cNvPr id="306" name="直線コネクタ 305"/>
            <p:cNvCxnSpPr/>
            <p:nvPr/>
          </p:nvCxnSpPr>
          <p:spPr>
            <a:xfrm>
              <a:off x="5622043" y="432672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5622043"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p:nvPr/>
          </p:nvCxnSpPr>
          <p:spPr>
            <a:xfrm>
              <a:off x="5931129"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5194300" y="4815771"/>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310" name="図 309"/>
            <p:cNvPicPr>
              <a:picLocks noChangeAspect="1"/>
            </p:cNvPicPr>
            <p:nvPr/>
          </p:nvPicPr>
          <p:blipFill>
            <a:blip r:embed="rId3">
              <a:clrChange>
                <a:clrFrom>
                  <a:srgbClr val="FFFFFF"/>
                </a:clrFrom>
                <a:clrTo>
                  <a:srgbClr val="FFFFFF">
                    <a:alpha val="0"/>
                  </a:srgbClr>
                </a:clrTo>
              </a:clrChange>
            </a:blip>
            <a:stretch>
              <a:fillRect/>
            </a:stretch>
          </p:blipFill>
          <p:spPr>
            <a:xfrm>
              <a:off x="5245874" y="4545877"/>
              <a:ext cx="257195" cy="257195"/>
            </a:xfrm>
            <a:prstGeom prst="rect">
              <a:avLst/>
            </a:prstGeom>
          </p:spPr>
        </p:pic>
        <p:cxnSp>
          <p:nvCxnSpPr>
            <p:cNvPr id="311" name="直線コネクタ 310"/>
            <p:cNvCxnSpPr/>
            <p:nvPr/>
          </p:nvCxnSpPr>
          <p:spPr>
            <a:xfrm>
              <a:off x="5622043" y="4629240"/>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312" name="直線コネクタ 311"/>
            <p:cNvCxnSpPr/>
            <p:nvPr/>
          </p:nvCxnSpPr>
          <p:spPr>
            <a:xfrm>
              <a:off x="5622043"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313" name="直線コネクタ 312"/>
            <p:cNvCxnSpPr/>
            <p:nvPr/>
          </p:nvCxnSpPr>
          <p:spPr>
            <a:xfrm>
              <a:off x="5931129"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314"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684886"/>
              <a:ext cx="273180" cy="181788"/>
            </a:xfrm>
            <a:prstGeom prst="rect">
              <a:avLst/>
            </a:prstGeom>
            <a:noFill/>
            <a:extLst>
              <a:ext uri="{909E8E84-426E-40DD-AFC4-6F175D3DCCD1}">
                <a14:hiddenFill xmlns:a14="http://schemas.microsoft.com/office/drawing/2010/main">
                  <a:solidFill>
                    <a:srgbClr val="FFFFFF"/>
                  </a:solidFill>
                </a14:hiddenFill>
              </a:ext>
            </a:extLst>
          </p:spPr>
        </p:pic>
      </p:grpSp>
      <p:pic>
        <p:nvPicPr>
          <p:cNvPr id="1042" name="図 1041"/>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1" t="1993" r="64550" b="2518"/>
          <a:stretch/>
        </p:blipFill>
        <p:spPr>
          <a:xfrm>
            <a:off x="4499013" y="2755481"/>
            <a:ext cx="447373" cy="1874521"/>
          </a:xfrm>
          <a:prstGeom prst="rect">
            <a:avLst/>
          </a:prstGeom>
        </p:spPr>
      </p:pic>
      <p:pic>
        <p:nvPicPr>
          <p:cNvPr id="1043" name="図 1042"/>
          <p:cNvPicPr>
            <a:picLocks noChangeAspect="1"/>
          </p:cNvPicPr>
          <p:nvPr/>
        </p:nvPicPr>
        <p:blipFill rotWithShape="1">
          <a:blip r:embed="rId7">
            <a:extLst>
              <a:ext uri="{BEBA8EAE-BF5A-486C-A8C5-ECC9F3942E4B}">
                <a14:imgProps xmlns:a14="http://schemas.microsoft.com/office/drawing/2010/main">
                  <a14:imgLayer r:embed="rId8">
                    <a14:imgEffect>
                      <a14:saturation sat="0"/>
                    </a14:imgEffect>
                  </a14:imgLayer>
                </a14:imgProps>
              </a:ext>
            </a:extLst>
          </a:blip>
          <a:srcRect t="1900" r="19270" b="2224"/>
          <a:stretch/>
        </p:blipFill>
        <p:spPr>
          <a:xfrm>
            <a:off x="9192009" y="3780544"/>
            <a:ext cx="1018792" cy="1882140"/>
          </a:xfrm>
          <a:prstGeom prst="rect">
            <a:avLst/>
          </a:prstGeom>
        </p:spPr>
      </p:pic>
      <p:sp>
        <p:nvSpPr>
          <p:cNvPr id="1045" name="左矢印 1044"/>
          <p:cNvSpPr/>
          <p:nvPr/>
        </p:nvSpPr>
        <p:spPr>
          <a:xfrm>
            <a:off x="4292672" y="2954918"/>
            <a:ext cx="314501" cy="3231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6" name="図 1045"/>
          <p:cNvPicPr>
            <a:picLocks noChangeAspect="1"/>
          </p:cNvPicPr>
          <p:nvPr/>
        </p:nvPicPr>
        <p:blipFill>
          <a:blip r:embed="rId9">
            <a:clrChange>
              <a:clrFrom>
                <a:srgbClr val="FFFFFF"/>
              </a:clrFrom>
              <a:clrTo>
                <a:srgbClr val="FFFFFF">
                  <a:alpha val="0"/>
                </a:srgbClr>
              </a:clrTo>
            </a:clrChange>
          </a:blip>
          <a:stretch>
            <a:fillRect/>
          </a:stretch>
        </p:blipFill>
        <p:spPr>
          <a:xfrm rot="1106585">
            <a:off x="9044583" y="5415977"/>
            <a:ext cx="666750" cy="600075"/>
          </a:xfrm>
          <a:prstGeom prst="rect">
            <a:avLst/>
          </a:prstGeom>
        </p:spPr>
      </p:pic>
      <p:sp>
        <p:nvSpPr>
          <p:cNvPr id="320" name="テキスト ボックス 319"/>
          <p:cNvSpPr txBox="1"/>
          <p:nvPr/>
        </p:nvSpPr>
        <p:spPr>
          <a:xfrm>
            <a:off x="7197688" y="2457166"/>
            <a:ext cx="4556765" cy="1200329"/>
          </a:xfrm>
          <a:prstGeom prst="rect">
            <a:avLst/>
          </a:prstGeom>
          <a:noFill/>
        </p:spPr>
        <p:txBody>
          <a:bodyPr wrap="square" rtlCol="0">
            <a:spAutoFit/>
          </a:bodyPr>
          <a:lstStyle/>
          <a:p>
            <a:pPr marL="285750" indent="-285750">
              <a:buFont typeface="Wingdings" panose="05000000000000000000" pitchFamily="2" charset="2"/>
              <a:buChar char="ü"/>
            </a:pPr>
            <a:r>
              <a:rPr kumimoji="1" lang="en-US" altLang="ja-JP" dirty="0" smtClean="0"/>
              <a:t>To back previous folder list, user can flick left to right on left edge of screen to show last view. In this case, no folder list update from server, just shows last cash.</a:t>
            </a:r>
            <a:endParaRPr kumimoji="1" lang="ja-JP" altLang="en-US" dirty="0"/>
          </a:p>
        </p:txBody>
      </p:sp>
    </p:spTree>
    <p:extLst>
      <p:ext uri="{BB962C8B-B14F-4D97-AF65-F5344CB8AC3E}">
        <p14:creationId xmlns:p14="http://schemas.microsoft.com/office/powerpoint/2010/main" val="3383712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UI Design Concept</a:t>
            </a:r>
            <a:endParaRPr kumimoji="1" lang="ja-JP" altLang="en-US" dirty="0"/>
          </a:p>
        </p:txBody>
      </p:sp>
      <p:sp>
        <p:nvSpPr>
          <p:cNvPr id="4" name="コンテンツ プレースホルダー 3"/>
          <p:cNvSpPr>
            <a:spLocks noGrp="1"/>
          </p:cNvSpPr>
          <p:nvPr>
            <p:ph idx="1"/>
          </p:nvPr>
        </p:nvSpPr>
        <p:spPr/>
        <p:txBody>
          <a:bodyPr/>
          <a:lstStyle/>
          <a:p>
            <a:r>
              <a:rPr kumimoji="1" lang="en-US" altLang="ja-JP" dirty="0" smtClean="0"/>
              <a:t>Concept</a:t>
            </a:r>
          </a:p>
          <a:p>
            <a:pPr lvl="1"/>
            <a:r>
              <a:rPr kumimoji="1" lang="en-US" altLang="ja-JP" dirty="0" smtClean="0"/>
              <a:t>Standard UI parts</a:t>
            </a:r>
          </a:p>
          <a:p>
            <a:pPr lvl="2"/>
            <a:r>
              <a:rPr lang="en-US" altLang="ja-JP" dirty="0" smtClean="0"/>
              <a:t>Use standard iOS GUI widget as possible as we can.</a:t>
            </a:r>
          </a:p>
          <a:p>
            <a:pPr lvl="2"/>
            <a:r>
              <a:rPr kumimoji="1" lang="en-US" altLang="ja-JP" dirty="0" smtClean="0"/>
              <a:t>Also follows standard behavior for basic operation, </a:t>
            </a:r>
          </a:p>
          <a:p>
            <a:pPr lvl="2"/>
            <a:r>
              <a:rPr lang="en-US" altLang="ja-JP" dirty="0" smtClean="0"/>
              <a:t>Ex: Pull Down List View to update</a:t>
            </a:r>
          </a:p>
          <a:p>
            <a:pPr lvl="2"/>
            <a:r>
              <a:rPr kumimoji="1" lang="en-US" altLang="ja-JP" dirty="0" smtClean="0"/>
              <a:t>Ex: Flick right to left on List View Item to show DELETE / or OTHER button.</a:t>
            </a:r>
          </a:p>
          <a:p>
            <a:pPr lvl="2"/>
            <a:r>
              <a:rPr lang="en-US" altLang="ja-JP" dirty="0" smtClean="0"/>
              <a:t>Ex: Flick right to left </a:t>
            </a:r>
            <a:r>
              <a:rPr lang="en-US" altLang="ja-JP" dirty="0"/>
              <a:t>on </a:t>
            </a:r>
            <a:r>
              <a:rPr lang="en-US" altLang="ja-JP" dirty="0" smtClean="0"/>
              <a:t>left edge </a:t>
            </a:r>
            <a:r>
              <a:rPr lang="en-US" altLang="ja-JP" dirty="0"/>
              <a:t>of </a:t>
            </a:r>
            <a:r>
              <a:rPr lang="en-US" altLang="ja-JP" dirty="0" smtClean="0"/>
              <a:t>screen to show LAST SCREEN.</a:t>
            </a:r>
            <a:endParaRPr kumimoji="1" lang="ja-JP" altLang="en-US" dirty="0"/>
          </a:p>
        </p:txBody>
      </p:sp>
      <p:grpSp>
        <p:nvGrpSpPr>
          <p:cNvPr id="70" name="グループ化 69"/>
          <p:cNvGrpSpPr/>
          <p:nvPr/>
        </p:nvGrpSpPr>
        <p:grpSpPr>
          <a:xfrm>
            <a:off x="1410780" y="4013846"/>
            <a:ext cx="1669248" cy="1943102"/>
            <a:chOff x="8695905" y="2155647"/>
            <a:chExt cx="1669248" cy="1943102"/>
          </a:xfrm>
        </p:grpSpPr>
        <p:grpSp>
          <p:nvGrpSpPr>
            <p:cNvPr id="5" name="グループ化 4"/>
            <p:cNvGrpSpPr/>
            <p:nvPr/>
          </p:nvGrpSpPr>
          <p:grpSpPr>
            <a:xfrm>
              <a:off x="8695905" y="2155647"/>
              <a:ext cx="1244988" cy="1943102"/>
              <a:chOff x="5137150" y="2934994"/>
              <a:chExt cx="1244988" cy="1943102"/>
            </a:xfrm>
          </p:grpSpPr>
          <p:sp>
            <p:nvSpPr>
              <p:cNvPr id="6" name="テキスト ボックス 5"/>
              <p:cNvSpPr txBox="1"/>
              <p:nvPr/>
            </p:nvSpPr>
            <p:spPr>
              <a:xfrm>
                <a:off x="5137150" y="2934994"/>
                <a:ext cx="1244988" cy="1943102"/>
              </a:xfrm>
              <a:prstGeom prst="rect">
                <a:avLst/>
              </a:prstGeom>
              <a:solidFill>
                <a:schemeClr val="accent1">
                  <a:lumMod val="20000"/>
                  <a:lumOff val="80000"/>
                </a:schemeClr>
              </a:solidFill>
              <a:ln w="19050">
                <a:solidFill>
                  <a:srgbClr val="FF0000"/>
                </a:solidFill>
              </a:ln>
            </p:spPr>
            <p:txBody>
              <a:bodyPr wrap="square" rtlCol="0">
                <a:noAutofit/>
              </a:bodyPr>
              <a:lstStyle/>
              <a:p>
                <a:pPr algn="ctr"/>
                <a:endParaRPr kumimoji="1" lang="ja-JP" altLang="en-US" sz="900" dirty="0"/>
              </a:p>
            </p:txBody>
          </p:sp>
          <p:pic>
            <p:nvPicPr>
              <p:cNvPr id="7"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388088"/>
                <a:ext cx="273180" cy="18178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p:cNvCxnSpPr/>
              <p:nvPr/>
            </p:nvCxnSpPr>
            <p:spPr>
              <a:xfrm>
                <a:off x="5194300" y="33337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5194300" y="363220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194300" y="39179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5622043" y="3431381"/>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5622043"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5931129"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622043" y="3731419"/>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5622043"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5931129"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94300" y="421639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図 17"/>
              <p:cNvPicPr>
                <a:picLocks noChangeAspect="1"/>
              </p:cNvPicPr>
              <p:nvPr/>
            </p:nvPicPr>
            <p:blipFill>
              <a:blip r:embed="rId3">
                <a:clrChange>
                  <a:clrFrom>
                    <a:srgbClr val="FFFFFF"/>
                  </a:clrFrom>
                  <a:clrTo>
                    <a:srgbClr val="FFFFFF">
                      <a:alpha val="0"/>
                    </a:srgbClr>
                  </a:clrTo>
                </a:clrChange>
              </a:blip>
              <a:stretch>
                <a:fillRect/>
              </a:stretch>
            </p:blipFill>
            <p:spPr>
              <a:xfrm>
                <a:off x="5245874" y="3946505"/>
                <a:ext cx="257195" cy="257195"/>
              </a:xfrm>
              <a:prstGeom prst="rect">
                <a:avLst/>
              </a:prstGeom>
            </p:spPr>
          </p:pic>
          <p:cxnSp>
            <p:nvCxnSpPr>
              <p:cNvPr id="19" name="直線コネクタ 18"/>
              <p:cNvCxnSpPr/>
              <p:nvPr/>
            </p:nvCxnSpPr>
            <p:spPr>
              <a:xfrm>
                <a:off x="5622043" y="402986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5622043"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5931129"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194300" y="451325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図 22"/>
              <p:cNvPicPr>
                <a:picLocks noChangeAspect="1"/>
              </p:cNvPicPr>
              <p:nvPr/>
            </p:nvPicPr>
            <p:blipFill>
              <a:blip r:embed="rId3">
                <a:clrChange>
                  <a:clrFrom>
                    <a:srgbClr val="FFFFFF"/>
                  </a:clrFrom>
                  <a:clrTo>
                    <a:srgbClr val="FFFFFF">
                      <a:alpha val="0"/>
                    </a:srgbClr>
                  </a:clrTo>
                </a:clrChange>
              </a:blip>
              <a:stretch>
                <a:fillRect/>
              </a:stretch>
            </p:blipFill>
            <p:spPr>
              <a:xfrm>
                <a:off x="5245874" y="4243365"/>
                <a:ext cx="257195" cy="257195"/>
              </a:xfrm>
              <a:prstGeom prst="rect">
                <a:avLst/>
              </a:prstGeom>
            </p:spPr>
          </p:pic>
          <p:cxnSp>
            <p:nvCxnSpPr>
              <p:cNvPr id="24" name="直線コネクタ 23"/>
              <p:cNvCxnSpPr/>
              <p:nvPr/>
            </p:nvCxnSpPr>
            <p:spPr>
              <a:xfrm>
                <a:off x="5622043" y="432672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5622043"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5931129"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5194300" y="4815771"/>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a:blip r:embed="rId3">
                <a:clrChange>
                  <a:clrFrom>
                    <a:srgbClr val="FFFFFF"/>
                  </a:clrFrom>
                  <a:clrTo>
                    <a:srgbClr val="FFFFFF">
                      <a:alpha val="0"/>
                    </a:srgbClr>
                  </a:clrTo>
                </a:clrChange>
              </a:blip>
              <a:stretch>
                <a:fillRect/>
              </a:stretch>
            </p:blipFill>
            <p:spPr>
              <a:xfrm>
                <a:off x="5245874" y="4545877"/>
                <a:ext cx="257195" cy="257195"/>
              </a:xfrm>
              <a:prstGeom prst="rect">
                <a:avLst/>
              </a:prstGeom>
            </p:spPr>
          </p:pic>
          <p:cxnSp>
            <p:nvCxnSpPr>
              <p:cNvPr id="29" name="直線コネクタ 28"/>
              <p:cNvCxnSpPr/>
              <p:nvPr/>
            </p:nvCxnSpPr>
            <p:spPr>
              <a:xfrm>
                <a:off x="5622043" y="4629240"/>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5622043"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5931129"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32"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684886"/>
                <a:ext cx="273180" cy="181788"/>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図 32"/>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952" t="828" r="3648" b="21560"/>
            <a:stretch/>
          </p:blipFill>
          <p:spPr>
            <a:xfrm>
              <a:off x="8713050" y="2537882"/>
              <a:ext cx="1203960" cy="1523578"/>
            </a:xfrm>
            <a:prstGeom prst="rect">
              <a:avLst/>
            </a:prstGeom>
          </p:spPr>
        </p:pic>
        <p:pic>
          <p:nvPicPr>
            <p:cNvPr id="34" name="図 33"/>
            <p:cNvPicPr>
              <a:picLocks noChangeAspect="1"/>
            </p:cNvPicPr>
            <p:nvPr/>
          </p:nvPicPr>
          <p:blipFill>
            <a:blip r:embed="rId6">
              <a:clrChange>
                <a:clrFrom>
                  <a:srgbClr val="FFFFFF"/>
                </a:clrFrom>
                <a:clrTo>
                  <a:srgbClr val="FFFFFF">
                    <a:alpha val="0"/>
                  </a:srgbClr>
                </a:clrTo>
              </a:clrChange>
            </a:blip>
            <a:stretch>
              <a:fillRect/>
            </a:stretch>
          </p:blipFill>
          <p:spPr>
            <a:xfrm>
              <a:off x="9168301" y="2187576"/>
              <a:ext cx="321583" cy="321583"/>
            </a:xfrm>
            <a:prstGeom prst="rect">
              <a:avLst/>
            </a:prstGeom>
          </p:spPr>
        </p:pic>
        <p:sp>
          <p:nvSpPr>
            <p:cNvPr id="36" name="左矢印 35"/>
            <p:cNvSpPr/>
            <p:nvPr/>
          </p:nvSpPr>
          <p:spPr>
            <a:xfrm rot="16200000">
              <a:off x="9430488" y="2421316"/>
              <a:ext cx="314501" cy="3231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a:clrChange>
                <a:clrFrom>
                  <a:srgbClr val="FFFFFF"/>
                </a:clrFrom>
                <a:clrTo>
                  <a:srgbClr val="FFFFFF">
                    <a:alpha val="0"/>
                  </a:srgbClr>
                </a:clrTo>
              </a:clrChange>
            </a:blip>
            <a:stretch>
              <a:fillRect/>
            </a:stretch>
          </p:blipFill>
          <p:spPr>
            <a:xfrm rot="1106585">
              <a:off x="9698403" y="2552991"/>
              <a:ext cx="666750" cy="600075"/>
            </a:xfrm>
            <a:prstGeom prst="rect">
              <a:avLst/>
            </a:prstGeom>
          </p:spPr>
        </p:pic>
      </p:grpSp>
      <p:grpSp>
        <p:nvGrpSpPr>
          <p:cNvPr id="71" name="グループ化 70"/>
          <p:cNvGrpSpPr/>
          <p:nvPr/>
        </p:nvGrpSpPr>
        <p:grpSpPr>
          <a:xfrm>
            <a:off x="3196735" y="4013846"/>
            <a:ext cx="1542583" cy="1943102"/>
            <a:chOff x="6728338" y="3338978"/>
            <a:chExt cx="1542583" cy="1943102"/>
          </a:xfrm>
        </p:grpSpPr>
        <p:grpSp>
          <p:nvGrpSpPr>
            <p:cNvPr id="37" name="グループ化 36"/>
            <p:cNvGrpSpPr/>
            <p:nvPr/>
          </p:nvGrpSpPr>
          <p:grpSpPr>
            <a:xfrm>
              <a:off x="6728338" y="3338978"/>
              <a:ext cx="1244988" cy="1943102"/>
              <a:chOff x="5137150" y="2934994"/>
              <a:chExt cx="1244988" cy="1943102"/>
            </a:xfrm>
          </p:grpSpPr>
          <p:sp>
            <p:nvSpPr>
              <p:cNvPr id="38" name="テキスト ボックス 37"/>
              <p:cNvSpPr txBox="1"/>
              <p:nvPr/>
            </p:nvSpPr>
            <p:spPr>
              <a:xfrm>
                <a:off x="5137150" y="2934994"/>
                <a:ext cx="1244988" cy="1943102"/>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a:t>Second level </a:t>
                </a:r>
                <a:r>
                  <a:rPr kumimoji="1" lang="en-US" altLang="ja-JP" sz="900" dirty="0" smtClean="0"/>
                  <a:t>Folder</a:t>
                </a:r>
                <a:endParaRPr kumimoji="1" lang="ja-JP" altLang="en-US" sz="900" dirty="0"/>
              </a:p>
            </p:txBody>
          </p:sp>
          <p:pic>
            <p:nvPicPr>
              <p:cNvPr id="39"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388088"/>
                <a:ext cx="273180" cy="181788"/>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直線コネクタ 39"/>
              <p:cNvCxnSpPr/>
              <p:nvPr/>
            </p:nvCxnSpPr>
            <p:spPr>
              <a:xfrm>
                <a:off x="5194300" y="33337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5194300" y="363220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5194300" y="39179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5622043" y="3431381"/>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622043"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931129"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622043" y="3731419"/>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5622043"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5931129"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5194300" y="421639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50" name="図 49"/>
              <p:cNvPicPr>
                <a:picLocks noChangeAspect="1"/>
              </p:cNvPicPr>
              <p:nvPr/>
            </p:nvPicPr>
            <p:blipFill>
              <a:blip r:embed="rId3">
                <a:clrChange>
                  <a:clrFrom>
                    <a:srgbClr val="FFFFFF"/>
                  </a:clrFrom>
                  <a:clrTo>
                    <a:srgbClr val="FFFFFF">
                      <a:alpha val="0"/>
                    </a:srgbClr>
                  </a:clrTo>
                </a:clrChange>
              </a:blip>
              <a:stretch>
                <a:fillRect/>
              </a:stretch>
            </p:blipFill>
            <p:spPr>
              <a:xfrm>
                <a:off x="5245874" y="3946505"/>
                <a:ext cx="257195" cy="257195"/>
              </a:xfrm>
              <a:prstGeom prst="rect">
                <a:avLst/>
              </a:prstGeom>
            </p:spPr>
          </p:pic>
          <p:cxnSp>
            <p:nvCxnSpPr>
              <p:cNvPr id="51" name="直線コネクタ 50"/>
              <p:cNvCxnSpPr/>
              <p:nvPr/>
            </p:nvCxnSpPr>
            <p:spPr>
              <a:xfrm>
                <a:off x="5622043" y="402986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5622043"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5931129"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5194300" y="451325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55" name="図 54"/>
              <p:cNvPicPr>
                <a:picLocks noChangeAspect="1"/>
              </p:cNvPicPr>
              <p:nvPr/>
            </p:nvPicPr>
            <p:blipFill>
              <a:blip r:embed="rId3">
                <a:clrChange>
                  <a:clrFrom>
                    <a:srgbClr val="FFFFFF"/>
                  </a:clrFrom>
                  <a:clrTo>
                    <a:srgbClr val="FFFFFF">
                      <a:alpha val="0"/>
                    </a:srgbClr>
                  </a:clrTo>
                </a:clrChange>
              </a:blip>
              <a:stretch>
                <a:fillRect/>
              </a:stretch>
            </p:blipFill>
            <p:spPr>
              <a:xfrm>
                <a:off x="5245874" y="4243365"/>
                <a:ext cx="257195" cy="257195"/>
              </a:xfrm>
              <a:prstGeom prst="rect">
                <a:avLst/>
              </a:prstGeom>
            </p:spPr>
          </p:pic>
          <p:cxnSp>
            <p:nvCxnSpPr>
              <p:cNvPr id="56" name="直線コネクタ 55"/>
              <p:cNvCxnSpPr/>
              <p:nvPr/>
            </p:nvCxnSpPr>
            <p:spPr>
              <a:xfrm>
                <a:off x="5622043" y="432672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5622043"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5931129"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5194300" y="4815771"/>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図 59"/>
              <p:cNvPicPr>
                <a:picLocks noChangeAspect="1"/>
              </p:cNvPicPr>
              <p:nvPr/>
            </p:nvPicPr>
            <p:blipFill>
              <a:blip r:embed="rId3">
                <a:clrChange>
                  <a:clrFrom>
                    <a:srgbClr val="FFFFFF"/>
                  </a:clrFrom>
                  <a:clrTo>
                    <a:srgbClr val="FFFFFF">
                      <a:alpha val="0"/>
                    </a:srgbClr>
                  </a:clrTo>
                </a:clrChange>
              </a:blip>
              <a:stretch>
                <a:fillRect/>
              </a:stretch>
            </p:blipFill>
            <p:spPr>
              <a:xfrm>
                <a:off x="5245874" y="4545877"/>
                <a:ext cx="257195" cy="257195"/>
              </a:xfrm>
              <a:prstGeom prst="rect">
                <a:avLst/>
              </a:prstGeom>
            </p:spPr>
          </p:pic>
          <p:cxnSp>
            <p:nvCxnSpPr>
              <p:cNvPr id="61" name="直線コネクタ 60"/>
              <p:cNvCxnSpPr/>
              <p:nvPr/>
            </p:nvCxnSpPr>
            <p:spPr>
              <a:xfrm>
                <a:off x="5622043" y="4629240"/>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5622043"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5931129"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64"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684886"/>
                <a:ext cx="273180" cy="181788"/>
              </a:xfrm>
              <a:prstGeom prst="rect">
                <a:avLst/>
              </a:prstGeom>
              <a:noFill/>
              <a:extLst>
                <a:ext uri="{909E8E84-426E-40DD-AFC4-6F175D3DCCD1}">
                  <a14:hiddenFill xmlns:a14="http://schemas.microsoft.com/office/drawing/2010/main">
                    <a:solidFill>
                      <a:srgbClr val="FFFFFF"/>
                    </a:solidFill>
                  </a14:hiddenFill>
                </a:ext>
              </a:extLst>
            </p:spPr>
          </p:pic>
        </p:grpSp>
        <p:pic>
          <p:nvPicPr>
            <p:cNvPr id="65" name="図 64"/>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2072" t="49991" r="3648" b="33706"/>
            <a:stretch/>
          </p:blipFill>
          <p:spPr>
            <a:xfrm>
              <a:off x="6749776" y="4305543"/>
              <a:ext cx="811224" cy="320040"/>
            </a:xfrm>
            <a:prstGeom prst="rect">
              <a:avLst/>
            </a:prstGeom>
          </p:spPr>
        </p:pic>
        <p:sp>
          <p:nvSpPr>
            <p:cNvPr id="67" name="正方形/長方形 66"/>
            <p:cNvSpPr/>
            <p:nvPr/>
          </p:nvSpPr>
          <p:spPr>
            <a:xfrm>
              <a:off x="7522317" y="4317195"/>
              <a:ext cx="406687" cy="303188"/>
            </a:xfrm>
            <a:prstGeom prst="rect">
              <a:avLst/>
            </a:prstGeom>
            <a:solidFill>
              <a:srgbClr val="FF0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smtClean="0">
                  <a:solidFill>
                    <a:schemeClr val="bg1"/>
                  </a:solidFill>
                </a:rPr>
                <a:t>削除</a:t>
              </a:r>
              <a:endParaRPr kumimoji="1" lang="ja-JP" altLang="en-US" sz="700" dirty="0">
                <a:solidFill>
                  <a:schemeClr val="bg1"/>
                </a:solidFill>
              </a:endParaRPr>
            </a:p>
          </p:txBody>
        </p:sp>
        <p:pic>
          <p:nvPicPr>
            <p:cNvPr id="68" name="図 67"/>
            <p:cNvPicPr>
              <a:picLocks noChangeAspect="1"/>
            </p:cNvPicPr>
            <p:nvPr/>
          </p:nvPicPr>
          <p:blipFill>
            <a:blip r:embed="rId8">
              <a:clrChange>
                <a:clrFrom>
                  <a:srgbClr val="FFFFFF"/>
                </a:clrFrom>
                <a:clrTo>
                  <a:srgbClr val="FFFFFF">
                    <a:alpha val="0"/>
                  </a:srgbClr>
                </a:clrTo>
              </a:clrChange>
              <a:extLst>
                <a:ext uri="{BEBA8EAE-BF5A-486C-A8C5-ECC9F3942E4B}">
                  <a14:imgProps xmlns:a14="http://schemas.microsoft.com/office/drawing/2010/main">
                    <a14:imgLayer r:embed="rId9">
                      <a14:imgEffect>
                        <a14:saturation sat="0"/>
                      </a14:imgEffect>
                    </a14:imgLayer>
                  </a14:imgProps>
                </a:ext>
              </a:extLst>
            </a:blip>
            <a:stretch>
              <a:fillRect/>
            </a:stretch>
          </p:blipFill>
          <p:spPr>
            <a:xfrm rot="1106585">
              <a:off x="7604171" y="4583883"/>
              <a:ext cx="666750" cy="600075"/>
            </a:xfrm>
            <a:prstGeom prst="rect">
              <a:avLst/>
            </a:prstGeom>
          </p:spPr>
        </p:pic>
        <p:sp>
          <p:nvSpPr>
            <p:cNvPr id="69" name="左矢印 68"/>
            <p:cNvSpPr/>
            <p:nvPr/>
          </p:nvSpPr>
          <p:spPr>
            <a:xfrm>
              <a:off x="7258106" y="4185687"/>
              <a:ext cx="314501" cy="3231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3" name="グループ化 102"/>
          <p:cNvGrpSpPr/>
          <p:nvPr/>
        </p:nvGrpSpPr>
        <p:grpSpPr>
          <a:xfrm>
            <a:off x="4946750" y="4001734"/>
            <a:ext cx="1244988" cy="2277394"/>
            <a:chOff x="8995872" y="4233514"/>
            <a:chExt cx="1244988" cy="2277394"/>
          </a:xfrm>
        </p:grpSpPr>
        <p:grpSp>
          <p:nvGrpSpPr>
            <p:cNvPr id="72" name="グループ化 71"/>
            <p:cNvGrpSpPr/>
            <p:nvPr/>
          </p:nvGrpSpPr>
          <p:grpSpPr>
            <a:xfrm>
              <a:off x="8995872" y="4233514"/>
              <a:ext cx="1244988" cy="1943102"/>
              <a:chOff x="5137150" y="2934994"/>
              <a:chExt cx="1244988" cy="1943102"/>
            </a:xfrm>
          </p:grpSpPr>
          <p:sp>
            <p:nvSpPr>
              <p:cNvPr id="73" name="テキスト ボックス 72"/>
              <p:cNvSpPr txBox="1"/>
              <p:nvPr/>
            </p:nvSpPr>
            <p:spPr>
              <a:xfrm>
                <a:off x="5137150" y="2934994"/>
                <a:ext cx="1244988" cy="1943102"/>
              </a:xfrm>
              <a:prstGeom prst="rect">
                <a:avLst/>
              </a:prstGeom>
              <a:solidFill>
                <a:schemeClr val="accent1">
                  <a:lumMod val="20000"/>
                  <a:lumOff val="80000"/>
                </a:schemeClr>
              </a:solidFill>
              <a:ln w="19050">
                <a:solidFill>
                  <a:srgbClr val="FF0000"/>
                </a:solidFill>
              </a:ln>
            </p:spPr>
            <p:txBody>
              <a:bodyPr wrap="square" rtlCol="0">
                <a:noAutofit/>
              </a:bodyPr>
              <a:lstStyle/>
              <a:p>
                <a:pPr algn="ctr"/>
                <a:r>
                  <a:rPr kumimoji="1" lang="en-US" altLang="ja-JP" sz="900" dirty="0" smtClean="0"/>
                  <a:t>Second level Folder</a:t>
                </a:r>
                <a:endParaRPr kumimoji="1" lang="ja-JP" altLang="en-US" sz="900" dirty="0"/>
              </a:p>
            </p:txBody>
          </p:sp>
          <p:pic>
            <p:nvPicPr>
              <p:cNvPr id="74"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388088"/>
                <a:ext cx="273180" cy="181788"/>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直線コネクタ 74"/>
              <p:cNvCxnSpPr/>
              <p:nvPr/>
            </p:nvCxnSpPr>
            <p:spPr>
              <a:xfrm>
                <a:off x="5194300" y="33337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5194300" y="363220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194300" y="39179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5622043" y="3431381"/>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5622043"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5931129" y="3550443"/>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5622043" y="3731419"/>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622043"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931129" y="3850481"/>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5194300" y="421639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85" name="図 84"/>
              <p:cNvPicPr>
                <a:picLocks noChangeAspect="1"/>
              </p:cNvPicPr>
              <p:nvPr/>
            </p:nvPicPr>
            <p:blipFill>
              <a:blip r:embed="rId3">
                <a:clrChange>
                  <a:clrFrom>
                    <a:srgbClr val="FFFFFF"/>
                  </a:clrFrom>
                  <a:clrTo>
                    <a:srgbClr val="FFFFFF">
                      <a:alpha val="0"/>
                    </a:srgbClr>
                  </a:clrTo>
                </a:clrChange>
              </a:blip>
              <a:stretch>
                <a:fillRect/>
              </a:stretch>
            </p:blipFill>
            <p:spPr>
              <a:xfrm>
                <a:off x="5245874" y="3946505"/>
                <a:ext cx="257195" cy="257195"/>
              </a:xfrm>
              <a:prstGeom prst="rect">
                <a:avLst/>
              </a:prstGeom>
            </p:spPr>
          </p:pic>
          <p:cxnSp>
            <p:nvCxnSpPr>
              <p:cNvPr id="86" name="直線コネクタ 85"/>
              <p:cNvCxnSpPr/>
              <p:nvPr/>
            </p:nvCxnSpPr>
            <p:spPr>
              <a:xfrm>
                <a:off x="5622043" y="402986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5622043"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5931129" y="414893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5194300" y="4513259"/>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90" name="図 89"/>
              <p:cNvPicPr>
                <a:picLocks noChangeAspect="1"/>
              </p:cNvPicPr>
              <p:nvPr/>
            </p:nvPicPr>
            <p:blipFill>
              <a:blip r:embed="rId3">
                <a:clrChange>
                  <a:clrFrom>
                    <a:srgbClr val="FFFFFF"/>
                  </a:clrFrom>
                  <a:clrTo>
                    <a:srgbClr val="FFFFFF">
                      <a:alpha val="0"/>
                    </a:srgbClr>
                  </a:clrTo>
                </a:clrChange>
              </a:blip>
              <a:stretch>
                <a:fillRect/>
              </a:stretch>
            </p:blipFill>
            <p:spPr>
              <a:xfrm>
                <a:off x="5245874" y="4243365"/>
                <a:ext cx="257195" cy="257195"/>
              </a:xfrm>
              <a:prstGeom prst="rect">
                <a:avLst/>
              </a:prstGeom>
            </p:spPr>
          </p:pic>
          <p:cxnSp>
            <p:nvCxnSpPr>
              <p:cNvPr id="91" name="直線コネクタ 90"/>
              <p:cNvCxnSpPr/>
              <p:nvPr/>
            </p:nvCxnSpPr>
            <p:spPr>
              <a:xfrm>
                <a:off x="5622043" y="4326728"/>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5622043"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931129" y="4445790"/>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5194300" y="4815771"/>
                <a:ext cx="1123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95" name="図 94"/>
              <p:cNvPicPr>
                <a:picLocks noChangeAspect="1"/>
              </p:cNvPicPr>
              <p:nvPr/>
            </p:nvPicPr>
            <p:blipFill>
              <a:blip r:embed="rId3">
                <a:clrChange>
                  <a:clrFrom>
                    <a:srgbClr val="FFFFFF"/>
                  </a:clrFrom>
                  <a:clrTo>
                    <a:srgbClr val="FFFFFF">
                      <a:alpha val="0"/>
                    </a:srgbClr>
                  </a:clrTo>
                </a:clrChange>
              </a:blip>
              <a:stretch>
                <a:fillRect/>
              </a:stretch>
            </p:blipFill>
            <p:spPr>
              <a:xfrm>
                <a:off x="5245874" y="4545877"/>
                <a:ext cx="257195" cy="257195"/>
              </a:xfrm>
              <a:prstGeom prst="rect">
                <a:avLst/>
              </a:prstGeom>
            </p:spPr>
          </p:pic>
          <p:cxnSp>
            <p:nvCxnSpPr>
              <p:cNvPr id="96" name="直線コネクタ 95"/>
              <p:cNvCxnSpPr/>
              <p:nvPr/>
            </p:nvCxnSpPr>
            <p:spPr>
              <a:xfrm>
                <a:off x="5622043" y="4629240"/>
                <a:ext cx="64969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5622043"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5931129" y="4748302"/>
                <a:ext cx="245357"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99" name="Picture 2" descr="https://encrypted-tbn0.gstatic.com/images?q=tbn:ANd9GcS6RUhU-RO5W-6tfWrrjCj3fVyxDVkCVpOhu3cIY9yxCJuDdXam"/>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505" y="3684886"/>
                <a:ext cx="273180" cy="181788"/>
              </a:xfrm>
              <a:prstGeom prst="rect">
                <a:avLst/>
              </a:prstGeom>
              <a:noFill/>
              <a:extLst>
                <a:ext uri="{909E8E84-426E-40DD-AFC4-6F175D3DCCD1}">
                  <a14:hiddenFill xmlns:a14="http://schemas.microsoft.com/office/drawing/2010/main">
                    <a:solidFill>
                      <a:srgbClr val="FFFFFF"/>
                    </a:solidFill>
                  </a14:hiddenFill>
                </a:ext>
              </a:extLst>
            </p:spPr>
          </p:pic>
        </p:grpSp>
        <p:pic>
          <p:nvPicPr>
            <p:cNvPr id="100" name="図 99"/>
            <p:cNvPicPr>
              <a:picLocks noChangeAspect="1"/>
            </p:cNvPicPr>
            <p:nvPr/>
          </p:nvPicPr>
          <p:blipFill rotWithShape="1">
            <a:blip r:embed="rId10">
              <a:extLst>
                <a:ext uri="{BEBA8EAE-BF5A-486C-A8C5-ECC9F3942E4B}">
                  <a14:imgProps xmlns:a14="http://schemas.microsoft.com/office/drawing/2010/main">
                    <a14:imgLayer r:embed="rId11">
                      <a14:imgEffect>
                        <a14:saturation sat="0"/>
                      </a14:imgEffect>
                    </a14:imgLayer>
                  </a14:imgProps>
                </a:ext>
              </a:extLst>
            </a:blip>
            <a:srcRect t="1900" r="19270" b="2224"/>
            <a:stretch/>
          </p:blipFill>
          <p:spPr>
            <a:xfrm>
              <a:off x="9195168" y="4275400"/>
              <a:ext cx="1018792" cy="1882140"/>
            </a:xfrm>
            <a:prstGeom prst="rect">
              <a:avLst/>
            </a:prstGeom>
          </p:spPr>
        </p:pic>
        <p:pic>
          <p:nvPicPr>
            <p:cNvPr id="101" name="図 100"/>
            <p:cNvPicPr>
              <a:picLocks noChangeAspect="1"/>
            </p:cNvPicPr>
            <p:nvPr/>
          </p:nvPicPr>
          <p:blipFill>
            <a:blip r:embed="rId7">
              <a:clrChange>
                <a:clrFrom>
                  <a:srgbClr val="FFFFFF"/>
                </a:clrFrom>
                <a:clrTo>
                  <a:srgbClr val="FFFFFF">
                    <a:alpha val="0"/>
                  </a:srgbClr>
                </a:clrTo>
              </a:clrChange>
            </a:blip>
            <a:stretch>
              <a:fillRect/>
            </a:stretch>
          </p:blipFill>
          <p:spPr>
            <a:xfrm rot="1106585">
              <a:off x="9047742" y="5910833"/>
              <a:ext cx="666750" cy="600075"/>
            </a:xfrm>
            <a:prstGeom prst="rect">
              <a:avLst/>
            </a:prstGeom>
          </p:spPr>
        </p:pic>
        <p:sp>
          <p:nvSpPr>
            <p:cNvPr id="102" name="左矢印 101"/>
            <p:cNvSpPr/>
            <p:nvPr/>
          </p:nvSpPr>
          <p:spPr>
            <a:xfrm rot="10800000">
              <a:off x="9091089" y="5543382"/>
              <a:ext cx="314501" cy="3231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65960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Color Design Concept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Concept</a:t>
            </a:r>
          </a:p>
          <a:p>
            <a:pPr lvl="1"/>
            <a:r>
              <a:rPr lang="en-US" altLang="ja-JP" dirty="0" smtClean="0"/>
              <a:t>Use PRODUCT color, RED.</a:t>
            </a:r>
          </a:p>
          <a:p>
            <a:pPr lvl="1"/>
            <a:r>
              <a:rPr kumimoji="1" lang="en-US" altLang="ja-JP" dirty="0" smtClean="0"/>
              <a:t>Use flat style design schema.</a:t>
            </a:r>
          </a:p>
          <a:p>
            <a:pPr lvl="1"/>
            <a:r>
              <a:rPr lang="en-US" altLang="ja-JP" dirty="0" smtClean="0"/>
              <a:t>Follow </a:t>
            </a:r>
            <a:r>
              <a:rPr lang="en-US" altLang="ja-JP" smtClean="0"/>
              <a:t>original Lipstick </a:t>
            </a:r>
            <a:r>
              <a:rPr lang="en-US" altLang="ja-JP" dirty="0" smtClean="0"/>
              <a:t>design as possible as they can.</a:t>
            </a:r>
            <a:endParaRPr kumimoji="1" lang="ja-JP" altLang="en-US" dirty="0"/>
          </a:p>
        </p:txBody>
      </p:sp>
    </p:spTree>
    <p:extLst>
      <p:ext uri="{BB962C8B-B14F-4D97-AF65-F5344CB8AC3E}">
        <p14:creationId xmlns:p14="http://schemas.microsoft.com/office/powerpoint/2010/main" val="632708622"/>
      </p:ext>
    </p:extLst>
  </p:cSld>
  <p:clrMapOvr>
    <a:masterClrMapping/>
  </p:clrMapOvr>
</p:sld>
</file>

<file path=ppt/theme/theme1.xml><?xml version="1.0" encoding="utf-8"?>
<a:theme xmlns:a="http://schemas.openxmlformats.org/drawingml/2006/main" name="レトロスペクト">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2686</TotalTime>
  <Words>2784</Words>
  <Application>Microsoft Office PowerPoint</Application>
  <PresentationFormat>ワイド画面</PresentationFormat>
  <Paragraphs>352</Paragraphs>
  <Slides>22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Adobe Song Std L</vt:lpstr>
      <vt:lpstr>ＭＳ Ｐゴシック</vt:lpstr>
      <vt:lpstr>Calibri</vt:lpstr>
      <vt:lpstr>Calibri Light</vt:lpstr>
      <vt:lpstr>Wingdings</vt:lpstr>
      <vt:lpstr>レトロスペクト</vt:lpstr>
      <vt:lpstr>CPO Mobile Design</vt:lpstr>
      <vt:lpstr>TARGET</vt:lpstr>
      <vt:lpstr>GOAL for Development</vt:lpstr>
      <vt:lpstr>Supported Functionality &amp; Views</vt:lpstr>
      <vt:lpstr>Basic iOS related basic Function</vt:lpstr>
      <vt:lpstr>Screen Transition Overview</vt:lpstr>
      <vt:lpstr>Doc &amp; Folder List View Transition </vt:lpstr>
      <vt:lpstr>UI Design Concept</vt:lpstr>
      <vt:lpstr>Color Design Concept</vt:lpstr>
      <vt:lpstr>UI-Design: Start to Login</vt:lpstr>
      <vt:lpstr>UI-Design: Top Folder, Doc &amp; Folder List, Document View</vt:lpstr>
      <vt:lpstr>UI-Design: Doc &amp; Folder List View</vt:lpstr>
      <vt:lpstr>UI-Design: History View</vt:lpstr>
      <vt:lpstr>UI-Design: Notification List View</vt:lpstr>
      <vt:lpstr>UI-Design: Document View</vt:lpstr>
      <vt:lpstr>Send Link</vt:lpstr>
      <vt:lpstr>UI-Design: Send Link</vt:lpstr>
      <vt:lpstr>Manage share permission &amp; Share Folder</vt:lpstr>
      <vt:lpstr>UI-Design: Manage Folder Permission &amp; Shared Folder</vt:lpstr>
      <vt:lpstr>Guest user setup</vt:lpstr>
      <vt:lpstr>UI-Design: Setting screen</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CPO Mobile with SDK</dc:title>
  <dc:creator>大西昭範/副参事</dc:creator>
  <cp:lastModifiedBy>大西昭範/副参事</cp:lastModifiedBy>
  <cp:revision>104</cp:revision>
  <dcterms:created xsi:type="dcterms:W3CDTF">2014-09-10T00:58:27Z</dcterms:created>
  <dcterms:modified xsi:type="dcterms:W3CDTF">2014-10-06T10:37:48Z</dcterms:modified>
</cp:coreProperties>
</file>