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26" r:id="rId2"/>
    <p:sldId id="264" r:id="rId3"/>
    <p:sldId id="263" r:id="rId4"/>
    <p:sldId id="262" r:id="rId5"/>
    <p:sldId id="261" r:id="rId6"/>
    <p:sldId id="321" r:id="rId7"/>
    <p:sldId id="322" r:id="rId8"/>
    <p:sldId id="327" r:id="rId9"/>
    <p:sldId id="328" r:id="rId10"/>
    <p:sldId id="279" r:id="rId11"/>
    <p:sldId id="329" r:id="rId12"/>
    <p:sldId id="331" r:id="rId13"/>
    <p:sldId id="332" r:id="rId14"/>
    <p:sldId id="330" r:id="rId15"/>
    <p:sldId id="333" r:id="rId16"/>
    <p:sldId id="334" r:id="rId17"/>
    <p:sldId id="335" r:id="rId18"/>
    <p:sldId id="336" r:id="rId19"/>
    <p:sldId id="337" r:id="rId20"/>
    <p:sldId id="338" r:id="rId21"/>
    <p:sldId id="339" r:id="rId22"/>
    <p:sldId id="340" r:id="rId23"/>
    <p:sldId id="341" r:id="rId24"/>
    <p:sldId id="342" r:id="rId25"/>
    <p:sldId id="34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05" d="100"/>
          <a:sy n="105" d="100"/>
        </p:scale>
        <p:origin x="8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FFA69-669A-4EE9-887B-BE5F2F968689}" type="datetimeFigureOut">
              <a:rPr lang="en-US" smtClean="0"/>
              <a:t>10/8/2024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1683F-3462-495C-99FD-F18303FADEF8}" type="slidenum">
              <a:rPr lang="en-US" smtClean="0"/>
              <a:t>‹#›</a:t>
            </a:fld>
            <a:endParaRPr lang="en-US" dirty="0"/>
          </a:p>
        </p:txBody>
      </p:sp>
    </p:spTree>
    <p:extLst>
      <p:ext uri="{BB962C8B-B14F-4D97-AF65-F5344CB8AC3E}">
        <p14:creationId xmlns:p14="http://schemas.microsoft.com/office/powerpoint/2010/main" val="252852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1683F-3462-495C-99FD-F18303FADEF8}" type="slidenum">
              <a:rPr lang="en-US" smtClean="0"/>
              <a:t>6</a:t>
            </a:fld>
            <a:endParaRPr lang="en-US" dirty="0"/>
          </a:p>
        </p:txBody>
      </p:sp>
    </p:spTree>
    <p:extLst>
      <p:ext uri="{BB962C8B-B14F-4D97-AF65-F5344CB8AC3E}">
        <p14:creationId xmlns:p14="http://schemas.microsoft.com/office/powerpoint/2010/main" val="2324832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others but we wont look into them </a:t>
            </a:r>
          </a:p>
        </p:txBody>
      </p:sp>
      <p:sp>
        <p:nvSpPr>
          <p:cNvPr id="4" name="Slide Number Placeholder 3"/>
          <p:cNvSpPr>
            <a:spLocks noGrp="1"/>
          </p:cNvSpPr>
          <p:nvPr>
            <p:ph type="sldNum" sz="quarter" idx="5"/>
          </p:nvPr>
        </p:nvSpPr>
        <p:spPr/>
        <p:txBody>
          <a:bodyPr/>
          <a:lstStyle/>
          <a:p>
            <a:fld id="{8B51683F-3462-495C-99FD-F18303FADEF8}" type="slidenum">
              <a:rPr lang="en-US" smtClean="0"/>
              <a:t>10</a:t>
            </a:fld>
            <a:endParaRPr lang="en-US" dirty="0"/>
          </a:p>
        </p:txBody>
      </p:sp>
    </p:spTree>
    <p:extLst>
      <p:ext uri="{BB962C8B-B14F-4D97-AF65-F5344CB8AC3E}">
        <p14:creationId xmlns:p14="http://schemas.microsoft.com/office/powerpoint/2010/main" val="60996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Metadata</a:t>
            </a:r>
          </a:p>
        </p:txBody>
      </p:sp>
      <p:sp>
        <p:nvSpPr>
          <p:cNvPr id="4" name="Slide Number Placeholder 3"/>
          <p:cNvSpPr>
            <a:spLocks noGrp="1"/>
          </p:cNvSpPr>
          <p:nvPr>
            <p:ph type="sldNum" sz="quarter" idx="5"/>
          </p:nvPr>
        </p:nvSpPr>
        <p:spPr/>
        <p:txBody>
          <a:bodyPr/>
          <a:lstStyle/>
          <a:p>
            <a:fld id="{8B51683F-3462-495C-99FD-F18303FADEF8}" type="slidenum">
              <a:rPr lang="en-US" smtClean="0"/>
              <a:t>20</a:t>
            </a:fld>
            <a:endParaRPr lang="en-US" dirty="0"/>
          </a:p>
        </p:txBody>
      </p:sp>
    </p:spTree>
    <p:extLst>
      <p:ext uri="{BB962C8B-B14F-4D97-AF65-F5344CB8AC3E}">
        <p14:creationId xmlns:p14="http://schemas.microsoft.com/office/powerpoint/2010/main" val="1945609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0E3B-2B11-2898-607B-74E0DBA90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23AB1A-37B3-FE3A-A47E-EFE8D5806B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B552A7-2CDC-13C4-DFA4-9B0F1CCABE14}"/>
              </a:ext>
            </a:extLst>
          </p:cNvPr>
          <p:cNvSpPr>
            <a:spLocks noGrp="1"/>
          </p:cNvSpPr>
          <p:nvPr>
            <p:ph type="dt" sz="half" idx="10"/>
          </p:nvPr>
        </p:nvSpPr>
        <p:spPr/>
        <p:txBody>
          <a:bodyPr/>
          <a:lstStyle/>
          <a:p>
            <a:fld id="{BBF8F241-6D1E-4D7E-992F-EBC202442405}" type="datetimeFigureOut">
              <a:rPr lang="en-US" smtClean="0"/>
              <a:t>10/8/2024</a:t>
            </a:fld>
            <a:endParaRPr lang="en-US" dirty="0"/>
          </a:p>
        </p:txBody>
      </p:sp>
      <p:sp>
        <p:nvSpPr>
          <p:cNvPr id="5" name="Footer Placeholder 4">
            <a:extLst>
              <a:ext uri="{FF2B5EF4-FFF2-40B4-BE49-F238E27FC236}">
                <a16:creationId xmlns:a16="http://schemas.microsoft.com/office/drawing/2014/main" id="{CFF4FAFC-0CAE-B7D8-DE6E-847B200DCD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D4AC05-2751-F76C-8370-F6E323CCE791}"/>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38396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5654-C9F8-5AC4-5E52-5F82795EA8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787AB-168A-F88A-5ECC-10C1608E9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8505A-55A0-5FA7-ACE0-7CC3EAE91569}"/>
              </a:ext>
            </a:extLst>
          </p:cNvPr>
          <p:cNvSpPr>
            <a:spLocks noGrp="1"/>
          </p:cNvSpPr>
          <p:nvPr>
            <p:ph type="dt" sz="half" idx="10"/>
          </p:nvPr>
        </p:nvSpPr>
        <p:spPr/>
        <p:txBody>
          <a:bodyPr/>
          <a:lstStyle/>
          <a:p>
            <a:fld id="{BBF8F241-6D1E-4D7E-992F-EBC202442405}" type="datetimeFigureOut">
              <a:rPr lang="en-US" smtClean="0"/>
              <a:t>10/8/2024</a:t>
            </a:fld>
            <a:endParaRPr lang="en-US" dirty="0"/>
          </a:p>
        </p:txBody>
      </p:sp>
      <p:sp>
        <p:nvSpPr>
          <p:cNvPr id="5" name="Footer Placeholder 4">
            <a:extLst>
              <a:ext uri="{FF2B5EF4-FFF2-40B4-BE49-F238E27FC236}">
                <a16:creationId xmlns:a16="http://schemas.microsoft.com/office/drawing/2014/main" id="{1E5CF991-0614-34D8-BAED-A744785A45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B12F32-3C8C-D45D-E6E8-8ECB9CE02455}"/>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78666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43E2B-5B7E-BA2C-A0EB-4FF930EBA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2CE55E-3671-AAAC-1B2E-5FFA0A6006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BD778-855E-E9C9-0204-982274416F32}"/>
              </a:ext>
            </a:extLst>
          </p:cNvPr>
          <p:cNvSpPr>
            <a:spLocks noGrp="1"/>
          </p:cNvSpPr>
          <p:nvPr>
            <p:ph type="dt" sz="half" idx="10"/>
          </p:nvPr>
        </p:nvSpPr>
        <p:spPr/>
        <p:txBody>
          <a:bodyPr/>
          <a:lstStyle/>
          <a:p>
            <a:fld id="{BBF8F241-6D1E-4D7E-992F-EBC202442405}" type="datetimeFigureOut">
              <a:rPr lang="en-US" smtClean="0"/>
              <a:t>10/8/2024</a:t>
            </a:fld>
            <a:endParaRPr lang="en-US" dirty="0"/>
          </a:p>
        </p:txBody>
      </p:sp>
      <p:sp>
        <p:nvSpPr>
          <p:cNvPr id="5" name="Footer Placeholder 4">
            <a:extLst>
              <a:ext uri="{FF2B5EF4-FFF2-40B4-BE49-F238E27FC236}">
                <a16:creationId xmlns:a16="http://schemas.microsoft.com/office/drawing/2014/main" id="{323835C7-B481-C03A-5816-C7C2887577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A8F059-3FCF-95B3-FBD3-334C015791FE}"/>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62524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2F13-6E95-8BFB-C533-E52BC901D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D315D-4720-8E82-46E8-E0005EEFF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F6712-1AAF-FA86-F717-9286B5C81153}"/>
              </a:ext>
            </a:extLst>
          </p:cNvPr>
          <p:cNvSpPr>
            <a:spLocks noGrp="1"/>
          </p:cNvSpPr>
          <p:nvPr>
            <p:ph type="dt" sz="half" idx="10"/>
          </p:nvPr>
        </p:nvSpPr>
        <p:spPr/>
        <p:txBody>
          <a:bodyPr/>
          <a:lstStyle/>
          <a:p>
            <a:fld id="{BBF8F241-6D1E-4D7E-992F-EBC202442405}" type="datetimeFigureOut">
              <a:rPr lang="en-US" smtClean="0"/>
              <a:t>10/8/2024</a:t>
            </a:fld>
            <a:endParaRPr lang="en-US" dirty="0"/>
          </a:p>
        </p:txBody>
      </p:sp>
      <p:sp>
        <p:nvSpPr>
          <p:cNvPr id="5" name="Footer Placeholder 4">
            <a:extLst>
              <a:ext uri="{FF2B5EF4-FFF2-40B4-BE49-F238E27FC236}">
                <a16:creationId xmlns:a16="http://schemas.microsoft.com/office/drawing/2014/main" id="{9A59CD0E-4524-2F87-43C6-ECBD9C7C28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E866DA-A543-1976-AA51-A713AFE51FED}"/>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195637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2B6F-03DB-E225-3863-B4C2009D6B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8C2327-00B7-4DE9-8151-72639C0B25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39FA3-33E0-2AE6-DBDF-5663D3DD73F8}"/>
              </a:ext>
            </a:extLst>
          </p:cNvPr>
          <p:cNvSpPr>
            <a:spLocks noGrp="1"/>
          </p:cNvSpPr>
          <p:nvPr>
            <p:ph type="dt" sz="half" idx="10"/>
          </p:nvPr>
        </p:nvSpPr>
        <p:spPr/>
        <p:txBody>
          <a:bodyPr/>
          <a:lstStyle/>
          <a:p>
            <a:fld id="{BBF8F241-6D1E-4D7E-992F-EBC202442405}" type="datetimeFigureOut">
              <a:rPr lang="en-US" smtClean="0"/>
              <a:t>10/8/2024</a:t>
            </a:fld>
            <a:endParaRPr lang="en-US" dirty="0"/>
          </a:p>
        </p:txBody>
      </p:sp>
      <p:sp>
        <p:nvSpPr>
          <p:cNvPr id="5" name="Footer Placeholder 4">
            <a:extLst>
              <a:ext uri="{FF2B5EF4-FFF2-40B4-BE49-F238E27FC236}">
                <a16:creationId xmlns:a16="http://schemas.microsoft.com/office/drawing/2014/main" id="{4661D706-186D-48E0-4950-57000B2AF4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B6E7BA-08BB-5D86-037C-099CA221E19F}"/>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309179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921D-02EC-22B4-6D7C-7916407559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4D0843-1926-E54E-4DAC-849C95BEB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9B9D31-EE89-3C4F-B38D-E8F20976C2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84BC6-D409-3D87-EB7C-BD8A494C598D}"/>
              </a:ext>
            </a:extLst>
          </p:cNvPr>
          <p:cNvSpPr>
            <a:spLocks noGrp="1"/>
          </p:cNvSpPr>
          <p:nvPr>
            <p:ph type="dt" sz="half" idx="10"/>
          </p:nvPr>
        </p:nvSpPr>
        <p:spPr/>
        <p:txBody>
          <a:bodyPr/>
          <a:lstStyle/>
          <a:p>
            <a:fld id="{BBF8F241-6D1E-4D7E-992F-EBC202442405}" type="datetimeFigureOut">
              <a:rPr lang="en-US" smtClean="0"/>
              <a:t>10/8/2024</a:t>
            </a:fld>
            <a:endParaRPr lang="en-US" dirty="0"/>
          </a:p>
        </p:txBody>
      </p:sp>
      <p:sp>
        <p:nvSpPr>
          <p:cNvPr id="6" name="Footer Placeholder 5">
            <a:extLst>
              <a:ext uri="{FF2B5EF4-FFF2-40B4-BE49-F238E27FC236}">
                <a16:creationId xmlns:a16="http://schemas.microsoft.com/office/drawing/2014/main" id="{37CFC0F3-D574-2C09-007D-1E836519815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215264-3E8B-0C75-C679-2C606B79A97F}"/>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170607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E388-376D-E58C-6A07-B4B3609300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5016D8-75DF-F67B-C0B4-C989C7BD2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8235C2-A8D5-B1E6-1A1D-BBCA4E5FC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8C7FBD-4899-2FEB-0E5B-E0509B885E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2F0855-1928-BFD0-E8CB-93D58E6B58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947460-B943-9C0A-D306-E49638FDC1FC}"/>
              </a:ext>
            </a:extLst>
          </p:cNvPr>
          <p:cNvSpPr>
            <a:spLocks noGrp="1"/>
          </p:cNvSpPr>
          <p:nvPr>
            <p:ph type="dt" sz="half" idx="10"/>
          </p:nvPr>
        </p:nvSpPr>
        <p:spPr/>
        <p:txBody>
          <a:bodyPr/>
          <a:lstStyle/>
          <a:p>
            <a:fld id="{BBF8F241-6D1E-4D7E-992F-EBC202442405}" type="datetimeFigureOut">
              <a:rPr lang="en-US" smtClean="0"/>
              <a:t>10/8/2024</a:t>
            </a:fld>
            <a:endParaRPr lang="en-US" dirty="0"/>
          </a:p>
        </p:txBody>
      </p:sp>
      <p:sp>
        <p:nvSpPr>
          <p:cNvPr id="8" name="Footer Placeholder 7">
            <a:extLst>
              <a:ext uri="{FF2B5EF4-FFF2-40B4-BE49-F238E27FC236}">
                <a16:creationId xmlns:a16="http://schemas.microsoft.com/office/drawing/2014/main" id="{D221245B-37C4-9172-0A35-8CD56720C71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DF54C6-6ECD-4C67-D98D-16120E56984E}"/>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212618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7B78-CEF9-BD42-F617-C64526799F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6E19EE-D476-FBEE-EBA4-58359387C114}"/>
              </a:ext>
            </a:extLst>
          </p:cNvPr>
          <p:cNvSpPr>
            <a:spLocks noGrp="1"/>
          </p:cNvSpPr>
          <p:nvPr>
            <p:ph type="dt" sz="half" idx="10"/>
          </p:nvPr>
        </p:nvSpPr>
        <p:spPr/>
        <p:txBody>
          <a:bodyPr/>
          <a:lstStyle/>
          <a:p>
            <a:fld id="{BBF8F241-6D1E-4D7E-992F-EBC202442405}" type="datetimeFigureOut">
              <a:rPr lang="en-US" smtClean="0"/>
              <a:t>10/8/2024</a:t>
            </a:fld>
            <a:endParaRPr lang="en-US" dirty="0"/>
          </a:p>
        </p:txBody>
      </p:sp>
      <p:sp>
        <p:nvSpPr>
          <p:cNvPr id="4" name="Footer Placeholder 3">
            <a:extLst>
              <a:ext uri="{FF2B5EF4-FFF2-40B4-BE49-F238E27FC236}">
                <a16:creationId xmlns:a16="http://schemas.microsoft.com/office/drawing/2014/main" id="{F75479C2-E7AF-2E99-5243-41D06E65F7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533C50-6444-0DD1-765C-6AA4372E8391}"/>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97921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E7D4E-B29C-069E-3464-F47170B59236}"/>
              </a:ext>
            </a:extLst>
          </p:cNvPr>
          <p:cNvSpPr>
            <a:spLocks noGrp="1"/>
          </p:cNvSpPr>
          <p:nvPr>
            <p:ph type="dt" sz="half" idx="10"/>
          </p:nvPr>
        </p:nvSpPr>
        <p:spPr/>
        <p:txBody>
          <a:bodyPr/>
          <a:lstStyle/>
          <a:p>
            <a:fld id="{BBF8F241-6D1E-4D7E-992F-EBC202442405}" type="datetimeFigureOut">
              <a:rPr lang="en-US" smtClean="0"/>
              <a:t>10/8/2024</a:t>
            </a:fld>
            <a:endParaRPr lang="en-US" dirty="0"/>
          </a:p>
        </p:txBody>
      </p:sp>
      <p:sp>
        <p:nvSpPr>
          <p:cNvPr id="3" name="Footer Placeholder 2">
            <a:extLst>
              <a:ext uri="{FF2B5EF4-FFF2-40B4-BE49-F238E27FC236}">
                <a16:creationId xmlns:a16="http://schemas.microsoft.com/office/drawing/2014/main" id="{5DD9830C-455E-77AB-344F-30A02327CDE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5DD6171-3A6A-3F5B-7434-B3044E7250A0}"/>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212751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1D3A-EEA9-5408-45F9-B3603F6BA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5D46E0-9759-0797-DBAA-E984D4C40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418438-C330-155B-CBF7-9DEE50927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38F1E-3A06-3194-0E8C-3F0901AC717C}"/>
              </a:ext>
            </a:extLst>
          </p:cNvPr>
          <p:cNvSpPr>
            <a:spLocks noGrp="1"/>
          </p:cNvSpPr>
          <p:nvPr>
            <p:ph type="dt" sz="half" idx="10"/>
          </p:nvPr>
        </p:nvSpPr>
        <p:spPr/>
        <p:txBody>
          <a:bodyPr/>
          <a:lstStyle/>
          <a:p>
            <a:fld id="{BBF8F241-6D1E-4D7E-992F-EBC202442405}" type="datetimeFigureOut">
              <a:rPr lang="en-US" smtClean="0"/>
              <a:t>10/8/2024</a:t>
            </a:fld>
            <a:endParaRPr lang="en-US" dirty="0"/>
          </a:p>
        </p:txBody>
      </p:sp>
      <p:sp>
        <p:nvSpPr>
          <p:cNvPr id="6" name="Footer Placeholder 5">
            <a:extLst>
              <a:ext uri="{FF2B5EF4-FFF2-40B4-BE49-F238E27FC236}">
                <a16:creationId xmlns:a16="http://schemas.microsoft.com/office/drawing/2014/main" id="{3DF08A65-1A46-AF70-EF5D-57E7D2C6A7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70E9B9-6D66-2898-317D-96A1F0F14DA0}"/>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2758183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F585-16FB-EBD7-F8AB-D26E32924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683FFB-9325-069C-2ADA-7606BF695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1D36BEB-8D7E-A92C-43C9-6AC78E5E4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4C798-590F-50DF-9A1E-86434AEB5A94}"/>
              </a:ext>
            </a:extLst>
          </p:cNvPr>
          <p:cNvSpPr>
            <a:spLocks noGrp="1"/>
          </p:cNvSpPr>
          <p:nvPr>
            <p:ph type="dt" sz="half" idx="10"/>
          </p:nvPr>
        </p:nvSpPr>
        <p:spPr/>
        <p:txBody>
          <a:bodyPr/>
          <a:lstStyle/>
          <a:p>
            <a:fld id="{BBF8F241-6D1E-4D7E-992F-EBC202442405}" type="datetimeFigureOut">
              <a:rPr lang="en-US" smtClean="0"/>
              <a:t>10/8/2024</a:t>
            </a:fld>
            <a:endParaRPr lang="en-US" dirty="0"/>
          </a:p>
        </p:txBody>
      </p:sp>
      <p:sp>
        <p:nvSpPr>
          <p:cNvPr id="6" name="Footer Placeholder 5">
            <a:extLst>
              <a:ext uri="{FF2B5EF4-FFF2-40B4-BE49-F238E27FC236}">
                <a16:creationId xmlns:a16="http://schemas.microsoft.com/office/drawing/2014/main" id="{B18EED7E-2A91-E239-0C24-1C8F133EA9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7D5D3E-0E06-3328-EF66-FBA087A8B196}"/>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64402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AFDABD-5DC3-E5A6-1E11-FC33A9D7D9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E05DB-E665-E816-E075-CA08EBC8DD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7C80B-B86B-DFCD-6464-E666E67F2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F8F241-6D1E-4D7E-992F-EBC202442405}" type="datetimeFigureOut">
              <a:rPr lang="en-US" smtClean="0"/>
              <a:t>10/8/2024</a:t>
            </a:fld>
            <a:endParaRPr lang="en-US" dirty="0"/>
          </a:p>
        </p:txBody>
      </p:sp>
      <p:sp>
        <p:nvSpPr>
          <p:cNvPr id="5" name="Footer Placeholder 4">
            <a:extLst>
              <a:ext uri="{FF2B5EF4-FFF2-40B4-BE49-F238E27FC236}">
                <a16:creationId xmlns:a16="http://schemas.microsoft.com/office/drawing/2014/main" id="{85A595D7-313B-4937-C545-771806EB7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93714EA1-D482-1E9A-CE36-C39B591B65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271B40-DB7F-43B4-9BD2-137AFBFF1E91}" type="slidenum">
              <a:rPr lang="en-US" smtClean="0"/>
              <a:t>‹#›</a:t>
            </a:fld>
            <a:endParaRPr lang="en-US" dirty="0"/>
          </a:p>
        </p:txBody>
      </p:sp>
    </p:spTree>
    <p:extLst>
      <p:ext uri="{BB962C8B-B14F-4D97-AF65-F5344CB8AC3E}">
        <p14:creationId xmlns:p14="http://schemas.microsoft.com/office/powerpoint/2010/main" val="379743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6438-B8C2-94D8-405C-94D8CCD6772F}"/>
              </a:ext>
            </a:extLst>
          </p:cNvPr>
          <p:cNvSpPr txBox="1">
            <a:spLocks/>
          </p:cNvSpPr>
          <p:nvPr/>
        </p:nvSpPr>
        <p:spPr>
          <a:xfrm>
            <a:off x="1524000" y="2957735"/>
            <a:ext cx="9144000" cy="9425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APIs – Theory and Practical Implementation</a:t>
            </a:r>
            <a:endParaRPr lang="en-US" sz="4000" dirty="0"/>
          </a:p>
        </p:txBody>
      </p:sp>
    </p:spTree>
    <p:extLst>
      <p:ext uri="{BB962C8B-B14F-4D97-AF65-F5344CB8AC3E}">
        <p14:creationId xmlns:p14="http://schemas.microsoft.com/office/powerpoint/2010/main" val="248979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5BF2-CE9F-9600-90CB-E6574FE79D17}"/>
              </a:ext>
            </a:extLst>
          </p:cNvPr>
          <p:cNvSpPr>
            <a:spLocks noGrp="1"/>
          </p:cNvSpPr>
          <p:nvPr>
            <p:ph type="title"/>
          </p:nvPr>
        </p:nvSpPr>
        <p:spPr/>
        <p:txBody>
          <a:bodyPr>
            <a:normAutofit/>
          </a:bodyPr>
          <a:lstStyle/>
          <a:p>
            <a:r>
              <a:rPr lang="en-US" sz="4000" dirty="0"/>
              <a:t>Types of APIs</a:t>
            </a:r>
          </a:p>
        </p:txBody>
      </p:sp>
      <p:sp>
        <p:nvSpPr>
          <p:cNvPr id="3" name="Content Placeholder 2">
            <a:extLst>
              <a:ext uri="{FF2B5EF4-FFF2-40B4-BE49-F238E27FC236}">
                <a16:creationId xmlns:a16="http://schemas.microsoft.com/office/drawing/2014/main" id="{8C1A8A6A-724B-7546-4642-C455E9932A61}"/>
              </a:ext>
            </a:extLst>
          </p:cNvPr>
          <p:cNvSpPr>
            <a:spLocks noGrp="1"/>
          </p:cNvSpPr>
          <p:nvPr>
            <p:ph idx="1"/>
          </p:nvPr>
        </p:nvSpPr>
        <p:spPr>
          <a:xfrm>
            <a:off x="838200" y="1560449"/>
            <a:ext cx="10515600" cy="4351338"/>
          </a:xfrm>
        </p:spPr>
        <p:txBody>
          <a:bodyPr>
            <a:normAutofit/>
          </a:bodyPr>
          <a:lstStyle/>
          <a:p>
            <a:r>
              <a:rPr lang="en-US" sz="2400" dirty="0"/>
              <a:t>REST API</a:t>
            </a:r>
          </a:p>
          <a:p>
            <a:r>
              <a:rPr lang="en-US" sz="2400" dirty="0"/>
              <a:t>GraphQL</a:t>
            </a:r>
          </a:p>
        </p:txBody>
      </p:sp>
    </p:spTree>
    <p:extLst>
      <p:ext uri="{BB962C8B-B14F-4D97-AF65-F5344CB8AC3E}">
        <p14:creationId xmlns:p14="http://schemas.microsoft.com/office/powerpoint/2010/main" val="139861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5BF2-CE9F-9600-90CB-E6574FE79D17}"/>
              </a:ext>
            </a:extLst>
          </p:cNvPr>
          <p:cNvSpPr>
            <a:spLocks noGrp="1"/>
          </p:cNvSpPr>
          <p:nvPr>
            <p:ph type="title"/>
          </p:nvPr>
        </p:nvSpPr>
        <p:spPr/>
        <p:txBody>
          <a:bodyPr>
            <a:normAutofit/>
          </a:bodyPr>
          <a:lstStyle/>
          <a:p>
            <a:r>
              <a:rPr lang="en-US" sz="4000" dirty="0"/>
              <a:t>REST API</a:t>
            </a:r>
          </a:p>
        </p:txBody>
      </p:sp>
      <p:sp>
        <p:nvSpPr>
          <p:cNvPr id="3" name="Content Placeholder 2">
            <a:extLst>
              <a:ext uri="{FF2B5EF4-FFF2-40B4-BE49-F238E27FC236}">
                <a16:creationId xmlns:a16="http://schemas.microsoft.com/office/drawing/2014/main" id="{8C1A8A6A-724B-7546-4642-C455E9932A61}"/>
              </a:ext>
            </a:extLst>
          </p:cNvPr>
          <p:cNvSpPr>
            <a:spLocks noGrp="1"/>
          </p:cNvSpPr>
          <p:nvPr>
            <p:ph idx="1"/>
          </p:nvPr>
        </p:nvSpPr>
        <p:spPr>
          <a:xfrm>
            <a:off x="838200" y="1560449"/>
            <a:ext cx="10515600" cy="4351338"/>
          </a:xfrm>
        </p:spPr>
        <p:txBody>
          <a:bodyPr>
            <a:normAutofit/>
          </a:bodyPr>
          <a:lstStyle/>
          <a:p>
            <a:r>
              <a:rPr lang="en-US" sz="2400" dirty="0"/>
              <a:t>REST api or RESTful api stands for Representational State Transfer Application Programming Interface. </a:t>
            </a:r>
          </a:p>
        </p:txBody>
      </p:sp>
    </p:spTree>
    <p:extLst>
      <p:ext uri="{BB962C8B-B14F-4D97-AF65-F5344CB8AC3E}">
        <p14:creationId xmlns:p14="http://schemas.microsoft.com/office/powerpoint/2010/main" val="314738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0D1710-5F18-8581-2437-C6F81FC9D47A}"/>
              </a:ext>
            </a:extLst>
          </p:cNvPr>
          <p:cNvPicPr>
            <a:picLocks noChangeAspect="1"/>
          </p:cNvPicPr>
          <p:nvPr/>
        </p:nvPicPr>
        <p:blipFill>
          <a:blip r:embed="rId2"/>
          <a:stretch>
            <a:fillRect/>
          </a:stretch>
        </p:blipFill>
        <p:spPr>
          <a:xfrm>
            <a:off x="2243619" y="495666"/>
            <a:ext cx="7704762" cy="5866667"/>
          </a:xfrm>
          <a:prstGeom prst="rect">
            <a:avLst/>
          </a:prstGeom>
        </p:spPr>
      </p:pic>
    </p:spTree>
    <p:extLst>
      <p:ext uri="{BB962C8B-B14F-4D97-AF65-F5344CB8AC3E}">
        <p14:creationId xmlns:p14="http://schemas.microsoft.com/office/powerpoint/2010/main" val="180249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0BCBE-E689-F84C-77BF-5125B716D0CA}"/>
              </a:ext>
            </a:extLst>
          </p:cNvPr>
          <p:cNvPicPr>
            <a:picLocks noChangeAspect="1"/>
          </p:cNvPicPr>
          <p:nvPr/>
        </p:nvPicPr>
        <p:blipFill>
          <a:blip r:embed="rId2"/>
          <a:stretch>
            <a:fillRect/>
          </a:stretch>
        </p:blipFill>
        <p:spPr>
          <a:xfrm>
            <a:off x="1624012" y="919162"/>
            <a:ext cx="8943975" cy="5019675"/>
          </a:xfrm>
          <a:prstGeom prst="rect">
            <a:avLst/>
          </a:prstGeom>
        </p:spPr>
      </p:pic>
    </p:spTree>
    <p:extLst>
      <p:ext uri="{BB962C8B-B14F-4D97-AF65-F5344CB8AC3E}">
        <p14:creationId xmlns:p14="http://schemas.microsoft.com/office/powerpoint/2010/main" val="145633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5BF2-CE9F-9600-90CB-E6574FE79D17}"/>
              </a:ext>
            </a:extLst>
          </p:cNvPr>
          <p:cNvSpPr>
            <a:spLocks noGrp="1"/>
          </p:cNvSpPr>
          <p:nvPr>
            <p:ph type="title"/>
          </p:nvPr>
        </p:nvSpPr>
        <p:spPr/>
        <p:txBody>
          <a:bodyPr>
            <a:normAutofit/>
          </a:bodyPr>
          <a:lstStyle/>
          <a:p>
            <a:r>
              <a:rPr lang="en-US" sz="4000" dirty="0"/>
              <a:t>GraphQL</a:t>
            </a:r>
          </a:p>
        </p:txBody>
      </p:sp>
      <p:sp>
        <p:nvSpPr>
          <p:cNvPr id="3" name="Content Placeholder 2">
            <a:extLst>
              <a:ext uri="{FF2B5EF4-FFF2-40B4-BE49-F238E27FC236}">
                <a16:creationId xmlns:a16="http://schemas.microsoft.com/office/drawing/2014/main" id="{8C1A8A6A-724B-7546-4642-C455E9932A61}"/>
              </a:ext>
            </a:extLst>
          </p:cNvPr>
          <p:cNvSpPr>
            <a:spLocks noGrp="1"/>
          </p:cNvSpPr>
          <p:nvPr>
            <p:ph idx="1"/>
          </p:nvPr>
        </p:nvSpPr>
        <p:spPr>
          <a:xfrm>
            <a:off x="838200" y="1560449"/>
            <a:ext cx="10515600" cy="4351338"/>
          </a:xfrm>
        </p:spPr>
        <p:txBody>
          <a:bodyPr>
            <a:normAutofit/>
          </a:bodyPr>
          <a:lstStyle/>
          <a:p>
            <a:r>
              <a:rPr lang="en-US" sz="2400" dirty="0"/>
              <a:t>GraphQL is a query language for APIs that allows clients to request exactly the data they need, and nothing more.</a:t>
            </a:r>
          </a:p>
        </p:txBody>
      </p:sp>
    </p:spTree>
    <p:extLst>
      <p:ext uri="{BB962C8B-B14F-4D97-AF65-F5344CB8AC3E}">
        <p14:creationId xmlns:p14="http://schemas.microsoft.com/office/powerpoint/2010/main" val="277547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DAE45E-74E2-6171-A17E-A5E5DD8992B6}"/>
              </a:ext>
            </a:extLst>
          </p:cNvPr>
          <p:cNvPicPr>
            <a:picLocks noChangeAspect="1"/>
          </p:cNvPicPr>
          <p:nvPr/>
        </p:nvPicPr>
        <p:blipFill>
          <a:blip r:embed="rId2"/>
          <a:stretch>
            <a:fillRect/>
          </a:stretch>
        </p:blipFill>
        <p:spPr>
          <a:xfrm>
            <a:off x="2327055" y="224443"/>
            <a:ext cx="6899242" cy="5979916"/>
          </a:xfrm>
          <a:prstGeom prst="rect">
            <a:avLst/>
          </a:prstGeom>
        </p:spPr>
      </p:pic>
    </p:spTree>
    <p:extLst>
      <p:ext uri="{BB962C8B-B14F-4D97-AF65-F5344CB8AC3E}">
        <p14:creationId xmlns:p14="http://schemas.microsoft.com/office/powerpoint/2010/main" val="1873647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GraphQL? Examples and Why Switch from REST API?">
            <a:extLst>
              <a:ext uri="{FF2B5EF4-FFF2-40B4-BE49-F238E27FC236}">
                <a16:creationId xmlns:a16="http://schemas.microsoft.com/office/drawing/2014/main" id="{7AF197B3-7C0E-7306-5776-0C3015B0A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0"/>
            <a:ext cx="7620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65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D3CC-B1D6-B5CF-4337-1F25F1DF50A4}"/>
              </a:ext>
            </a:extLst>
          </p:cNvPr>
          <p:cNvSpPr>
            <a:spLocks noGrp="1"/>
          </p:cNvSpPr>
          <p:nvPr>
            <p:ph type="title"/>
          </p:nvPr>
        </p:nvSpPr>
        <p:spPr/>
        <p:txBody>
          <a:bodyPr/>
          <a:lstStyle/>
          <a:p>
            <a:r>
              <a:rPr lang="en-US" dirty="0"/>
              <a:t>Response of an API</a:t>
            </a:r>
          </a:p>
        </p:txBody>
      </p:sp>
      <p:sp>
        <p:nvSpPr>
          <p:cNvPr id="3" name="Content Placeholder 2">
            <a:extLst>
              <a:ext uri="{FF2B5EF4-FFF2-40B4-BE49-F238E27FC236}">
                <a16:creationId xmlns:a16="http://schemas.microsoft.com/office/drawing/2014/main" id="{C31234CE-938F-32BB-FCB0-0008A1FD2953}"/>
              </a:ext>
            </a:extLst>
          </p:cNvPr>
          <p:cNvSpPr>
            <a:spLocks noGrp="1"/>
          </p:cNvSpPr>
          <p:nvPr>
            <p:ph idx="1"/>
          </p:nvPr>
        </p:nvSpPr>
        <p:spPr/>
        <p:txBody>
          <a:bodyPr/>
          <a:lstStyle/>
          <a:p>
            <a:r>
              <a:rPr lang="en-US" dirty="0"/>
              <a:t>An API response is the data or result returned by the server after it processes a request from the client. Responses usually include information about the outcome of the request, such as success or failure, along with any requested data.</a:t>
            </a:r>
          </a:p>
        </p:txBody>
      </p:sp>
    </p:spTree>
    <p:extLst>
      <p:ext uri="{BB962C8B-B14F-4D97-AF65-F5344CB8AC3E}">
        <p14:creationId xmlns:p14="http://schemas.microsoft.com/office/powerpoint/2010/main" val="2929247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0AA6-25FE-061E-3CE4-694FC27F3A1D}"/>
              </a:ext>
            </a:extLst>
          </p:cNvPr>
          <p:cNvSpPr>
            <a:spLocks noGrp="1"/>
          </p:cNvSpPr>
          <p:nvPr>
            <p:ph type="title"/>
          </p:nvPr>
        </p:nvSpPr>
        <p:spPr/>
        <p:txBody>
          <a:bodyPr/>
          <a:lstStyle/>
          <a:p>
            <a:r>
              <a:rPr lang="en-US" dirty="0"/>
              <a:t>Components of a Response</a:t>
            </a:r>
          </a:p>
        </p:txBody>
      </p:sp>
      <p:sp>
        <p:nvSpPr>
          <p:cNvPr id="3" name="Content Placeholder 2">
            <a:extLst>
              <a:ext uri="{FF2B5EF4-FFF2-40B4-BE49-F238E27FC236}">
                <a16:creationId xmlns:a16="http://schemas.microsoft.com/office/drawing/2014/main" id="{500CBED2-9731-AD83-132B-C6A35B30669E}"/>
              </a:ext>
            </a:extLst>
          </p:cNvPr>
          <p:cNvSpPr>
            <a:spLocks noGrp="1"/>
          </p:cNvSpPr>
          <p:nvPr>
            <p:ph idx="1"/>
          </p:nvPr>
        </p:nvSpPr>
        <p:spPr/>
        <p:txBody>
          <a:bodyPr/>
          <a:lstStyle/>
          <a:p>
            <a:r>
              <a:rPr lang="en-US" dirty="0"/>
              <a:t>Status Code</a:t>
            </a:r>
          </a:p>
          <a:p>
            <a:r>
              <a:rPr lang="en-US" dirty="0"/>
              <a:t>Headers</a:t>
            </a:r>
          </a:p>
          <a:p>
            <a:r>
              <a:rPr lang="en-US" dirty="0"/>
              <a:t>Body (Payload)</a:t>
            </a:r>
          </a:p>
        </p:txBody>
      </p:sp>
    </p:spTree>
    <p:extLst>
      <p:ext uri="{BB962C8B-B14F-4D97-AF65-F5344CB8AC3E}">
        <p14:creationId xmlns:p14="http://schemas.microsoft.com/office/powerpoint/2010/main" val="1637231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7A95-AF20-4ECC-AB90-8C3F30C01CFA}"/>
              </a:ext>
            </a:extLst>
          </p:cNvPr>
          <p:cNvSpPr>
            <a:spLocks noGrp="1"/>
          </p:cNvSpPr>
          <p:nvPr>
            <p:ph type="title"/>
          </p:nvPr>
        </p:nvSpPr>
        <p:spPr/>
        <p:txBody>
          <a:bodyPr/>
          <a:lstStyle/>
          <a:p>
            <a:r>
              <a:rPr lang="en-US" dirty="0"/>
              <a:t>Status Code</a:t>
            </a:r>
          </a:p>
        </p:txBody>
      </p:sp>
      <p:sp>
        <p:nvSpPr>
          <p:cNvPr id="3" name="Content Placeholder 2">
            <a:extLst>
              <a:ext uri="{FF2B5EF4-FFF2-40B4-BE49-F238E27FC236}">
                <a16:creationId xmlns:a16="http://schemas.microsoft.com/office/drawing/2014/main" id="{369A8BC2-97ED-9C6F-D1FA-A173384C0599}"/>
              </a:ext>
            </a:extLst>
          </p:cNvPr>
          <p:cNvSpPr>
            <a:spLocks noGrp="1"/>
          </p:cNvSpPr>
          <p:nvPr>
            <p:ph idx="1"/>
          </p:nvPr>
        </p:nvSpPr>
        <p:spPr/>
        <p:txBody>
          <a:bodyPr/>
          <a:lstStyle/>
          <a:p>
            <a:r>
              <a:rPr lang="en-US" dirty="0"/>
              <a:t>These help indicate the status of the request either success or error</a:t>
            </a:r>
          </a:p>
        </p:txBody>
      </p:sp>
      <p:pic>
        <p:nvPicPr>
          <p:cNvPr id="5" name="Picture 4">
            <a:extLst>
              <a:ext uri="{FF2B5EF4-FFF2-40B4-BE49-F238E27FC236}">
                <a16:creationId xmlns:a16="http://schemas.microsoft.com/office/drawing/2014/main" id="{9B369FBF-E951-7D99-3DB5-DDAF29B14A8E}"/>
              </a:ext>
            </a:extLst>
          </p:cNvPr>
          <p:cNvPicPr>
            <a:picLocks noChangeAspect="1"/>
          </p:cNvPicPr>
          <p:nvPr/>
        </p:nvPicPr>
        <p:blipFill>
          <a:blip r:embed="rId2"/>
          <a:stretch>
            <a:fillRect/>
          </a:stretch>
        </p:blipFill>
        <p:spPr>
          <a:xfrm>
            <a:off x="954053" y="3082928"/>
            <a:ext cx="9260067" cy="1516503"/>
          </a:xfrm>
          <a:prstGeom prst="rect">
            <a:avLst/>
          </a:prstGeom>
        </p:spPr>
      </p:pic>
    </p:spTree>
    <p:extLst>
      <p:ext uri="{BB962C8B-B14F-4D97-AF65-F5344CB8AC3E}">
        <p14:creationId xmlns:p14="http://schemas.microsoft.com/office/powerpoint/2010/main" val="82371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5BF2-CE9F-9600-90CB-E6574FE79D17}"/>
              </a:ext>
            </a:extLst>
          </p:cNvPr>
          <p:cNvSpPr>
            <a:spLocks noGrp="1"/>
          </p:cNvSpPr>
          <p:nvPr>
            <p:ph type="title"/>
          </p:nvPr>
        </p:nvSpPr>
        <p:spPr/>
        <p:txBody>
          <a:bodyPr>
            <a:normAutofit/>
          </a:bodyPr>
          <a:lstStyle/>
          <a:p>
            <a:r>
              <a:rPr lang="en-US" sz="4000" dirty="0"/>
              <a:t>Lecture Overview</a:t>
            </a:r>
          </a:p>
        </p:txBody>
      </p:sp>
      <p:sp>
        <p:nvSpPr>
          <p:cNvPr id="3" name="Content Placeholder 2">
            <a:extLst>
              <a:ext uri="{FF2B5EF4-FFF2-40B4-BE49-F238E27FC236}">
                <a16:creationId xmlns:a16="http://schemas.microsoft.com/office/drawing/2014/main" id="{747EF007-889C-3D94-A0BA-1A2762C02C2F}"/>
              </a:ext>
            </a:extLst>
          </p:cNvPr>
          <p:cNvSpPr>
            <a:spLocks noGrp="1"/>
          </p:cNvSpPr>
          <p:nvPr>
            <p:ph idx="1"/>
          </p:nvPr>
        </p:nvSpPr>
        <p:spPr/>
        <p:txBody>
          <a:bodyPr>
            <a:normAutofit/>
          </a:bodyPr>
          <a:lstStyle/>
          <a:p>
            <a:r>
              <a:rPr lang="en-US" sz="1800" dirty="0"/>
              <a:t>In this module, we'll explore the world of Application Programming Interfaces (APIs), understand their significance in modern software development, and learn how to design and implement them effectively. We'll dive into different types of APIs, with a focus on REST and GraphQL, and discuss best practices for API design. In the practical segment, we'll implement APIs in Python using </a:t>
            </a:r>
            <a:r>
              <a:rPr lang="en-US" sz="1800" dirty="0" err="1"/>
              <a:t>FastAPI</a:t>
            </a:r>
            <a:r>
              <a:rPr lang="en-US" sz="1800" dirty="0"/>
              <a:t> and learn how to call them using Postman.</a:t>
            </a:r>
            <a:endParaRPr lang="en-US" sz="1400" dirty="0"/>
          </a:p>
        </p:txBody>
      </p:sp>
    </p:spTree>
    <p:extLst>
      <p:ext uri="{BB962C8B-B14F-4D97-AF65-F5344CB8AC3E}">
        <p14:creationId xmlns:p14="http://schemas.microsoft.com/office/powerpoint/2010/main" val="2166351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0460C-492E-C7B3-B971-A6C98B272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047CD-1601-0524-FA08-15AD1FBBA822}"/>
              </a:ext>
            </a:extLst>
          </p:cNvPr>
          <p:cNvSpPr>
            <a:spLocks noGrp="1"/>
          </p:cNvSpPr>
          <p:nvPr>
            <p:ph type="title"/>
          </p:nvPr>
        </p:nvSpPr>
        <p:spPr/>
        <p:txBody>
          <a:bodyPr/>
          <a:lstStyle/>
          <a:p>
            <a:r>
              <a:rPr lang="en-US" dirty="0"/>
              <a:t>Headers</a:t>
            </a:r>
          </a:p>
        </p:txBody>
      </p:sp>
      <p:sp>
        <p:nvSpPr>
          <p:cNvPr id="3" name="Content Placeholder 2">
            <a:extLst>
              <a:ext uri="{FF2B5EF4-FFF2-40B4-BE49-F238E27FC236}">
                <a16:creationId xmlns:a16="http://schemas.microsoft.com/office/drawing/2014/main" id="{4D2C1570-5ECE-6AE6-860A-E0D805B95642}"/>
              </a:ext>
            </a:extLst>
          </p:cNvPr>
          <p:cNvSpPr>
            <a:spLocks noGrp="1"/>
          </p:cNvSpPr>
          <p:nvPr>
            <p:ph idx="1"/>
          </p:nvPr>
        </p:nvSpPr>
        <p:spPr/>
        <p:txBody>
          <a:bodyPr/>
          <a:lstStyle/>
          <a:p>
            <a:r>
              <a:rPr lang="en-US" dirty="0"/>
              <a:t>Metadata about the response, such as content type or length</a:t>
            </a:r>
          </a:p>
        </p:txBody>
      </p:sp>
      <p:pic>
        <p:nvPicPr>
          <p:cNvPr id="6" name="Picture 5">
            <a:extLst>
              <a:ext uri="{FF2B5EF4-FFF2-40B4-BE49-F238E27FC236}">
                <a16:creationId xmlns:a16="http://schemas.microsoft.com/office/drawing/2014/main" id="{E49EBFA1-A675-DDBB-0EF8-BF11226C1154}"/>
              </a:ext>
            </a:extLst>
          </p:cNvPr>
          <p:cNvPicPr>
            <a:picLocks noChangeAspect="1"/>
          </p:cNvPicPr>
          <p:nvPr/>
        </p:nvPicPr>
        <p:blipFill>
          <a:blip r:embed="rId3"/>
          <a:stretch>
            <a:fillRect/>
          </a:stretch>
        </p:blipFill>
        <p:spPr>
          <a:xfrm>
            <a:off x="2525801" y="2599726"/>
            <a:ext cx="7506974" cy="3577237"/>
          </a:xfrm>
          <a:prstGeom prst="rect">
            <a:avLst/>
          </a:prstGeom>
        </p:spPr>
      </p:pic>
    </p:spTree>
    <p:extLst>
      <p:ext uri="{BB962C8B-B14F-4D97-AF65-F5344CB8AC3E}">
        <p14:creationId xmlns:p14="http://schemas.microsoft.com/office/powerpoint/2010/main" val="3034426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C6FE2-C838-613D-29A1-5A63ED72B0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1DC0AA-94E9-880B-1C5A-FFAA7339BB21}"/>
              </a:ext>
            </a:extLst>
          </p:cNvPr>
          <p:cNvSpPr>
            <a:spLocks noGrp="1"/>
          </p:cNvSpPr>
          <p:nvPr>
            <p:ph type="title"/>
          </p:nvPr>
        </p:nvSpPr>
        <p:spPr/>
        <p:txBody>
          <a:bodyPr/>
          <a:lstStyle/>
          <a:p>
            <a:r>
              <a:rPr lang="en-US" dirty="0"/>
              <a:t>Body (Payload)</a:t>
            </a:r>
          </a:p>
        </p:txBody>
      </p:sp>
      <p:sp>
        <p:nvSpPr>
          <p:cNvPr id="3" name="Content Placeholder 2">
            <a:extLst>
              <a:ext uri="{FF2B5EF4-FFF2-40B4-BE49-F238E27FC236}">
                <a16:creationId xmlns:a16="http://schemas.microsoft.com/office/drawing/2014/main" id="{3B719740-BC25-6595-8597-744696B9B224}"/>
              </a:ext>
            </a:extLst>
          </p:cNvPr>
          <p:cNvSpPr>
            <a:spLocks noGrp="1"/>
          </p:cNvSpPr>
          <p:nvPr>
            <p:ph idx="1"/>
          </p:nvPr>
        </p:nvSpPr>
        <p:spPr/>
        <p:txBody>
          <a:bodyPr/>
          <a:lstStyle/>
          <a:p>
            <a:r>
              <a:rPr lang="en-US" dirty="0"/>
              <a:t>Contains the actual data being returned by the server (if applicable). This can be in formats like JSON, XML, or HTML.</a:t>
            </a:r>
          </a:p>
        </p:txBody>
      </p:sp>
    </p:spTree>
    <p:extLst>
      <p:ext uri="{BB962C8B-B14F-4D97-AF65-F5344CB8AC3E}">
        <p14:creationId xmlns:p14="http://schemas.microsoft.com/office/powerpoint/2010/main" val="3219585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7D2C-7671-D55B-E703-C3242068EF18}"/>
              </a:ext>
            </a:extLst>
          </p:cNvPr>
          <p:cNvSpPr>
            <a:spLocks noGrp="1"/>
          </p:cNvSpPr>
          <p:nvPr>
            <p:ph type="title"/>
          </p:nvPr>
        </p:nvSpPr>
        <p:spPr/>
        <p:txBody>
          <a:bodyPr/>
          <a:lstStyle/>
          <a:p>
            <a:r>
              <a:rPr lang="en-US" dirty="0"/>
              <a:t>JSON (JavaScript Object Notation)</a:t>
            </a:r>
          </a:p>
        </p:txBody>
      </p:sp>
      <p:sp>
        <p:nvSpPr>
          <p:cNvPr id="3" name="Content Placeholder 2">
            <a:extLst>
              <a:ext uri="{FF2B5EF4-FFF2-40B4-BE49-F238E27FC236}">
                <a16:creationId xmlns:a16="http://schemas.microsoft.com/office/drawing/2014/main" id="{76C1B60D-4A40-6E00-B4C0-123AC625147D}"/>
              </a:ext>
            </a:extLst>
          </p:cNvPr>
          <p:cNvSpPr>
            <a:spLocks noGrp="1"/>
          </p:cNvSpPr>
          <p:nvPr>
            <p:ph idx="1"/>
          </p:nvPr>
        </p:nvSpPr>
        <p:spPr/>
        <p:txBody>
          <a:bodyPr/>
          <a:lstStyle/>
          <a:p>
            <a:r>
              <a:rPr lang="en-US" dirty="0"/>
              <a:t>JSON is a lightweight data format that is easy for both humans and machines to read and write. It is the most common format used in modern APIs.</a:t>
            </a:r>
          </a:p>
        </p:txBody>
      </p:sp>
      <p:pic>
        <p:nvPicPr>
          <p:cNvPr id="5" name="Picture 4">
            <a:extLst>
              <a:ext uri="{FF2B5EF4-FFF2-40B4-BE49-F238E27FC236}">
                <a16:creationId xmlns:a16="http://schemas.microsoft.com/office/drawing/2014/main" id="{3BB3F073-B8D6-0527-25F8-E1B2187AB0D0}"/>
              </a:ext>
            </a:extLst>
          </p:cNvPr>
          <p:cNvPicPr>
            <a:picLocks noChangeAspect="1"/>
          </p:cNvPicPr>
          <p:nvPr/>
        </p:nvPicPr>
        <p:blipFill>
          <a:blip r:embed="rId2"/>
          <a:stretch>
            <a:fillRect/>
          </a:stretch>
        </p:blipFill>
        <p:spPr>
          <a:xfrm>
            <a:off x="3203102" y="3385032"/>
            <a:ext cx="6224362" cy="2791931"/>
          </a:xfrm>
          <a:prstGeom prst="rect">
            <a:avLst/>
          </a:prstGeom>
        </p:spPr>
      </p:pic>
    </p:spTree>
    <p:extLst>
      <p:ext uri="{BB962C8B-B14F-4D97-AF65-F5344CB8AC3E}">
        <p14:creationId xmlns:p14="http://schemas.microsoft.com/office/powerpoint/2010/main" val="1997513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50F2E-BF15-9E06-451B-3D741E827F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F8DCC-8B1E-7457-3B24-B6D8D8056A9F}"/>
              </a:ext>
            </a:extLst>
          </p:cNvPr>
          <p:cNvSpPr>
            <a:spLocks noGrp="1"/>
          </p:cNvSpPr>
          <p:nvPr>
            <p:ph type="title"/>
          </p:nvPr>
        </p:nvSpPr>
        <p:spPr/>
        <p:txBody>
          <a:bodyPr/>
          <a:lstStyle/>
          <a:p>
            <a:r>
              <a:rPr lang="en-US" dirty="0"/>
              <a:t>XML (</a:t>
            </a:r>
            <a:r>
              <a:rPr lang="en-US" dirty="0" err="1"/>
              <a:t>eXtensible</a:t>
            </a:r>
            <a:r>
              <a:rPr lang="en-US" dirty="0"/>
              <a:t> Markup Language)</a:t>
            </a:r>
          </a:p>
        </p:txBody>
      </p:sp>
      <p:sp>
        <p:nvSpPr>
          <p:cNvPr id="3" name="Content Placeholder 2">
            <a:extLst>
              <a:ext uri="{FF2B5EF4-FFF2-40B4-BE49-F238E27FC236}">
                <a16:creationId xmlns:a16="http://schemas.microsoft.com/office/drawing/2014/main" id="{12A3CCCD-5DFB-1443-24F0-B46A6B5C87B1}"/>
              </a:ext>
            </a:extLst>
          </p:cNvPr>
          <p:cNvSpPr>
            <a:spLocks noGrp="1"/>
          </p:cNvSpPr>
          <p:nvPr>
            <p:ph idx="1"/>
          </p:nvPr>
        </p:nvSpPr>
        <p:spPr/>
        <p:txBody>
          <a:bodyPr/>
          <a:lstStyle/>
          <a:p>
            <a:r>
              <a:rPr lang="en-US" dirty="0"/>
              <a:t>XML is a markup language that defines a set of rules for encoding documents in a format that is both human-readable and machine-readable. It is commonly used in older APIs and in enterprise environments.</a:t>
            </a:r>
          </a:p>
        </p:txBody>
      </p:sp>
      <p:pic>
        <p:nvPicPr>
          <p:cNvPr id="6" name="Picture 5">
            <a:extLst>
              <a:ext uri="{FF2B5EF4-FFF2-40B4-BE49-F238E27FC236}">
                <a16:creationId xmlns:a16="http://schemas.microsoft.com/office/drawing/2014/main" id="{2DB2E68F-CC85-727B-F732-DC7663215237}"/>
              </a:ext>
            </a:extLst>
          </p:cNvPr>
          <p:cNvPicPr>
            <a:picLocks noChangeAspect="1"/>
          </p:cNvPicPr>
          <p:nvPr/>
        </p:nvPicPr>
        <p:blipFill>
          <a:blip r:embed="rId2"/>
          <a:srcRect l="2105"/>
          <a:stretch/>
        </p:blipFill>
        <p:spPr>
          <a:xfrm>
            <a:off x="3168073" y="3645384"/>
            <a:ext cx="6901021" cy="2666516"/>
          </a:xfrm>
          <a:prstGeom prst="rect">
            <a:avLst/>
          </a:prstGeom>
        </p:spPr>
      </p:pic>
    </p:spTree>
    <p:extLst>
      <p:ext uri="{BB962C8B-B14F-4D97-AF65-F5344CB8AC3E}">
        <p14:creationId xmlns:p14="http://schemas.microsoft.com/office/powerpoint/2010/main" val="1348592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6ADD8-E476-1B44-6C9F-231CC46432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89DA4E-07F9-9CB0-31BB-C51FEE020F44}"/>
              </a:ext>
            </a:extLst>
          </p:cNvPr>
          <p:cNvSpPr>
            <a:spLocks noGrp="1"/>
          </p:cNvSpPr>
          <p:nvPr>
            <p:ph type="title"/>
          </p:nvPr>
        </p:nvSpPr>
        <p:spPr/>
        <p:txBody>
          <a:bodyPr/>
          <a:lstStyle/>
          <a:p>
            <a:r>
              <a:rPr lang="en-US" dirty="0"/>
              <a:t>HTML (</a:t>
            </a:r>
            <a:r>
              <a:rPr lang="en-US" dirty="0" err="1"/>
              <a:t>HyperText</a:t>
            </a:r>
            <a:r>
              <a:rPr lang="en-US" dirty="0"/>
              <a:t> Markup Language)</a:t>
            </a:r>
          </a:p>
        </p:txBody>
      </p:sp>
      <p:sp>
        <p:nvSpPr>
          <p:cNvPr id="3" name="Content Placeholder 2">
            <a:extLst>
              <a:ext uri="{FF2B5EF4-FFF2-40B4-BE49-F238E27FC236}">
                <a16:creationId xmlns:a16="http://schemas.microsoft.com/office/drawing/2014/main" id="{4C49BFF5-CEAE-7C4A-5A0B-164569526BD4}"/>
              </a:ext>
            </a:extLst>
          </p:cNvPr>
          <p:cNvSpPr>
            <a:spLocks noGrp="1"/>
          </p:cNvSpPr>
          <p:nvPr>
            <p:ph idx="1"/>
          </p:nvPr>
        </p:nvSpPr>
        <p:spPr/>
        <p:txBody>
          <a:bodyPr/>
          <a:lstStyle/>
          <a:p>
            <a:r>
              <a:rPr lang="en-US" dirty="0"/>
              <a:t>HTML is primarily used to structure content on the web but can also be used as an API response format. It's less common for data exchange compared to JSON or XML but might be used in certain cases, such as returning error messages.</a:t>
            </a:r>
          </a:p>
        </p:txBody>
      </p:sp>
      <p:pic>
        <p:nvPicPr>
          <p:cNvPr id="5" name="Picture 4">
            <a:extLst>
              <a:ext uri="{FF2B5EF4-FFF2-40B4-BE49-F238E27FC236}">
                <a16:creationId xmlns:a16="http://schemas.microsoft.com/office/drawing/2014/main" id="{30C4EA14-3DAF-9E75-351B-FEE511BEEEFF}"/>
              </a:ext>
            </a:extLst>
          </p:cNvPr>
          <p:cNvPicPr>
            <a:picLocks noChangeAspect="1"/>
          </p:cNvPicPr>
          <p:nvPr/>
        </p:nvPicPr>
        <p:blipFill>
          <a:blip r:embed="rId2"/>
          <a:stretch>
            <a:fillRect/>
          </a:stretch>
        </p:blipFill>
        <p:spPr>
          <a:xfrm>
            <a:off x="3161731" y="3616662"/>
            <a:ext cx="6555327" cy="2876213"/>
          </a:xfrm>
          <a:prstGeom prst="rect">
            <a:avLst/>
          </a:prstGeom>
        </p:spPr>
      </p:pic>
    </p:spTree>
    <p:extLst>
      <p:ext uri="{BB962C8B-B14F-4D97-AF65-F5344CB8AC3E}">
        <p14:creationId xmlns:p14="http://schemas.microsoft.com/office/powerpoint/2010/main" val="242556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9B8DD-02FC-C47E-5271-A7735F080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3DB320-9AEE-363D-163C-D6E33A0E1B5A}"/>
              </a:ext>
            </a:extLst>
          </p:cNvPr>
          <p:cNvSpPr>
            <a:spLocks noGrp="1"/>
          </p:cNvSpPr>
          <p:nvPr>
            <p:ph type="title"/>
          </p:nvPr>
        </p:nvSpPr>
        <p:spPr/>
        <p:txBody>
          <a:bodyPr/>
          <a:lstStyle/>
          <a:p>
            <a:r>
              <a:rPr lang="en-US"/>
              <a:t>Let’s </a:t>
            </a:r>
            <a:r>
              <a:rPr lang="en-US" dirty="0"/>
              <a:t>build an API</a:t>
            </a:r>
          </a:p>
        </p:txBody>
      </p:sp>
      <p:pic>
        <p:nvPicPr>
          <p:cNvPr id="3076" name="Picture 4" descr="20 Creative Animated Gifs that play with Architecture | ArchEyes">
            <a:extLst>
              <a:ext uri="{FF2B5EF4-FFF2-40B4-BE49-F238E27FC236}">
                <a16:creationId xmlns:a16="http://schemas.microsoft.com/office/drawing/2014/main" id="{61AB5CBF-F1A3-2FDF-AF5F-949B29D76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598" y="1460754"/>
            <a:ext cx="5524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61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5BF2-CE9F-9600-90CB-E6574FE79D17}"/>
              </a:ext>
            </a:extLst>
          </p:cNvPr>
          <p:cNvSpPr>
            <a:spLocks noGrp="1"/>
          </p:cNvSpPr>
          <p:nvPr>
            <p:ph type="title"/>
          </p:nvPr>
        </p:nvSpPr>
        <p:spPr/>
        <p:txBody>
          <a:bodyPr>
            <a:normAutofit/>
          </a:bodyPr>
          <a:lstStyle/>
          <a:p>
            <a:r>
              <a:rPr lang="en-US" sz="4000" dirty="0"/>
              <a:t>Learning Objectives</a:t>
            </a:r>
          </a:p>
        </p:txBody>
      </p:sp>
      <p:sp>
        <p:nvSpPr>
          <p:cNvPr id="3" name="Content Placeholder 2">
            <a:extLst>
              <a:ext uri="{FF2B5EF4-FFF2-40B4-BE49-F238E27FC236}">
                <a16:creationId xmlns:a16="http://schemas.microsoft.com/office/drawing/2014/main" id="{747EF007-889C-3D94-A0BA-1A2762C02C2F}"/>
              </a:ext>
            </a:extLst>
          </p:cNvPr>
          <p:cNvSpPr>
            <a:spLocks noGrp="1"/>
          </p:cNvSpPr>
          <p:nvPr>
            <p:ph idx="1"/>
          </p:nvPr>
        </p:nvSpPr>
        <p:spPr/>
        <p:txBody>
          <a:bodyPr>
            <a:normAutofit/>
          </a:bodyPr>
          <a:lstStyle/>
          <a:p>
            <a:pPr marL="0" indent="0">
              <a:buNone/>
            </a:pPr>
            <a:r>
              <a:rPr lang="en-US" sz="2000" dirty="0"/>
              <a:t>By the end of this lecture, students will be able to:</a:t>
            </a:r>
          </a:p>
          <a:p>
            <a:pPr lvl="1"/>
            <a:r>
              <a:rPr lang="en-US" sz="1600" dirty="0"/>
              <a:t>Understand the Fundamental Concepts of APIs</a:t>
            </a:r>
          </a:p>
          <a:p>
            <a:pPr lvl="1"/>
            <a:r>
              <a:rPr lang="en-US" sz="1600" dirty="0"/>
              <a:t>Differentiate Between Types of APIs</a:t>
            </a:r>
          </a:p>
          <a:p>
            <a:pPr lvl="1"/>
            <a:r>
              <a:rPr lang="en-US" sz="1600" dirty="0"/>
              <a:t>Apply Best Practices in API Design</a:t>
            </a:r>
          </a:p>
          <a:p>
            <a:pPr lvl="1"/>
            <a:r>
              <a:rPr lang="en-US" sz="1600" dirty="0"/>
              <a:t>Develop APIs Using Python and </a:t>
            </a:r>
            <a:r>
              <a:rPr lang="en-US" sz="1600" dirty="0" err="1"/>
              <a:t>FastAPI</a:t>
            </a:r>
            <a:endParaRPr lang="en-US" sz="1600" dirty="0"/>
          </a:p>
          <a:p>
            <a:pPr lvl="1"/>
            <a:r>
              <a:rPr lang="en-US" sz="1600" dirty="0"/>
              <a:t>Call APIs Using Postman</a:t>
            </a:r>
          </a:p>
        </p:txBody>
      </p:sp>
    </p:spTree>
    <p:extLst>
      <p:ext uri="{BB962C8B-B14F-4D97-AF65-F5344CB8AC3E}">
        <p14:creationId xmlns:p14="http://schemas.microsoft.com/office/powerpoint/2010/main" val="325455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6438-B8C2-94D8-405C-94D8CCD6772F}"/>
              </a:ext>
            </a:extLst>
          </p:cNvPr>
          <p:cNvSpPr>
            <a:spLocks noGrp="1"/>
          </p:cNvSpPr>
          <p:nvPr>
            <p:ph type="ctrTitle"/>
          </p:nvPr>
        </p:nvSpPr>
        <p:spPr>
          <a:xfrm>
            <a:off x="1523999" y="2084514"/>
            <a:ext cx="9144000" cy="951294"/>
          </a:xfrm>
        </p:spPr>
        <p:txBody>
          <a:bodyPr>
            <a:normAutofit/>
          </a:bodyPr>
          <a:lstStyle/>
          <a:p>
            <a:r>
              <a:rPr lang="en-US" sz="4000" dirty="0"/>
              <a:t>What is an API?</a:t>
            </a:r>
          </a:p>
        </p:txBody>
      </p:sp>
      <p:pic>
        <p:nvPicPr>
          <p:cNvPr id="8" name="Picture 7" descr="A yellow question mark with a face on it&#10;&#10;Description automatically generated">
            <a:extLst>
              <a:ext uri="{FF2B5EF4-FFF2-40B4-BE49-F238E27FC236}">
                <a16:creationId xmlns:a16="http://schemas.microsoft.com/office/drawing/2014/main" id="{01E11E28-28A8-1AF0-867E-8BB2ACA3A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725" y="3035808"/>
            <a:ext cx="2560320" cy="2560320"/>
          </a:xfrm>
          <a:prstGeom prst="rect">
            <a:avLst/>
          </a:prstGeom>
        </p:spPr>
      </p:pic>
    </p:spTree>
    <p:extLst>
      <p:ext uri="{BB962C8B-B14F-4D97-AF65-F5344CB8AC3E}">
        <p14:creationId xmlns:p14="http://schemas.microsoft.com/office/powerpoint/2010/main" val="246246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5BF2-CE9F-9600-90CB-E6574FE79D17}"/>
              </a:ext>
            </a:extLst>
          </p:cNvPr>
          <p:cNvSpPr>
            <a:spLocks noGrp="1"/>
          </p:cNvSpPr>
          <p:nvPr>
            <p:ph type="title"/>
          </p:nvPr>
        </p:nvSpPr>
        <p:spPr/>
        <p:txBody>
          <a:bodyPr>
            <a:normAutofit/>
          </a:bodyPr>
          <a:lstStyle/>
          <a:p>
            <a:r>
              <a:rPr lang="en-US" sz="4000" dirty="0"/>
              <a:t>What is an API?</a:t>
            </a:r>
          </a:p>
        </p:txBody>
      </p:sp>
      <p:sp>
        <p:nvSpPr>
          <p:cNvPr id="3" name="Content Placeholder 2">
            <a:extLst>
              <a:ext uri="{FF2B5EF4-FFF2-40B4-BE49-F238E27FC236}">
                <a16:creationId xmlns:a16="http://schemas.microsoft.com/office/drawing/2014/main" id="{747EF007-889C-3D94-A0BA-1A2762C02C2F}"/>
              </a:ext>
            </a:extLst>
          </p:cNvPr>
          <p:cNvSpPr>
            <a:spLocks noGrp="1"/>
          </p:cNvSpPr>
          <p:nvPr>
            <p:ph idx="1"/>
          </p:nvPr>
        </p:nvSpPr>
        <p:spPr/>
        <p:txBody>
          <a:bodyPr>
            <a:normAutofit/>
          </a:bodyPr>
          <a:lstStyle/>
          <a:p>
            <a:pPr marL="0" indent="0">
              <a:buNone/>
            </a:pPr>
            <a:r>
              <a:rPr lang="en-US" sz="1800" dirty="0"/>
              <a:t>An </a:t>
            </a:r>
            <a:r>
              <a:rPr lang="en-US" sz="1800" b="1" i="1" dirty="0"/>
              <a:t>Application Programming Interface (API) </a:t>
            </a:r>
            <a:r>
              <a:rPr lang="en-US" sz="1800" dirty="0"/>
              <a:t>is a set of rules and protocols that allows different software applications to communicate with each other. APIs define the methods and data formats that applications use to request and exchange data.</a:t>
            </a:r>
          </a:p>
        </p:txBody>
      </p:sp>
      <p:pic>
        <p:nvPicPr>
          <p:cNvPr id="1026" name="Picture 2" descr="More on REST APIs | API Documentation - A step by step guide for technical  writers">
            <a:extLst>
              <a:ext uri="{FF2B5EF4-FFF2-40B4-BE49-F238E27FC236}">
                <a16:creationId xmlns:a16="http://schemas.microsoft.com/office/drawing/2014/main" id="{B834A40F-ABB6-83C9-0FD9-04B7BF29F2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015" b="5599"/>
          <a:stretch/>
        </p:blipFill>
        <p:spPr bwMode="auto">
          <a:xfrm>
            <a:off x="2294788" y="2805303"/>
            <a:ext cx="8155280" cy="3687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60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EFBE-5F75-85CC-2840-543E3284EDB3}"/>
              </a:ext>
            </a:extLst>
          </p:cNvPr>
          <p:cNvSpPr>
            <a:spLocks noGrp="1"/>
          </p:cNvSpPr>
          <p:nvPr>
            <p:ph type="title"/>
          </p:nvPr>
        </p:nvSpPr>
        <p:spPr/>
        <p:txBody>
          <a:bodyPr>
            <a:normAutofit/>
          </a:bodyPr>
          <a:lstStyle/>
          <a:p>
            <a:r>
              <a:rPr lang="en-US" sz="4000" dirty="0"/>
              <a:t>Fundamentals of APIs</a:t>
            </a:r>
          </a:p>
        </p:txBody>
      </p:sp>
      <p:sp>
        <p:nvSpPr>
          <p:cNvPr id="3" name="Content Placeholder 2">
            <a:extLst>
              <a:ext uri="{FF2B5EF4-FFF2-40B4-BE49-F238E27FC236}">
                <a16:creationId xmlns:a16="http://schemas.microsoft.com/office/drawing/2014/main" id="{1B41282B-E241-629C-EC6E-2CDD29B5EFB2}"/>
              </a:ext>
            </a:extLst>
          </p:cNvPr>
          <p:cNvSpPr>
            <a:spLocks noGrp="1"/>
          </p:cNvSpPr>
          <p:nvPr>
            <p:ph idx="1"/>
          </p:nvPr>
        </p:nvSpPr>
        <p:spPr/>
        <p:txBody>
          <a:bodyPr>
            <a:normAutofit/>
          </a:bodyPr>
          <a:lstStyle/>
          <a:p>
            <a:r>
              <a:rPr lang="en-US" sz="2000" b="1" i="1" dirty="0">
                <a:highlight>
                  <a:srgbClr val="FFFF00"/>
                </a:highlight>
              </a:rPr>
              <a:t>Interoperability</a:t>
            </a:r>
          </a:p>
          <a:p>
            <a:pPr marL="457200" lvl="1" indent="0">
              <a:buNone/>
            </a:pPr>
            <a:r>
              <a:rPr lang="en-US" sz="1600" dirty="0"/>
              <a:t>APIs enable different systems and applications to work together seamlessly.</a:t>
            </a:r>
          </a:p>
          <a:p>
            <a:pPr marL="457200" lvl="1" indent="0">
              <a:buNone/>
            </a:pPr>
            <a:endParaRPr lang="en-US" sz="1600" dirty="0"/>
          </a:p>
          <a:p>
            <a:r>
              <a:rPr lang="en-US" sz="2000" b="1" i="1" dirty="0">
                <a:highlight>
                  <a:srgbClr val="FFFF00"/>
                </a:highlight>
              </a:rPr>
              <a:t>Reusability</a:t>
            </a:r>
          </a:p>
          <a:p>
            <a:pPr marL="457200" lvl="1" indent="0">
              <a:buNone/>
            </a:pPr>
            <a:r>
              <a:rPr lang="en-US" sz="1600" dirty="0"/>
              <a:t>Developers can leverage existing APIs to add functionality without building from scratch.</a:t>
            </a:r>
          </a:p>
          <a:p>
            <a:pPr marL="457200" lvl="1" indent="0">
              <a:buNone/>
            </a:pPr>
            <a:endParaRPr lang="en-US" sz="1600" dirty="0"/>
          </a:p>
          <a:p>
            <a:r>
              <a:rPr lang="en-US" sz="2000" b="1" i="1" dirty="0">
                <a:highlight>
                  <a:srgbClr val="FFFF00"/>
                </a:highlight>
              </a:rPr>
              <a:t>Scalability</a:t>
            </a:r>
          </a:p>
          <a:p>
            <a:pPr marL="457200" lvl="1" indent="0">
              <a:buNone/>
            </a:pPr>
            <a:r>
              <a:rPr lang="en-US" sz="1600" dirty="0"/>
              <a:t>APIs allow services to scale by distributing workloads across different systems.</a:t>
            </a:r>
          </a:p>
          <a:p>
            <a:pPr marL="457200" lvl="1" indent="0">
              <a:buNone/>
            </a:pPr>
            <a:endParaRPr lang="en-US" sz="1600" dirty="0"/>
          </a:p>
          <a:p>
            <a:r>
              <a:rPr lang="en-US" sz="2000" b="1" i="1" dirty="0">
                <a:highlight>
                  <a:srgbClr val="FFFF00"/>
                </a:highlight>
              </a:rPr>
              <a:t>Innovation</a:t>
            </a:r>
          </a:p>
          <a:p>
            <a:pPr marL="457200" lvl="1" indent="0">
              <a:buNone/>
            </a:pPr>
            <a:r>
              <a:rPr lang="en-US" sz="1600" dirty="0"/>
              <a:t>By exposing services through APIs, organizations encourage developers to build new applications on top of their platforms.</a:t>
            </a:r>
          </a:p>
        </p:txBody>
      </p:sp>
    </p:spTree>
    <p:extLst>
      <p:ext uri="{BB962C8B-B14F-4D97-AF65-F5344CB8AC3E}">
        <p14:creationId xmlns:p14="http://schemas.microsoft.com/office/powerpoint/2010/main" val="6861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5BF2-CE9F-9600-90CB-E6574FE79D17}"/>
              </a:ext>
            </a:extLst>
          </p:cNvPr>
          <p:cNvSpPr>
            <a:spLocks noGrp="1"/>
          </p:cNvSpPr>
          <p:nvPr>
            <p:ph type="title"/>
          </p:nvPr>
        </p:nvSpPr>
        <p:spPr/>
        <p:txBody>
          <a:bodyPr>
            <a:normAutofit/>
          </a:bodyPr>
          <a:lstStyle/>
          <a:p>
            <a:r>
              <a:rPr lang="en-US" sz="4000" dirty="0"/>
              <a:t>Examples</a:t>
            </a:r>
          </a:p>
        </p:txBody>
      </p:sp>
      <p:pic>
        <p:nvPicPr>
          <p:cNvPr id="2050" name="Picture 2" descr="an illustration of a hand holding a cell phone with a pause speech bubble above it">
            <a:extLst>
              <a:ext uri="{FF2B5EF4-FFF2-40B4-BE49-F238E27FC236}">
                <a16:creationId xmlns:a16="http://schemas.microsoft.com/office/drawing/2014/main" id="{2F41BA5D-A433-BAA9-A062-BC60EB2C6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409" y="1137634"/>
            <a:ext cx="4448175"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82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5BF2-CE9F-9600-90CB-E6574FE79D17}"/>
              </a:ext>
            </a:extLst>
          </p:cNvPr>
          <p:cNvSpPr>
            <a:spLocks noGrp="1"/>
          </p:cNvSpPr>
          <p:nvPr>
            <p:ph type="title"/>
          </p:nvPr>
        </p:nvSpPr>
        <p:spPr/>
        <p:txBody>
          <a:bodyPr>
            <a:normAutofit/>
          </a:bodyPr>
          <a:lstStyle/>
          <a:p>
            <a:r>
              <a:rPr lang="en-US" sz="4000" dirty="0"/>
              <a:t>Examples</a:t>
            </a:r>
          </a:p>
        </p:txBody>
      </p:sp>
      <p:pic>
        <p:nvPicPr>
          <p:cNvPr id="2052" name="Picture 4" descr="paypal logo on a white background that is blue">
            <a:extLst>
              <a:ext uri="{FF2B5EF4-FFF2-40B4-BE49-F238E27FC236}">
                <a16:creationId xmlns:a16="http://schemas.microsoft.com/office/drawing/2014/main" id="{F004E031-EBF7-AEA9-AB6B-9D36F132C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320" y="1138118"/>
            <a:ext cx="6859000" cy="514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4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5BF2-CE9F-9600-90CB-E6574FE79D17}"/>
              </a:ext>
            </a:extLst>
          </p:cNvPr>
          <p:cNvSpPr>
            <a:spLocks noGrp="1"/>
          </p:cNvSpPr>
          <p:nvPr>
            <p:ph type="title"/>
          </p:nvPr>
        </p:nvSpPr>
        <p:spPr/>
        <p:txBody>
          <a:bodyPr>
            <a:normAutofit/>
          </a:bodyPr>
          <a:lstStyle/>
          <a:p>
            <a:r>
              <a:rPr lang="en-US" sz="4000" dirty="0"/>
              <a:t>Examples</a:t>
            </a:r>
          </a:p>
        </p:txBody>
      </p:sp>
      <p:pic>
        <p:nvPicPr>
          <p:cNvPr id="2054" name="Picture 6" descr="a map showing a direction to petty st. and oceanic st.">
            <a:extLst>
              <a:ext uri="{FF2B5EF4-FFF2-40B4-BE49-F238E27FC236}">
                <a16:creationId xmlns:a16="http://schemas.microsoft.com/office/drawing/2014/main" id="{DB176BED-87D6-7DB7-C65E-5F390D78B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336" y="365125"/>
            <a:ext cx="3519488" cy="6023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48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2768</TotalTime>
  <Words>552</Words>
  <Application>Microsoft Office PowerPoint</Application>
  <PresentationFormat>Widescreen</PresentationFormat>
  <Paragraphs>59</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Aptos</vt:lpstr>
      <vt:lpstr>Aptos Display</vt:lpstr>
      <vt:lpstr>Arial</vt:lpstr>
      <vt:lpstr>Office Theme</vt:lpstr>
      <vt:lpstr>PowerPoint Presentation</vt:lpstr>
      <vt:lpstr>Lecture Overview</vt:lpstr>
      <vt:lpstr>Learning Objectives</vt:lpstr>
      <vt:lpstr>What is an API?</vt:lpstr>
      <vt:lpstr>What is an API?</vt:lpstr>
      <vt:lpstr>Fundamentals of APIs</vt:lpstr>
      <vt:lpstr>Examples</vt:lpstr>
      <vt:lpstr>Examples</vt:lpstr>
      <vt:lpstr>Examples</vt:lpstr>
      <vt:lpstr>Types of APIs</vt:lpstr>
      <vt:lpstr>REST API</vt:lpstr>
      <vt:lpstr>PowerPoint Presentation</vt:lpstr>
      <vt:lpstr>PowerPoint Presentation</vt:lpstr>
      <vt:lpstr>GraphQL</vt:lpstr>
      <vt:lpstr>PowerPoint Presentation</vt:lpstr>
      <vt:lpstr>PowerPoint Presentation</vt:lpstr>
      <vt:lpstr>Response of an API</vt:lpstr>
      <vt:lpstr>Components of a Response</vt:lpstr>
      <vt:lpstr>Status Code</vt:lpstr>
      <vt:lpstr>Headers</vt:lpstr>
      <vt:lpstr>Body (Payload)</vt:lpstr>
      <vt:lpstr>JSON (JavaScript Object Notation)</vt:lpstr>
      <vt:lpstr>XML (eXtensible Markup Language)</vt:lpstr>
      <vt:lpstr>HTML (HyperText Markup Language)</vt:lpstr>
      <vt:lpstr>Let’s build an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Hamas-Ur- Rehman</dc:creator>
  <cp:lastModifiedBy>Hamas-Ur- Rehman</cp:lastModifiedBy>
  <cp:revision>202</cp:revision>
  <dcterms:created xsi:type="dcterms:W3CDTF">2024-09-21T13:40:00Z</dcterms:created>
  <dcterms:modified xsi:type="dcterms:W3CDTF">2024-10-08T14:41:11Z</dcterms:modified>
</cp:coreProperties>
</file>